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222.xml"/>
  <Override ContentType="application/vnd.openxmlformats-officedocument.presentationml.notesSlide+xml" PartName="/ppt/notesSlides/notesSlide311.xml"/>
  <Override ContentType="application/vnd.openxmlformats-officedocument.presentationml.notesSlide+xml" PartName="/ppt/notesSlides/notesSlide257.xml"/>
  <Override ContentType="application/vnd.openxmlformats-officedocument.presentationml.notesSlide+xml" PartName="/ppt/notesSlides/notesSlide265.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49.xml"/>
  <Override ContentType="application/vnd.openxmlformats-officedocument.presentationml.notesSlide+xml" PartName="/ppt/notesSlides/notesSlide273.xml"/>
  <Override ContentType="application/vnd.openxmlformats-officedocument.presentationml.notesSlide+xml" PartName="/ppt/notesSlides/notesSlide206.xml"/>
  <Override ContentType="application/vnd.openxmlformats-officedocument.presentationml.notesSlide+xml" PartName="/ppt/notesSlides/notesSlide230.xml"/>
  <Override ContentType="application/vnd.openxmlformats-officedocument.presentationml.notesSlide+xml" PartName="/ppt/notesSlides/notesSlide338.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303.xml"/>
  <Override ContentType="application/vnd.openxmlformats-officedocument.presentationml.notesSlide+xml" PartName="/ppt/notesSlides/notesSlide34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250.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293.xml"/>
  <Override ContentType="application/vnd.openxmlformats-officedocument.presentationml.notesSlide+xml" PartName="/ppt/notesSlides/notesSlide137.xml"/>
  <Override ContentType="application/vnd.openxmlformats-officedocument.presentationml.notesSlide+xml" PartName="/ppt/notesSlides/notesSlide27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23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326.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281.xml"/>
  <Override ContentType="application/vnd.openxmlformats-officedocument.presentationml.notesSlide+xml" PartName="/ppt/notesSlides/notesSlide331.xml"/>
  <Override ContentType="application/vnd.openxmlformats-officedocument.presentationml.notesSlide+xml" PartName="/ppt/notesSlides/notesSlide229.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261.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342.xml"/>
  <Override ContentType="application/vnd.openxmlformats-officedocument.presentationml.notesSlide+xml" PartName="/ppt/notesSlides/notesSlide270.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315.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296.xml"/>
  <Override ContentType="application/vnd.openxmlformats-officedocument.presentationml.notesSlide+xml" PartName="/ppt/notesSlides/notesSlide253.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23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1.xml"/>
  <Override ContentType="application/vnd.openxmlformats-officedocument.presentationml.notesSlide+xml" PartName="/ppt/notesSlides/notesSlide319.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334.xml"/>
  <Override ContentType="application/vnd.openxmlformats-officedocument.presentationml.notesSlide+xml" PartName="/ppt/notesSlides/notesSlide306.xml"/>
  <Override ContentType="application/vnd.openxmlformats-officedocument.presentationml.notesSlide+xml" PartName="/ppt/notesSlides/notesSlide349.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323.xml"/>
  <Override ContentType="application/vnd.openxmlformats-officedocument.presentationml.notesSlide+xml" PartName="/ppt/notesSlides/notesSlide71.xml"/>
  <Override ContentType="application/vnd.openxmlformats-officedocument.presentationml.notesSlide+xml" PartName="/ppt/notesSlides/notesSlide285.xml"/>
  <Override ContentType="application/vnd.openxmlformats-officedocument.presentationml.notesSlide+xml" PartName="/ppt/notesSlides/notesSlide225.xml"/>
  <Override ContentType="application/vnd.openxmlformats-officedocument.presentationml.notesSlide+xml" PartName="/ppt/notesSlides/notesSlide242.xml"/>
  <Override ContentType="application/vnd.openxmlformats-officedocument.presentationml.notesSlide+xml" PartName="/ppt/notesSlides/notesSlide268.xml"/>
  <Override ContentType="application/vnd.openxmlformats-officedocument.presentationml.notesSlide+xml" PartName="/ppt/notesSlides/notesSlide329.xml"/>
  <Override ContentType="application/vnd.openxmlformats-officedocument.presentationml.notesSlide+xml" PartName="/ppt/notesSlides/notesSlide290.xml"/>
  <Override ContentType="application/vnd.openxmlformats-officedocument.presentationml.notesSlide+xml" PartName="/ppt/notesSlides/notesSlide274.xml"/>
  <Override ContentType="application/vnd.openxmlformats-officedocument.presentationml.notesSlide+xml" PartName="/ppt/notesSlides/notesSlide84.xml"/>
  <Override ContentType="application/vnd.openxmlformats-officedocument.presentationml.notesSlide+xml" PartName="/ppt/notesSlides/notesSlide302.xml"/>
  <Override ContentType="application/vnd.openxmlformats-officedocument.presentationml.notesSlide+xml" PartName="/ppt/notesSlides/notesSlide76.xml"/>
  <Override ContentType="application/vnd.openxmlformats-officedocument.presentationml.notesSlide+xml" PartName="/ppt/notesSlides/notesSlide345.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56.xml"/>
  <Override ContentType="application/vnd.openxmlformats-officedocument.presentationml.notesSlide+xml" PartName="/ppt/notesSlides/notesSlide213.xml"/>
  <Override ContentType="application/vnd.openxmlformats-officedocument.presentationml.notesSlide+xml" PartName="/ppt/notesSlides/notesSlide22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231.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266.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320.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330.xml"/>
  <Override ContentType="application/vnd.openxmlformats-officedocument.presentationml.notesSlide+xml" PartName="/ppt/notesSlides/notesSlide13.xml"/>
  <Override ContentType="application/vnd.openxmlformats-officedocument.presentationml.notesSlide+xml" PartName="/ppt/notesSlides/notesSlide24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289.xml"/>
  <Override ContentType="application/vnd.openxmlformats-officedocument.presentationml.notesSlide+xml" PartName="/ppt/notesSlides/notesSlide280.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314.xml"/>
  <Override ContentType="application/vnd.openxmlformats-officedocument.presentationml.notesSlide+xml" PartName="/ppt/notesSlides/notesSlide27.xml"/>
  <Override ContentType="application/vnd.openxmlformats-officedocument.presentationml.notesSlide+xml" PartName="/ppt/notesSlides/notesSlide339.xml"/>
  <Override ContentType="application/vnd.openxmlformats-officedocument.presentationml.notesSlide+xml" PartName="/ppt/notesSlides/notesSlide88.xml"/>
  <Override ContentType="application/vnd.openxmlformats-officedocument.presentationml.notesSlide+xml" PartName="/ppt/notesSlides/notesSlide251.xml"/>
  <Override ContentType="application/vnd.openxmlformats-officedocument.presentationml.notesSlide+xml" PartName="/ppt/notesSlides/notesSlide294.xml"/>
  <Override ContentType="application/vnd.openxmlformats-officedocument.presentationml.notesSlide+xml" PartName="/ppt/notesSlides/notesSlide149.xml"/>
  <Override ContentType="application/vnd.openxmlformats-officedocument.presentationml.notesSlide+xml" PartName="/ppt/notesSlides/notesSlide252.xml"/>
  <Override ContentType="application/vnd.openxmlformats-officedocument.presentationml.notesSlide+xml" PartName="/ppt/notesSlides/notesSlide62.xml"/>
  <Override ContentType="application/vnd.openxmlformats-officedocument.presentationml.notesSlide+xml" PartName="/ppt/notesSlides/notesSlide295.xml"/>
  <Override ContentType="application/vnd.openxmlformats-officedocument.presentationml.notesSlide+xml" PartName="/ppt/notesSlides/notesSlide324.xml"/>
  <Override ContentType="application/vnd.openxmlformats-officedocument.presentationml.notesSlide+xml" PartName="/ppt/notesSlides/notesSlide235.xml"/>
  <Override ContentType="application/vnd.openxmlformats-officedocument.presentationml.notesSlide+xml" PartName="/ppt/notesSlides/notesSlide341.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278.xml"/>
  <Override ContentType="application/vnd.openxmlformats-officedocument.presentationml.notesSlide+xml" PartName="/ppt/notesSlides/notesSlide228.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245.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88.xml"/>
  <Override ContentType="application/vnd.openxmlformats-officedocument.presentationml.notesSlide+xml" PartName="/ppt/notesSlides/notesSlide190.xml"/>
  <Override ContentType="application/vnd.openxmlformats-officedocument.presentationml.notesSlide+xml" PartName="/ppt/notesSlides/notesSlide218.xml"/>
  <Override ContentType="application/vnd.openxmlformats-officedocument.presentationml.notesSlide+xml" PartName="/ppt/notesSlides/notesSlide262.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307.xml"/>
  <Override ContentType="application/vnd.openxmlformats-officedocument.presentationml.notesSlide+xml" PartName="/ppt/notesSlides/notesSlide335.xml"/>
  <Override ContentType="application/vnd.openxmlformats-officedocument.presentationml.notesSlide+xml" PartName="/ppt/notesSlides/notesSlide318.xml"/>
  <Override ContentType="application/vnd.openxmlformats-officedocument.presentationml.notesSlide+xml" PartName="/ppt/notesSlides/notesSlide284.xml"/>
  <Override ContentType="application/vnd.openxmlformats-officedocument.presentationml.notesSlide+xml" PartName="/ppt/notesSlides/notesSlide128.xml"/>
  <Override ContentType="application/vnd.openxmlformats-officedocument.presentationml.notesSlide+xml" PartName="/ppt/notesSlides/notesSlide267.xml"/>
  <Override ContentType="application/vnd.openxmlformats-officedocument.presentationml.notesSlide+xml" PartName="/ppt/notesSlides/notesSlide224.xml"/>
  <Override ContentType="application/vnd.openxmlformats-officedocument.presentationml.notesSlide+xml" PartName="/ppt/notesSlides/notesSlide241.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299.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291.xml"/>
  <Override ContentType="application/vnd.openxmlformats-officedocument.presentationml.notesSlide+xml" PartName="/ppt/notesSlides/notesSlide50.xml"/>
  <Override ContentType="application/vnd.openxmlformats-officedocument.presentationml.notesSlide+xml" PartName="/ppt/notesSlides/notesSlide239.xml"/>
  <Override ContentType="application/vnd.openxmlformats-officedocument.presentationml.notesSlide+xml" PartName="/ppt/notesSlides/notesSlide24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28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232.xml"/>
  <Override ContentType="application/vnd.openxmlformats-officedocument.presentationml.notesSlide+xml" PartName="/ppt/notesSlides/notesSlide275.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28.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263.xml"/>
  <Override ContentType="application/vnd.openxmlformats-officedocument.presentationml.notesSlide+xml" PartName="/ppt/notesSlides/notesSlide25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220.xml"/>
  <Override ContentType="application/vnd.openxmlformats-officedocument.presentationml.notesSlide+xml" PartName="/ppt/notesSlides/notesSlide313.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247.xml"/>
  <Override ContentType="application/vnd.openxmlformats-officedocument.presentationml.notesSlide+xml" PartName="/ppt/notesSlides/notesSlide301.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344.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227.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287.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332.xml"/>
  <Override ContentType="application/vnd.openxmlformats-officedocument.presentationml.notesSlide+xml" PartName="/ppt/notesSlides/notesSlide120.xml"/>
  <Override ContentType="application/vnd.openxmlformats-officedocument.presentationml.notesSlide+xml" PartName="/ppt/notesSlides/notesSlide308.xml"/>
  <Override ContentType="application/vnd.openxmlformats-officedocument.presentationml.notesSlide+xml" PartName="/ppt/notesSlides/notesSlide325.xml"/>
  <Override ContentType="application/vnd.openxmlformats-officedocument.presentationml.notesSlide+xml" PartName="/ppt/notesSlides/notesSlide279.xml"/>
  <Override ContentType="application/vnd.openxmlformats-officedocument.presentationml.notesSlide+xml" PartName="/ppt/notesSlides/notesSlide236.xml"/>
  <Override ContentType="application/vnd.openxmlformats-officedocument.presentationml.notesSlide+xml" PartName="/ppt/notesSlides/notesSlide244.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321.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347.xml"/>
  <Override ContentType="application/vnd.openxmlformats-officedocument.presentationml.notesSlide+xml" PartName="/ppt/notesSlides/notesSlide317.xml"/>
  <Override ContentType="application/vnd.openxmlformats-officedocument.presentationml.notesSlide+xml" PartName="/ppt/notesSlides/notesSlide336.xml"/>
  <Override ContentType="application/vnd.openxmlformats-officedocument.presentationml.notesSlide+xml" PartName="/ppt/notesSlides/notesSlide304.xml"/>
  <Override ContentType="application/vnd.openxmlformats-officedocument.presentationml.notesSlide+xml" PartName="/ppt/notesSlides/notesSlide272.xml"/>
  <Override ContentType="application/vnd.openxmlformats-officedocument.presentationml.notesSlide+xml" PartName="/ppt/notesSlides/notesSlide310.xml"/>
  <Override ContentType="application/vnd.openxmlformats-officedocument.presentationml.notesSlide+xml" PartName="/ppt/notesSlides/notesSlide340.xml"/>
  <Override ContentType="application/vnd.openxmlformats-officedocument.presentationml.notesSlide+xml" PartName="/ppt/notesSlides/notesSlide255.xml"/>
  <Override ContentType="application/vnd.openxmlformats-officedocument.presentationml.notesSlide+xml" PartName="/ppt/notesSlides/notesSlide212.xml"/>
  <Override ContentType="application/vnd.openxmlformats-officedocument.presentationml.notesSlide+xml" PartName="/ppt/notesSlides/notesSlide298.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28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248.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258.xml"/>
  <Override ContentType="application/vnd.openxmlformats-officedocument.presentationml.notesSlide+xml" PartName="/ppt/notesSlides/notesSlide312.xml"/>
  <Override ContentType="application/vnd.openxmlformats-officedocument.presentationml.notesSlide+xml" PartName="/ppt/notesSlides/notesSlide169.xml"/>
  <Override ContentType="application/vnd.openxmlformats-officedocument.presentationml.notesSlide+xml" PartName="/ppt/notesSlides/notesSlide292.xml"/>
  <Override ContentType="application/vnd.openxmlformats-officedocument.presentationml.notesSlide+xml" PartName="/ppt/notesSlides/notesSlide205.xml"/>
  <Override ContentType="application/vnd.openxmlformats-officedocument.presentationml.notesSlide+xml" PartName="/ppt/notesSlides/notesSlide337.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276.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343.xml"/>
  <Override ContentType="application/vnd.openxmlformats-officedocument.presentationml.notesSlide+xml" PartName="/ppt/notesSlides/notesSlide233.xml"/>
  <Override ContentType="application/vnd.openxmlformats-officedocument.presentationml.notesSlide+xml" PartName="/ppt/notesSlides/notesSlide300.xml"/>
  <Override ContentType="application/vnd.openxmlformats-officedocument.presentationml.notesSlide+xml" PartName="/ppt/notesSlides/notesSlide327.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264.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309.xml"/>
  <Override ContentType="application/vnd.openxmlformats-officedocument.presentationml.notesSlide+xml" PartName="/ppt/notesSlides/notesSlide2.xml"/>
  <Override ContentType="application/vnd.openxmlformats-officedocument.presentationml.notesSlide+xml" PartName="/ppt/notesSlides/notesSlide260.xml"/>
  <Override ContentType="application/vnd.openxmlformats-officedocument.presentationml.notesSlide+xml" PartName="/ppt/notesSlides/notesSlide316.xml"/>
  <Override ContentType="application/vnd.openxmlformats-officedocument.presentationml.notesSlide+xml" PartName="/ppt/notesSlides/notesSlide70.xml"/>
  <Override ContentType="application/vnd.openxmlformats-officedocument.presentationml.notesSlide+xml" PartName="/ppt/notesSlides/notesSlide243.xml"/>
  <Override ContentType="application/vnd.openxmlformats-officedocument.presentationml.notesSlide+xml" PartName="/ppt/notesSlides/notesSlide111.xml"/>
  <Override ContentType="application/vnd.openxmlformats-officedocument.presentationml.notesSlide+xml" PartName="/ppt/notesSlides/notesSlide226.xml"/>
  <Override ContentType="application/vnd.openxmlformats-officedocument.presentationml.notesSlide+xml" PartName="/ppt/notesSlides/notesSlide269.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350.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333.xml"/>
  <Override ContentType="application/vnd.openxmlformats-officedocument.presentationml.notesSlide+xml" PartName="/ppt/notesSlides/notesSlide305.xml"/>
  <Override ContentType="application/vnd.openxmlformats-officedocument.presentationml.notesSlide+xml" PartName="/ppt/notesSlides/notesSlide6.xml"/>
  <Override ContentType="application/vnd.openxmlformats-officedocument.presentationml.notesSlide+xml" PartName="/ppt/notesSlides/notesSlide271.xml"/>
  <Override ContentType="application/vnd.openxmlformats-officedocument.presentationml.notesSlide+xml" PartName="/ppt/notesSlides/notesSlide237.xml"/>
  <Override ContentType="application/vnd.openxmlformats-officedocument.presentationml.notesSlide+xml" PartName="/ppt/notesSlides/notesSlide297.xml"/>
  <Override ContentType="application/vnd.openxmlformats-officedocument.presentationml.notesSlide+xml" PartName="/ppt/notesSlides/notesSlide211.xml"/>
  <Override ContentType="application/vnd.openxmlformats-officedocument.presentationml.notesSlide+xml" PartName="/ppt/notesSlides/notesSlide254.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286.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322.xml"/>
  <Override ContentType="application/vnd.openxmlformats-officedocument.presentationml.notesSlide+xml" PartName="/ppt/notesSlides/notesSlide175.xml"/>
  <Override ContentType="application/vnd.openxmlformats-officedocument.presentationml.notesSlide+xml" PartName="/ppt/notesSlides/notesSlide348.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296.xml"/>
  <Override ContentType="application/vnd.openxmlformats-officedocument.presentationml.slide+xml" PartName="/ppt/slides/slide164.xml"/>
  <Override ContentType="application/vnd.openxmlformats-officedocument.presentationml.slide+xml" PartName="/ppt/slides/slide253.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350.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334.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326.xml"/>
  <Override ContentType="application/vnd.openxmlformats-officedocument.presentationml.slide+xml" PartName="/ppt/slides/slide5.xml"/>
  <Override ContentType="application/vnd.openxmlformats-officedocument.presentationml.slide+xml" PartName="/ppt/slides/slide237.xml"/>
  <Override ContentType="application/vnd.openxmlformats-officedocument.presentationml.slide+xml" PartName="/ppt/slides/slide261.xml"/>
  <Override ContentType="application/vnd.openxmlformats-officedocument.presentationml.slide+xml" PartName="/ppt/slides/slide51.xml"/>
  <Override ContentType="application/vnd.openxmlformats-officedocument.presentationml.slide+xml" PartName="/ppt/slides/slide245.xml"/>
  <Override ContentType="application/vnd.openxmlformats-officedocument.presentationml.slide+xml" PartName="/ppt/slides/slide113.xml"/>
  <Override ContentType="application/vnd.openxmlformats-officedocument.presentationml.slide+xml" PartName="/ppt/slides/slide288.xml"/>
  <Override ContentType="application/vnd.openxmlformats-officedocument.presentationml.slide+xml" PartName="/ppt/slides/slide342.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281.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276.xml"/>
  <Override ContentType="application/vnd.openxmlformats-officedocument.presentationml.slide+xml" PartName="/ppt/slides/slide233.xml"/>
  <Override ContentType="application/vnd.openxmlformats-officedocument.presentationml.slide+xml" PartName="/ppt/slides/slide66.xml"/>
  <Override ContentType="application/vnd.openxmlformats-officedocument.presentationml.slide+xml" PartName="/ppt/slides/slide265.xml"/>
  <Override ContentType="application/vnd.openxmlformats-officedocument.presentationml.slide+xml" PartName="/ppt/slides/slide23.xml"/>
  <Override ContentType="application/vnd.openxmlformats-officedocument.presentationml.slide+xml" PartName="/ppt/slides/slide229.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314.xml"/>
  <Override ContentType="application/vnd.openxmlformats-officedocument.presentationml.slide+xml" PartName="/ppt/slides/slide338.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57.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249.xml"/>
  <Override ContentType="application/vnd.openxmlformats-officedocument.presentationml.slide+xml" PartName="/ppt/slides/slide195.xml"/>
  <Override ContentType="application/vnd.openxmlformats-officedocument.presentationml.slide+xml" PartName="/ppt/slides/slide306.xml"/>
  <Override ContentType="application/vnd.openxmlformats-officedocument.presentationml.slide+xml" PartName="/ppt/slides/slide272.xml"/>
  <Override ContentType="application/vnd.openxmlformats-officedocument.presentationml.slide+xml" PartName="/ppt/slides/slide59.xml"/>
  <Override ContentType="application/vnd.openxmlformats-officedocument.presentationml.slide+xml" PartName="/ppt/slides/slide285.xml"/>
  <Override ContentType="application/vnd.openxmlformats-officedocument.presentationml.slide+xml" PartName="/ppt/slides/slide89.xml"/>
  <Override ContentType="application/vnd.openxmlformats-officedocument.presentationml.slide+xml" PartName="/ppt/slides/slide323.xml"/>
  <Override ContentType="application/vnd.openxmlformats-officedocument.presentationml.slide+xml" PartName="/ppt/slides/slide242.xml"/>
  <Override ContentType="application/vnd.openxmlformats-officedocument.presentationml.slide+xml" PartName="/ppt/slides/slide34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68.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225.xml"/>
  <Override ContentType="application/vnd.openxmlformats-officedocument.presentationml.slide+xml" PartName="/ppt/slides/slide310.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333.xml"/>
  <Override ContentType="application/vnd.openxmlformats-officedocument.presentationml.slide+xml" PartName="/ppt/slides/slide201.xml"/>
  <Override ContentType="application/vnd.openxmlformats-officedocument.presentationml.slide+xml" PartName="/ppt/slides/slide309.xml"/>
  <Override ContentType="application/vnd.openxmlformats-officedocument.presentationml.slide+xml" PartName="/ppt/slides/slide244.xml"/>
  <Override ContentType="application/vnd.openxmlformats-officedocument.presentationml.slide+xml" PartName="/ppt/slides/slide52.xml"/>
  <Override ContentType="application/vnd.openxmlformats-officedocument.presentationml.slide+xml" PartName="/ppt/slides/slide287.xml"/>
  <Override ContentType="application/vnd.openxmlformats-officedocument.presentationml.slide+xml" PartName="/ppt/slides/slide270.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343.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297.xml"/>
  <Override ContentType="application/vnd.openxmlformats-officedocument.presentationml.slide+xml" PartName="/ppt/slides/slide34.xml"/>
  <Override ContentType="application/vnd.openxmlformats-officedocument.presentationml.slide+xml" PartName="/ppt/slides/slide25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279.xml"/>
  <Override ContentType="application/vnd.openxmlformats-officedocument.presentationml.slide+xml" PartName="/ppt/slides/slide23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293.xml"/>
  <Override ContentType="application/vnd.openxmlformats-officedocument.presentationml.slide+xml" PartName="/ppt/slides/slide250.xml"/>
  <Override ContentType="application/vnd.openxmlformats-officedocument.presentationml.slide+xml" PartName="/ppt/slides/slide153.xml"/>
  <Override ContentType="application/vnd.openxmlformats-officedocument.presentationml.slide+xml" PartName="/ppt/slides/slide248.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300.xml"/>
  <Override ContentType="application/vnd.openxmlformats-officedocument.presentationml.slide+xml" PartName="/ppt/slides/slide315.xml"/>
  <Override ContentType="application/vnd.openxmlformats-officedocument.presentationml.slide+xml" PartName="/ppt/slides/slide171.xml"/>
  <Override ContentType="application/vnd.openxmlformats-officedocument.presentationml.slide+xml" PartName="/ppt/slides/slide259.xml"/>
  <Override ContentType="application/vnd.openxmlformats-officedocument.presentationml.slide+xml" PartName="/ppt/slides/slide282.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327.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264.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258.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311.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22.xml"/>
  <Override ContentType="application/vnd.openxmlformats-officedocument.presentationml.slide+xml" PartName="/ppt/slides/slide337.xml"/>
  <Override ContentType="application/vnd.openxmlformats-officedocument.presentationml.slide+xml" PartName="/ppt/slides/slide205.xml"/>
  <Override ContentType="application/vnd.openxmlformats-officedocument.presentationml.slide+xml" PartName="/ppt/slides/slide292.xml"/>
  <Override ContentType="application/vnd.openxmlformats-officedocument.presentationml.slide+xml" PartName="/ppt/slides/slide160.xml"/>
  <Override ContentType="application/vnd.openxmlformats-officedocument.presentationml.slide+xml" PartName="/ppt/slides/slide232.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275.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269.xml"/>
  <Override ContentType="application/vnd.openxmlformats-officedocument.presentationml.slide+xml" PartName="/ppt/slides/slide322.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26.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305.xml"/>
  <Override ContentType="application/vnd.openxmlformats-officedocument.presentationml.slide+xml" PartName="/ppt/slides/slide200.xml"/>
  <Override ContentType="application/vnd.openxmlformats-officedocument.presentationml.slide+xml" PartName="/ppt/slides/slide243.xml"/>
  <Override ContentType="application/vnd.openxmlformats-officedocument.presentationml.slide+xml" PartName="/ppt/slides/slide348.xml"/>
  <Override ContentType="application/vnd.openxmlformats-officedocument.presentationml.slide+xml" PartName="/ppt/slides/slide88.xml"/>
  <Override ContentType="application/vnd.openxmlformats-officedocument.presentationml.slide+xml" PartName="/ppt/slides/slide286.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260.xml"/>
  <Override ContentType="application/vnd.openxmlformats-officedocument.presentationml.slide+xml" PartName="/ppt/slides/slide308.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71.xml"/>
  <Override ContentType="application/vnd.openxmlformats-officedocument.presentationml.slide+xml" PartName="/ppt/slides/slide324.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227.xml"/>
  <Override ContentType="application/vnd.openxmlformats-officedocument.presentationml.slide+xml" PartName="/ppt/slides/slide33.xml"/>
  <Override ContentType="application/vnd.openxmlformats-officedocument.presentationml.slide+xml" PartName="/ppt/slides/slide219.xml"/>
  <Override ContentType="application/vnd.openxmlformats-officedocument.presentationml.slide+xml" PartName="/ppt/slides/slide316.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247.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44.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94.xml"/>
  <Override ContentType="application/vnd.openxmlformats-officedocument.presentationml.slide+xml" PartName="/ppt/slides/slide220.xml"/>
  <Override ContentType="application/vnd.openxmlformats-officedocument.presentationml.slide+xml" PartName="/ppt/slides/slide26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328.xml"/>
  <Override ContentType="application/vnd.openxmlformats-officedocument.presentationml.slide+xml" PartName="/ppt/slides/slide7.xml"/>
  <Override ContentType="application/vnd.openxmlformats-officedocument.presentationml.slide+xml" PartName="/ppt/slides/slide235.xml"/>
  <Override ContentType="application/vnd.openxmlformats-officedocument.presentationml.slide+xml" PartName="/ppt/slides/slide278.xml"/>
  <Override ContentType="application/vnd.openxmlformats-officedocument.presentationml.slide+xml" PartName="/ppt/slides/slide332.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25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301.xml"/>
  <Override ContentType="application/vnd.openxmlformats-officedocument.presentationml.slide+xml" PartName="/ppt/slides/slide48.xml"/>
  <Override ContentType="application/vnd.openxmlformats-officedocument.presentationml.slide+xml" PartName="/ppt/slides/slide223.xml"/>
  <Override ContentType="application/vnd.openxmlformats-officedocument.presentationml.slide+xml" PartName="/ppt/slides/slide266.xml"/>
  <Override ContentType="application/vnd.openxmlformats-officedocument.presentationml.slide+xml" PartName="/ppt/slides/slide283.xml"/>
  <Override ContentType="application/vnd.openxmlformats-officedocument.presentationml.slide+xml" PartName="/ppt/slides/slide291.xml"/>
  <Override ContentType="application/vnd.openxmlformats-officedocument.presentationml.slide+xml" PartName="/ppt/slides/slide312.xml"/>
  <Override ContentType="application/vnd.openxmlformats-officedocument.presentationml.slide+xml" PartName="/ppt/slides/slide240.xml"/>
  <Override ContentType="application/vnd.openxmlformats-officedocument.presentationml.slide+xml" PartName="/ppt/slides/slide347.xml"/>
  <Override ContentType="application/vnd.openxmlformats-officedocument.presentationml.slide+xml" PartName="/ppt/slides/slide22.xml"/>
  <Override ContentType="application/vnd.openxmlformats-officedocument.presentationml.slide+xml" PartName="/ppt/slides/slide304.xml"/>
  <Override ContentType="application/vnd.openxmlformats-officedocument.presentationml.slide+xml" PartName="/ppt/slides/slide185.xml"/>
  <Override ContentType="application/vnd.openxmlformats-officedocument.presentationml.slide+xml" PartName="/ppt/slides/slide231.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274.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321.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319.xml"/>
  <Override ContentType="application/vnd.openxmlformats-officedocument.presentationml.slide+xml" PartName="/ppt/slides/slide212.xml"/>
  <Override ContentType="application/vnd.openxmlformats-officedocument.presentationml.slide+xml" PartName="/ppt/slides/slide336.xml"/>
  <Override ContentType="application/vnd.openxmlformats-officedocument.presentationml.slide+xml" PartName="/ppt/slides/slide255.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29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238.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340.xml"/>
  <Override ContentType="application/vnd.openxmlformats-officedocument.presentationml.slide+xml" PartName="/ppt/slides/slide4.xml"/>
  <Override ContentType="application/vnd.openxmlformats-officedocument.presentationml.slide+xml" PartName="/ppt/slides/slide228.xml"/>
  <Override ContentType="application/vnd.openxmlformats-officedocument.presentationml.slide+xml" PartName="/ppt/slides/slide139.xml"/>
  <Override ContentType="application/vnd.openxmlformats-officedocument.presentationml.slide+xml" PartName="/ppt/slides/slide325.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317.xml"/>
  <Override ContentType="application/vnd.openxmlformats-officedocument.presentationml.slide+xml" PartName="/ppt/slides/slide155.xml"/>
  <Override ContentType="application/vnd.openxmlformats-officedocument.presentationml.slide+xml" PartName="/ppt/slides/slide341.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307.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351.xml"/>
  <Override ContentType="application/vnd.openxmlformats-officedocument.presentationml.slide+xml" PartName="/ppt/slides/slide262.xml"/>
  <Override ContentType="application/vnd.openxmlformats-officedocument.presentationml.slide+xml" PartName="/ppt/slides/slide97.xml"/>
  <Override ContentType="application/vnd.openxmlformats-officedocument.presentationml.slide+xml" PartName="/ppt/slides/slide331.xml"/>
  <Override ContentType="application/vnd.openxmlformats-officedocument.presentationml.slide+xml" PartName="/ppt/slides/slide140.xml"/>
  <Override ContentType="application/vnd.openxmlformats-officedocument.presentationml.slide+xml" PartName="/ppt/slides/slide277.xml"/>
  <Override ContentType="application/vnd.openxmlformats-officedocument.presentationml.slide+xml" PartName="/ppt/slides/slide11.xml"/>
  <Override ContentType="application/vnd.openxmlformats-officedocument.presentationml.slide+xml" PartName="/ppt/slides/slide280.xml"/>
  <Override ContentType="application/vnd.openxmlformats-officedocument.presentationml.slide+xml" PartName="/ppt/slides/slide345.xml"/>
  <Override ContentType="application/vnd.openxmlformats-officedocument.presentationml.slide+xml" PartName="/ppt/slides/slide302.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289.xml"/>
  <Override ContentType="application/vnd.openxmlformats-officedocument.presentationml.slide+xml" PartName="/ppt/slides/slide36.xml"/>
  <Override ContentType="application/vnd.openxmlformats-officedocument.presentationml.slide+xml" PartName="/ppt/slides/slide313.xml"/>
  <Override ContentType="application/vnd.openxmlformats-officedocument.presentationml.slide+xml" PartName="/ppt/slides/slide79.xml"/>
  <Override ContentType="application/vnd.openxmlformats-officedocument.presentationml.slide+xml" PartName="/ppt/slides/slide246.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252.xml"/>
  <Override ContentType="application/vnd.openxmlformats-officedocument.presentationml.slide+xml" PartName="/ppt/slides/slide295.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234.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320.xml"/>
  <Override ContentType="application/vnd.openxmlformats-officedocument.presentationml.slide+xml" PartName="/ppt/slides/slide207.xml"/>
  <Override ContentType="application/vnd.openxmlformats-officedocument.presentationml.slide+xml" PartName="/ppt/slides/slide339.xml"/>
  <Override ContentType="application/vnd.openxmlformats-officedocument.presentationml.slide+xml" PartName="/ppt/slides/slide224.xml"/>
  <Override ContentType="application/vnd.openxmlformats-officedocument.presentationml.slide+xml" PartName="/ppt/slides/slide284.xml"/>
  <Override ContentType="application/vnd.openxmlformats-officedocument.presentationml.slide+xml" PartName="/ppt/slides/slide330.xml"/>
  <Override ContentType="application/vnd.openxmlformats-officedocument.presentationml.slide+xml" PartName="/ppt/slides/slide47.xml"/>
  <Override ContentType="application/vnd.openxmlformats-officedocument.presentationml.slide+xml" PartName="/ppt/slides/slide267.xml"/>
  <Override ContentType="application/vnd.openxmlformats-officedocument.presentationml.slide+xml" PartName="/ppt/slides/slide241.xml"/>
  <Override ContentType="application/vnd.openxmlformats-officedocument.presentationml.slide+xml" PartName="/ppt/slides/slide21.xml"/>
  <Override ContentType="application/vnd.openxmlformats-officedocument.presentationml.slide+xml" PartName="/ppt/slides/slide346.xml"/>
  <Override ContentType="application/vnd.openxmlformats-officedocument.presentationml.slide+xml" PartName="/ppt/slides/slide303.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9.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239.xml"/>
  <Override ContentType="application/vnd.openxmlformats-officedocument.presentationml.slide+xml" PartName="/ppt/slides/slide15.xml"/>
  <Override ContentType="application/vnd.openxmlformats-officedocument.presentationml.slide+xml" PartName="/ppt/slides/slide318.xml"/>
  <Override ContentType="application/vnd.openxmlformats-officedocument.presentationml.slide+xml" PartName="/ppt/slides/slide230.xml"/>
  <Override ContentType="application/vnd.openxmlformats-officedocument.presentationml.slide+xml" PartName="/ppt/slides/slide290.xml"/>
  <Override ContentType="application/vnd.openxmlformats-officedocument.presentationml.slide+xml" PartName="/ppt/slides/slide335.xml"/>
  <Override ContentType="application/vnd.openxmlformats-officedocument.presentationml.slide+xml" PartName="/ppt/slides/slide256.xml"/>
  <Override ContentType="application/vnd.openxmlformats-officedocument.presentationml.slide+xml" PartName="/ppt/slides/slide299.xml"/>
  <Override ContentType="application/vnd.openxmlformats-officedocument.presentationml.slide+xml" PartName="/ppt/slides/slide128.xml"/>
  <Override ContentType="application/vnd.openxmlformats-officedocument.presentationml.slide+xml" PartName="/ppt/slides/slide273.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 id="420" r:id="rId172"/>
    <p:sldId id="421" r:id="rId173"/>
    <p:sldId id="422" r:id="rId174"/>
    <p:sldId id="423" r:id="rId175"/>
    <p:sldId id="424" r:id="rId176"/>
    <p:sldId id="425" r:id="rId177"/>
    <p:sldId id="426" r:id="rId178"/>
    <p:sldId id="427" r:id="rId179"/>
    <p:sldId id="428" r:id="rId180"/>
    <p:sldId id="429" r:id="rId181"/>
    <p:sldId id="430" r:id="rId182"/>
    <p:sldId id="431" r:id="rId183"/>
    <p:sldId id="432" r:id="rId184"/>
    <p:sldId id="433" r:id="rId185"/>
    <p:sldId id="434" r:id="rId186"/>
    <p:sldId id="435" r:id="rId187"/>
    <p:sldId id="436" r:id="rId188"/>
    <p:sldId id="437" r:id="rId189"/>
    <p:sldId id="438" r:id="rId190"/>
    <p:sldId id="439" r:id="rId191"/>
    <p:sldId id="440" r:id="rId192"/>
    <p:sldId id="441" r:id="rId193"/>
    <p:sldId id="442" r:id="rId194"/>
    <p:sldId id="443" r:id="rId195"/>
    <p:sldId id="444" r:id="rId196"/>
    <p:sldId id="445" r:id="rId197"/>
    <p:sldId id="446" r:id="rId198"/>
    <p:sldId id="447" r:id="rId199"/>
    <p:sldId id="448" r:id="rId200"/>
    <p:sldId id="449" r:id="rId201"/>
    <p:sldId id="450" r:id="rId202"/>
    <p:sldId id="451" r:id="rId203"/>
    <p:sldId id="452" r:id="rId204"/>
    <p:sldId id="453" r:id="rId205"/>
    <p:sldId id="454" r:id="rId206"/>
    <p:sldId id="455" r:id="rId207"/>
    <p:sldId id="456" r:id="rId208"/>
    <p:sldId id="457" r:id="rId209"/>
    <p:sldId id="458" r:id="rId210"/>
    <p:sldId id="459" r:id="rId211"/>
    <p:sldId id="460" r:id="rId212"/>
    <p:sldId id="461" r:id="rId213"/>
    <p:sldId id="462" r:id="rId214"/>
    <p:sldId id="463" r:id="rId215"/>
    <p:sldId id="464" r:id="rId216"/>
    <p:sldId id="465" r:id="rId217"/>
    <p:sldId id="466" r:id="rId218"/>
    <p:sldId id="467" r:id="rId219"/>
    <p:sldId id="468" r:id="rId220"/>
    <p:sldId id="469" r:id="rId221"/>
    <p:sldId id="470" r:id="rId222"/>
    <p:sldId id="471" r:id="rId223"/>
    <p:sldId id="472" r:id="rId224"/>
    <p:sldId id="473" r:id="rId225"/>
    <p:sldId id="474" r:id="rId226"/>
    <p:sldId id="475" r:id="rId227"/>
    <p:sldId id="476" r:id="rId228"/>
    <p:sldId id="477" r:id="rId229"/>
    <p:sldId id="478" r:id="rId230"/>
    <p:sldId id="479" r:id="rId231"/>
    <p:sldId id="480" r:id="rId232"/>
    <p:sldId id="481" r:id="rId233"/>
    <p:sldId id="482" r:id="rId234"/>
    <p:sldId id="483" r:id="rId235"/>
    <p:sldId id="484" r:id="rId236"/>
    <p:sldId id="485" r:id="rId237"/>
    <p:sldId id="486" r:id="rId238"/>
    <p:sldId id="487" r:id="rId239"/>
    <p:sldId id="488" r:id="rId240"/>
    <p:sldId id="489" r:id="rId241"/>
    <p:sldId id="490" r:id="rId242"/>
    <p:sldId id="491" r:id="rId243"/>
    <p:sldId id="492" r:id="rId244"/>
    <p:sldId id="493" r:id="rId245"/>
    <p:sldId id="494" r:id="rId246"/>
    <p:sldId id="495" r:id="rId247"/>
    <p:sldId id="496" r:id="rId248"/>
    <p:sldId id="497" r:id="rId249"/>
    <p:sldId id="498" r:id="rId250"/>
    <p:sldId id="499" r:id="rId251"/>
    <p:sldId id="500" r:id="rId252"/>
    <p:sldId id="501" r:id="rId253"/>
    <p:sldId id="502" r:id="rId254"/>
    <p:sldId id="503" r:id="rId255"/>
    <p:sldId id="504" r:id="rId256"/>
    <p:sldId id="505" r:id="rId257"/>
    <p:sldId id="506" r:id="rId258"/>
    <p:sldId id="507" r:id="rId259"/>
    <p:sldId id="508" r:id="rId260"/>
    <p:sldId id="509" r:id="rId261"/>
    <p:sldId id="510" r:id="rId262"/>
    <p:sldId id="511" r:id="rId263"/>
    <p:sldId id="512" r:id="rId264"/>
    <p:sldId id="513" r:id="rId265"/>
    <p:sldId id="514" r:id="rId266"/>
    <p:sldId id="515" r:id="rId267"/>
    <p:sldId id="516" r:id="rId268"/>
    <p:sldId id="517" r:id="rId269"/>
    <p:sldId id="518" r:id="rId270"/>
    <p:sldId id="519" r:id="rId271"/>
    <p:sldId id="520" r:id="rId272"/>
    <p:sldId id="521" r:id="rId273"/>
    <p:sldId id="522" r:id="rId274"/>
    <p:sldId id="523" r:id="rId275"/>
    <p:sldId id="524" r:id="rId276"/>
    <p:sldId id="525" r:id="rId277"/>
    <p:sldId id="526" r:id="rId278"/>
    <p:sldId id="527" r:id="rId279"/>
    <p:sldId id="528" r:id="rId280"/>
    <p:sldId id="529" r:id="rId281"/>
    <p:sldId id="530" r:id="rId282"/>
    <p:sldId id="531" r:id="rId283"/>
    <p:sldId id="532" r:id="rId284"/>
    <p:sldId id="533" r:id="rId285"/>
    <p:sldId id="534" r:id="rId286"/>
    <p:sldId id="535" r:id="rId287"/>
    <p:sldId id="536" r:id="rId288"/>
    <p:sldId id="537" r:id="rId289"/>
    <p:sldId id="538" r:id="rId290"/>
    <p:sldId id="539" r:id="rId291"/>
    <p:sldId id="540" r:id="rId292"/>
    <p:sldId id="541" r:id="rId293"/>
    <p:sldId id="542" r:id="rId294"/>
    <p:sldId id="543" r:id="rId295"/>
    <p:sldId id="544" r:id="rId296"/>
    <p:sldId id="545" r:id="rId297"/>
    <p:sldId id="546" r:id="rId298"/>
    <p:sldId id="547" r:id="rId299"/>
    <p:sldId id="548" r:id="rId300"/>
    <p:sldId id="549" r:id="rId301"/>
    <p:sldId id="550" r:id="rId302"/>
    <p:sldId id="551" r:id="rId303"/>
    <p:sldId id="552" r:id="rId304"/>
    <p:sldId id="553" r:id="rId305"/>
    <p:sldId id="554" r:id="rId306"/>
    <p:sldId id="555" r:id="rId307"/>
    <p:sldId id="556" r:id="rId308"/>
    <p:sldId id="557" r:id="rId309"/>
    <p:sldId id="558" r:id="rId310"/>
    <p:sldId id="559" r:id="rId311"/>
    <p:sldId id="560" r:id="rId312"/>
    <p:sldId id="561" r:id="rId313"/>
    <p:sldId id="562" r:id="rId314"/>
    <p:sldId id="563" r:id="rId315"/>
    <p:sldId id="564" r:id="rId316"/>
    <p:sldId id="565" r:id="rId317"/>
    <p:sldId id="566" r:id="rId318"/>
    <p:sldId id="567" r:id="rId319"/>
    <p:sldId id="568" r:id="rId320"/>
    <p:sldId id="569" r:id="rId321"/>
    <p:sldId id="570" r:id="rId322"/>
    <p:sldId id="571" r:id="rId323"/>
    <p:sldId id="572" r:id="rId324"/>
    <p:sldId id="573" r:id="rId325"/>
    <p:sldId id="574" r:id="rId326"/>
    <p:sldId id="575" r:id="rId327"/>
    <p:sldId id="576" r:id="rId328"/>
    <p:sldId id="577" r:id="rId329"/>
    <p:sldId id="578" r:id="rId330"/>
    <p:sldId id="579" r:id="rId331"/>
    <p:sldId id="580" r:id="rId332"/>
    <p:sldId id="581" r:id="rId333"/>
    <p:sldId id="582" r:id="rId334"/>
    <p:sldId id="583" r:id="rId335"/>
    <p:sldId id="584" r:id="rId336"/>
    <p:sldId id="585" r:id="rId337"/>
    <p:sldId id="586" r:id="rId338"/>
    <p:sldId id="587" r:id="rId339"/>
    <p:sldId id="588" r:id="rId340"/>
    <p:sldId id="589" r:id="rId341"/>
    <p:sldId id="590" r:id="rId342"/>
    <p:sldId id="591" r:id="rId343"/>
    <p:sldId id="592" r:id="rId344"/>
    <p:sldId id="593" r:id="rId345"/>
    <p:sldId id="594" r:id="rId346"/>
    <p:sldId id="595" r:id="rId347"/>
    <p:sldId id="596" r:id="rId348"/>
    <p:sldId id="597" r:id="rId349"/>
    <p:sldId id="598" r:id="rId350"/>
    <p:sldId id="599" r:id="rId351"/>
    <p:sldId id="600" r:id="rId352"/>
    <p:sldId id="601" r:id="rId353"/>
    <p:sldId id="602" r:id="rId354"/>
    <p:sldId id="603" r:id="rId355"/>
    <p:sldId id="604" r:id="rId356"/>
    <p:sldId id="605" r:id="rId357"/>
    <p:sldId id="606" r:id="rId358"/>
  </p:sldIdLst>
  <p:sldSz cy="5143500" cx="9144000"/>
  <p:notesSz cx="6858000" cy="9144000"/>
  <p:embeddedFontLst>
    <p:embeddedFont>
      <p:font typeface="Ubuntu"/>
      <p:regular r:id="rId359"/>
      <p:bold r:id="rId360"/>
      <p:italic r:id="rId361"/>
      <p:boldItalic r:id="rId3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6046A0-A246-4EF8-A613-C4ABA1380C3F}">
  <a:tblStyle styleId="{176046A0-A246-4EF8-A613-C4ABA1380C3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FFA44F4-05DE-4323-9D07-73876B68D0FD}"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190" Type="http://schemas.openxmlformats.org/officeDocument/2006/relationships/slide" Target="slides/slide18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194" Type="http://schemas.openxmlformats.org/officeDocument/2006/relationships/slide" Target="slides/slide187.xml"/><Relationship Id="rId43" Type="http://schemas.openxmlformats.org/officeDocument/2006/relationships/slide" Target="slides/slide36.xml"/><Relationship Id="rId193" Type="http://schemas.openxmlformats.org/officeDocument/2006/relationships/slide" Target="slides/slide186.xml"/><Relationship Id="rId46" Type="http://schemas.openxmlformats.org/officeDocument/2006/relationships/slide" Target="slides/slide39.xml"/><Relationship Id="rId192" Type="http://schemas.openxmlformats.org/officeDocument/2006/relationships/slide" Target="slides/slide185.xml"/><Relationship Id="rId45" Type="http://schemas.openxmlformats.org/officeDocument/2006/relationships/slide" Target="slides/slide38.xml"/><Relationship Id="rId191" Type="http://schemas.openxmlformats.org/officeDocument/2006/relationships/slide" Target="slides/slide184.xml"/><Relationship Id="rId48" Type="http://schemas.openxmlformats.org/officeDocument/2006/relationships/slide" Target="slides/slide41.xml"/><Relationship Id="rId187" Type="http://schemas.openxmlformats.org/officeDocument/2006/relationships/slide" Target="slides/slide180.xml"/><Relationship Id="rId47" Type="http://schemas.openxmlformats.org/officeDocument/2006/relationships/slide" Target="slides/slide40.xml"/><Relationship Id="rId186" Type="http://schemas.openxmlformats.org/officeDocument/2006/relationships/slide" Target="slides/slide179.xml"/><Relationship Id="rId185" Type="http://schemas.openxmlformats.org/officeDocument/2006/relationships/slide" Target="slides/slide178.xml"/><Relationship Id="rId49" Type="http://schemas.openxmlformats.org/officeDocument/2006/relationships/slide" Target="slides/slide42.xml"/><Relationship Id="rId184" Type="http://schemas.openxmlformats.org/officeDocument/2006/relationships/slide" Target="slides/slide177.xml"/><Relationship Id="rId189" Type="http://schemas.openxmlformats.org/officeDocument/2006/relationships/slide" Target="slides/slide182.xml"/><Relationship Id="rId188" Type="http://schemas.openxmlformats.org/officeDocument/2006/relationships/slide" Target="slides/slide18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183" Type="http://schemas.openxmlformats.org/officeDocument/2006/relationships/slide" Target="slides/slide176.xml"/><Relationship Id="rId32" Type="http://schemas.openxmlformats.org/officeDocument/2006/relationships/slide" Target="slides/slide25.xml"/><Relationship Id="rId182" Type="http://schemas.openxmlformats.org/officeDocument/2006/relationships/slide" Target="slides/slide175.xml"/><Relationship Id="rId35" Type="http://schemas.openxmlformats.org/officeDocument/2006/relationships/slide" Target="slides/slide28.xml"/><Relationship Id="rId181" Type="http://schemas.openxmlformats.org/officeDocument/2006/relationships/slide" Target="slides/slide174.xml"/><Relationship Id="rId34" Type="http://schemas.openxmlformats.org/officeDocument/2006/relationships/slide" Target="slides/slide27.xml"/><Relationship Id="rId180" Type="http://schemas.openxmlformats.org/officeDocument/2006/relationships/slide" Target="slides/slide173.xml"/><Relationship Id="rId37" Type="http://schemas.openxmlformats.org/officeDocument/2006/relationships/slide" Target="slides/slide30.xml"/><Relationship Id="rId176" Type="http://schemas.openxmlformats.org/officeDocument/2006/relationships/slide" Target="slides/slide169.xml"/><Relationship Id="rId297" Type="http://schemas.openxmlformats.org/officeDocument/2006/relationships/slide" Target="slides/slide290.xml"/><Relationship Id="rId36" Type="http://schemas.openxmlformats.org/officeDocument/2006/relationships/slide" Target="slides/slide29.xml"/><Relationship Id="rId175" Type="http://schemas.openxmlformats.org/officeDocument/2006/relationships/slide" Target="slides/slide168.xml"/><Relationship Id="rId296" Type="http://schemas.openxmlformats.org/officeDocument/2006/relationships/slide" Target="slides/slide289.xml"/><Relationship Id="rId39" Type="http://schemas.openxmlformats.org/officeDocument/2006/relationships/slide" Target="slides/slide32.xml"/><Relationship Id="rId174" Type="http://schemas.openxmlformats.org/officeDocument/2006/relationships/slide" Target="slides/slide167.xml"/><Relationship Id="rId295" Type="http://schemas.openxmlformats.org/officeDocument/2006/relationships/slide" Target="slides/slide288.xml"/><Relationship Id="rId38" Type="http://schemas.openxmlformats.org/officeDocument/2006/relationships/slide" Target="slides/slide31.xml"/><Relationship Id="rId173" Type="http://schemas.openxmlformats.org/officeDocument/2006/relationships/slide" Target="slides/slide166.xml"/><Relationship Id="rId294" Type="http://schemas.openxmlformats.org/officeDocument/2006/relationships/slide" Target="slides/slide287.xml"/><Relationship Id="rId179" Type="http://schemas.openxmlformats.org/officeDocument/2006/relationships/slide" Target="slides/slide172.xml"/><Relationship Id="rId178" Type="http://schemas.openxmlformats.org/officeDocument/2006/relationships/slide" Target="slides/slide171.xml"/><Relationship Id="rId299" Type="http://schemas.openxmlformats.org/officeDocument/2006/relationships/slide" Target="slides/slide292.xml"/><Relationship Id="rId177" Type="http://schemas.openxmlformats.org/officeDocument/2006/relationships/slide" Target="slides/slide170.xml"/><Relationship Id="rId298" Type="http://schemas.openxmlformats.org/officeDocument/2006/relationships/slide" Target="slides/slide29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98" Type="http://schemas.openxmlformats.org/officeDocument/2006/relationships/slide" Target="slides/slide191.xml"/><Relationship Id="rId14" Type="http://schemas.openxmlformats.org/officeDocument/2006/relationships/slide" Target="slides/slide7.xml"/><Relationship Id="rId197" Type="http://schemas.openxmlformats.org/officeDocument/2006/relationships/slide" Target="slides/slide190.xml"/><Relationship Id="rId17" Type="http://schemas.openxmlformats.org/officeDocument/2006/relationships/slide" Target="slides/slide10.xml"/><Relationship Id="rId196" Type="http://schemas.openxmlformats.org/officeDocument/2006/relationships/slide" Target="slides/slide189.xml"/><Relationship Id="rId16" Type="http://schemas.openxmlformats.org/officeDocument/2006/relationships/slide" Target="slides/slide9.xml"/><Relationship Id="rId195" Type="http://schemas.openxmlformats.org/officeDocument/2006/relationships/slide" Target="slides/slide188.xml"/><Relationship Id="rId19" Type="http://schemas.openxmlformats.org/officeDocument/2006/relationships/slide" Target="slides/slide12.xml"/><Relationship Id="rId18" Type="http://schemas.openxmlformats.org/officeDocument/2006/relationships/slide" Target="slides/slide11.xml"/><Relationship Id="rId199" Type="http://schemas.openxmlformats.org/officeDocument/2006/relationships/slide" Target="slides/slide192.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150" Type="http://schemas.openxmlformats.org/officeDocument/2006/relationships/slide" Target="slides/slide143.xml"/><Relationship Id="rId271" Type="http://schemas.openxmlformats.org/officeDocument/2006/relationships/slide" Target="slides/slide264.xml"/><Relationship Id="rId87" Type="http://schemas.openxmlformats.org/officeDocument/2006/relationships/slide" Target="slides/slide80.xml"/><Relationship Id="rId270" Type="http://schemas.openxmlformats.org/officeDocument/2006/relationships/slide" Target="slides/slide263.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2.xml"/><Relationship Id="rId4" Type="http://schemas.openxmlformats.org/officeDocument/2006/relationships/tableStyles" Target="tableStyles.xml"/><Relationship Id="rId148" Type="http://schemas.openxmlformats.org/officeDocument/2006/relationships/slide" Target="slides/slide141.xml"/><Relationship Id="rId269" Type="http://schemas.openxmlformats.org/officeDocument/2006/relationships/slide" Target="slides/slide262.xml"/><Relationship Id="rId9" Type="http://schemas.openxmlformats.org/officeDocument/2006/relationships/slide" Target="slides/slide2.xml"/><Relationship Id="rId143" Type="http://schemas.openxmlformats.org/officeDocument/2006/relationships/slide" Target="slides/slide136.xml"/><Relationship Id="rId264" Type="http://schemas.openxmlformats.org/officeDocument/2006/relationships/slide" Target="slides/slide257.xml"/><Relationship Id="rId142" Type="http://schemas.openxmlformats.org/officeDocument/2006/relationships/slide" Target="slides/slide135.xml"/><Relationship Id="rId263" Type="http://schemas.openxmlformats.org/officeDocument/2006/relationships/slide" Target="slides/slide256.xml"/><Relationship Id="rId141" Type="http://schemas.openxmlformats.org/officeDocument/2006/relationships/slide" Target="slides/slide134.xml"/><Relationship Id="rId262" Type="http://schemas.openxmlformats.org/officeDocument/2006/relationships/slide" Target="slides/slide255.xml"/><Relationship Id="rId140" Type="http://schemas.openxmlformats.org/officeDocument/2006/relationships/slide" Target="slides/slide133.xml"/><Relationship Id="rId261" Type="http://schemas.openxmlformats.org/officeDocument/2006/relationships/slide" Target="slides/slide254.xml"/><Relationship Id="rId5" Type="http://schemas.openxmlformats.org/officeDocument/2006/relationships/slideMaster" Target="slideMasters/slideMaster1.xml"/><Relationship Id="rId147" Type="http://schemas.openxmlformats.org/officeDocument/2006/relationships/slide" Target="slides/slide140.xml"/><Relationship Id="rId268" Type="http://schemas.openxmlformats.org/officeDocument/2006/relationships/slide" Target="slides/slide261.xml"/><Relationship Id="rId6" Type="http://schemas.openxmlformats.org/officeDocument/2006/relationships/slideMaster" Target="slideMasters/slideMaster2.xml"/><Relationship Id="rId146" Type="http://schemas.openxmlformats.org/officeDocument/2006/relationships/slide" Target="slides/slide139.xml"/><Relationship Id="rId267" Type="http://schemas.openxmlformats.org/officeDocument/2006/relationships/slide" Target="slides/slide260.xml"/><Relationship Id="rId7" Type="http://schemas.openxmlformats.org/officeDocument/2006/relationships/notesMaster" Target="notesMasters/notesMaster1.xml"/><Relationship Id="rId145" Type="http://schemas.openxmlformats.org/officeDocument/2006/relationships/slide" Target="slides/slide138.xml"/><Relationship Id="rId266" Type="http://schemas.openxmlformats.org/officeDocument/2006/relationships/slide" Target="slides/slide259.xml"/><Relationship Id="rId8" Type="http://schemas.openxmlformats.org/officeDocument/2006/relationships/slide" Target="slides/slide1.xml"/><Relationship Id="rId144" Type="http://schemas.openxmlformats.org/officeDocument/2006/relationships/slide" Target="slides/slide137.xml"/><Relationship Id="rId265" Type="http://schemas.openxmlformats.org/officeDocument/2006/relationships/slide" Target="slides/slide258.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260" Type="http://schemas.openxmlformats.org/officeDocument/2006/relationships/slide" Target="slides/slide253.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139" Type="http://schemas.openxmlformats.org/officeDocument/2006/relationships/slide" Target="slides/slide132.xml"/><Relationship Id="rId138" Type="http://schemas.openxmlformats.org/officeDocument/2006/relationships/slide" Target="slides/slide131.xml"/><Relationship Id="rId259" Type="http://schemas.openxmlformats.org/officeDocument/2006/relationships/slide" Target="slides/slide252.xml"/><Relationship Id="rId137" Type="http://schemas.openxmlformats.org/officeDocument/2006/relationships/slide" Target="slides/slide130.xml"/><Relationship Id="rId258" Type="http://schemas.openxmlformats.org/officeDocument/2006/relationships/slide" Target="slides/slide251.xml"/><Relationship Id="rId132" Type="http://schemas.openxmlformats.org/officeDocument/2006/relationships/slide" Target="slides/slide125.xml"/><Relationship Id="rId253" Type="http://schemas.openxmlformats.org/officeDocument/2006/relationships/slide" Target="slides/slide246.xml"/><Relationship Id="rId131" Type="http://schemas.openxmlformats.org/officeDocument/2006/relationships/slide" Target="slides/slide124.xml"/><Relationship Id="rId252" Type="http://schemas.openxmlformats.org/officeDocument/2006/relationships/slide" Target="slides/slide245.xml"/><Relationship Id="rId130" Type="http://schemas.openxmlformats.org/officeDocument/2006/relationships/slide" Target="slides/slide123.xml"/><Relationship Id="rId251" Type="http://schemas.openxmlformats.org/officeDocument/2006/relationships/slide" Target="slides/slide244.xml"/><Relationship Id="rId250" Type="http://schemas.openxmlformats.org/officeDocument/2006/relationships/slide" Target="slides/slide243.xml"/><Relationship Id="rId136" Type="http://schemas.openxmlformats.org/officeDocument/2006/relationships/slide" Target="slides/slide129.xml"/><Relationship Id="rId257" Type="http://schemas.openxmlformats.org/officeDocument/2006/relationships/slide" Target="slides/slide250.xml"/><Relationship Id="rId135" Type="http://schemas.openxmlformats.org/officeDocument/2006/relationships/slide" Target="slides/slide128.xml"/><Relationship Id="rId256" Type="http://schemas.openxmlformats.org/officeDocument/2006/relationships/slide" Target="slides/slide249.xml"/><Relationship Id="rId134" Type="http://schemas.openxmlformats.org/officeDocument/2006/relationships/slide" Target="slides/slide127.xml"/><Relationship Id="rId255" Type="http://schemas.openxmlformats.org/officeDocument/2006/relationships/slide" Target="slides/slide248.xml"/><Relationship Id="rId133" Type="http://schemas.openxmlformats.org/officeDocument/2006/relationships/slide" Target="slides/slide126.xml"/><Relationship Id="rId254" Type="http://schemas.openxmlformats.org/officeDocument/2006/relationships/slide" Target="slides/slide247.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172" Type="http://schemas.openxmlformats.org/officeDocument/2006/relationships/slide" Target="slides/slide165.xml"/><Relationship Id="rId293" Type="http://schemas.openxmlformats.org/officeDocument/2006/relationships/slide" Target="slides/slide286.xml"/><Relationship Id="rId65" Type="http://schemas.openxmlformats.org/officeDocument/2006/relationships/slide" Target="slides/slide58.xml"/><Relationship Id="rId171" Type="http://schemas.openxmlformats.org/officeDocument/2006/relationships/slide" Target="slides/slide164.xml"/><Relationship Id="rId292" Type="http://schemas.openxmlformats.org/officeDocument/2006/relationships/slide" Target="slides/slide285.xml"/><Relationship Id="rId68" Type="http://schemas.openxmlformats.org/officeDocument/2006/relationships/slide" Target="slides/slide61.xml"/><Relationship Id="rId170" Type="http://schemas.openxmlformats.org/officeDocument/2006/relationships/slide" Target="slides/slide163.xml"/><Relationship Id="rId291" Type="http://schemas.openxmlformats.org/officeDocument/2006/relationships/slide" Target="slides/slide284.xml"/><Relationship Id="rId67" Type="http://schemas.openxmlformats.org/officeDocument/2006/relationships/slide" Target="slides/slide60.xml"/><Relationship Id="rId290" Type="http://schemas.openxmlformats.org/officeDocument/2006/relationships/slide" Target="slides/slide283.xml"/><Relationship Id="rId60" Type="http://schemas.openxmlformats.org/officeDocument/2006/relationships/slide" Target="slides/slide53.xml"/><Relationship Id="rId165" Type="http://schemas.openxmlformats.org/officeDocument/2006/relationships/slide" Target="slides/slide158.xml"/><Relationship Id="rId286" Type="http://schemas.openxmlformats.org/officeDocument/2006/relationships/slide" Target="slides/slide279.xml"/><Relationship Id="rId69" Type="http://schemas.openxmlformats.org/officeDocument/2006/relationships/slide" Target="slides/slide62.xml"/><Relationship Id="rId164" Type="http://schemas.openxmlformats.org/officeDocument/2006/relationships/slide" Target="slides/slide157.xml"/><Relationship Id="rId285" Type="http://schemas.openxmlformats.org/officeDocument/2006/relationships/slide" Target="slides/slide278.xml"/><Relationship Id="rId163" Type="http://schemas.openxmlformats.org/officeDocument/2006/relationships/slide" Target="slides/slide156.xml"/><Relationship Id="rId284" Type="http://schemas.openxmlformats.org/officeDocument/2006/relationships/slide" Target="slides/slide277.xml"/><Relationship Id="rId162" Type="http://schemas.openxmlformats.org/officeDocument/2006/relationships/slide" Target="slides/slide155.xml"/><Relationship Id="rId283" Type="http://schemas.openxmlformats.org/officeDocument/2006/relationships/slide" Target="slides/slide276.xml"/><Relationship Id="rId169" Type="http://schemas.openxmlformats.org/officeDocument/2006/relationships/slide" Target="slides/slide162.xml"/><Relationship Id="rId168" Type="http://schemas.openxmlformats.org/officeDocument/2006/relationships/slide" Target="slides/slide161.xml"/><Relationship Id="rId289" Type="http://schemas.openxmlformats.org/officeDocument/2006/relationships/slide" Target="slides/slide282.xml"/><Relationship Id="rId167" Type="http://schemas.openxmlformats.org/officeDocument/2006/relationships/slide" Target="slides/slide160.xml"/><Relationship Id="rId288" Type="http://schemas.openxmlformats.org/officeDocument/2006/relationships/slide" Target="slides/slide281.xml"/><Relationship Id="rId166" Type="http://schemas.openxmlformats.org/officeDocument/2006/relationships/slide" Target="slides/slide159.xml"/><Relationship Id="rId287" Type="http://schemas.openxmlformats.org/officeDocument/2006/relationships/slide" Target="slides/slide280.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161" Type="http://schemas.openxmlformats.org/officeDocument/2006/relationships/slide" Target="slides/slide154.xml"/><Relationship Id="rId282" Type="http://schemas.openxmlformats.org/officeDocument/2006/relationships/slide" Target="slides/slide275.xml"/><Relationship Id="rId54" Type="http://schemas.openxmlformats.org/officeDocument/2006/relationships/slide" Target="slides/slide47.xml"/><Relationship Id="rId160" Type="http://schemas.openxmlformats.org/officeDocument/2006/relationships/slide" Target="slides/slide153.xml"/><Relationship Id="rId281" Type="http://schemas.openxmlformats.org/officeDocument/2006/relationships/slide" Target="slides/slide274.xml"/><Relationship Id="rId57" Type="http://schemas.openxmlformats.org/officeDocument/2006/relationships/slide" Target="slides/slide50.xml"/><Relationship Id="rId280" Type="http://schemas.openxmlformats.org/officeDocument/2006/relationships/slide" Target="slides/slide273.xml"/><Relationship Id="rId56" Type="http://schemas.openxmlformats.org/officeDocument/2006/relationships/slide" Target="slides/slide49.xml"/><Relationship Id="rId159" Type="http://schemas.openxmlformats.org/officeDocument/2006/relationships/slide" Target="slides/slide152.xml"/><Relationship Id="rId59" Type="http://schemas.openxmlformats.org/officeDocument/2006/relationships/slide" Target="slides/slide52.xml"/><Relationship Id="rId154" Type="http://schemas.openxmlformats.org/officeDocument/2006/relationships/slide" Target="slides/slide147.xml"/><Relationship Id="rId275" Type="http://schemas.openxmlformats.org/officeDocument/2006/relationships/slide" Target="slides/slide268.xml"/><Relationship Id="rId58" Type="http://schemas.openxmlformats.org/officeDocument/2006/relationships/slide" Target="slides/slide51.xml"/><Relationship Id="rId153" Type="http://schemas.openxmlformats.org/officeDocument/2006/relationships/slide" Target="slides/slide146.xml"/><Relationship Id="rId274" Type="http://schemas.openxmlformats.org/officeDocument/2006/relationships/slide" Target="slides/slide267.xml"/><Relationship Id="rId152" Type="http://schemas.openxmlformats.org/officeDocument/2006/relationships/slide" Target="slides/slide145.xml"/><Relationship Id="rId273" Type="http://schemas.openxmlformats.org/officeDocument/2006/relationships/slide" Target="slides/slide266.xml"/><Relationship Id="rId151" Type="http://schemas.openxmlformats.org/officeDocument/2006/relationships/slide" Target="slides/slide144.xml"/><Relationship Id="rId272" Type="http://schemas.openxmlformats.org/officeDocument/2006/relationships/slide" Target="slides/slide265.xml"/><Relationship Id="rId158" Type="http://schemas.openxmlformats.org/officeDocument/2006/relationships/slide" Target="slides/slide151.xml"/><Relationship Id="rId279" Type="http://schemas.openxmlformats.org/officeDocument/2006/relationships/slide" Target="slides/slide272.xml"/><Relationship Id="rId157" Type="http://schemas.openxmlformats.org/officeDocument/2006/relationships/slide" Target="slides/slide150.xml"/><Relationship Id="rId278" Type="http://schemas.openxmlformats.org/officeDocument/2006/relationships/slide" Target="slides/slide271.xml"/><Relationship Id="rId156" Type="http://schemas.openxmlformats.org/officeDocument/2006/relationships/slide" Target="slides/slide149.xml"/><Relationship Id="rId277" Type="http://schemas.openxmlformats.org/officeDocument/2006/relationships/slide" Target="slides/slide270.xml"/><Relationship Id="rId155" Type="http://schemas.openxmlformats.org/officeDocument/2006/relationships/slide" Target="slides/slide148.xml"/><Relationship Id="rId276" Type="http://schemas.openxmlformats.org/officeDocument/2006/relationships/slide" Target="slides/slide269.xml"/><Relationship Id="rId107" Type="http://schemas.openxmlformats.org/officeDocument/2006/relationships/slide" Target="slides/slide100.xml"/><Relationship Id="rId228" Type="http://schemas.openxmlformats.org/officeDocument/2006/relationships/slide" Target="slides/slide221.xml"/><Relationship Id="rId349" Type="http://schemas.openxmlformats.org/officeDocument/2006/relationships/slide" Target="slides/slide342.xml"/><Relationship Id="rId106" Type="http://schemas.openxmlformats.org/officeDocument/2006/relationships/slide" Target="slides/slide99.xml"/><Relationship Id="rId227" Type="http://schemas.openxmlformats.org/officeDocument/2006/relationships/slide" Target="slides/slide220.xml"/><Relationship Id="rId348" Type="http://schemas.openxmlformats.org/officeDocument/2006/relationships/slide" Target="slides/slide341.xml"/><Relationship Id="rId105" Type="http://schemas.openxmlformats.org/officeDocument/2006/relationships/slide" Target="slides/slide98.xml"/><Relationship Id="rId226" Type="http://schemas.openxmlformats.org/officeDocument/2006/relationships/slide" Target="slides/slide219.xml"/><Relationship Id="rId347" Type="http://schemas.openxmlformats.org/officeDocument/2006/relationships/slide" Target="slides/slide340.xml"/><Relationship Id="rId104" Type="http://schemas.openxmlformats.org/officeDocument/2006/relationships/slide" Target="slides/slide97.xml"/><Relationship Id="rId225" Type="http://schemas.openxmlformats.org/officeDocument/2006/relationships/slide" Target="slides/slide218.xml"/><Relationship Id="rId346" Type="http://schemas.openxmlformats.org/officeDocument/2006/relationships/slide" Target="slides/slide339.xml"/><Relationship Id="rId109" Type="http://schemas.openxmlformats.org/officeDocument/2006/relationships/slide" Target="slides/slide102.xml"/><Relationship Id="rId108" Type="http://schemas.openxmlformats.org/officeDocument/2006/relationships/slide" Target="slides/slide101.xml"/><Relationship Id="rId229" Type="http://schemas.openxmlformats.org/officeDocument/2006/relationships/slide" Target="slides/slide222.xml"/><Relationship Id="rId220" Type="http://schemas.openxmlformats.org/officeDocument/2006/relationships/slide" Target="slides/slide213.xml"/><Relationship Id="rId341" Type="http://schemas.openxmlformats.org/officeDocument/2006/relationships/slide" Target="slides/slide334.xml"/><Relationship Id="rId340" Type="http://schemas.openxmlformats.org/officeDocument/2006/relationships/slide" Target="slides/slide333.xml"/><Relationship Id="rId103" Type="http://schemas.openxmlformats.org/officeDocument/2006/relationships/slide" Target="slides/slide96.xml"/><Relationship Id="rId224" Type="http://schemas.openxmlformats.org/officeDocument/2006/relationships/slide" Target="slides/slide217.xml"/><Relationship Id="rId345" Type="http://schemas.openxmlformats.org/officeDocument/2006/relationships/slide" Target="slides/slide338.xml"/><Relationship Id="rId102" Type="http://schemas.openxmlformats.org/officeDocument/2006/relationships/slide" Target="slides/slide95.xml"/><Relationship Id="rId223" Type="http://schemas.openxmlformats.org/officeDocument/2006/relationships/slide" Target="slides/slide216.xml"/><Relationship Id="rId344" Type="http://schemas.openxmlformats.org/officeDocument/2006/relationships/slide" Target="slides/slide337.xml"/><Relationship Id="rId101" Type="http://schemas.openxmlformats.org/officeDocument/2006/relationships/slide" Target="slides/slide94.xml"/><Relationship Id="rId222" Type="http://schemas.openxmlformats.org/officeDocument/2006/relationships/slide" Target="slides/slide215.xml"/><Relationship Id="rId343" Type="http://schemas.openxmlformats.org/officeDocument/2006/relationships/slide" Target="slides/slide336.xml"/><Relationship Id="rId100" Type="http://schemas.openxmlformats.org/officeDocument/2006/relationships/slide" Target="slides/slide93.xml"/><Relationship Id="rId221" Type="http://schemas.openxmlformats.org/officeDocument/2006/relationships/slide" Target="slides/slide214.xml"/><Relationship Id="rId342" Type="http://schemas.openxmlformats.org/officeDocument/2006/relationships/slide" Target="slides/slide335.xml"/><Relationship Id="rId217" Type="http://schemas.openxmlformats.org/officeDocument/2006/relationships/slide" Target="slides/slide210.xml"/><Relationship Id="rId338" Type="http://schemas.openxmlformats.org/officeDocument/2006/relationships/slide" Target="slides/slide331.xml"/><Relationship Id="rId216" Type="http://schemas.openxmlformats.org/officeDocument/2006/relationships/slide" Target="slides/slide209.xml"/><Relationship Id="rId337" Type="http://schemas.openxmlformats.org/officeDocument/2006/relationships/slide" Target="slides/slide330.xml"/><Relationship Id="rId215" Type="http://schemas.openxmlformats.org/officeDocument/2006/relationships/slide" Target="slides/slide208.xml"/><Relationship Id="rId336" Type="http://schemas.openxmlformats.org/officeDocument/2006/relationships/slide" Target="slides/slide329.xml"/><Relationship Id="rId214" Type="http://schemas.openxmlformats.org/officeDocument/2006/relationships/slide" Target="slides/slide207.xml"/><Relationship Id="rId335" Type="http://schemas.openxmlformats.org/officeDocument/2006/relationships/slide" Target="slides/slide328.xml"/><Relationship Id="rId219" Type="http://schemas.openxmlformats.org/officeDocument/2006/relationships/slide" Target="slides/slide212.xml"/><Relationship Id="rId218" Type="http://schemas.openxmlformats.org/officeDocument/2006/relationships/slide" Target="slides/slide211.xml"/><Relationship Id="rId339" Type="http://schemas.openxmlformats.org/officeDocument/2006/relationships/slide" Target="slides/slide332.xml"/><Relationship Id="rId330" Type="http://schemas.openxmlformats.org/officeDocument/2006/relationships/slide" Target="slides/slide323.xml"/><Relationship Id="rId213" Type="http://schemas.openxmlformats.org/officeDocument/2006/relationships/slide" Target="slides/slide206.xml"/><Relationship Id="rId334" Type="http://schemas.openxmlformats.org/officeDocument/2006/relationships/slide" Target="slides/slide327.xml"/><Relationship Id="rId212" Type="http://schemas.openxmlformats.org/officeDocument/2006/relationships/slide" Target="slides/slide205.xml"/><Relationship Id="rId333" Type="http://schemas.openxmlformats.org/officeDocument/2006/relationships/slide" Target="slides/slide326.xml"/><Relationship Id="rId211" Type="http://schemas.openxmlformats.org/officeDocument/2006/relationships/slide" Target="slides/slide204.xml"/><Relationship Id="rId332" Type="http://schemas.openxmlformats.org/officeDocument/2006/relationships/slide" Target="slides/slide325.xml"/><Relationship Id="rId210" Type="http://schemas.openxmlformats.org/officeDocument/2006/relationships/slide" Target="slides/slide203.xml"/><Relationship Id="rId331" Type="http://schemas.openxmlformats.org/officeDocument/2006/relationships/slide" Target="slides/slide324.xml"/><Relationship Id="rId129" Type="http://schemas.openxmlformats.org/officeDocument/2006/relationships/slide" Target="slides/slide122.xml"/><Relationship Id="rId128" Type="http://schemas.openxmlformats.org/officeDocument/2006/relationships/slide" Target="slides/slide121.xml"/><Relationship Id="rId249" Type="http://schemas.openxmlformats.org/officeDocument/2006/relationships/slide" Target="slides/slide242.xml"/><Relationship Id="rId127" Type="http://schemas.openxmlformats.org/officeDocument/2006/relationships/slide" Target="slides/slide120.xml"/><Relationship Id="rId248" Type="http://schemas.openxmlformats.org/officeDocument/2006/relationships/slide" Target="slides/slide241.xml"/><Relationship Id="rId126" Type="http://schemas.openxmlformats.org/officeDocument/2006/relationships/slide" Target="slides/slide119.xml"/><Relationship Id="rId247" Type="http://schemas.openxmlformats.org/officeDocument/2006/relationships/slide" Target="slides/slide240.xml"/><Relationship Id="rId121" Type="http://schemas.openxmlformats.org/officeDocument/2006/relationships/slide" Target="slides/slide114.xml"/><Relationship Id="rId242" Type="http://schemas.openxmlformats.org/officeDocument/2006/relationships/slide" Target="slides/slide235.xml"/><Relationship Id="rId120" Type="http://schemas.openxmlformats.org/officeDocument/2006/relationships/slide" Target="slides/slide113.xml"/><Relationship Id="rId241" Type="http://schemas.openxmlformats.org/officeDocument/2006/relationships/slide" Target="slides/slide234.xml"/><Relationship Id="rId362" Type="http://schemas.openxmlformats.org/officeDocument/2006/relationships/font" Target="fonts/Ubuntu-boldItalic.fntdata"/><Relationship Id="rId240" Type="http://schemas.openxmlformats.org/officeDocument/2006/relationships/slide" Target="slides/slide233.xml"/><Relationship Id="rId361" Type="http://schemas.openxmlformats.org/officeDocument/2006/relationships/font" Target="fonts/Ubuntu-italic.fntdata"/><Relationship Id="rId360" Type="http://schemas.openxmlformats.org/officeDocument/2006/relationships/font" Target="fonts/Ubuntu-bold.fntdata"/><Relationship Id="rId125" Type="http://schemas.openxmlformats.org/officeDocument/2006/relationships/slide" Target="slides/slide118.xml"/><Relationship Id="rId246" Type="http://schemas.openxmlformats.org/officeDocument/2006/relationships/slide" Target="slides/slide239.xml"/><Relationship Id="rId124" Type="http://schemas.openxmlformats.org/officeDocument/2006/relationships/slide" Target="slides/slide117.xml"/><Relationship Id="rId245" Type="http://schemas.openxmlformats.org/officeDocument/2006/relationships/slide" Target="slides/slide238.xml"/><Relationship Id="rId123" Type="http://schemas.openxmlformats.org/officeDocument/2006/relationships/slide" Target="slides/slide116.xml"/><Relationship Id="rId244" Type="http://schemas.openxmlformats.org/officeDocument/2006/relationships/slide" Target="slides/slide237.xml"/><Relationship Id="rId122" Type="http://schemas.openxmlformats.org/officeDocument/2006/relationships/slide" Target="slides/slide115.xml"/><Relationship Id="rId243" Type="http://schemas.openxmlformats.org/officeDocument/2006/relationships/slide" Target="slides/slide236.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99" Type="http://schemas.openxmlformats.org/officeDocument/2006/relationships/slide" Target="slides/slide92.xml"/><Relationship Id="rId98" Type="http://schemas.openxmlformats.org/officeDocument/2006/relationships/slide" Target="slides/slide91.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239" Type="http://schemas.openxmlformats.org/officeDocument/2006/relationships/slide" Target="slides/slide232.xml"/><Relationship Id="rId117" Type="http://schemas.openxmlformats.org/officeDocument/2006/relationships/slide" Target="slides/slide110.xml"/><Relationship Id="rId238" Type="http://schemas.openxmlformats.org/officeDocument/2006/relationships/slide" Target="slides/slide231.xml"/><Relationship Id="rId359" Type="http://schemas.openxmlformats.org/officeDocument/2006/relationships/font" Target="fonts/Ubuntu-regular.fntdata"/><Relationship Id="rId116" Type="http://schemas.openxmlformats.org/officeDocument/2006/relationships/slide" Target="slides/slide109.xml"/><Relationship Id="rId237" Type="http://schemas.openxmlformats.org/officeDocument/2006/relationships/slide" Target="slides/slide230.xml"/><Relationship Id="rId358" Type="http://schemas.openxmlformats.org/officeDocument/2006/relationships/slide" Target="slides/slide351.xml"/><Relationship Id="rId115" Type="http://schemas.openxmlformats.org/officeDocument/2006/relationships/slide" Target="slides/slide108.xml"/><Relationship Id="rId236" Type="http://schemas.openxmlformats.org/officeDocument/2006/relationships/slide" Target="slides/slide229.xml"/><Relationship Id="rId357" Type="http://schemas.openxmlformats.org/officeDocument/2006/relationships/slide" Target="slides/slide350.xml"/><Relationship Id="rId119" Type="http://schemas.openxmlformats.org/officeDocument/2006/relationships/slide" Target="slides/slide112.xml"/><Relationship Id="rId110" Type="http://schemas.openxmlformats.org/officeDocument/2006/relationships/slide" Target="slides/slide103.xml"/><Relationship Id="rId231" Type="http://schemas.openxmlformats.org/officeDocument/2006/relationships/slide" Target="slides/slide224.xml"/><Relationship Id="rId352" Type="http://schemas.openxmlformats.org/officeDocument/2006/relationships/slide" Target="slides/slide345.xml"/><Relationship Id="rId230" Type="http://schemas.openxmlformats.org/officeDocument/2006/relationships/slide" Target="slides/slide223.xml"/><Relationship Id="rId351" Type="http://schemas.openxmlformats.org/officeDocument/2006/relationships/slide" Target="slides/slide344.xml"/><Relationship Id="rId350" Type="http://schemas.openxmlformats.org/officeDocument/2006/relationships/slide" Target="slides/slide343.xml"/><Relationship Id="rId114" Type="http://schemas.openxmlformats.org/officeDocument/2006/relationships/slide" Target="slides/slide107.xml"/><Relationship Id="rId235" Type="http://schemas.openxmlformats.org/officeDocument/2006/relationships/slide" Target="slides/slide228.xml"/><Relationship Id="rId356" Type="http://schemas.openxmlformats.org/officeDocument/2006/relationships/slide" Target="slides/slide349.xml"/><Relationship Id="rId113" Type="http://schemas.openxmlformats.org/officeDocument/2006/relationships/slide" Target="slides/slide106.xml"/><Relationship Id="rId234" Type="http://schemas.openxmlformats.org/officeDocument/2006/relationships/slide" Target="slides/slide227.xml"/><Relationship Id="rId355" Type="http://schemas.openxmlformats.org/officeDocument/2006/relationships/slide" Target="slides/slide348.xml"/><Relationship Id="rId112" Type="http://schemas.openxmlformats.org/officeDocument/2006/relationships/slide" Target="slides/slide105.xml"/><Relationship Id="rId233" Type="http://schemas.openxmlformats.org/officeDocument/2006/relationships/slide" Target="slides/slide226.xml"/><Relationship Id="rId354" Type="http://schemas.openxmlformats.org/officeDocument/2006/relationships/slide" Target="slides/slide347.xml"/><Relationship Id="rId111" Type="http://schemas.openxmlformats.org/officeDocument/2006/relationships/slide" Target="slides/slide104.xml"/><Relationship Id="rId232" Type="http://schemas.openxmlformats.org/officeDocument/2006/relationships/slide" Target="slides/slide225.xml"/><Relationship Id="rId353" Type="http://schemas.openxmlformats.org/officeDocument/2006/relationships/slide" Target="slides/slide346.xml"/><Relationship Id="rId305" Type="http://schemas.openxmlformats.org/officeDocument/2006/relationships/slide" Target="slides/slide298.xml"/><Relationship Id="rId304" Type="http://schemas.openxmlformats.org/officeDocument/2006/relationships/slide" Target="slides/slide297.xml"/><Relationship Id="rId303" Type="http://schemas.openxmlformats.org/officeDocument/2006/relationships/slide" Target="slides/slide296.xml"/><Relationship Id="rId302" Type="http://schemas.openxmlformats.org/officeDocument/2006/relationships/slide" Target="slides/slide295.xml"/><Relationship Id="rId309" Type="http://schemas.openxmlformats.org/officeDocument/2006/relationships/slide" Target="slides/slide302.xml"/><Relationship Id="rId308" Type="http://schemas.openxmlformats.org/officeDocument/2006/relationships/slide" Target="slides/slide301.xml"/><Relationship Id="rId307" Type="http://schemas.openxmlformats.org/officeDocument/2006/relationships/slide" Target="slides/slide300.xml"/><Relationship Id="rId306" Type="http://schemas.openxmlformats.org/officeDocument/2006/relationships/slide" Target="slides/slide299.xml"/><Relationship Id="rId301" Type="http://schemas.openxmlformats.org/officeDocument/2006/relationships/slide" Target="slides/slide294.xml"/><Relationship Id="rId300" Type="http://schemas.openxmlformats.org/officeDocument/2006/relationships/slide" Target="slides/slide293.xml"/><Relationship Id="rId206" Type="http://schemas.openxmlformats.org/officeDocument/2006/relationships/slide" Target="slides/slide199.xml"/><Relationship Id="rId327" Type="http://schemas.openxmlformats.org/officeDocument/2006/relationships/slide" Target="slides/slide320.xml"/><Relationship Id="rId205" Type="http://schemas.openxmlformats.org/officeDocument/2006/relationships/slide" Target="slides/slide198.xml"/><Relationship Id="rId326" Type="http://schemas.openxmlformats.org/officeDocument/2006/relationships/slide" Target="slides/slide319.xml"/><Relationship Id="rId204" Type="http://schemas.openxmlformats.org/officeDocument/2006/relationships/slide" Target="slides/slide197.xml"/><Relationship Id="rId325" Type="http://schemas.openxmlformats.org/officeDocument/2006/relationships/slide" Target="slides/slide318.xml"/><Relationship Id="rId203" Type="http://schemas.openxmlformats.org/officeDocument/2006/relationships/slide" Target="slides/slide196.xml"/><Relationship Id="rId324" Type="http://schemas.openxmlformats.org/officeDocument/2006/relationships/slide" Target="slides/slide317.xml"/><Relationship Id="rId209" Type="http://schemas.openxmlformats.org/officeDocument/2006/relationships/slide" Target="slides/slide202.xml"/><Relationship Id="rId208" Type="http://schemas.openxmlformats.org/officeDocument/2006/relationships/slide" Target="slides/slide201.xml"/><Relationship Id="rId329" Type="http://schemas.openxmlformats.org/officeDocument/2006/relationships/slide" Target="slides/slide322.xml"/><Relationship Id="rId207" Type="http://schemas.openxmlformats.org/officeDocument/2006/relationships/slide" Target="slides/slide200.xml"/><Relationship Id="rId328" Type="http://schemas.openxmlformats.org/officeDocument/2006/relationships/slide" Target="slides/slide321.xml"/><Relationship Id="rId202" Type="http://schemas.openxmlformats.org/officeDocument/2006/relationships/slide" Target="slides/slide195.xml"/><Relationship Id="rId323" Type="http://schemas.openxmlformats.org/officeDocument/2006/relationships/slide" Target="slides/slide316.xml"/><Relationship Id="rId201" Type="http://schemas.openxmlformats.org/officeDocument/2006/relationships/slide" Target="slides/slide194.xml"/><Relationship Id="rId322" Type="http://schemas.openxmlformats.org/officeDocument/2006/relationships/slide" Target="slides/slide315.xml"/><Relationship Id="rId200" Type="http://schemas.openxmlformats.org/officeDocument/2006/relationships/slide" Target="slides/slide193.xml"/><Relationship Id="rId321" Type="http://schemas.openxmlformats.org/officeDocument/2006/relationships/slide" Target="slides/slide314.xml"/><Relationship Id="rId320" Type="http://schemas.openxmlformats.org/officeDocument/2006/relationships/slide" Target="slides/slide313.xml"/><Relationship Id="rId316" Type="http://schemas.openxmlformats.org/officeDocument/2006/relationships/slide" Target="slides/slide309.xml"/><Relationship Id="rId315" Type="http://schemas.openxmlformats.org/officeDocument/2006/relationships/slide" Target="slides/slide308.xml"/><Relationship Id="rId314" Type="http://schemas.openxmlformats.org/officeDocument/2006/relationships/slide" Target="slides/slide307.xml"/><Relationship Id="rId313" Type="http://schemas.openxmlformats.org/officeDocument/2006/relationships/slide" Target="slides/slide306.xml"/><Relationship Id="rId319" Type="http://schemas.openxmlformats.org/officeDocument/2006/relationships/slide" Target="slides/slide312.xml"/><Relationship Id="rId318" Type="http://schemas.openxmlformats.org/officeDocument/2006/relationships/slide" Target="slides/slide311.xml"/><Relationship Id="rId317" Type="http://schemas.openxmlformats.org/officeDocument/2006/relationships/slide" Target="slides/slide310.xml"/><Relationship Id="rId312" Type="http://schemas.openxmlformats.org/officeDocument/2006/relationships/slide" Target="slides/slide305.xml"/><Relationship Id="rId311" Type="http://schemas.openxmlformats.org/officeDocument/2006/relationships/slide" Target="slides/slide304.xml"/><Relationship Id="rId310" Type="http://schemas.openxmlformats.org/officeDocument/2006/relationships/slide" Target="slides/slide30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d2635a583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3d2635a583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d2635a5835_0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3d2635a5835_0_7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9" name="Shape 3039"/>
        <p:cNvGrpSpPr/>
        <p:nvPr/>
      </p:nvGrpSpPr>
      <p:grpSpPr>
        <a:xfrm>
          <a:off x="0" y="0"/>
          <a:ext cx="0" cy="0"/>
          <a:chOff x="0" y="0"/>
          <a:chExt cx="0" cy="0"/>
        </a:xfrm>
      </p:grpSpPr>
      <p:sp>
        <p:nvSpPr>
          <p:cNvPr id="3040" name="Google Shape;3040;g3d0dd17ff4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1" name="Google Shape;3041;g3d0dd17ff4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8" name="Shape 3048"/>
        <p:cNvGrpSpPr/>
        <p:nvPr/>
      </p:nvGrpSpPr>
      <p:grpSpPr>
        <a:xfrm>
          <a:off x="0" y="0"/>
          <a:ext cx="0" cy="0"/>
          <a:chOff x="0" y="0"/>
          <a:chExt cx="0" cy="0"/>
        </a:xfrm>
      </p:grpSpPr>
      <p:sp>
        <p:nvSpPr>
          <p:cNvPr id="3049" name="Google Shape;3049;g3d119c5276e_4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0" name="Google Shape;3050;g3d119c5276e_4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7" name="Shape 3057"/>
        <p:cNvGrpSpPr/>
        <p:nvPr/>
      </p:nvGrpSpPr>
      <p:grpSpPr>
        <a:xfrm>
          <a:off x="0" y="0"/>
          <a:ext cx="0" cy="0"/>
          <a:chOff x="0" y="0"/>
          <a:chExt cx="0" cy="0"/>
        </a:xfrm>
      </p:grpSpPr>
      <p:sp>
        <p:nvSpPr>
          <p:cNvPr id="3058" name="Google Shape;3058;g3d119c5276e_4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9" name="Google Shape;3059;g3d119c5276e_4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6" name="Shape 3066"/>
        <p:cNvGrpSpPr/>
        <p:nvPr/>
      </p:nvGrpSpPr>
      <p:grpSpPr>
        <a:xfrm>
          <a:off x="0" y="0"/>
          <a:ext cx="0" cy="0"/>
          <a:chOff x="0" y="0"/>
          <a:chExt cx="0" cy="0"/>
        </a:xfrm>
      </p:grpSpPr>
      <p:sp>
        <p:nvSpPr>
          <p:cNvPr id="3067" name="Google Shape;3067;g3d119c5276e_4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8" name="Google Shape;3068;g3d119c5276e_4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6" name="Shape 3076"/>
        <p:cNvGrpSpPr/>
        <p:nvPr/>
      </p:nvGrpSpPr>
      <p:grpSpPr>
        <a:xfrm>
          <a:off x="0" y="0"/>
          <a:ext cx="0" cy="0"/>
          <a:chOff x="0" y="0"/>
          <a:chExt cx="0" cy="0"/>
        </a:xfrm>
      </p:grpSpPr>
      <p:sp>
        <p:nvSpPr>
          <p:cNvPr id="3077" name="Google Shape;3077;g3d1515b65a7_1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8" name="Google Shape;3078;g3d1515b65a7_1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7" name="Shape 3087"/>
        <p:cNvGrpSpPr/>
        <p:nvPr/>
      </p:nvGrpSpPr>
      <p:grpSpPr>
        <a:xfrm>
          <a:off x="0" y="0"/>
          <a:ext cx="0" cy="0"/>
          <a:chOff x="0" y="0"/>
          <a:chExt cx="0" cy="0"/>
        </a:xfrm>
      </p:grpSpPr>
      <p:sp>
        <p:nvSpPr>
          <p:cNvPr id="3088" name="Google Shape;3088;g3d0dd17ff49_0_1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9" name="Google Shape;3089;g3d0dd17ff49_0_1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5" name="Shape 3095"/>
        <p:cNvGrpSpPr/>
        <p:nvPr/>
      </p:nvGrpSpPr>
      <p:grpSpPr>
        <a:xfrm>
          <a:off x="0" y="0"/>
          <a:ext cx="0" cy="0"/>
          <a:chOff x="0" y="0"/>
          <a:chExt cx="0" cy="0"/>
        </a:xfrm>
      </p:grpSpPr>
      <p:sp>
        <p:nvSpPr>
          <p:cNvPr id="3096" name="Google Shape;3096;g3d0dd17ff49_0_1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7" name="Google Shape;3097;g3d0dd17ff49_0_1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3" name="Shape 3103"/>
        <p:cNvGrpSpPr/>
        <p:nvPr/>
      </p:nvGrpSpPr>
      <p:grpSpPr>
        <a:xfrm>
          <a:off x="0" y="0"/>
          <a:ext cx="0" cy="0"/>
          <a:chOff x="0" y="0"/>
          <a:chExt cx="0" cy="0"/>
        </a:xfrm>
      </p:grpSpPr>
      <p:sp>
        <p:nvSpPr>
          <p:cNvPr id="3104" name="Google Shape;3104;g3cb53cb364e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5" name="Google Shape;3105;g3cb53cb364e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chemeClr val="accent6"/>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2" name="Shape 3112"/>
        <p:cNvGrpSpPr/>
        <p:nvPr/>
      </p:nvGrpSpPr>
      <p:grpSpPr>
        <a:xfrm>
          <a:off x="0" y="0"/>
          <a:ext cx="0" cy="0"/>
          <a:chOff x="0" y="0"/>
          <a:chExt cx="0" cy="0"/>
        </a:xfrm>
      </p:grpSpPr>
      <p:sp>
        <p:nvSpPr>
          <p:cNvPr id="3113" name="Google Shape;3113;g3cb53cb364e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4" name="Google Shape;3114;g3cb53cb364e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9" name="Shape 3119"/>
        <p:cNvGrpSpPr/>
        <p:nvPr/>
      </p:nvGrpSpPr>
      <p:grpSpPr>
        <a:xfrm>
          <a:off x="0" y="0"/>
          <a:ext cx="0" cy="0"/>
          <a:chOff x="0" y="0"/>
          <a:chExt cx="0" cy="0"/>
        </a:xfrm>
      </p:grpSpPr>
      <p:sp>
        <p:nvSpPr>
          <p:cNvPr id="3120" name="Google Shape;3120;g3c86d2b5e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1" name="Google Shape;3121;g3c86d2b5e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d2635a5835_0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d2635a5835_0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6" name="Shape 3126"/>
        <p:cNvGrpSpPr/>
        <p:nvPr/>
      </p:nvGrpSpPr>
      <p:grpSpPr>
        <a:xfrm>
          <a:off x="0" y="0"/>
          <a:ext cx="0" cy="0"/>
          <a:chOff x="0" y="0"/>
          <a:chExt cx="0" cy="0"/>
        </a:xfrm>
      </p:grpSpPr>
      <p:sp>
        <p:nvSpPr>
          <p:cNvPr id="3127" name="Google Shape;3127;g3d0f326b50c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8" name="Google Shape;3128;g3d0f326b50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3" name="Shape 3133"/>
        <p:cNvGrpSpPr/>
        <p:nvPr/>
      </p:nvGrpSpPr>
      <p:grpSpPr>
        <a:xfrm>
          <a:off x="0" y="0"/>
          <a:ext cx="0" cy="0"/>
          <a:chOff x="0" y="0"/>
          <a:chExt cx="0" cy="0"/>
        </a:xfrm>
      </p:grpSpPr>
      <p:sp>
        <p:nvSpPr>
          <p:cNvPr id="3134" name="Google Shape;3134;g3d05a6a802b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5" name="Google Shape;3135;g3d05a6a802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1" name="Shape 3141"/>
        <p:cNvGrpSpPr/>
        <p:nvPr/>
      </p:nvGrpSpPr>
      <p:grpSpPr>
        <a:xfrm>
          <a:off x="0" y="0"/>
          <a:ext cx="0" cy="0"/>
          <a:chOff x="0" y="0"/>
          <a:chExt cx="0" cy="0"/>
        </a:xfrm>
      </p:grpSpPr>
      <p:sp>
        <p:nvSpPr>
          <p:cNvPr id="3142" name="Google Shape;3142;g3ccef1de01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3" name="Google Shape;3143;g3ccef1de01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8" name="Shape 3148"/>
        <p:cNvGrpSpPr/>
        <p:nvPr/>
      </p:nvGrpSpPr>
      <p:grpSpPr>
        <a:xfrm>
          <a:off x="0" y="0"/>
          <a:ext cx="0" cy="0"/>
          <a:chOff x="0" y="0"/>
          <a:chExt cx="0" cy="0"/>
        </a:xfrm>
      </p:grpSpPr>
      <p:sp>
        <p:nvSpPr>
          <p:cNvPr id="3149" name="Google Shape;3149;g3ca52478a4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0" name="Google Shape;3150;g3ca52478a4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5" name="Shape 3155"/>
        <p:cNvGrpSpPr/>
        <p:nvPr/>
      </p:nvGrpSpPr>
      <p:grpSpPr>
        <a:xfrm>
          <a:off x="0" y="0"/>
          <a:ext cx="0" cy="0"/>
          <a:chOff x="0" y="0"/>
          <a:chExt cx="0" cy="0"/>
        </a:xfrm>
      </p:grpSpPr>
      <p:sp>
        <p:nvSpPr>
          <p:cNvPr id="3156" name="Google Shape;3156;g3d05a6a802b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7" name="Google Shape;3157;g3d05a6a802b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3" name="Shape 3163"/>
        <p:cNvGrpSpPr/>
        <p:nvPr/>
      </p:nvGrpSpPr>
      <p:grpSpPr>
        <a:xfrm>
          <a:off x="0" y="0"/>
          <a:ext cx="0" cy="0"/>
          <a:chOff x="0" y="0"/>
          <a:chExt cx="0" cy="0"/>
        </a:xfrm>
      </p:grpSpPr>
      <p:sp>
        <p:nvSpPr>
          <p:cNvPr id="3164" name="Google Shape;3164;g3ca52478a4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5" name="Google Shape;3165;g3ca52478a4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7" name="Shape 3177"/>
        <p:cNvGrpSpPr/>
        <p:nvPr/>
      </p:nvGrpSpPr>
      <p:grpSpPr>
        <a:xfrm>
          <a:off x="0" y="0"/>
          <a:ext cx="0" cy="0"/>
          <a:chOff x="0" y="0"/>
          <a:chExt cx="0" cy="0"/>
        </a:xfrm>
      </p:grpSpPr>
      <p:sp>
        <p:nvSpPr>
          <p:cNvPr id="3178" name="Google Shape;3178;g3d3202c3892_2_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9" name="Google Shape;3179;g3d3202c3892_2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2" name="Shape 3192"/>
        <p:cNvGrpSpPr/>
        <p:nvPr/>
      </p:nvGrpSpPr>
      <p:grpSpPr>
        <a:xfrm>
          <a:off x="0" y="0"/>
          <a:ext cx="0" cy="0"/>
          <a:chOff x="0" y="0"/>
          <a:chExt cx="0" cy="0"/>
        </a:xfrm>
      </p:grpSpPr>
      <p:sp>
        <p:nvSpPr>
          <p:cNvPr id="3193" name="Google Shape;3193;g3d3647ae9e3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4" name="Google Shape;3194;g3d3647ae9e3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2" name="Shape 3232"/>
        <p:cNvGrpSpPr/>
        <p:nvPr/>
      </p:nvGrpSpPr>
      <p:grpSpPr>
        <a:xfrm>
          <a:off x="0" y="0"/>
          <a:ext cx="0" cy="0"/>
          <a:chOff x="0" y="0"/>
          <a:chExt cx="0" cy="0"/>
        </a:xfrm>
      </p:grpSpPr>
      <p:sp>
        <p:nvSpPr>
          <p:cNvPr id="3233" name="Google Shape;3233;g396b6368259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4" name="Google Shape;3234;g396b6368259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3" name="Shape 3273"/>
        <p:cNvGrpSpPr/>
        <p:nvPr/>
      </p:nvGrpSpPr>
      <p:grpSpPr>
        <a:xfrm>
          <a:off x="0" y="0"/>
          <a:ext cx="0" cy="0"/>
          <a:chOff x="0" y="0"/>
          <a:chExt cx="0" cy="0"/>
        </a:xfrm>
      </p:grpSpPr>
      <p:sp>
        <p:nvSpPr>
          <p:cNvPr id="3274" name="Google Shape;3274;g396b6368259_1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5" name="Google Shape;3275;g396b6368259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d2635a5835_0_8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3d2635a5835_0_8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5" name="Shape 3315"/>
        <p:cNvGrpSpPr/>
        <p:nvPr/>
      </p:nvGrpSpPr>
      <p:grpSpPr>
        <a:xfrm>
          <a:off x="0" y="0"/>
          <a:ext cx="0" cy="0"/>
          <a:chOff x="0" y="0"/>
          <a:chExt cx="0" cy="0"/>
        </a:xfrm>
      </p:grpSpPr>
      <p:sp>
        <p:nvSpPr>
          <p:cNvPr id="3316" name="Google Shape;3316;g396b6368259_1_2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7" name="Google Shape;3317;g396b6368259_1_2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7" name="Shape 3357"/>
        <p:cNvGrpSpPr/>
        <p:nvPr/>
      </p:nvGrpSpPr>
      <p:grpSpPr>
        <a:xfrm>
          <a:off x="0" y="0"/>
          <a:ext cx="0" cy="0"/>
          <a:chOff x="0" y="0"/>
          <a:chExt cx="0" cy="0"/>
        </a:xfrm>
      </p:grpSpPr>
      <p:sp>
        <p:nvSpPr>
          <p:cNvPr id="3358" name="Google Shape;3358;g396b6368259_1_2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9" name="Google Shape;3359;g396b6368259_1_2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0" name="Shape 3400"/>
        <p:cNvGrpSpPr/>
        <p:nvPr/>
      </p:nvGrpSpPr>
      <p:grpSpPr>
        <a:xfrm>
          <a:off x="0" y="0"/>
          <a:ext cx="0" cy="0"/>
          <a:chOff x="0" y="0"/>
          <a:chExt cx="0" cy="0"/>
        </a:xfrm>
      </p:grpSpPr>
      <p:sp>
        <p:nvSpPr>
          <p:cNvPr id="3401" name="Google Shape;3401;g396b6368259_1_2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2" name="Google Shape;3402;g396b6368259_1_2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4" name="Shape 3444"/>
        <p:cNvGrpSpPr/>
        <p:nvPr/>
      </p:nvGrpSpPr>
      <p:grpSpPr>
        <a:xfrm>
          <a:off x="0" y="0"/>
          <a:ext cx="0" cy="0"/>
          <a:chOff x="0" y="0"/>
          <a:chExt cx="0" cy="0"/>
        </a:xfrm>
      </p:grpSpPr>
      <p:sp>
        <p:nvSpPr>
          <p:cNvPr id="3445" name="Google Shape;3445;g396b6368259_1_2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6" name="Google Shape;3446;g396b6368259_1_2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6" name="Shape 3486"/>
        <p:cNvGrpSpPr/>
        <p:nvPr/>
      </p:nvGrpSpPr>
      <p:grpSpPr>
        <a:xfrm>
          <a:off x="0" y="0"/>
          <a:ext cx="0" cy="0"/>
          <a:chOff x="0" y="0"/>
          <a:chExt cx="0" cy="0"/>
        </a:xfrm>
      </p:grpSpPr>
      <p:sp>
        <p:nvSpPr>
          <p:cNvPr id="3487" name="Google Shape;3487;g396b6368259_1_2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8" name="Google Shape;3488;g396b6368259_1_2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9" name="Shape 3529"/>
        <p:cNvGrpSpPr/>
        <p:nvPr/>
      </p:nvGrpSpPr>
      <p:grpSpPr>
        <a:xfrm>
          <a:off x="0" y="0"/>
          <a:ext cx="0" cy="0"/>
          <a:chOff x="0" y="0"/>
          <a:chExt cx="0" cy="0"/>
        </a:xfrm>
      </p:grpSpPr>
      <p:sp>
        <p:nvSpPr>
          <p:cNvPr id="3530" name="Google Shape;3530;g3d3647ae9e3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1" name="Google Shape;3531;g3d3647ae9e3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8" name="Shape 3608"/>
        <p:cNvGrpSpPr/>
        <p:nvPr/>
      </p:nvGrpSpPr>
      <p:grpSpPr>
        <a:xfrm>
          <a:off x="0" y="0"/>
          <a:ext cx="0" cy="0"/>
          <a:chOff x="0" y="0"/>
          <a:chExt cx="0" cy="0"/>
        </a:xfrm>
      </p:grpSpPr>
      <p:sp>
        <p:nvSpPr>
          <p:cNvPr id="3609" name="Google Shape;3609;g396b6368259_1_27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0" name="Google Shape;3610;g396b6368259_1_2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1" name="Shape 3691"/>
        <p:cNvGrpSpPr/>
        <p:nvPr/>
      </p:nvGrpSpPr>
      <p:grpSpPr>
        <a:xfrm>
          <a:off x="0" y="0"/>
          <a:ext cx="0" cy="0"/>
          <a:chOff x="0" y="0"/>
          <a:chExt cx="0" cy="0"/>
        </a:xfrm>
      </p:grpSpPr>
      <p:sp>
        <p:nvSpPr>
          <p:cNvPr id="3692" name="Google Shape;3692;g396b6368259_1_2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3" name="Google Shape;3693;g396b6368259_1_2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5" name="Shape 3775"/>
        <p:cNvGrpSpPr/>
        <p:nvPr/>
      </p:nvGrpSpPr>
      <p:grpSpPr>
        <a:xfrm>
          <a:off x="0" y="0"/>
          <a:ext cx="0" cy="0"/>
          <a:chOff x="0" y="0"/>
          <a:chExt cx="0" cy="0"/>
        </a:xfrm>
      </p:grpSpPr>
      <p:sp>
        <p:nvSpPr>
          <p:cNvPr id="3776" name="Google Shape;3776;g396b6368259_1_29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7" name="Google Shape;3777;g396b6368259_1_2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0" name="Shape 3860"/>
        <p:cNvGrpSpPr/>
        <p:nvPr/>
      </p:nvGrpSpPr>
      <p:grpSpPr>
        <a:xfrm>
          <a:off x="0" y="0"/>
          <a:ext cx="0" cy="0"/>
          <a:chOff x="0" y="0"/>
          <a:chExt cx="0" cy="0"/>
        </a:xfrm>
      </p:grpSpPr>
      <p:sp>
        <p:nvSpPr>
          <p:cNvPr id="3861" name="Google Shape;3861;g396b6368259_1_30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2" name="Google Shape;3862;g396b6368259_1_30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d2635a5835_0_8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3d2635a5835_0_8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3" name="Shape 3943"/>
        <p:cNvGrpSpPr/>
        <p:nvPr/>
      </p:nvGrpSpPr>
      <p:grpSpPr>
        <a:xfrm>
          <a:off x="0" y="0"/>
          <a:ext cx="0" cy="0"/>
          <a:chOff x="0" y="0"/>
          <a:chExt cx="0" cy="0"/>
        </a:xfrm>
      </p:grpSpPr>
      <p:sp>
        <p:nvSpPr>
          <p:cNvPr id="3944" name="Google Shape;3944;g396b6368259_1_3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5" name="Google Shape;3945;g396b6368259_1_3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8" name="Shape 4028"/>
        <p:cNvGrpSpPr/>
        <p:nvPr/>
      </p:nvGrpSpPr>
      <p:grpSpPr>
        <a:xfrm>
          <a:off x="0" y="0"/>
          <a:ext cx="0" cy="0"/>
          <a:chOff x="0" y="0"/>
          <a:chExt cx="0" cy="0"/>
        </a:xfrm>
      </p:grpSpPr>
      <p:sp>
        <p:nvSpPr>
          <p:cNvPr id="4029" name="Google Shape;4029;g396b6368259_1_3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0" name="Google Shape;4030;g396b6368259_1_3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8" name="Shape 4108"/>
        <p:cNvGrpSpPr/>
        <p:nvPr/>
      </p:nvGrpSpPr>
      <p:grpSpPr>
        <a:xfrm>
          <a:off x="0" y="0"/>
          <a:ext cx="0" cy="0"/>
          <a:chOff x="0" y="0"/>
          <a:chExt cx="0" cy="0"/>
        </a:xfrm>
      </p:grpSpPr>
      <p:sp>
        <p:nvSpPr>
          <p:cNvPr id="4109" name="Google Shape;4109;g396b6368259_1_3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0" name="Google Shape;4110;g396b6368259_1_3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9" name="Shape 4189"/>
        <p:cNvGrpSpPr/>
        <p:nvPr/>
      </p:nvGrpSpPr>
      <p:grpSpPr>
        <a:xfrm>
          <a:off x="0" y="0"/>
          <a:ext cx="0" cy="0"/>
          <a:chOff x="0" y="0"/>
          <a:chExt cx="0" cy="0"/>
        </a:xfrm>
      </p:grpSpPr>
      <p:sp>
        <p:nvSpPr>
          <p:cNvPr id="4190" name="Google Shape;4190;g3d3647ae9e3_0_2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1" name="Google Shape;4191;g3d3647ae9e3_0_2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0" name="Shape 4230"/>
        <p:cNvGrpSpPr/>
        <p:nvPr/>
      </p:nvGrpSpPr>
      <p:grpSpPr>
        <a:xfrm>
          <a:off x="0" y="0"/>
          <a:ext cx="0" cy="0"/>
          <a:chOff x="0" y="0"/>
          <a:chExt cx="0" cy="0"/>
        </a:xfrm>
      </p:grpSpPr>
      <p:sp>
        <p:nvSpPr>
          <p:cNvPr id="4231" name="Google Shape;4231;g396b6368259_1_3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2" name="Google Shape;4232;g396b6368259_1_3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2" name="Shape 4272"/>
        <p:cNvGrpSpPr/>
        <p:nvPr/>
      </p:nvGrpSpPr>
      <p:grpSpPr>
        <a:xfrm>
          <a:off x="0" y="0"/>
          <a:ext cx="0" cy="0"/>
          <a:chOff x="0" y="0"/>
          <a:chExt cx="0" cy="0"/>
        </a:xfrm>
      </p:grpSpPr>
      <p:sp>
        <p:nvSpPr>
          <p:cNvPr id="4273" name="Google Shape;4273;g396b6368259_1_3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4" name="Google Shape;4274;g396b6368259_1_3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5" name="Shape 4315"/>
        <p:cNvGrpSpPr/>
        <p:nvPr/>
      </p:nvGrpSpPr>
      <p:grpSpPr>
        <a:xfrm>
          <a:off x="0" y="0"/>
          <a:ext cx="0" cy="0"/>
          <a:chOff x="0" y="0"/>
          <a:chExt cx="0" cy="0"/>
        </a:xfrm>
      </p:grpSpPr>
      <p:sp>
        <p:nvSpPr>
          <p:cNvPr id="4316" name="Google Shape;4316;g396b6368259_1_3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7" name="Google Shape;4317;g396b6368259_1_3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7" name="Shape 4357"/>
        <p:cNvGrpSpPr/>
        <p:nvPr/>
      </p:nvGrpSpPr>
      <p:grpSpPr>
        <a:xfrm>
          <a:off x="0" y="0"/>
          <a:ext cx="0" cy="0"/>
          <a:chOff x="0" y="0"/>
          <a:chExt cx="0" cy="0"/>
        </a:xfrm>
      </p:grpSpPr>
      <p:sp>
        <p:nvSpPr>
          <p:cNvPr id="4358" name="Google Shape;4358;g396b6368259_1_3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9" name="Google Shape;4359;g396b6368259_1_3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1" name="Shape 4401"/>
        <p:cNvGrpSpPr/>
        <p:nvPr/>
      </p:nvGrpSpPr>
      <p:grpSpPr>
        <a:xfrm>
          <a:off x="0" y="0"/>
          <a:ext cx="0" cy="0"/>
          <a:chOff x="0" y="0"/>
          <a:chExt cx="0" cy="0"/>
        </a:xfrm>
      </p:grpSpPr>
      <p:sp>
        <p:nvSpPr>
          <p:cNvPr id="4402" name="Google Shape;4402;g396b6368259_1_3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3" name="Google Shape;4403;g396b6368259_1_3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5" name="Shape 4445"/>
        <p:cNvGrpSpPr/>
        <p:nvPr/>
      </p:nvGrpSpPr>
      <p:grpSpPr>
        <a:xfrm>
          <a:off x="0" y="0"/>
          <a:ext cx="0" cy="0"/>
          <a:chOff x="0" y="0"/>
          <a:chExt cx="0" cy="0"/>
        </a:xfrm>
      </p:grpSpPr>
      <p:sp>
        <p:nvSpPr>
          <p:cNvPr id="4446" name="Google Shape;4446;g396b6368259_1_3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7" name="Google Shape;4447;g396b6368259_1_3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d2635a5835_0_8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3d2635a5835_0_8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8" name="Shape 4488"/>
        <p:cNvGrpSpPr/>
        <p:nvPr/>
      </p:nvGrpSpPr>
      <p:grpSpPr>
        <a:xfrm>
          <a:off x="0" y="0"/>
          <a:ext cx="0" cy="0"/>
          <a:chOff x="0" y="0"/>
          <a:chExt cx="0" cy="0"/>
        </a:xfrm>
      </p:grpSpPr>
      <p:sp>
        <p:nvSpPr>
          <p:cNvPr id="4489" name="Google Shape;4489;g396b6368259_1_3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0" name="Google Shape;4490;g396b6368259_1_3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2" name="Shape 4532"/>
        <p:cNvGrpSpPr/>
        <p:nvPr/>
      </p:nvGrpSpPr>
      <p:grpSpPr>
        <a:xfrm>
          <a:off x="0" y="0"/>
          <a:ext cx="0" cy="0"/>
          <a:chOff x="0" y="0"/>
          <a:chExt cx="0" cy="0"/>
        </a:xfrm>
      </p:grpSpPr>
      <p:sp>
        <p:nvSpPr>
          <p:cNvPr id="4533" name="Google Shape;4533;g3d3647ae9e3_0_49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4" name="Google Shape;4534;g3d3647ae9e3_0_49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6" name="Shape 4616"/>
        <p:cNvGrpSpPr/>
        <p:nvPr/>
      </p:nvGrpSpPr>
      <p:grpSpPr>
        <a:xfrm>
          <a:off x="0" y="0"/>
          <a:ext cx="0" cy="0"/>
          <a:chOff x="0" y="0"/>
          <a:chExt cx="0" cy="0"/>
        </a:xfrm>
      </p:grpSpPr>
      <p:sp>
        <p:nvSpPr>
          <p:cNvPr id="4617" name="Google Shape;4617;g396b25e68af_0_1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8" name="Google Shape;4618;g396b25e68af_0_1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0" name="Shape 4700"/>
        <p:cNvGrpSpPr/>
        <p:nvPr/>
      </p:nvGrpSpPr>
      <p:grpSpPr>
        <a:xfrm>
          <a:off x="0" y="0"/>
          <a:ext cx="0" cy="0"/>
          <a:chOff x="0" y="0"/>
          <a:chExt cx="0" cy="0"/>
        </a:xfrm>
      </p:grpSpPr>
      <p:sp>
        <p:nvSpPr>
          <p:cNvPr id="4701" name="Google Shape;4701;g396b6368259_1_40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2" name="Google Shape;4702;g396b6368259_1_40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5" name="Shape 4785"/>
        <p:cNvGrpSpPr/>
        <p:nvPr/>
      </p:nvGrpSpPr>
      <p:grpSpPr>
        <a:xfrm>
          <a:off x="0" y="0"/>
          <a:ext cx="0" cy="0"/>
          <a:chOff x="0" y="0"/>
          <a:chExt cx="0" cy="0"/>
        </a:xfrm>
      </p:grpSpPr>
      <p:sp>
        <p:nvSpPr>
          <p:cNvPr id="4786" name="Google Shape;4786;g396b25e68af_0_1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7" name="Google Shape;4787;g396b25e68af_0_1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1" name="Shape 4871"/>
        <p:cNvGrpSpPr/>
        <p:nvPr/>
      </p:nvGrpSpPr>
      <p:grpSpPr>
        <a:xfrm>
          <a:off x="0" y="0"/>
          <a:ext cx="0" cy="0"/>
          <a:chOff x="0" y="0"/>
          <a:chExt cx="0" cy="0"/>
        </a:xfrm>
      </p:grpSpPr>
      <p:sp>
        <p:nvSpPr>
          <p:cNvPr id="4872" name="Google Shape;4872;g396b6368259_1_4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3" name="Google Shape;4873;g396b6368259_1_4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7" name="Shape 4957"/>
        <p:cNvGrpSpPr/>
        <p:nvPr/>
      </p:nvGrpSpPr>
      <p:grpSpPr>
        <a:xfrm>
          <a:off x="0" y="0"/>
          <a:ext cx="0" cy="0"/>
          <a:chOff x="0" y="0"/>
          <a:chExt cx="0" cy="0"/>
        </a:xfrm>
      </p:grpSpPr>
      <p:sp>
        <p:nvSpPr>
          <p:cNvPr id="4958" name="Google Shape;4958;g396b6368259_1_4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9" name="Google Shape;4959;g396b6368259_1_4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3" name="Shape 5043"/>
        <p:cNvGrpSpPr/>
        <p:nvPr/>
      </p:nvGrpSpPr>
      <p:grpSpPr>
        <a:xfrm>
          <a:off x="0" y="0"/>
          <a:ext cx="0" cy="0"/>
          <a:chOff x="0" y="0"/>
          <a:chExt cx="0" cy="0"/>
        </a:xfrm>
      </p:grpSpPr>
      <p:sp>
        <p:nvSpPr>
          <p:cNvPr id="5044" name="Google Shape;5044;g396b6368259_1_45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5" name="Google Shape;5045;g396b6368259_1_45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9" name="Shape 5129"/>
        <p:cNvGrpSpPr/>
        <p:nvPr/>
      </p:nvGrpSpPr>
      <p:grpSpPr>
        <a:xfrm>
          <a:off x="0" y="0"/>
          <a:ext cx="0" cy="0"/>
          <a:chOff x="0" y="0"/>
          <a:chExt cx="0" cy="0"/>
        </a:xfrm>
      </p:grpSpPr>
      <p:sp>
        <p:nvSpPr>
          <p:cNvPr id="5130" name="Google Shape;5130;g396b6368259_1_4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1" name="Google Shape;5131;g396b6368259_1_4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5" name="Shape 5215"/>
        <p:cNvGrpSpPr/>
        <p:nvPr/>
      </p:nvGrpSpPr>
      <p:grpSpPr>
        <a:xfrm>
          <a:off x="0" y="0"/>
          <a:ext cx="0" cy="0"/>
          <a:chOff x="0" y="0"/>
          <a:chExt cx="0" cy="0"/>
        </a:xfrm>
      </p:grpSpPr>
      <p:sp>
        <p:nvSpPr>
          <p:cNvPr id="5216" name="Google Shape;5216;g396b6368259_1_4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7" name="Google Shape;5217;g396b6368259_1_4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d2635a5835_0_8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3d2635a5835_0_8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2" name="Shape 5302"/>
        <p:cNvGrpSpPr/>
        <p:nvPr/>
      </p:nvGrpSpPr>
      <p:grpSpPr>
        <a:xfrm>
          <a:off x="0" y="0"/>
          <a:ext cx="0" cy="0"/>
          <a:chOff x="0" y="0"/>
          <a:chExt cx="0" cy="0"/>
        </a:xfrm>
      </p:grpSpPr>
      <p:sp>
        <p:nvSpPr>
          <p:cNvPr id="5303" name="Google Shape;5303;g396b25e68af_0_1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4" name="Google Shape;5304;g396b25e68af_0_1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9" name="Shape 5389"/>
        <p:cNvGrpSpPr/>
        <p:nvPr/>
      </p:nvGrpSpPr>
      <p:grpSpPr>
        <a:xfrm>
          <a:off x="0" y="0"/>
          <a:ext cx="0" cy="0"/>
          <a:chOff x="0" y="0"/>
          <a:chExt cx="0" cy="0"/>
        </a:xfrm>
      </p:grpSpPr>
      <p:sp>
        <p:nvSpPr>
          <p:cNvPr id="5390" name="Google Shape;5390;g396b6368259_1_4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1" name="Google Shape;5391;g396b6368259_1_4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7" name="Shape 5477"/>
        <p:cNvGrpSpPr/>
        <p:nvPr/>
      </p:nvGrpSpPr>
      <p:grpSpPr>
        <a:xfrm>
          <a:off x="0" y="0"/>
          <a:ext cx="0" cy="0"/>
          <a:chOff x="0" y="0"/>
          <a:chExt cx="0" cy="0"/>
        </a:xfrm>
      </p:grpSpPr>
      <p:sp>
        <p:nvSpPr>
          <p:cNvPr id="5478" name="Google Shape;5478;g396b6368259_1_49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9" name="Google Shape;5479;g396b6368259_1_49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6" name="Shape 5566"/>
        <p:cNvGrpSpPr/>
        <p:nvPr/>
      </p:nvGrpSpPr>
      <p:grpSpPr>
        <a:xfrm>
          <a:off x="0" y="0"/>
          <a:ext cx="0" cy="0"/>
          <a:chOff x="0" y="0"/>
          <a:chExt cx="0" cy="0"/>
        </a:xfrm>
      </p:grpSpPr>
      <p:sp>
        <p:nvSpPr>
          <p:cNvPr id="5567" name="Google Shape;5567;g396b6368259_1_5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8" name="Google Shape;5568;g396b6368259_1_5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8" name="Shape 5658"/>
        <p:cNvGrpSpPr/>
        <p:nvPr/>
      </p:nvGrpSpPr>
      <p:grpSpPr>
        <a:xfrm>
          <a:off x="0" y="0"/>
          <a:ext cx="0" cy="0"/>
          <a:chOff x="0" y="0"/>
          <a:chExt cx="0" cy="0"/>
        </a:xfrm>
      </p:grpSpPr>
      <p:sp>
        <p:nvSpPr>
          <p:cNvPr id="5659" name="Google Shape;5659;g396b6368259_1_5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0" name="Google Shape;5660;g396b6368259_1_5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9" name="Shape 5749"/>
        <p:cNvGrpSpPr/>
        <p:nvPr/>
      </p:nvGrpSpPr>
      <p:grpSpPr>
        <a:xfrm>
          <a:off x="0" y="0"/>
          <a:ext cx="0" cy="0"/>
          <a:chOff x="0" y="0"/>
          <a:chExt cx="0" cy="0"/>
        </a:xfrm>
      </p:grpSpPr>
      <p:sp>
        <p:nvSpPr>
          <p:cNvPr id="5750" name="Google Shape;5750;g396b6368259_1_5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1" name="Google Shape;5751;g396b6368259_1_5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0" name="Shape 5840"/>
        <p:cNvGrpSpPr/>
        <p:nvPr/>
      </p:nvGrpSpPr>
      <p:grpSpPr>
        <a:xfrm>
          <a:off x="0" y="0"/>
          <a:ext cx="0" cy="0"/>
          <a:chOff x="0" y="0"/>
          <a:chExt cx="0" cy="0"/>
        </a:xfrm>
      </p:grpSpPr>
      <p:sp>
        <p:nvSpPr>
          <p:cNvPr id="5841" name="Google Shape;5841;g396b6368259_1_5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2" name="Google Shape;5842;g396b6368259_1_5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1" name="Shape 5931"/>
        <p:cNvGrpSpPr/>
        <p:nvPr/>
      </p:nvGrpSpPr>
      <p:grpSpPr>
        <a:xfrm>
          <a:off x="0" y="0"/>
          <a:ext cx="0" cy="0"/>
          <a:chOff x="0" y="0"/>
          <a:chExt cx="0" cy="0"/>
        </a:xfrm>
      </p:grpSpPr>
      <p:sp>
        <p:nvSpPr>
          <p:cNvPr id="5932" name="Google Shape;5932;g396b6368259_1_5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3" name="Google Shape;5933;g396b6368259_1_5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4" name="Shape 6024"/>
        <p:cNvGrpSpPr/>
        <p:nvPr/>
      </p:nvGrpSpPr>
      <p:grpSpPr>
        <a:xfrm>
          <a:off x="0" y="0"/>
          <a:ext cx="0" cy="0"/>
          <a:chOff x="0" y="0"/>
          <a:chExt cx="0" cy="0"/>
        </a:xfrm>
      </p:grpSpPr>
      <p:sp>
        <p:nvSpPr>
          <p:cNvPr id="6025" name="Google Shape;6025;g396b25e68af_0_1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6" name="Google Shape;6026;g396b25e68af_0_1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2" name="Shape 6112"/>
        <p:cNvGrpSpPr/>
        <p:nvPr/>
      </p:nvGrpSpPr>
      <p:grpSpPr>
        <a:xfrm>
          <a:off x="0" y="0"/>
          <a:ext cx="0" cy="0"/>
          <a:chOff x="0" y="0"/>
          <a:chExt cx="0" cy="0"/>
        </a:xfrm>
      </p:grpSpPr>
      <p:sp>
        <p:nvSpPr>
          <p:cNvPr id="6113" name="Google Shape;6113;g396b6368259_1_5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4" name="Google Shape;6114;g396b6368259_1_5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d2635a5835_0_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3d2635a5835_0_8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1" name="Shape 6201"/>
        <p:cNvGrpSpPr/>
        <p:nvPr/>
      </p:nvGrpSpPr>
      <p:grpSpPr>
        <a:xfrm>
          <a:off x="0" y="0"/>
          <a:ext cx="0" cy="0"/>
          <a:chOff x="0" y="0"/>
          <a:chExt cx="0" cy="0"/>
        </a:xfrm>
      </p:grpSpPr>
      <p:sp>
        <p:nvSpPr>
          <p:cNvPr id="6202" name="Google Shape;6202;g396b25e68af_0_1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3" name="Google Shape;6203;g396b25e68af_0_1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4" name="Shape 6294"/>
        <p:cNvGrpSpPr/>
        <p:nvPr/>
      </p:nvGrpSpPr>
      <p:grpSpPr>
        <a:xfrm>
          <a:off x="0" y="0"/>
          <a:ext cx="0" cy="0"/>
          <a:chOff x="0" y="0"/>
          <a:chExt cx="0" cy="0"/>
        </a:xfrm>
      </p:grpSpPr>
      <p:sp>
        <p:nvSpPr>
          <p:cNvPr id="6295" name="Google Shape;6295;g3d3202c3892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6" name="Google Shape;6296;g3d3202c3892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8" name="Shape 6378"/>
        <p:cNvGrpSpPr/>
        <p:nvPr/>
      </p:nvGrpSpPr>
      <p:grpSpPr>
        <a:xfrm>
          <a:off x="0" y="0"/>
          <a:ext cx="0" cy="0"/>
          <a:chOff x="0" y="0"/>
          <a:chExt cx="0" cy="0"/>
        </a:xfrm>
      </p:grpSpPr>
      <p:sp>
        <p:nvSpPr>
          <p:cNvPr id="6379" name="Google Shape;6379;g3d3202c3892_2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0" name="Google Shape;6380;g3d3202c3892_2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3" name="Shape 6463"/>
        <p:cNvGrpSpPr/>
        <p:nvPr/>
      </p:nvGrpSpPr>
      <p:grpSpPr>
        <a:xfrm>
          <a:off x="0" y="0"/>
          <a:ext cx="0" cy="0"/>
          <a:chOff x="0" y="0"/>
          <a:chExt cx="0" cy="0"/>
        </a:xfrm>
      </p:grpSpPr>
      <p:sp>
        <p:nvSpPr>
          <p:cNvPr id="6464" name="Google Shape;6464;g3ccef1de0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5" name="Google Shape;6465;g3ccef1de0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4" name="Shape 6554"/>
        <p:cNvGrpSpPr/>
        <p:nvPr/>
      </p:nvGrpSpPr>
      <p:grpSpPr>
        <a:xfrm>
          <a:off x="0" y="0"/>
          <a:ext cx="0" cy="0"/>
          <a:chOff x="0" y="0"/>
          <a:chExt cx="0" cy="0"/>
        </a:xfrm>
      </p:grpSpPr>
      <p:sp>
        <p:nvSpPr>
          <p:cNvPr id="6555" name="Google Shape;6555;g3d331743362_1_10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6" name="Google Shape;6556;g3d331743362_1_10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6" name="Shape 6646"/>
        <p:cNvGrpSpPr/>
        <p:nvPr/>
      </p:nvGrpSpPr>
      <p:grpSpPr>
        <a:xfrm>
          <a:off x="0" y="0"/>
          <a:ext cx="0" cy="0"/>
          <a:chOff x="0" y="0"/>
          <a:chExt cx="0" cy="0"/>
        </a:xfrm>
      </p:grpSpPr>
      <p:sp>
        <p:nvSpPr>
          <p:cNvPr id="6647" name="Google Shape;6647;g3d05a6a802b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8" name="Google Shape;6648;g3d05a6a802b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2" name="Shape 6652"/>
        <p:cNvGrpSpPr/>
        <p:nvPr/>
      </p:nvGrpSpPr>
      <p:grpSpPr>
        <a:xfrm>
          <a:off x="0" y="0"/>
          <a:ext cx="0" cy="0"/>
          <a:chOff x="0" y="0"/>
          <a:chExt cx="0" cy="0"/>
        </a:xfrm>
      </p:grpSpPr>
      <p:sp>
        <p:nvSpPr>
          <p:cNvPr id="6653" name="Google Shape;6653;g3ca52478a4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4" name="Google Shape;6654;g3ca52478a4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2" name="Shape 6662"/>
        <p:cNvGrpSpPr/>
        <p:nvPr/>
      </p:nvGrpSpPr>
      <p:grpSpPr>
        <a:xfrm>
          <a:off x="0" y="0"/>
          <a:ext cx="0" cy="0"/>
          <a:chOff x="0" y="0"/>
          <a:chExt cx="0" cy="0"/>
        </a:xfrm>
      </p:grpSpPr>
      <p:sp>
        <p:nvSpPr>
          <p:cNvPr id="6663" name="Google Shape;6663;g3d0f326b50c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4" name="Google Shape;6664;g3d0f326b50c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2" name="Shape 6672"/>
        <p:cNvGrpSpPr/>
        <p:nvPr/>
      </p:nvGrpSpPr>
      <p:grpSpPr>
        <a:xfrm>
          <a:off x="0" y="0"/>
          <a:ext cx="0" cy="0"/>
          <a:chOff x="0" y="0"/>
          <a:chExt cx="0" cy="0"/>
        </a:xfrm>
      </p:grpSpPr>
      <p:sp>
        <p:nvSpPr>
          <p:cNvPr id="6673" name="Google Shape;6673;g3d160fe0d0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4" name="Google Shape;6674;g3d160fe0d0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2" name="Shape 6682"/>
        <p:cNvGrpSpPr/>
        <p:nvPr/>
      </p:nvGrpSpPr>
      <p:grpSpPr>
        <a:xfrm>
          <a:off x="0" y="0"/>
          <a:ext cx="0" cy="0"/>
          <a:chOff x="0" y="0"/>
          <a:chExt cx="0" cy="0"/>
        </a:xfrm>
      </p:grpSpPr>
      <p:sp>
        <p:nvSpPr>
          <p:cNvPr id="6683" name="Google Shape;6683;g3d0f326b50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4" name="Google Shape;6684;g3d0f326b50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d2635a5835_0_1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3d2635a5835_0_1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3" name="Shape 6693"/>
        <p:cNvGrpSpPr/>
        <p:nvPr/>
      </p:nvGrpSpPr>
      <p:grpSpPr>
        <a:xfrm>
          <a:off x="0" y="0"/>
          <a:ext cx="0" cy="0"/>
          <a:chOff x="0" y="0"/>
          <a:chExt cx="0" cy="0"/>
        </a:xfrm>
      </p:grpSpPr>
      <p:sp>
        <p:nvSpPr>
          <p:cNvPr id="6694" name="Google Shape;6694;g3d160fe0d0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5" name="Google Shape;6695;g3d160fe0d0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5" name="Shape 6705"/>
        <p:cNvGrpSpPr/>
        <p:nvPr/>
      </p:nvGrpSpPr>
      <p:grpSpPr>
        <a:xfrm>
          <a:off x="0" y="0"/>
          <a:ext cx="0" cy="0"/>
          <a:chOff x="0" y="0"/>
          <a:chExt cx="0" cy="0"/>
        </a:xfrm>
      </p:grpSpPr>
      <p:sp>
        <p:nvSpPr>
          <p:cNvPr id="6706" name="Google Shape;6706;g3d0f326b50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7" name="Google Shape;6707;g3d0f326b50c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3" name="Shape 6713"/>
        <p:cNvGrpSpPr/>
        <p:nvPr/>
      </p:nvGrpSpPr>
      <p:grpSpPr>
        <a:xfrm>
          <a:off x="0" y="0"/>
          <a:ext cx="0" cy="0"/>
          <a:chOff x="0" y="0"/>
          <a:chExt cx="0" cy="0"/>
        </a:xfrm>
      </p:grpSpPr>
      <p:sp>
        <p:nvSpPr>
          <p:cNvPr id="6714" name="Google Shape;6714;g3d2eadc78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5" name="Google Shape;6715;g3d2eadc78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3" name="Shape 6723"/>
        <p:cNvGrpSpPr/>
        <p:nvPr/>
      </p:nvGrpSpPr>
      <p:grpSpPr>
        <a:xfrm>
          <a:off x="0" y="0"/>
          <a:ext cx="0" cy="0"/>
          <a:chOff x="0" y="0"/>
          <a:chExt cx="0" cy="0"/>
        </a:xfrm>
      </p:grpSpPr>
      <p:sp>
        <p:nvSpPr>
          <p:cNvPr id="6724" name="Google Shape;6724;g3d0f326b50c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5" name="Google Shape;6725;g3d0f326b50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9" name="Shape 6729"/>
        <p:cNvGrpSpPr/>
        <p:nvPr/>
      </p:nvGrpSpPr>
      <p:grpSpPr>
        <a:xfrm>
          <a:off x="0" y="0"/>
          <a:ext cx="0" cy="0"/>
          <a:chOff x="0" y="0"/>
          <a:chExt cx="0" cy="0"/>
        </a:xfrm>
      </p:grpSpPr>
      <p:sp>
        <p:nvSpPr>
          <p:cNvPr id="6730" name="Google Shape;6730;g3d0f326b50c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1" name="Google Shape;6731;g3d0f326b50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8" name="Shape 6738"/>
        <p:cNvGrpSpPr/>
        <p:nvPr/>
      </p:nvGrpSpPr>
      <p:grpSpPr>
        <a:xfrm>
          <a:off x="0" y="0"/>
          <a:ext cx="0" cy="0"/>
          <a:chOff x="0" y="0"/>
          <a:chExt cx="0" cy="0"/>
        </a:xfrm>
      </p:grpSpPr>
      <p:sp>
        <p:nvSpPr>
          <p:cNvPr id="6739" name="Google Shape;6739;g3d0f326b50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0" name="Google Shape;6740;g3d0f326b50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8" name="Shape 6748"/>
        <p:cNvGrpSpPr/>
        <p:nvPr/>
      </p:nvGrpSpPr>
      <p:grpSpPr>
        <a:xfrm>
          <a:off x="0" y="0"/>
          <a:ext cx="0" cy="0"/>
          <a:chOff x="0" y="0"/>
          <a:chExt cx="0" cy="0"/>
        </a:xfrm>
      </p:grpSpPr>
      <p:sp>
        <p:nvSpPr>
          <p:cNvPr id="6749" name="Google Shape;6749;g39602bdb2f9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0" name="Google Shape;6750;g39602bdb2f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8" name="Shape 6768"/>
        <p:cNvGrpSpPr/>
        <p:nvPr/>
      </p:nvGrpSpPr>
      <p:grpSpPr>
        <a:xfrm>
          <a:off x="0" y="0"/>
          <a:ext cx="0" cy="0"/>
          <a:chOff x="0" y="0"/>
          <a:chExt cx="0" cy="0"/>
        </a:xfrm>
      </p:grpSpPr>
      <p:sp>
        <p:nvSpPr>
          <p:cNvPr id="6769" name="Google Shape;6769;g3ca52478a46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0" name="Google Shape;6770;g3ca52478a46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9" name="Shape 6789"/>
        <p:cNvGrpSpPr/>
        <p:nvPr/>
      </p:nvGrpSpPr>
      <p:grpSpPr>
        <a:xfrm>
          <a:off x="0" y="0"/>
          <a:ext cx="0" cy="0"/>
          <a:chOff x="0" y="0"/>
          <a:chExt cx="0" cy="0"/>
        </a:xfrm>
      </p:grpSpPr>
      <p:sp>
        <p:nvSpPr>
          <p:cNvPr id="6790" name="Google Shape;6790;g39602bdb2f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1" name="Google Shape;6791;g39602bdb2f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1" name="Shape 6811"/>
        <p:cNvGrpSpPr/>
        <p:nvPr/>
      </p:nvGrpSpPr>
      <p:grpSpPr>
        <a:xfrm>
          <a:off x="0" y="0"/>
          <a:ext cx="0" cy="0"/>
          <a:chOff x="0" y="0"/>
          <a:chExt cx="0" cy="0"/>
        </a:xfrm>
      </p:grpSpPr>
      <p:sp>
        <p:nvSpPr>
          <p:cNvPr id="6812" name="Google Shape;6812;g39602bdb2f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3" name="Google Shape;6813;g39602bdb2f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d2635a5835_0_8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3d2635a5835_0_8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1" name="Shape 6821"/>
        <p:cNvGrpSpPr/>
        <p:nvPr/>
      </p:nvGrpSpPr>
      <p:grpSpPr>
        <a:xfrm>
          <a:off x="0" y="0"/>
          <a:ext cx="0" cy="0"/>
          <a:chOff x="0" y="0"/>
          <a:chExt cx="0" cy="0"/>
        </a:xfrm>
      </p:grpSpPr>
      <p:sp>
        <p:nvSpPr>
          <p:cNvPr id="6822" name="Google Shape;6822;g39602bdb2f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3" name="Google Shape;6823;g39602bdb2f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1" name="Shape 6831"/>
        <p:cNvGrpSpPr/>
        <p:nvPr/>
      </p:nvGrpSpPr>
      <p:grpSpPr>
        <a:xfrm>
          <a:off x="0" y="0"/>
          <a:ext cx="0" cy="0"/>
          <a:chOff x="0" y="0"/>
          <a:chExt cx="0" cy="0"/>
        </a:xfrm>
      </p:grpSpPr>
      <p:sp>
        <p:nvSpPr>
          <p:cNvPr id="6832" name="Google Shape;6832;g3ca52478a46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3" name="Google Shape;6833;g3ca52478a46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0" name="Shape 6840"/>
        <p:cNvGrpSpPr/>
        <p:nvPr/>
      </p:nvGrpSpPr>
      <p:grpSpPr>
        <a:xfrm>
          <a:off x="0" y="0"/>
          <a:ext cx="0" cy="0"/>
          <a:chOff x="0" y="0"/>
          <a:chExt cx="0" cy="0"/>
        </a:xfrm>
      </p:grpSpPr>
      <p:sp>
        <p:nvSpPr>
          <p:cNvPr id="6841" name="Google Shape;6841;g39602bdb2f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2" name="Google Shape;6842;g39602bdb2f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9" name="Shape 6849"/>
        <p:cNvGrpSpPr/>
        <p:nvPr/>
      </p:nvGrpSpPr>
      <p:grpSpPr>
        <a:xfrm>
          <a:off x="0" y="0"/>
          <a:ext cx="0" cy="0"/>
          <a:chOff x="0" y="0"/>
          <a:chExt cx="0" cy="0"/>
        </a:xfrm>
      </p:grpSpPr>
      <p:sp>
        <p:nvSpPr>
          <p:cNvPr id="6850" name="Google Shape;6850;g3d032aaccdd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1" name="Google Shape;6851;g3d032aaccdd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8" name="Shape 6858"/>
        <p:cNvGrpSpPr/>
        <p:nvPr/>
      </p:nvGrpSpPr>
      <p:grpSpPr>
        <a:xfrm>
          <a:off x="0" y="0"/>
          <a:ext cx="0" cy="0"/>
          <a:chOff x="0" y="0"/>
          <a:chExt cx="0" cy="0"/>
        </a:xfrm>
      </p:grpSpPr>
      <p:sp>
        <p:nvSpPr>
          <p:cNvPr id="6859" name="Google Shape;6859;g3d032aaccdd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0" name="Google Shape;6860;g3d032aaccdd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7" name="Shape 6867"/>
        <p:cNvGrpSpPr/>
        <p:nvPr/>
      </p:nvGrpSpPr>
      <p:grpSpPr>
        <a:xfrm>
          <a:off x="0" y="0"/>
          <a:ext cx="0" cy="0"/>
          <a:chOff x="0" y="0"/>
          <a:chExt cx="0" cy="0"/>
        </a:xfrm>
      </p:grpSpPr>
      <p:sp>
        <p:nvSpPr>
          <p:cNvPr id="6868" name="Google Shape;6868;g3d032aaccdd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9" name="Google Shape;6869;g3d032aaccdd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6" name="Shape 6876"/>
        <p:cNvGrpSpPr/>
        <p:nvPr/>
      </p:nvGrpSpPr>
      <p:grpSpPr>
        <a:xfrm>
          <a:off x="0" y="0"/>
          <a:ext cx="0" cy="0"/>
          <a:chOff x="0" y="0"/>
          <a:chExt cx="0" cy="0"/>
        </a:xfrm>
      </p:grpSpPr>
      <p:sp>
        <p:nvSpPr>
          <p:cNvPr id="6877" name="Google Shape;6877;g3d032aaccdd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8" name="Google Shape;6878;g3d032aaccdd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5" name="Shape 6885"/>
        <p:cNvGrpSpPr/>
        <p:nvPr/>
      </p:nvGrpSpPr>
      <p:grpSpPr>
        <a:xfrm>
          <a:off x="0" y="0"/>
          <a:ext cx="0" cy="0"/>
          <a:chOff x="0" y="0"/>
          <a:chExt cx="0" cy="0"/>
        </a:xfrm>
      </p:grpSpPr>
      <p:sp>
        <p:nvSpPr>
          <p:cNvPr id="6886" name="Google Shape;6886;g3d05a6a802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7" name="Google Shape;6887;g3d05a6a802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3" name="Shape 6893"/>
        <p:cNvGrpSpPr/>
        <p:nvPr/>
      </p:nvGrpSpPr>
      <p:grpSpPr>
        <a:xfrm>
          <a:off x="0" y="0"/>
          <a:ext cx="0" cy="0"/>
          <a:chOff x="0" y="0"/>
          <a:chExt cx="0" cy="0"/>
        </a:xfrm>
      </p:grpSpPr>
      <p:sp>
        <p:nvSpPr>
          <p:cNvPr id="6894" name="Google Shape;6894;g3d2acbf549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5" name="Google Shape;6895;g3d2acbf549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3" name="Shape 6903"/>
        <p:cNvGrpSpPr/>
        <p:nvPr/>
      </p:nvGrpSpPr>
      <p:grpSpPr>
        <a:xfrm>
          <a:off x="0" y="0"/>
          <a:ext cx="0" cy="0"/>
          <a:chOff x="0" y="0"/>
          <a:chExt cx="0" cy="0"/>
        </a:xfrm>
      </p:grpSpPr>
      <p:sp>
        <p:nvSpPr>
          <p:cNvPr id="6904" name="Google Shape;6904;g3d05a6a802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5" name="Google Shape;6905;g3d05a6a802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d2635a5835_0_8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3d2635a5835_0_8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2" name="Shape 6912"/>
        <p:cNvGrpSpPr/>
        <p:nvPr/>
      </p:nvGrpSpPr>
      <p:grpSpPr>
        <a:xfrm>
          <a:off x="0" y="0"/>
          <a:ext cx="0" cy="0"/>
          <a:chOff x="0" y="0"/>
          <a:chExt cx="0" cy="0"/>
        </a:xfrm>
      </p:grpSpPr>
      <p:sp>
        <p:nvSpPr>
          <p:cNvPr id="6913" name="Google Shape;6913;g3d05a6a802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4" name="Google Shape;6914;g3d05a6a802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1" name="Shape 6921"/>
        <p:cNvGrpSpPr/>
        <p:nvPr/>
      </p:nvGrpSpPr>
      <p:grpSpPr>
        <a:xfrm>
          <a:off x="0" y="0"/>
          <a:ext cx="0" cy="0"/>
          <a:chOff x="0" y="0"/>
          <a:chExt cx="0" cy="0"/>
        </a:xfrm>
      </p:grpSpPr>
      <p:sp>
        <p:nvSpPr>
          <p:cNvPr id="6922" name="Google Shape;6922;g3d05a6a802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3" name="Google Shape;6923;g3d05a6a802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0" name="Shape 6930"/>
        <p:cNvGrpSpPr/>
        <p:nvPr/>
      </p:nvGrpSpPr>
      <p:grpSpPr>
        <a:xfrm>
          <a:off x="0" y="0"/>
          <a:ext cx="0" cy="0"/>
          <a:chOff x="0" y="0"/>
          <a:chExt cx="0" cy="0"/>
        </a:xfrm>
      </p:grpSpPr>
      <p:sp>
        <p:nvSpPr>
          <p:cNvPr id="6931" name="Google Shape;6931;g3d05a6a802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2" name="Google Shape;6932;g3d05a6a802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9" name="Shape 6939"/>
        <p:cNvGrpSpPr/>
        <p:nvPr/>
      </p:nvGrpSpPr>
      <p:grpSpPr>
        <a:xfrm>
          <a:off x="0" y="0"/>
          <a:ext cx="0" cy="0"/>
          <a:chOff x="0" y="0"/>
          <a:chExt cx="0" cy="0"/>
        </a:xfrm>
      </p:grpSpPr>
      <p:sp>
        <p:nvSpPr>
          <p:cNvPr id="6940" name="Google Shape;6940;g3d05a6a802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1" name="Google Shape;6941;g3d05a6a802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8" name="Shape 6948"/>
        <p:cNvGrpSpPr/>
        <p:nvPr/>
      </p:nvGrpSpPr>
      <p:grpSpPr>
        <a:xfrm>
          <a:off x="0" y="0"/>
          <a:ext cx="0" cy="0"/>
          <a:chOff x="0" y="0"/>
          <a:chExt cx="0" cy="0"/>
        </a:xfrm>
      </p:grpSpPr>
      <p:sp>
        <p:nvSpPr>
          <p:cNvPr id="6949" name="Google Shape;6949;g3d05a6a802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0" name="Google Shape;6950;g3d05a6a802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7" name="Shape 6957"/>
        <p:cNvGrpSpPr/>
        <p:nvPr/>
      </p:nvGrpSpPr>
      <p:grpSpPr>
        <a:xfrm>
          <a:off x="0" y="0"/>
          <a:ext cx="0" cy="0"/>
          <a:chOff x="0" y="0"/>
          <a:chExt cx="0" cy="0"/>
        </a:xfrm>
      </p:grpSpPr>
      <p:sp>
        <p:nvSpPr>
          <p:cNvPr id="6958" name="Google Shape;6958;g3d05a6a802b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9" name="Google Shape;6959;g3d05a6a802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6" name="Shape 6966"/>
        <p:cNvGrpSpPr/>
        <p:nvPr/>
      </p:nvGrpSpPr>
      <p:grpSpPr>
        <a:xfrm>
          <a:off x="0" y="0"/>
          <a:ext cx="0" cy="0"/>
          <a:chOff x="0" y="0"/>
          <a:chExt cx="0" cy="0"/>
        </a:xfrm>
      </p:grpSpPr>
      <p:sp>
        <p:nvSpPr>
          <p:cNvPr id="6967" name="Google Shape;6967;g3d05a6a802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8" name="Google Shape;6968;g3d05a6a802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5" name="Shape 6975"/>
        <p:cNvGrpSpPr/>
        <p:nvPr/>
      </p:nvGrpSpPr>
      <p:grpSpPr>
        <a:xfrm>
          <a:off x="0" y="0"/>
          <a:ext cx="0" cy="0"/>
          <a:chOff x="0" y="0"/>
          <a:chExt cx="0" cy="0"/>
        </a:xfrm>
      </p:grpSpPr>
      <p:sp>
        <p:nvSpPr>
          <p:cNvPr id="6976" name="Google Shape;6976;g3d05a6a802b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7" name="Google Shape;6977;g3d05a6a802b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4" name="Shape 6984"/>
        <p:cNvGrpSpPr/>
        <p:nvPr/>
      </p:nvGrpSpPr>
      <p:grpSpPr>
        <a:xfrm>
          <a:off x="0" y="0"/>
          <a:ext cx="0" cy="0"/>
          <a:chOff x="0" y="0"/>
          <a:chExt cx="0" cy="0"/>
        </a:xfrm>
      </p:grpSpPr>
      <p:sp>
        <p:nvSpPr>
          <p:cNvPr id="6985" name="Google Shape;6985;g3d05a6a802b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6" name="Google Shape;6986;g3d05a6a802b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0" name="Shape 6990"/>
        <p:cNvGrpSpPr/>
        <p:nvPr/>
      </p:nvGrpSpPr>
      <p:grpSpPr>
        <a:xfrm>
          <a:off x="0" y="0"/>
          <a:ext cx="0" cy="0"/>
          <a:chOff x="0" y="0"/>
          <a:chExt cx="0" cy="0"/>
        </a:xfrm>
      </p:grpSpPr>
      <p:sp>
        <p:nvSpPr>
          <p:cNvPr id="6991" name="Google Shape;6991;g3d032aaccdd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2" name="Google Shape;6992;g3d032aaccdd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0E0E0E"/>
              </a:solidFill>
              <a:latin typeface="Ubuntu"/>
              <a:ea typeface="Ubuntu"/>
              <a:cs typeface="Ubuntu"/>
              <a:sym typeface="Ubuntu"/>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d2635a5835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3d2635a5835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d2635a5835_0_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3d2635a5835_0_8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1" name="Shape 7001"/>
        <p:cNvGrpSpPr/>
        <p:nvPr/>
      </p:nvGrpSpPr>
      <p:grpSpPr>
        <a:xfrm>
          <a:off x="0" y="0"/>
          <a:ext cx="0" cy="0"/>
          <a:chOff x="0" y="0"/>
          <a:chExt cx="0" cy="0"/>
        </a:xfrm>
      </p:grpSpPr>
      <p:sp>
        <p:nvSpPr>
          <p:cNvPr id="7002" name="Google Shape;7002;g3961c857065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3" name="Google Shape;7003;g3961c857065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0" name="Shape 7010"/>
        <p:cNvGrpSpPr/>
        <p:nvPr/>
      </p:nvGrpSpPr>
      <p:grpSpPr>
        <a:xfrm>
          <a:off x="0" y="0"/>
          <a:ext cx="0" cy="0"/>
          <a:chOff x="0" y="0"/>
          <a:chExt cx="0" cy="0"/>
        </a:xfrm>
      </p:grpSpPr>
      <p:sp>
        <p:nvSpPr>
          <p:cNvPr id="7011" name="Google Shape;7011;g3961c857065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2" name="Google Shape;7012;g3961c857065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0" name="Shape 7020"/>
        <p:cNvGrpSpPr/>
        <p:nvPr/>
      </p:nvGrpSpPr>
      <p:grpSpPr>
        <a:xfrm>
          <a:off x="0" y="0"/>
          <a:ext cx="0" cy="0"/>
          <a:chOff x="0" y="0"/>
          <a:chExt cx="0" cy="0"/>
        </a:xfrm>
      </p:grpSpPr>
      <p:sp>
        <p:nvSpPr>
          <p:cNvPr id="7021" name="Google Shape;7021;g3961c857065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2" name="Google Shape;7022;g3961c857065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1" name="Shape 7031"/>
        <p:cNvGrpSpPr/>
        <p:nvPr/>
      </p:nvGrpSpPr>
      <p:grpSpPr>
        <a:xfrm>
          <a:off x="0" y="0"/>
          <a:ext cx="0" cy="0"/>
          <a:chOff x="0" y="0"/>
          <a:chExt cx="0" cy="0"/>
        </a:xfrm>
      </p:grpSpPr>
      <p:sp>
        <p:nvSpPr>
          <p:cNvPr id="7032" name="Google Shape;7032;g3961c857065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3" name="Google Shape;7033;g3961c857065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3" name="Shape 7043"/>
        <p:cNvGrpSpPr/>
        <p:nvPr/>
      </p:nvGrpSpPr>
      <p:grpSpPr>
        <a:xfrm>
          <a:off x="0" y="0"/>
          <a:ext cx="0" cy="0"/>
          <a:chOff x="0" y="0"/>
          <a:chExt cx="0" cy="0"/>
        </a:xfrm>
      </p:grpSpPr>
      <p:sp>
        <p:nvSpPr>
          <p:cNvPr id="7044" name="Google Shape;7044;g3961c857065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5" name="Google Shape;7045;g3961c857065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5" name="Shape 7055"/>
        <p:cNvGrpSpPr/>
        <p:nvPr/>
      </p:nvGrpSpPr>
      <p:grpSpPr>
        <a:xfrm>
          <a:off x="0" y="0"/>
          <a:ext cx="0" cy="0"/>
          <a:chOff x="0" y="0"/>
          <a:chExt cx="0" cy="0"/>
        </a:xfrm>
      </p:grpSpPr>
      <p:sp>
        <p:nvSpPr>
          <p:cNvPr id="7056" name="Google Shape;7056;g3961c857065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7" name="Google Shape;7057;g3961c857065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6" name="Shape 7066"/>
        <p:cNvGrpSpPr/>
        <p:nvPr/>
      </p:nvGrpSpPr>
      <p:grpSpPr>
        <a:xfrm>
          <a:off x="0" y="0"/>
          <a:ext cx="0" cy="0"/>
          <a:chOff x="0" y="0"/>
          <a:chExt cx="0" cy="0"/>
        </a:xfrm>
      </p:grpSpPr>
      <p:sp>
        <p:nvSpPr>
          <p:cNvPr id="7067" name="Google Shape;7067;g3961c857065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8" name="Google Shape;7068;g3961c857065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6" name="Shape 7076"/>
        <p:cNvGrpSpPr/>
        <p:nvPr/>
      </p:nvGrpSpPr>
      <p:grpSpPr>
        <a:xfrm>
          <a:off x="0" y="0"/>
          <a:ext cx="0" cy="0"/>
          <a:chOff x="0" y="0"/>
          <a:chExt cx="0" cy="0"/>
        </a:xfrm>
      </p:grpSpPr>
      <p:sp>
        <p:nvSpPr>
          <p:cNvPr id="7077" name="Google Shape;7077;g3961c857065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8" name="Google Shape;7078;g3961c857065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7" name="Shape 7087"/>
        <p:cNvGrpSpPr/>
        <p:nvPr/>
      </p:nvGrpSpPr>
      <p:grpSpPr>
        <a:xfrm>
          <a:off x="0" y="0"/>
          <a:ext cx="0" cy="0"/>
          <a:chOff x="0" y="0"/>
          <a:chExt cx="0" cy="0"/>
        </a:xfrm>
      </p:grpSpPr>
      <p:sp>
        <p:nvSpPr>
          <p:cNvPr id="7088" name="Google Shape;7088;g3961c857065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9" name="Google Shape;7089;g3961c857065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9" name="Shape 7099"/>
        <p:cNvGrpSpPr/>
        <p:nvPr/>
      </p:nvGrpSpPr>
      <p:grpSpPr>
        <a:xfrm>
          <a:off x="0" y="0"/>
          <a:ext cx="0" cy="0"/>
          <a:chOff x="0" y="0"/>
          <a:chExt cx="0" cy="0"/>
        </a:xfrm>
      </p:grpSpPr>
      <p:sp>
        <p:nvSpPr>
          <p:cNvPr id="7100" name="Google Shape;7100;g3d05a6a802b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1" name="Google Shape;7101;g3d05a6a802b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d2635a5835_0_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3d2635a5835_0_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5" name="Shape 7105"/>
        <p:cNvGrpSpPr/>
        <p:nvPr/>
      </p:nvGrpSpPr>
      <p:grpSpPr>
        <a:xfrm>
          <a:off x="0" y="0"/>
          <a:ext cx="0" cy="0"/>
          <a:chOff x="0" y="0"/>
          <a:chExt cx="0" cy="0"/>
        </a:xfrm>
      </p:grpSpPr>
      <p:sp>
        <p:nvSpPr>
          <p:cNvPr id="7106" name="Google Shape;7106;g3ca52478a46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7" name="Google Shape;7107;g3ca52478a46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5" name="Shape 7115"/>
        <p:cNvGrpSpPr/>
        <p:nvPr/>
      </p:nvGrpSpPr>
      <p:grpSpPr>
        <a:xfrm>
          <a:off x="0" y="0"/>
          <a:ext cx="0" cy="0"/>
          <a:chOff x="0" y="0"/>
          <a:chExt cx="0" cy="0"/>
        </a:xfrm>
      </p:grpSpPr>
      <p:sp>
        <p:nvSpPr>
          <p:cNvPr id="7116" name="Google Shape;7116;g3ca52478a4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7" name="Google Shape;7117;g3ca52478a4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6" name="Shape 7126"/>
        <p:cNvGrpSpPr/>
        <p:nvPr/>
      </p:nvGrpSpPr>
      <p:grpSpPr>
        <a:xfrm>
          <a:off x="0" y="0"/>
          <a:ext cx="0" cy="0"/>
          <a:chOff x="0" y="0"/>
          <a:chExt cx="0" cy="0"/>
        </a:xfrm>
      </p:grpSpPr>
      <p:sp>
        <p:nvSpPr>
          <p:cNvPr id="7127" name="Google Shape;7127;g3ca52478a4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8" name="Google Shape;7128;g3ca52478a4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5" name="Shape 7135"/>
        <p:cNvGrpSpPr/>
        <p:nvPr/>
      </p:nvGrpSpPr>
      <p:grpSpPr>
        <a:xfrm>
          <a:off x="0" y="0"/>
          <a:ext cx="0" cy="0"/>
          <a:chOff x="0" y="0"/>
          <a:chExt cx="0" cy="0"/>
        </a:xfrm>
      </p:grpSpPr>
      <p:sp>
        <p:nvSpPr>
          <p:cNvPr id="7136" name="Google Shape;7136;g3961c857065_1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7" name="Google Shape;7137;g3961c857065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5" name="Shape 7145"/>
        <p:cNvGrpSpPr/>
        <p:nvPr/>
      </p:nvGrpSpPr>
      <p:grpSpPr>
        <a:xfrm>
          <a:off x="0" y="0"/>
          <a:ext cx="0" cy="0"/>
          <a:chOff x="0" y="0"/>
          <a:chExt cx="0" cy="0"/>
        </a:xfrm>
      </p:grpSpPr>
      <p:sp>
        <p:nvSpPr>
          <p:cNvPr id="7146" name="Google Shape;7146;g3d0f326b50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7" name="Google Shape;7147;g3d0f326b50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6" name="Shape 7156"/>
        <p:cNvGrpSpPr/>
        <p:nvPr/>
      </p:nvGrpSpPr>
      <p:grpSpPr>
        <a:xfrm>
          <a:off x="0" y="0"/>
          <a:ext cx="0" cy="0"/>
          <a:chOff x="0" y="0"/>
          <a:chExt cx="0" cy="0"/>
        </a:xfrm>
      </p:grpSpPr>
      <p:sp>
        <p:nvSpPr>
          <p:cNvPr id="7157" name="Google Shape;7157;g3d16c4d719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8" name="Google Shape;7158;g3d16c4d719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5" name="Shape 7165"/>
        <p:cNvGrpSpPr/>
        <p:nvPr/>
      </p:nvGrpSpPr>
      <p:grpSpPr>
        <a:xfrm>
          <a:off x="0" y="0"/>
          <a:ext cx="0" cy="0"/>
          <a:chOff x="0" y="0"/>
          <a:chExt cx="0" cy="0"/>
        </a:xfrm>
      </p:grpSpPr>
      <p:sp>
        <p:nvSpPr>
          <p:cNvPr id="7166" name="Google Shape;7166;g3d16c4d719a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7" name="Google Shape;7167;g3d16c4d719a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4" name="Shape 7174"/>
        <p:cNvGrpSpPr/>
        <p:nvPr/>
      </p:nvGrpSpPr>
      <p:grpSpPr>
        <a:xfrm>
          <a:off x="0" y="0"/>
          <a:ext cx="0" cy="0"/>
          <a:chOff x="0" y="0"/>
          <a:chExt cx="0" cy="0"/>
        </a:xfrm>
      </p:grpSpPr>
      <p:sp>
        <p:nvSpPr>
          <p:cNvPr id="7175" name="Google Shape;7175;g3d16c4d719a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6" name="Google Shape;7176;g3d16c4d719a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3" name="Shape 7183"/>
        <p:cNvGrpSpPr/>
        <p:nvPr/>
      </p:nvGrpSpPr>
      <p:grpSpPr>
        <a:xfrm>
          <a:off x="0" y="0"/>
          <a:ext cx="0" cy="0"/>
          <a:chOff x="0" y="0"/>
          <a:chExt cx="0" cy="0"/>
        </a:xfrm>
      </p:grpSpPr>
      <p:sp>
        <p:nvSpPr>
          <p:cNvPr id="7184" name="Google Shape;7184;g3d16c4d719a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5" name="Google Shape;7185;g3d16c4d719a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2" name="Shape 7192"/>
        <p:cNvGrpSpPr/>
        <p:nvPr/>
      </p:nvGrpSpPr>
      <p:grpSpPr>
        <a:xfrm>
          <a:off x="0" y="0"/>
          <a:ext cx="0" cy="0"/>
          <a:chOff x="0" y="0"/>
          <a:chExt cx="0" cy="0"/>
        </a:xfrm>
      </p:grpSpPr>
      <p:sp>
        <p:nvSpPr>
          <p:cNvPr id="7193" name="Google Shape;7193;g3ca52478a4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4" name="Google Shape;7194;g3ca52478a4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d2635a5835_0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3d2635a5835_0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0" name="Shape 7200"/>
        <p:cNvGrpSpPr/>
        <p:nvPr/>
      </p:nvGrpSpPr>
      <p:grpSpPr>
        <a:xfrm>
          <a:off x="0" y="0"/>
          <a:ext cx="0" cy="0"/>
          <a:chOff x="0" y="0"/>
          <a:chExt cx="0" cy="0"/>
        </a:xfrm>
      </p:grpSpPr>
      <p:sp>
        <p:nvSpPr>
          <p:cNvPr id="7201" name="Google Shape;7201;g3d0f326b50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2" name="Google Shape;7202;g3d0f326b50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6" name="Shape 7206"/>
        <p:cNvGrpSpPr/>
        <p:nvPr/>
      </p:nvGrpSpPr>
      <p:grpSpPr>
        <a:xfrm>
          <a:off x="0" y="0"/>
          <a:ext cx="0" cy="0"/>
          <a:chOff x="0" y="0"/>
          <a:chExt cx="0" cy="0"/>
        </a:xfrm>
      </p:grpSpPr>
      <p:sp>
        <p:nvSpPr>
          <p:cNvPr id="7207" name="Google Shape;7207;g3961c857065_1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8" name="Google Shape;7208;g3961c857065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7" name="Shape 7237"/>
        <p:cNvGrpSpPr/>
        <p:nvPr/>
      </p:nvGrpSpPr>
      <p:grpSpPr>
        <a:xfrm>
          <a:off x="0" y="0"/>
          <a:ext cx="0" cy="0"/>
          <a:chOff x="0" y="0"/>
          <a:chExt cx="0" cy="0"/>
        </a:xfrm>
      </p:grpSpPr>
      <p:sp>
        <p:nvSpPr>
          <p:cNvPr id="7238" name="Google Shape;7238;g3d16c4d719a_1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9" name="Google Shape;7239;g3d16c4d719a_1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9" name="Shape 7269"/>
        <p:cNvGrpSpPr/>
        <p:nvPr/>
      </p:nvGrpSpPr>
      <p:grpSpPr>
        <a:xfrm>
          <a:off x="0" y="0"/>
          <a:ext cx="0" cy="0"/>
          <a:chOff x="0" y="0"/>
          <a:chExt cx="0" cy="0"/>
        </a:xfrm>
      </p:grpSpPr>
      <p:sp>
        <p:nvSpPr>
          <p:cNvPr id="7270" name="Google Shape;7270;g3961c857065_1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1" name="Google Shape;7271;g3961c857065_1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8" name="Shape 7278"/>
        <p:cNvGrpSpPr/>
        <p:nvPr/>
      </p:nvGrpSpPr>
      <p:grpSpPr>
        <a:xfrm>
          <a:off x="0" y="0"/>
          <a:ext cx="0" cy="0"/>
          <a:chOff x="0" y="0"/>
          <a:chExt cx="0" cy="0"/>
        </a:xfrm>
      </p:grpSpPr>
      <p:sp>
        <p:nvSpPr>
          <p:cNvPr id="7279" name="Google Shape;7279;g3ccef1de01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0" name="Google Shape;7280;g3ccef1de01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6" name="Shape 7286"/>
        <p:cNvGrpSpPr/>
        <p:nvPr/>
      </p:nvGrpSpPr>
      <p:grpSpPr>
        <a:xfrm>
          <a:off x="0" y="0"/>
          <a:ext cx="0" cy="0"/>
          <a:chOff x="0" y="0"/>
          <a:chExt cx="0" cy="0"/>
        </a:xfrm>
      </p:grpSpPr>
      <p:sp>
        <p:nvSpPr>
          <p:cNvPr id="7287" name="Google Shape;7287;g3ca52478a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8" name="Google Shape;7288;g3ca52478a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3" name="Shape 7293"/>
        <p:cNvGrpSpPr/>
        <p:nvPr/>
      </p:nvGrpSpPr>
      <p:grpSpPr>
        <a:xfrm>
          <a:off x="0" y="0"/>
          <a:ext cx="0" cy="0"/>
          <a:chOff x="0" y="0"/>
          <a:chExt cx="0" cy="0"/>
        </a:xfrm>
      </p:grpSpPr>
      <p:sp>
        <p:nvSpPr>
          <p:cNvPr id="7294" name="Google Shape;7294;g3957329cef4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5" name="Google Shape;7295;g3957329cef4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0" name="Shape 7300"/>
        <p:cNvGrpSpPr/>
        <p:nvPr/>
      </p:nvGrpSpPr>
      <p:grpSpPr>
        <a:xfrm>
          <a:off x="0" y="0"/>
          <a:ext cx="0" cy="0"/>
          <a:chOff x="0" y="0"/>
          <a:chExt cx="0" cy="0"/>
        </a:xfrm>
      </p:grpSpPr>
      <p:sp>
        <p:nvSpPr>
          <p:cNvPr id="7301" name="Google Shape;7301;g3d119c5276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2" name="Google Shape;7302;g3d119c5276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7" name="Shape 7307"/>
        <p:cNvGrpSpPr/>
        <p:nvPr/>
      </p:nvGrpSpPr>
      <p:grpSpPr>
        <a:xfrm>
          <a:off x="0" y="0"/>
          <a:ext cx="0" cy="0"/>
          <a:chOff x="0" y="0"/>
          <a:chExt cx="0" cy="0"/>
        </a:xfrm>
      </p:grpSpPr>
      <p:sp>
        <p:nvSpPr>
          <p:cNvPr id="7308" name="Google Shape;7308;g3d119c5276e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9" name="Google Shape;7309;g3d119c5276e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4" name="Shape 7314"/>
        <p:cNvGrpSpPr/>
        <p:nvPr/>
      </p:nvGrpSpPr>
      <p:grpSpPr>
        <a:xfrm>
          <a:off x="0" y="0"/>
          <a:ext cx="0" cy="0"/>
          <a:chOff x="0" y="0"/>
          <a:chExt cx="0" cy="0"/>
        </a:xfrm>
      </p:grpSpPr>
      <p:sp>
        <p:nvSpPr>
          <p:cNvPr id="7315" name="Google Shape;7315;g3d119c5276e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6" name="Google Shape;7316;g3d119c5276e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d2635a5835_0_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3d2635a5835_0_9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3" name="Shape 7323"/>
        <p:cNvGrpSpPr/>
        <p:nvPr/>
      </p:nvGrpSpPr>
      <p:grpSpPr>
        <a:xfrm>
          <a:off x="0" y="0"/>
          <a:ext cx="0" cy="0"/>
          <a:chOff x="0" y="0"/>
          <a:chExt cx="0" cy="0"/>
        </a:xfrm>
      </p:grpSpPr>
      <p:sp>
        <p:nvSpPr>
          <p:cNvPr id="7324" name="Google Shape;7324;g3d119c5276e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5" name="Google Shape;7325;g3d119c5276e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3" name="Shape 7333"/>
        <p:cNvGrpSpPr/>
        <p:nvPr/>
      </p:nvGrpSpPr>
      <p:grpSpPr>
        <a:xfrm>
          <a:off x="0" y="0"/>
          <a:ext cx="0" cy="0"/>
          <a:chOff x="0" y="0"/>
          <a:chExt cx="0" cy="0"/>
        </a:xfrm>
      </p:grpSpPr>
      <p:sp>
        <p:nvSpPr>
          <p:cNvPr id="7334" name="Google Shape;7334;g3d119c5276e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35" name="Google Shape;7335;g3d119c5276e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4" name="Shape 7344"/>
        <p:cNvGrpSpPr/>
        <p:nvPr/>
      </p:nvGrpSpPr>
      <p:grpSpPr>
        <a:xfrm>
          <a:off x="0" y="0"/>
          <a:ext cx="0" cy="0"/>
          <a:chOff x="0" y="0"/>
          <a:chExt cx="0" cy="0"/>
        </a:xfrm>
      </p:grpSpPr>
      <p:sp>
        <p:nvSpPr>
          <p:cNvPr id="7345" name="Google Shape;7345;g3c86d2b5e7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6" name="Google Shape;7346;g3c86d2b5e7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2" name="Shape 7352"/>
        <p:cNvGrpSpPr/>
        <p:nvPr/>
      </p:nvGrpSpPr>
      <p:grpSpPr>
        <a:xfrm>
          <a:off x="0" y="0"/>
          <a:ext cx="0" cy="0"/>
          <a:chOff x="0" y="0"/>
          <a:chExt cx="0" cy="0"/>
        </a:xfrm>
      </p:grpSpPr>
      <p:sp>
        <p:nvSpPr>
          <p:cNvPr id="7353" name="Google Shape;7353;g3957329cef4_1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4" name="Google Shape;7354;g3957329cef4_1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0" name="Shape 7360"/>
        <p:cNvGrpSpPr/>
        <p:nvPr/>
      </p:nvGrpSpPr>
      <p:grpSpPr>
        <a:xfrm>
          <a:off x="0" y="0"/>
          <a:ext cx="0" cy="0"/>
          <a:chOff x="0" y="0"/>
          <a:chExt cx="0" cy="0"/>
        </a:xfrm>
      </p:grpSpPr>
      <p:sp>
        <p:nvSpPr>
          <p:cNvPr id="7361" name="Google Shape;7361;g3cb691ea72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2" name="Google Shape;7362;g3cb691ea72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7" name="Shape 7367"/>
        <p:cNvGrpSpPr/>
        <p:nvPr/>
      </p:nvGrpSpPr>
      <p:grpSpPr>
        <a:xfrm>
          <a:off x="0" y="0"/>
          <a:ext cx="0" cy="0"/>
          <a:chOff x="0" y="0"/>
          <a:chExt cx="0" cy="0"/>
        </a:xfrm>
      </p:grpSpPr>
      <p:sp>
        <p:nvSpPr>
          <p:cNvPr id="7368" name="Google Shape;7368;g3957329cef4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9" name="Google Shape;7369;g3957329cef4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5" name="Shape 7375"/>
        <p:cNvGrpSpPr/>
        <p:nvPr/>
      </p:nvGrpSpPr>
      <p:grpSpPr>
        <a:xfrm>
          <a:off x="0" y="0"/>
          <a:ext cx="0" cy="0"/>
          <a:chOff x="0" y="0"/>
          <a:chExt cx="0" cy="0"/>
        </a:xfrm>
      </p:grpSpPr>
      <p:sp>
        <p:nvSpPr>
          <p:cNvPr id="7376" name="Google Shape;7376;g3957329cef4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7" name="Google Shape;7377;g3957329cef4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7" name="Shape 7387"/>
        <p:cNvGrpSpPr/>
        <p:nvPr/>
      </p:nvGrpSpPr>
      <p:grpSpPr>
        <a:xfrm>
          <a:off x="0" y="0"/>
          <a:ext cx="0" cy="0"/>
          <a:chOff x="0" y="0"/>
          <a:chExt cx="0" cy="0"/>
        </a:xfrm>
      </p:grpSpPr>
      <p:sp>
        <p:nvSpPr>
          <p:cNvPr id="7388" name="Google Shape;7388;g3957329cef4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9" name="Google Shape;7389;g3957329cef4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9" name="Shape 7399"/>
        <p:cNvGrpSpPr/>
        <p:nvPr/>
      </p:nvGrpSpPr>
      <p:grpSpPr>
        <a:xfrm>
          <a:off x="0" y="0"/>
          <a:ext cx="0" cy="0"/>
          <a:chOff x="0" y="0"/>
          <a:chExt cx="0" cy="0"/>
        </a:xfrm>
      </p:grpSpPr>
      <p:sp>
        <p:nvSpPr>
          <p:cNvPr id="7400" name="Google Shape;7400;g3957329cef4_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01" name="Google Shape;7401;g3957329cef4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3" name="Shape 7413"/>
        <p:cNvGrpSpPr/>
        <p:nvPr/>
      </p:nvGrpSpPr>
      <p:grpSpPr>
        <a:xfrm>
          <a:off x="0" y="0"/>
          <a:ext cx="0" cy="0"/>
          <a:chOff x="0" y="0"/>
          <a:chExt cx="0" cy="0"/>
        </a:xfrm>
      </p:grpSpPr>
      <p:sp>
        <p:nvSpPr>
          <p:cNvPr id="7414" name="Google Shape;7414;g3957329cef4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5" name="Google Shape;7415;g3957329cef4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d2635a5835_0_1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3d2635a5835_0_1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7" name="Shape 7427"/>
        <p:cNvGrpSpPr/>
        <p:nvPr/>
      </p:nvGrpSpPr>
      <p:grpSpPr>
        <a:xfrm>
          <a:off x="0" y="0"/>
          <a:ext cx="0" cy="0"/>
          <a:chOff x="0" y="0"/>
          <a:chExt cx="0" cy="0"/>
        </a:xfrm>
      </p:grpSpPr>
      <p:sp>
        <p:nvSpPr>
          <p:cNvPr id="7428" name="Google Shape;7428;g3957329cef4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9" name="Google Shape;7429;g3957329cef4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4" name="Shape 7444"/>
        <p:cNvGrpSpPr/>
        <p:nvPr/>
      </p:nvGrpSpPr>
      <p:grpSpPr>
        <a:xfrm>
          <a:off x="0" y="0"/>
          <a:ext cx="0" cy="0"/>
          <a:chOff x="0" y="0"/>
          <a:chExt cx="0" cy="0"/>
        </a:xfrm>
      </p:grpSpPr>
      <p:sp>
        <p:nvSpPr>
          <p:cNvPr id="7445" name="Google Shape;7445;g3d06a9c7735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6" name="Google Shape;7446;g3d06a9c7735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3" name="Shape 7453"/>
        <p:cNvGrpSpPr/>
        <p:nvPr/>
      </p:nvGrpSpPr>
      <p:grpSpPr>
        <a:xfrm>
          <a:off x="0" y="0"/>
          <a:ext cx="0" cy="0"/>
          <a:chOff x="0" y="0"/>
          <a:chExt cx="0" cy="0"/>
        </a:xfrm>
      </p:grpSpPr>
      <p:sp>
        <p:nvSpPr>
          <p:cNvPr id="7454" name="Google Shape;7454;g3961c857065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5" name="Google Shape;7455;g3961c857065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2" name="Shape 7462"/>
        <p:cNvGrpSpPr/>
        <p:nvPr/>
      </p:nvGrpSpPr>
      <p:grpSpPr>
        <a:xfrm>
          <a:off x="0" y="0"/>
          <a:ext cx="0" cy="0"/>
          <a:chOff x="0" y="0"/>
          <a:chExt cx="0" cy="0"/>
        </a:xfrm>
      </p:grpSpPr>
      <p:sp>
        <p:nvSpPr>
          <p:cNvPr id="7463" name="Google Shape;7463;g3961c857065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4" name="Google Shape;7464;g3961c857065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4" name="Shape 7474"/>
        <p:cNvGrpSpPr/>
        <p:nvPr/>
      </p:nvGrpSpPr>
      <p:grpSpPr>
        <a:xfrm>
          <a:off x="0" y="0"/>
          <a:ext cx="0" cy="0"/>
          <a:chOff x="0" y="0"/>
          <a:chExt cx="0" cy="0"/>
        </a:xfrm>
      </p:grpSpPr>
      <p:sp>
        <p:nvSpPr>
          <p:cNvPr id="7475" name="Google Shape;7475;g3961c857065_3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6" name="Google Shape;7476;g3961c857065_3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5" name="Shape 7505"/>
        <p:cNvGrpSpPr/>
        <p:nvPr/>
      </p:nvGrpSpPr>
      <p:grpSpPr>
        <a:xfrm>
          <a:off x="0" y="0"/>
          <a:ext cx="0" cy="0"/>
          <a:chOff x="0" y="0"/>
          <a:chExt cx="0" cy="0"/>
        </a:xfrm>
      </p:grpSpPr>
      <p:sp>
        <p:nvSpPr>
          <p:cNvPr id="7506" name="Google Shape;7506;g3961c857065_3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7" name="Google Shape;7507;g3961c857065_3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9" name="Shape 7539"/>
        <p:cNvGrpSpPr/>
        <p:nvPr/>
      </p:nvGrpSpPr>
      <p:grpSpPr>
        <a:xfrm>
          <a:off x="0" y="0"/>
          <a:ext cx="0" cy="0"/>
          <a:chOff x="0" y="0"/>
          <a:chExt cx="0" cy="0"/>
        </a:xfrm>
      </p:grpSpPr>
      <p:sp>
        <p:nvSpPr>
          <p:cNvPr id="7540" name="Google Shape;7540;g3d06a9c7735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1" name="Google Shape;7541;g3d06a9c7735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5" name="Shape 7575"/>
        <p:cNvGrpSpPr/>
        <p:nvPr/>
      </p:nvGrpSpPr>
      <p:grpSpPr>
        <a:xfrm>
          <a:off x="0" y="0"/>
          <a:ext cx="0" cy="0"/>
          <a:chOff x="0" y="0"/>
          <a:chExt cx="0" cy="0"/>
        </a:xfrm>
      </p:grpSpPr>
      <p:sp>
        <p:nvSpPr>
          <p:cNvPr id="7576" name="Google Shape;7576;g3d0775c04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7" name="Google Shape;7577;g3d0775c04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1" name="Shape 7611"/>
        <p:cNvGrpSpPr/>
        <p:nvPr/>
      </p:nvGrpSpPr>
      <p:grpSpPr>
        <a:xfrm>
          <a:off x="0" y="0"/>
          <a:ext cx="0" cy="0"/>
          <a:chOff x="0" y="0"/>
          <a:chExt cx="0" cy="0"/>
        </a:xfrm>
      </p:grpSpPr>
      <p:sp>
        <p:nvSpPr>
          <p:cNvPr id="7612" name="Google Shape;7612;g3d0775c04e9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3" name="Google Shape;7613;g3d0775c04e9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9" name="Shape 7649"/>
        <p:cNvGrpSpPr/>
        <p:nvPr/>
      </p:nvGrpSpPr>
      <p:grpSpPr>
        <a:xfrm>
          <a:off x="0" y="0"/>
          <a:ext cx="0" cy="0"/>
          <a:chOff x="0" y="0"/>
          <a:chExt cx="0" cy="0"/>
        </a:xfrm>
      </p:grpSpPr>
      <p:sp>
        <p:nvSpPr>
          <p:cNvPr id="7650" name="Google Shape;7650;g3d0775c04e9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1" name="Google Shape;7651;g3d0775c04e9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d2635a5835_0_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3d2635a5835_0_9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7" name="Shape 7687"/>
        <p:cNvGrpSpPr/>
        <p:nvPr/>
      </p:nvGrpSpPr>
      <p:grpSpPr>
        <a:xfrm>
          <a:off x="0" y="0"/>
          <a:ext cx="0" cy="0"/>
          <a:chOff x="0" y="0"/>
          <a:chExt cx="0" cy="0"/>
        </a:xfrm>
      </p:grpSpPr>
      <p:sp>
        <p:nvSpPr>
          <p:cNvPr id="7688" name="Google Shape;7688;g3d0775c04e9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9" name="Google Shape;7689;g3d0775c04e9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7" name="Shape 7727"/>
        <p:cNvGrpSpPr/>
        <p:nvPr/>
      </p:nvGrpSpPr>
      <p:grpSpPr>
        <a:xfrm>
          <a:off x="0" y="0"/>
          <a:ext cx="0" cy="0"/>
          <a:chOff x="0" y="0"/>
          <a:chExt cx="0" cy="0"/>
        </a:xfrm>
      </p:grpSpPr>
      <p:sp>
        <p:nvSpPr>
          <p:cNvPr id="7728" name="Google Shape;7728;g3d0775c04e9_1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9" name="Google Shape;7729;g3d0775c04e9_1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7" name="Shape 7767"/>
        <p:cNvGrpSpPr/>
        <p:nvPr/>
      </p:nvGrpSpPr>
      <p:grpSpPr>
        <a:xfrm>
          <a:off x="0" y="0"/>
          <a:ext cx="0" cy="0"/>
          <a:chOff x="0" y="0"/>
          <a:chExt cx="0" cy="0"/>
        </a:xfrm>
      </p:grpSpPr>
      <p:sp>
        <p:nvSpPr>
          <p:cNvPr id="7768" name="Google Shape;7768;g3d0775c04e9_1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69" name="Google Shape;7769;g3d0775c04e9_1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9" name="Shape 7809"/>
        <p:cNvGrpSpPr/>
        <p:nvPr/>
      </p:nvGrpSpPr>
      <p:grpSpPr>
        <a:xfrm>
          <a:off x="0" y="0"/>
          <a:ext cx="0" cy="0"/>
          <a:chOff x="0" y="0"/>
          <a:chExt cx="0" cy="0"/>
        </a:xfrm>
      </p:grpSpPr>
      <p:sp>
        <p:nvSpPr>
          <p:cNvPr id="7810" name="Google Shape;7810;g3d0775c04e9_1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1" name="Google Shape;7811;g3d0775c04e9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1" name="Shape 7851"/>
        <p:cNvGrpSpPr/>
        <p:nvPr/>
      </p:nvGrpSpPr>
      <p:grpSpPr>
        <a:xfrm>
          <a:off x="0" y="0"/>
          <a:ext cx="0" cy="0"/>
          <a:chOff x="0" y="0"/>
          <a:chExt cx="0" cy="0"/>
        </a:xfrm>
      </p:grpSpPr>
      <p:sp>
        <p:nvSpPr>
          <p:cNvPr id="7852" name="Google Shape;7852;g3d0775c04e9_1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3" name="Google Shape;7853;g3d0775c04e9_1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5" name="Shape 7895"/>
        <p:cNvGrpSpPr/>
        <p:nvPr/>
      </p:nvGrpSpPr>
      <p:grpSpPr>
        <a:xfrm>
          <a:off x="0" y="0"/>
          <a:ext cx="0" cy="0"/>
          <a:chOff x="0" y="0"/>
          <a:chExt cx="0" cy="0"/>
        </a:xfrm>
      </p:grpSpPr>
      <p:sp>
        <p:nvSpPr>
          <p:cNvPr id="7896" name="Google Shape;7896;g3d0775c04e9_1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7" name="Google Shape;7897;g3d0775c04e9_1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9" name="Shape 7939"/>
        <p:cNvGrpSpPr/>
        <p:nvPr/>
      </p:nvGrpSpPr>
      <p:grpSpPr>
        <a:xfrm>
          <a:off x="0" y="0"/>
          <a:ext cx="0" cy="0"/>
          <a:chOff x="0" y="0"/>
          <a:chExt cx="0" cy="0"/>
        </a:xfrm>
      </p:grpSpPr>
      <p:sp>
        <p:nvSpPr>
          <p:cNvPr id="7940" name="Google Shape;7940;g3d0775c04e9_1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1" name="Google Shape;7941;g3d0775c04e9_1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4" name="Shape 7984"/>
        <p:cNvGrpSpPr/>
        <p:nvPr/>
      </p:nvGrpSpPr>
      <p:grpSpPr>
        <a:xfrm>
          <a:off x="0" y="0"/>
          <a:ext cx="0" cy="0"/>
          <a:chOff x="0" y="0"/>
          <a:chExt cx="0" cy="0"/>
        </a:xfrm>
      </p:grpSpPr>
      <p:sp>
        <p:nvSpPr>
          <p:cNvPr id="7985" name="Google Shape;7985;g3d119c5276e_2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6" name="Google Shape;7986;g3d119c5276e_2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1" name="Shape 8031"/>
        <p:cNvGrpSpPr/>
        <p:nvPr/>
      </p:nvGrpSpPr>
      <p:grpSpPr>
        <a:xfrm>
          <a:off x="0" y="0"/>
          <a:ext cx="0" cy="0"/>
          <a:chOff x="0" y="0"/>
          <a:chExt cx="0" cy="0"/>
        </a:xfrm>
      </p:grpSpPr>
      <p:sp>
        <p:nvSpPr>
          <p:cNvPr id="8032" name="Google Shape;8032;g3d0dd17ff49_1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3" name="Google Shape;8033;g3d0dd17ff49_1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9" name="Shape 8039"/>
        <p:cNvGrpSpPr/>
        <p:nvPr/>
      </p:nvGrpSpPr>
      <p:grpSpPr>
        <a:xfrm>
          <a:off x="0" y="0"/>
          <a:ext cx="0" cy="0"/>
          <a:chOff x="0" y="0"/>
          <a:chExt cx="0" cy="0"/>
        </a:xfrm>
      </p:grpSpPr>
      <p:sp>
        <p:nvSpPr>
          <p:cNvPr id="8040" name="Google Shape;8040;g3d0dd17ff49_2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1" name="Google Shape;8041;g3d0dd17ff49_2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d2635a5835_0_9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3d2635a5835_0_9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7" name="Shape 8047"/>
        <p:cNvGrpSpPr/>
        <p:nvPr/>
      </p:nvGrpSpPr>
      <p:grpSpPr>
        <a:xfrm>
          <a:off x="0" y="0"/>
          <a:ext cx="0" cy="0"/>
          <a:chOff x="0" y="0"/>
          <a:chExt cx="0" cy="0"/>
        </a:xfrm>
      </p:grpSpPr>
      <p:sp>
        <p:nvSpPr>
          <p:cNvPr id="8048" name="Google Shape;8048;g3d0dd17ff49_2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9" name="Google Shape;8049;g3d0dd17ff49_2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4" name="Shape 8074"/>
        <p:cNvGrpSpPr/>
        <p:nvPr/>
      </p:nvGrpSpPr>
      <p:grpSpPr>
        <a:xfrm>
          <a:off x="0" y="0"/>
          <a:ext cx="0" cy="0"/>
          <a:chOff x="0" y="0"/>
          <a:chExt cx="0" cy="0"/>
        </a:xfrm>
      </p:grpSpPr>
      <p:sp>
        <p:nvSpPr>
          <p:cNvPr id="8075" name="Google Shape;8075;g3d0dd17ff49_2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6" name="Google Shape;8076;g3d0dd17ff49_2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3" name="Shape 8103"/>
        <p:cNvGrpSpPr/>
        <p:nvPr/>
      </p:nvGrpSpPr>
      <p:grpSpPr>
        <a:xfrm>
          <a:off x="0" y="0"/>
          <a:ext cx="0" cy="0"/>
          <a:chOff x="0" y="0"/>
          <a:chExt cx="0" cy="0"/>
        </a:xfrm>
      </p:grpSpPr>
      <p:sp>
        <p:nvSpPr>
          <p:cNvPr id="8104" name="Google Shape;8104;g3d0dd17ff49_2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5" name="Google Shape;8105;g3d0dd17ff49_2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5" name="Shape 8135"/>
        <p:cNvGrpSpPr/>
        <p:nvPr/>
      </p:nvGrpSpPr>
      <p:grpSpPr>
        <a:xfrm>
          <a:off x="0" y="0"/>
          <a:ext cx="0" cy="0"/>
          <a:chOff x="0" y="0"/>
          <a:chExt cx="0" cy="0"/>
        </a:xfrm>
      </p:grpSpPr>
      <p:sp>
        <p:nvSpPr>
          <p:cNvPr id="8136" name="Google Shape;8136;g3d0dd17ff49_2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37" name="Google Shape;8137;g3d0dd17ff49_2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9" name="Shape 8169"/>
        <p:cNvGrpSpPr/>
        <p:nvPr/>
      </p:nvGrpSpPr>
      <p:grpSpPr>
        <a:xfrm>
          <a:off x="0" y="0"/>
          <a:ext cx="0" cy="0"/>
          <a:chOff x="0" y="0"/>
          <a:chExt cx="0" cy="0"/>
        </a:xfrm>
      </p:grpSpPr>
      <p:sp>
        <p:nvSpPr>
          <p:cNvPr id="8170" name="Google Shape;8170;g3d0dd17ff49_2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1" name="Google Shape;8171;g3d0dd17ff49_2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5" name="Shape 8205"/>
        <p:cNvGrpSpPr/>
        <p:nvPr/>
      </p:nvGrpSpPr>
      <p:grpSpPr>
        <a:xfrm>
          <a:off x="0" y="0"/>
          <a:ext cx="0" cy="0"/>
          <a:chOff x="0" y="0"/>
          <a:chExt cx="0" cy="0"/>
        </a:xfrm>
      </p:grpSpPr>
      <p:sp>
        <p:nvSpPr>
          <p:cNvPr id="8206" name="Google Shape;8206;g3d0dd17ff49_2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07" name="Google Shape;8207;g3d0dd17ff49_2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3" name="Shape 8243"/>
        <p:cNvGrpSpPr/>
        <p:nvPr/>
      </p:nvGrpSpPr>
      <p:grpSpPr>
        <a:xfrm>
          <a:off x="0" y="0"/>
          <a:ext cx="0" cy="0"/>
          <a:chOff x="0" y="0"/>
          <a:chExt cx="0" cy="0"/>
        </a:xfrm>
      </p:grpSpPr>
      <p:sp>
        <p:nvSpPr>
          <p:cNvPr id="8244" name="Google Shape;8244;g3d0dd17ff49_2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5" name="Google Shape;8245;g3d0dd17ff49_2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1" name="Shape 8281"/>
        <p:cNvGrpSpPr/>
        <p:nvPr/>
      </p:nvGrpSpPr>
      <p:grpSpPr>
        <a:xfrm>
          <a:off x="0" y="0"/>
          <a:ext cx="0" cy="0"/>
          <a:chOff x="0" y="0"/>
          <a:chExt cx="0" cy="0"/>
        </a:xfrm>
      </p:grpSpPr>
      <p:sp>
        <p:nvSpPr>
          <p:cNvPr id="8282" name="Google Shape;8282;g3d119c5276e_2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3" name="Google Shape;8283;g3d119c5276e_2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1" name="Shape 8321"/>
        <p:cNvGrpSpPr/>
        <p:nvPr/>
      </p:nvGrpSpPr>
      <p:grpSpPr>
        <a:xfrm>
          <a:off x="0" y="0"/>
          <a:ext cx="0" cy="0"/>
          <a:chOff x="0" y="0"/>
          <a:chExt cx="0" cy="0"/>
        </a:xfrm>
      </p:grpSpPr>
      <p:sp>
        <p:nvSpPr>
          <p:cNvPr id="8322" name="Google Shape;8322;g3965509fd5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3" name="Google Shape;8323;g3965509fd5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9" name="Shape 8329"/>
        <p:cNvGrpSpPr/>
        <p:nvPr/>
      </p:nvGrpSpPr>
      <p:grpSpPr>
        <a:xfrm>
          <a:off x="0" y="0"/>
          <a:ext cx="0" cy="0"/>
          <a:chOff x="0" y="0"/>
          <a:chExt cx="0" cy="0"/>
        </a:xfrm>
      </p:grpSpPr>
      <p:sp>
        <p:nvSpPr>
          <p:cNvPr id="8330" name="Google Shape;8330;g3965509fd5e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31" name="Google Shape;8331;g3965509fd5e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d2635a5835_0_9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g3d2635a5835_0_9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7" name="Shape 8337"/>
        <p:cNvGrpSpPr/>
        <p:nvPr/>
      </p:nvGrpSpPr>
      <p:grpSpPr>
        <a:xfrm>
          <a:off x="0" y="0"/>
          <a:ext cx="0" cy="0"/>
          <a:chOff x="0" y="0"/>
          <a:chExt cx="0" cy="0"/>
        </a:xfrm>
      </p:grpSpPr>
      <p:sp>
        <p:nvSpPr>
          <p:cNvPr id="8338" name="Google Shape;8338;g3965509fd5e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39" name="Google Shape;8339;g3965509fd5e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6" name="Shape 8346"/>
        <p:cNvGrpSpPr/>
        <p:nvPr/>
      </p:nvGrpSpPr>
      <p:grpSpPr>
        <a:xfrm>
          <a:off x="0" y="0"/>
          <a:ext cx="0" cy="0"/>
          <a:chOff x="0" y="0"/>
          <a:chExt cx="0" cy="0"/>
        </a:xfrm>
      </p:grpSpPr>
      <p:sp>
        <p:nvSpPr>
          <p:cNvPr id="8347" name="Google Shape;8347;g3d101200cf6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8" name="Google Shape;8348;g3d101200cf6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4" name="Shape 8374"/>
        <p:cNvGrpSpPr/>
        <p:nvPr/>
      </p:nvGrpSpPr>
      <p:grpSpPr>
        <a:xfrm>
          <a:off x="0" y="0"/>
          <a:ext cx="0" cy="0"/>
          <a:chOff x="0" y="0"/>
          <a:chExt cx="0" cy="0"/>
        </a:xfrm>
      </p:grpSpPr>
      <p:sp>
        <p:nvSpPr>
          <p:cNvPr id="8375" name="Google Shape;8375;g3d101200cf6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6" name="Google Shape;8376;g3d101200cf6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4" name="Shape 8404"/>
        <p:cNvGrpSpPr/>
        <p:nvPr/>
      </p:nvGrpSpPr>
      <p:grpSpPr>
        <a:xfrm>
          <a:off x="0" y="0"/>
          <a:ext cx="0" cy="0"/>
          <a:chOff x="0" y="0"/>
          <a:chExt cx="0" cy="0"/>
        </a:xfrm>
      </p:grpSpPr>
      <p:sp>
        <p:nvSpPr>
          <p:cNvPr id="8405" name="Google Shape;8405;g3d101200cf6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6" name="Google Shape;8406;g3d101200cf6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5" name="Shape 8435"/>
        <p:cNvGrpSpPr/>
        <p:nvPr/>
      </p:nvGrpSpPr>
      <p:grpSpPr>
        <a:xfrm>
          <a:off x="0" y="0"/>
          <a:ext cx="0" cy="0"/>
          <a:chOff x="0" y="0"/>
          <a:chExt cx="0" cy="0"/>
        </a:xfrm>
      </p:grpSpPr>
      <p:sp>
        <p:nvSpPr>
          <p:cNvPr id="8436" name="Google Shape;8436;g3d101200cf6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7" name="Google Shape;8437;g3d101200cf6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7" name="Shape 8467"/>
        <p:cNvGrpSpPr/>
        <p:nvPr/>
      </p:nvGrpSpPr>
      <p:grpSpPr>
        <a:xfrm>
          <a:off x="0" y="0"/>
          <a:ext cx="0" cy="0"/>
          <a:chOff x="0" y="0"/>
          <a:chExt cx="0" cy="0"/>
        </a:xfrm>
      </p:grpSpPr>
      <p:sp>
        <p:nvSpPr>
          <p:cNvPr id="8468" name="Google Shape;8468;g3d101200cf6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69" name="Google Shape;8469;g3d101200cf6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0" name="Shape 8500"/>
        <p:cNvGrpSpPr/>
        <p:nvPr/>
      </p:nvGrpSpPr>
      <p:grpSpPr>
        <a:xfrm>
          <a:off x="0" y="0"/>
          <a:ext cx="0" cy="0"/>
          <a:chOff x="0" y="0"/>
          <a:chExt cx="0" cy="0"/>
        </a:xfrm>
      </p:grpSpPr>
      <p:sp>
        <p:nvSpPr>
          <p:cNvPr id="8501" name="Google Shape;8501;g3d101200cf6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2" name="Google Shape;8502;g3d101200cf6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4" name="Shape 8534"/>
        <p:cNvGrpSpPr/>
        <p:nvPr/>
      </p:nvGrpSpPr>
      <p:grpSpPr>
        <a:xfrm>
          <a:off x="0" y="0"/>
          <a:ext cx="0" cy="0"/>
          <a:chOff x="0" y="0"/>
          <a:chExt cx="0" cy="0"/>
        </a:xfrm>
      </p:grpSpPr>
      <p:sp>
        <p:nvSpPr>
          <p:cNvPr id="8535" name="Google Shape;8535;g3d101200cf6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36" name="Google Shape;8536;g3d101200cf6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9" name="Shape 8569"/>
        <p:cNvGrpSpPr/>
        <p:nvPr/>
      </p:nvGrpSpPr>
      <p:grpSpPr>
        <a:xfrm>
          <a:off x="0" y="0"/>
          <a:ext cx="0" cy="0"/>
          <a:chOff x="0" y="0"/>
          <a:chExt cx="0" cy="0"/>
        </a:xfrm>
      </p:grpSpPr>
      <p:sp>
        <p:nvSpPr>
          <p:cNvPr id="8570" name="Google Shape;8570;g3d101200cf6_0_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1" name="Google Shape;8571;g3d101200cf6_0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5" name="Shape 8605"/>
        <p:cNvGrpSpPr/>
        <p:nvPr/>
      </p:nvGrpSpPr>
      <p:grpSpPr>
        <a:xfrm>
          <a:off x="0" y="0"/>
          <a:ext cx="0" cy="0"/>
          <a:chOff x="0" y="0"/>
          <a:chExt cx="0" cy="0"/>
        </a:xfrm>
      </p:grpSpPr>
      <p:sp>
        <p:nvSpPr>
          <p:cNvPr id="8606" name="Google Shape;8606;g3d101200cf6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07" name="Google Shape;8607;g3d101200cf6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d2635a5835_0_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3d2635a5835_0_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2" name="Shape 8642"/>
        <p:cNvGrpSpPr/>
        <p:nvPr/>
      </p:nvGrpSpPr>
      <p:grpSpPr>
        <a:xfrm>
          <a:off x="0" y="0"/>
          <a:ext cx="0" cy="0"/>
          <a:chOff x="0" y="0"/>
          <a:chExt cx="0" cy="0"/>
        </a:xfrm>
      </p:grpSpPr>
      <p:sp>
        <p:nvSpPr>
          <p:cNvPr id="8643" name="Google Shape;8643;g3d1deec386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44" name="Google Shape;8644;g3d1deec386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1" name="Shape 8681"/>
        <p:cNvGrpSpPr/>
        <p:nvPr/>
      </p:nvGrpSpPr>
      <p:grpSpPr>
        <a:xfrm>
          <a:off x="0" y="0"/>
          <a:ext cx="0" cy="0"/>
          <a:chOff x="0" y="0"/>
          <a:chExt cx="0" cy="0"/>
        </a:xfrm>
      </p:grpSpPr>
      <p:sp>
        <p:nvSpPr>
          <p:cNvPr id="8682" name="Google Shape;8682;g3d0775c04e9_1_9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3" name="Google Shape;8683;g3d0775c04e9_1_9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9" name="Shape 8689"/>
        <p:cNvGrpSpPr/>
        <p:nvPr/>
      </p:nvGrpSpPr>
      <p:grpSpPr>
        <a:xfrm>
          <a:off x="0" y="0"/>
          <a:ext cx="0" cy="0"/>
          <a:chOff x="0" y="0"/>
          <a:chExt cx="0" cy="0"/>
        </a:xfrm>
      </p:grpSpPr>
      <p:sp>
        <p:nvSpPr>
          <p:cNvPr id="8690" name="Google Shape;8690;g3d0775c04e9_1_9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91" name="Google Shape;8691;g3d0775c04e9_1_9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9" name="Shape 8699"/>
        <p:cNvGrpSpPr/>
        <p:nvPr/>
      </p:nvGrpSpPr>
      <p:grpSpPr>
        <a:xfrm>
          <a:off x="0" y="0"/>
          <a:ext cx="0" cy="0"/>
          <a:chOff x="0" y="0"/>
          <a:chExt cx="0" cy="0"/>
        </a:xfrm>
      </p:grpSpPr>
      <p:sp>
        <p:nvSpPr>
          <p:cNvPr id="8700" name="Google Shape;8700;g3d0775c04e9_1_9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01" name="Google Shape;8701;g3d0775c04e9_1_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0" name="Shape 8710"/>
        <p:cNvGrpSpPr/>
        <p:nvPr/>
      </p:nvGrpSpPr>
      <p:grpSpPr>
        <a:xfrm>
          <a:off x="0" y="0"/>
          <a:ext cx="0" cy="0"/>
          <a:chOff x="0" y="0"/>
          <a:chExt cx="0" cy="0"/>
        </a:xfrm>
      </p:grpSpPr>
      <p:sp>
        <p:nvSpPr>
          <p:cNvPr id="8711" name="Google Shape;8711;g3d0775c04e9_1_1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12" name="Google Shape;8712;g3d0775c04e9_1_1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2" name="Shape 8722"/>
        <p:cNvGrpSpPr/>
        <p:nvPr/>
      </p:nvGrpSpPr>
      <p:grpSpPr>
        <a:xfrm>
          <a:off x="0" y="0"/>
          <a:ext cx="0" cy="0"/>
          <a:chOff x="0" y="0"/>
          <a:chExt cx="0" cy="0"/>
        </a:xfrm>
      </p:grpSpPr>
      <p:sp>
        <p:nvSpPr>
          <p:cNvPr id="8723" name="Google Shape;8723;g3d0775c04e9_1_10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24" name="Google Shape;8724;g3d0775c04e9_1_10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1" name="Shape 8731"/>
        <p:cNvGrpSpPr/>
        <p:nvPr/>
      </p:nvGrpSpPr>
      <p:grpSpPr>
        <a:xfrm>
          <a:off x="0" y="0"/>
          <a:ext cx="0" cy="0"/>
          <a:chOff x="0" y="0"/>
          <a:chExt cx="0" cy="0"/>
        </a:xfrm>
      </p:grpSpPr>
      <p:sp>
        <p:nvSpPr>
          <p:cNvPr id="8732" name="Google Shape;8732;g3d0775c04e9_1_10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3" name="Google Shape;8733;g3d0775c04e9_1_10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1" name="Shape 8741"/>
        <p:cNvGrpSpPr/>
        <p:nvPr/>
      </p:nvGrpSpPr>
      <p:grpSpPr>
        <a:xfrm>
          <a:off x="0" y="0"/>
          <a:ext cx="0" cy="0"/>
          <a:chOff x="0" y="0"/>
          <a:chExt cx="0" cy="0"/>
        </a:xfrm>
      </p:grpSpPr>
      <p:sp>
        <p:nvSpPr>
          <p:cNvPr id="8742" name="Google Shape;8742;g3d0775c04e9_1_10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3" name="Google Shape;8743;g3d0775c04e9_1_10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4" name="Shape 8754"/>
        <p:cNvGrpSpPr/>
        <p:nvPr/>
      </p:nvGrpSpPr>
      <p:grpSpPr>
        <a:xfrm>
          <a:off x="0" y="0"/>
          <a:ext cx="0" cy="0"/>
          <a:chOff x="0" y="0"/>
          <a:chExt cx="0" cy="0"/>
        </a:xfrm>
      </p:grpSpPr>
      <p:sp>
        <p:nvSpPr>
          <p:cNvPr id="8755" name="Google Shape;8755;g3d0775c04e9_1_10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6" name="Google Shape;8756;g3d0775c04e9_1_10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0" name="Shape 8770"/>
        <p:cNvGrpSpPr/>
        <p:nvPr/>
      </p:nvGrpSpPr>
      <p:grpSpPr>
        <a:xfrm>
          <a:off x="0" y="0"/>
          <a:ext cx="0" cy="0"/>
          <a:chOff x="0" y="0"/>
          <a:chExt cx="0" cy="0"/>
        </a:xfrm>
      </p:grpSpPr>
      <p:sp>
        <p:nvSpPr>
          <p:cNvPr id="8771" name="Google Shape;8771;g3d0775c04e9_1_10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2" name="Google Shape;8772;g3d0775c04e9_1_10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d2635a5835_0_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3d2635a5835_0_9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8" name="Shape 8788"/>
        <p:cNvGrpSpPr/>
        <p:nvPr/>
      </p:nvGrpSpPr>
      <p:grpSpPr>
        <a:xfrm>
          <a:off x="0" y="0"/>
          <a:ext cx="0" cy="0"/>
          <a:chOff x="0" y="0"/>
          <a:chExt cx="0" cy="0"/>
        </a:xfrm>
      </p:grpSpPr>
      <p:sp>
        <p:nvSpPr>
          <p:cNvPr id="8789" name="Google Shape;8789;g3d0775c04e9_1_10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0" name="Google Shape;8790;g3d0775c04e9_1_10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9" name="Shape 8809"/>
        <p:cNvGrpSpPr/>
        <p:nvPr/>
      </p:nvGrpSpPr>
      <p:grpSpPr>
        <a:xfrm>
          <a:off x="0" y="0"/>
          <a:ext cx="0" cy="0"/>
          <a:chOff x="0" y="0"/>
          <a:chExt cx="0" cy="0"/>
        </a:xfrm>
      </p:grpSpPr>
      <p:sp>
        <p:nvSpPr>
          <p:cNvPr id="8810" name="Google Shape;8810;g3d0775c04e9_1_1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11" name="Google Shape;8811;g3d0775c04e9_1_1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1" name="Shape 8831"/>
        <p:cNvGrpSpPr/>
        <p:nvPr/>
      </p:nvGrpSpPr>
      <p:grpSpPr>
        <a:xfrm>
          <a:off x="0" y="0"/>
          <a:ext cx="0" cy="0"/>
          <a:chOff x="0" y="0"/>
          <a:chExt cx="0" cy="0"/>
        </a:xfrm>
      </p:grpSpPr>
      <p:sp>
        <p:nvSpPr>
          <p:cNvPr id="8832" name="Google Shape;8832;g3d3202c3892_4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33" name="Google Shape;8833;g3d3202c3892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4" name="Shape 8854"/>
        <p:cNvGrpSpPr/>
        <p:nvPr/>
      </p:nvGrpSpPr>
      <p:grpSpPr>
        <a:xfrm>
          <a:off x="0" y="0"/>
          <a:ext cx="0" cy="0"/>
          <a:chOff x="0" y="0"/>
          <a:chExt cx="0" cy="0"/>
        </a:xfrm>
      </p:grpSpPr>
      <p:sp>
        <p:nvSpPr>
          <p:cNvPr id="8855" name="Google Shape;8855;g3d0775c04e9_1_1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6" name="Google Shape;8856;g3d0775c04e9_1_1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0" name="Shape 8880"/>
        <p:cNvGrpSpPr/>
        <p:nvPr/>
      </p:nvGrpSpPr>
      <p:grpSpPr>
        <a:xfrm>
          <a:off x="0" y="0"/>
          <a:ext cx="0" cy="0"/>
          <a:chOff x="0" y="0"/>
          <a:chExt cx="0" cy="0"/>
        </a:xfrm>
      </p:grpSpPr>
      <p:sp>
        <p:nvSpPr>
          <p:cNvPr id="8881" name="Google Shape;8881;g3d0775c04e9_1_1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82" name="Google Shape;8882;g3d0775c04e9_1_1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8" name="Shape 8908"/>
        <p:cNvGrpSpPr/>
        <p:nvPr/>
      </p:nvGrpSpPr>
      <p:grpSpPr>
        <a:xfrm>
          <a:off x="0" y="0"/>
          <a:ext cx="0" cy="0"/>
          <a:chOff x="0" y="0"/>
          <a:chExt cx="0" cy="0"/>
        </a:xfrm>
      </p:grpSpPr>
      <p:sp>
        <p:nvSpPr>
          <p:cNvPr id="8909" name="Google Shape;8909;g3d0775c04e9_1_1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0" name="Google Shape;8910;g3d0775c04e9_1_1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7" name="Shape 8937"/>
        <p:cNvGrpSpPr/>
        <p:nvPr/>
      </p:nvGrpSpPr>
      <p:grpSpPr>
        <a:xfrm>
          <a:off x="0" y="0"/>
          <a:ext cx="0" cy="0"/>
          <a:chOff x="0" y="0"/>
          <a:chExt cx="0" cy="0"/>
        </a:xfrm>
      </p:grpSpPr>
      <p:sp>
        <p:nvSpPr>
          <p:cNvPr id="8938" name="Google Shape;8938;g3d0775c04e9_1_1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39" name="Google Shape;8939;g3d0775c04e9_1_1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2" name="Shape 8972"/>
        <p:cNvGrpSpPr/>
        <p:nvPr/>
      </p:nvGrpSpPr>
      <p:grpSpPr>
        <a:xfrm>
          <a:off x="0" y="0"/>
          <a:ext cx="0" cy="0"/>
          <a:chOff x="0" y="0"/>
          <a:chExt cx="0" cy="0"/>
        </a:xfrm>
      </p:grpSpPr>
      <p:sp>
        <p:nvSpPr>
          <p:cNvPr id="8973" name="Google Shape;8973;g3d0775c04e9_1_1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4" name="Google Shape;8974;g3d0775c04e9_1_1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7" name="Shape 9007"/>
        <p:cNvGrpSpPr/>
        <p:nvPr/>
      </p:nvGrpSpPr>
      <p:grpSpPr>
        <a:xfrm>
          <a:off x="0" y="0"/>
          <a:ext cx="0" cy="0"/>
          <a:chOff x="0" y="0"/>
          <a:chExt cx="0" cy="0"/>
        </a:xfrm>
      </p:grpSpPr>
      <p:sp>
        <p:nvSpPr>
          <p:cNvPr id="9008" name="Google Shape;9008;g3d0775c04e9_1_1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09" name="Google Shape;9009;g3d0775c04e9_1_1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2" name="Shape 9042"/>
        <p:cNvGrpSpPr/>
        <p:nvPr/>
      </p:nvGrpSpPr>
      <p:grpSpPr>
        <a:xfrm>
          <a:off x="0" y="0"/>
          <a:ext cx="0" cy="0"/>
          <a:chOff x="0" y="0"/>
          <a:chExt cx="0" cy="0"/>
        </a:xfrm>
      </p:grpSpPr>
      <p:sp>
        <p:nvSpPr>
          <p:cNvPr id="9043" name="Google Shape;9043;g3d26fa19e3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44" name="Google Shape;9044;g3d26fa19e3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d2635a5835_0_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3d2635a5835_0_6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d2635a5835_0_10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g3d2635a5835_0_10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8" name="Shape 9078"/>
        <p:cNvGrpSpPr/>
        <p:nvPr/>
      </p:nvGrpSpPr>
      <p:grpSpPr>
        <a:xfrm>
          <a:off x="0" y="0"/>
          <a:ext cx="0" cy="0"/>
          <a:chOff x="0" y="0"/>
          <a:chExt cx="0" cy="0"/>
        </a:xfrm>
      </p:grpSpPr>
      <p:sp>
        <p:nvSpPr>
          <p:cNvPr id="9079" name="Google Shape;9079;g3d0dd17ff49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80" name="Google Shape;9080;g3d0dd17ff49_1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6" name="Shape 9116"/>
        <p:cNvGrpSpPr/>
        <p:nvPr/>
      </p:nvGrpSpPr>
      <p:grpSpPr>
        <a:xfrm>
          <a:off x="0" y="0"/>
          <a:ext cx="0" cy="0"/>
          <a:chOff x="0" y="0"/>
          <a:chExt cx="0" cy="0"/>
        </a:xfrm>
      </p:grpSpPr>
      <p:sp>
        <p:nvSpPr>
          <p:cNvPr id="9117" name="Google Shape;9117;g3d0775c04e9_1_9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18" name="Google Shape;9118;g3d0775c04e9_1_9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4" name="Shape 9124"/>
        <p:cNvGrpSpPr/>
        <p:nvPr/>
      </p:nvGrpSpPr>
      <p:grpSpPr>
        <a:xfrm>
          <a:off x="0" y="0"/>
          <a:ext cx="0" cy="0"/>
          <a:chOff x="0" y="0"/>
          <a:chExt cx="0" cy="0"/>
        </a:xfrm>
      </p:grpSpPr>
      <p:sp>
        <p:nvSpPr>
          <p:cNvPr id="9125" name="Google Shape;9125;g3d119c5276e_2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6" name="Google Shape;9126;g3d119c5276e_2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3" name="Shape 9133"/>
        <p:cNvGrpSpPr/>
        <p:nvPr/>
      </p:nvGrpSpPr>
      <p:grpSpPr>
        <a:xfrm>
          <a:off x="0" y="0"/>
          <a:ext cx="0" cy="0"/>
          <a:chOff x="0" y="0"/>
          <a:chExt cx="0" cy="0"/>
        </a:xfrm>
      </p:grpSpPr>
      <p:sp>
        <p:nvSpPr>
          <p:cNvPr id="9134" name="Google Shape;9134;g3d119c5276e_2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35" name="Google Shape;9135;g3d119c5276e_2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3" name="Shape 9143"/>
        <p:cNvGrpSpPr/>
        <p:nvPr/>
      </p:nvGrpSpPr>
      <p:grpSpPr>
        <a:xfrm>
          <a:off x="0" y="0"/>
          <a:ext cx="0" cy="0"/>
          <a:chOff x="0" y="0"/>
          <a:chExt cx="0" cy="0"/>
        </a:xfrm>
      </p:grpSpPr>
      <p:sp>
        <p:nvSpPr>
          <p:cNvPr id="9144" name="Google Shape;9144;g3d119c5276e_2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45" name="Google Shape;9145;g3d119c5276e_2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4" name="Shape 9154"/>
        <p:cNvGrpSpPr/>
        <p:nvPr/>
      </p:nvGrpSpPr>
      <p:grpSpPr>
        <a:xfrm>
          <a:off x="0" y="0"/>
          <a:ext cx="0" cy="0"/>
          <a:chOff x="0" y="0"/>
          <a:chExt cx="0" cy="0"/>
        </a:xfrm>
      </p:grpSpPr>
      <p:sp>
        <p:nvSpPr>
          <p:cNvPr id="9155" name="Google Shape;9155;g3d119c5276e_2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56" name="Google Shape;9156;g3d119c5276e_2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0" name="Shape 9170"/>
        <p:cNvGrpSpPr/>
        <p:nvPr/>
      </p:nvGrpSpPr>
      <p:grpSpPr>
        <a:xfrm>
          <a:off x="0" y="0"/>
          <a:ext cx="0" cy="0"/>
          <a:chOff x="0" y="0"/>
          <a:chExt cx="0" cy="0"/>
        </a:xfrm>
      </p:grpSpPr>
      <p:sp>
        <p:nvSpPr>
          <p:cNvPr id="9171" name="Google Shape;9171;g3d119c5276e_2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72" name="Google Shape;9172;g3d119c5276e_2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8" name="Shape 9188"/>
        <p:cNvGrpSpPr/>
        <p:nvPr/>
      </p:nvGrpSpPr>
      <p:grpSpPr>
        <a:xfrm>
          <a:off x="0" y="0"/>
          <a:ext cx="0" cy="0"/>
          <a:chOff x="0" y="0"/>
          <a:chExt cx="0" cy="0"/>
        </a:xfrm>
      </p:grpSpPr>
      <p:sp>
        <p:nvSpPr>
          <p:cNvPr id="9189" name="Google Shape;9189;g3d119c5276e_2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0" name="Google Shape;9190;g3d119c5276e_2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8" name="Shape 9208"/>
        <p:cNvGrpSpPr/>
        <p:nvPr/>
      </p:nvGrpSpPr>
      <p:grpSpPr>
        <a:xfrm>
          <a:off x="0" y="0"/>
          <a:ext cx="0" cy="0"/>
          <a:chOff x="0" y="0"/>
          <a:chExt cx="0" cy="0"/>
        </a:xfrm>
      </p:grpSpPr>
      <p:sp>
        <p:nvSpPr>
          <p:cNvPr id="9209" name="Google Shape;9209;g3d119c5276e_2_5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10" name="Google Shape;9210;g3d119c5276e_2_5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1" name="Shape 9231"/>
        <p:cNvGrpSpPr/>
        <p:nvPr/>
      </p:nvGrpSpPr>
      <p:grpSpPr>
        <a:xfrm>
          <a:off x="0" y="0"/>
          <a:ext cx="0" cy="0"/>
          <a:chOff x="0" y="0"/>
          <a:chExt cx="0" cy="0"/>
        </a:xfrm>
      </p:grpSpPr>
      <p:sp>
        <p:nvSpPr>
          <p:cNvPr id="9232" name="Google Shape;9232;g3d119c5276e_2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33" name="Google Shape;9233;g3d119c5276e_2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d2635a5835_0_10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g3d2635a5835_0_10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7" name="Shape 9257"/>
        <p:cNvGrpSpPr/>
        <p:nvPr/>
      </p:nvGrpSpPr>
      <p:grpSpPr>
        <a:xfrm>
          <a:off x="0" y="0"/>
          <a:ext cx="0" cy="0"/>
          <a:chOff x="0" y="0"/>
          <a:chExt cx="0" cy="0"/>
        </a:xfrm>
      </p:grpSpPr>
      <p:sp>
        <p:nvSpPr>
          <p:cNvPr id="9258" name="Google Shape;9258;g3d119c5276e_2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59" name="Google Shape;9259;g3d119c5276e_2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7" name="Shape 9287"/>
        <p:cNvGrpSpPr/>
        <p:nvPr/>
      </p:nvGrpSpPr>
      <p:grpSpPr>
        <a:xfrm>
          <a:off x="0" y="0"/>
          <a:ext cx="0" cy="0"/>
          <a:chOff x="0" y="0"/>
          <a:chExt cx="0" cy="0"/>
        </a:xfrm>
      </p:grpSpPr>
      <p:sp>
        <p:nvSpPr>
          <p:cNvPr id="9288" name="Google Shape;9288;g3d119c5276e_2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89" name="Google Shape;9289;g3d119c5276e_2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9" name="Shape 9319"/>
        <p:cNvGrpSpPr/>
        <p:nvPr/>
      </p:nvGrpSpPr>
      <p:grpSpPr>
        <a:xfrm>
          <a:off x="0" y="0"/>
          <a:ext cx="0" cy="0"/>
          <a:chOff x="0" y="0"/>
          <a:chExt cx="0" cy="0"/>
        </a:xfrm>
      </p:grpSpPr>
      <p:sp>
        <p:nvSpPr>
          <p:cNvPr id="9320" name="Google Shape;9320;g3957329cef4_3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1" name="Google Shape;9321;g3957329cef4_3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7" name="Shape 9327"/>
        <p:cNvGrpSpPr/>
        <p:nvPr/>
      </p:nvGrpSpPr>
      <p:grpSpPr>
        <a:xfrm>
          <a:off x="0" y="0"/>
          <a:ext cx="0" cy="0"/>
          <a:chOff x="0" y="0"/>
          <a:chExt cx="0" cy="0"/>
        </a:xfrm>
      </p:grpSpPr>
      <p:sp>
        <p:nvSpPr>
          <p:cNvPr id="9328" name="Google Shape;9328;g3d119c5276e_7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9" name="Google Shape;9329;g3d119c5276e_7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6" name="Shape 9336"/>
        <p:cNvGrpSpPr/>
        <p:nvPr/>
      </p:nvGrpSpPr>
      <p:grpSpPr>
        <a:xfrm>
          <a:off x="0" y="0"/>
          <a:ext cx="0" cy="0"/>
          <a:chOff x="0" y="0"/>
          <a:chExt cx="0" cy="0"/>
        </a:xfrm>
      </p:grpSpPr>
      <p:sp>
        <p:nvSpPr>
          <p:cNvPr id="9337" name="Google Shape;9337;g3d119c5276e_7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8" name="Google Shape;9338;g3d119c5276e_7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6" name="Shape 9346"/>
        <p:cNvGrpSpPr/>
        <p:nvPr/>
      </p:nvGrpSpPr>
      <p:grpSpPr>
        <a:xfrm>
          <a:off x="0" y="0"/>
          <a:ext cx="0" cy="0"/>
          <a:chOff x="0" y="0"/>
          <a:chExt cx="0" cy="0"/>
        </a:xfrm>
      </p:grpSpPr>
      <p:sp>
        <p:nvSpPr>
          <p:cNvPr id="9347" name="Google Shape;9347;g3d119c5276e_7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48" name="Google Shape;9348;g3d119c5276e_7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7" name="Shape 9357"/>
        <p:cNvGrpSpPr/>
        <p:nvPr/>
      </p:nvGrpSpPr>
      <p:grpSpPr>
        <a:xfrm>
          <a:off x="0" y="0"/>
          <a:ext cx="0" cy="0"/>
          <a:chOff x="0" y="0"/>
          <a:chExt cx="0" cy="0"/>
        </a:xfrm>
      </p:grpSpPr>
      <p:sp>
        <p:nvSpPr>
          <p:cNvPr id="9358" name="Google Shape;9358;g3d119c5276e_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59" name="Google Shape;9359;g3d119c5276e_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1" name="Shape 9371"/>
        <p:cNvGrpSpPr/>
        <p:nvPr/>
      </p:nvGrpSpPr>
      <p:grpSpPr>
        <a:xfrm>
          <a:off x="0" y="0"/>
          <a:ext cx="0" cy="0"/>
          <a:chOff x="0" y="0"/>
          <a:chExt cx="0" cy="0"/>
        </a:xfrm>
      </p:grpSpPr>
      <p:sp>
        <p:nvSpPr>
          <p:cNvPr id="9372" name="Google Shape;9372;g3d119c5276e_7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3" name="Google Shape;9373;g3d119c5276e_7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6" name="Shape 9386"/>
        <p:cNvGrpSpPr/>
        <p:nvPr/>
      </p:nvGrpSpPr>
      <p:grpSpPr>
        <a:xfrm>
          <a:off x="0" y="0"/>
          <a:ext cx="0" cy="0"/>
          <a:chOff x="0" y="0"/>
          <a:chExt cx="0" cy="0"/>
        </a:xfrm>
      </p:grpSpPr>
      <p:sp>
        <p:nvSpPr>
          <p:cNvPr id="9387" name="Google Shape;9387;g3d119c5276e_7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8" name="Google Shape;9388;g3d119c5276e_7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2" name="Shape 9402"/>
        <p:cNvGrpSpPr/>
        <p:nvPr/>
      </p:nvGrpSpPr>
      <p:grpSpPr>
        <a:xfrm>
          <a:off x="0" y="0"/>
          <a:ext cx="0" cy="0"/>
          <a:chOff x="0" y="0"/>
          <a:chExt cx="0" cy="0"/>
        </a:xfrm>
      </p:grpSpPr>
      <p:sp>
        <p:nvSpPr>
          <p:cNvPr id="9403" name="Google Shape;9403;g3d119c5276e_7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04" name="Google Shape;9404;g3d119c5276e_7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d2635a5835_0_10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3d2635a5835_0_10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1" name="Shape 9421"/>
        <p:cNvGrpSpPr/>
        <p:nvPr/>
      </p:nvGrpSpPr>
      <p:grpSpPr>
        <a:xfrm>
          <a:off x="0" y="0"/>
          <a:ext cx="0" cy="0"/>
          <a:chOff x="0" y="0"/>
          <a:chExt cx="0" cy="0"/>
        </a:xfrm>
      </p:grpSpPr>
      <p:sp>
        <p:nvSpPr>
          <p:cNvPr id="9422" name="Google Shape;9422;g3d119c5276e_7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23" name="Google Shape;9423;g3d119c5276e_7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4" name="Shape 9444"/>
        <p:cNvGrpSpPr/>
        <p:nvPr/>
      </p:nvGrpSpPr>
      <p:grpSpPr>
        <a:xfrm>
          <a:off x="0" y="0"/>
          <a:ext cx="0" cy="0"/>
          <a:chOff x="0" y="0"/>
          <a:chExt cx="0" cy="0"/>
        </a:xfrm>
      </p:grpSpPr>
      <p:sp>
        <p:nvSpPr>
          <p:cNvPr id="9445" name="Google Shape;9445;g3d119c5276e_7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6" name="Google Shape;9446;g3d119c5276e_7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1" name="Shape 9471"/>
        <p:cNvGrpSpPr/>
        <p:nvPr/>
      </p:nvGrpSpPr>
      <p:grpSpPr>
        <a:xfrm>
          <a:off x="0" y="0"/>
          <a:ext cx="0" cy="0"/>
          <a:chOff x="0" y="0"/>
          <a:chExt cx="0" cy="0"/>
        </a:xfrm>
      </p:grpSpPr>
      <p:sp>
        <p:nvSpPr>
          <p:cNvPr id="9472" name="Google Shape;9472;g3d119c5276e_7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73" name="Google Shape;9473;g3d119c5276e_7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0" name="Shape 9500"/>
        <p:cNvGrpSpPr/>
        <p:nvPr/>
      </p:nvGrpSpPr>
      <p:grpSpPr>
        <a:xfrm>
          <a:off x="0" y="0"/>
          <a:ext cx="0" cy="0"/>
          <a:chOff x="0" y="0"/>
          <a:chExt cx="0" cy="0"/>
        </a:xfrm>
      </p:grpSpPr>
      <p:sp>
        <p:nvSpPr>
          <p:cNvPr id="9501" name="Google Shape;9501;g3d119c5276e_7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02" name="Google Shape;9502;g3d119c5276e_7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2" name="Shape 9532"/>
        <p:cNvGrpSpPr/>
        <p:nvPr/>
      </p:nvGrpSpPr>
      <p:grpSpPr>
        <a:xfrm>
          <a:off x="0" y="0"/>
          <a:ext cx="0" cy="0"/>
          <a:chOff x="0" y="0"/>
          <a:chExt cx="0" cy="0"/>
        </a:xfrm>
      </p:grpSpPr>
      <p:sp>
        <p:nvSpPr>
          <p:cNvPr id="9533" name="Google Shape;9533;g3d119c5276e_7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34" name="Google Shape;9534;g3d119c5276e_7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6" name="Shape 9566"/>
        <p:cNvGrpSpPr/>
        <p:nvPr/>
      </p:nvGrpSpPr>
      <p:grpSpPr>
        <a:xfrm>
          <a:off x="0" y="0"/>
          <a:ext cx="0" cy="0"/>
          <a:chOff x="0" y="0"/>
          <a:chExt cx="0" cy="0"/>
        </a:xfrm>
      </p:grpSpPr>
      <p:sp>
        <p:nvSpPr>
          <p:cNvPr id="9567" name="Google Shape;9567;g3d2479cf8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68" name="Google Shape;9568;g3d2479cf8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2" name="Shape 9602"/>
        <p:cNvGrpSpPr/>
        <p:nvPr/>
      </p:nvGrpSpPr>
      <p:grpSpPr>
        <a:xfrm>
          <a:off x="0" y="0"/>
          <a:ext cx="0" cy="0"/>
          <a:chOff x="0" y="0"/>
          <a:chExt cx="0" cy="0"/>
        </a:xfrm>
      </p:grpSpPr>
      <p:sp>
        <p:nvSpPr>
          <p:cNvPr id="9603" name="Google Shape;9603;g3d119c5276e_2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04" name="Google Shape;9604;g3d119c5276e_2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0" name="Shape 9610"/>
        <p:cNvGrpSpPr/>
        <p:nvPr/>
      </p:nvGrpSpPr>
      <p:grpSpPr>
        <a:xfrm>
          <a:off x="0" y="0"/>
          <a:ext cx="0" cy="0"/>
          <a:chOff x="0" y="0"/>
          <a:chExt cx="0" cy="0"/>
        </a:xfrm>
      </p:grpSpPr>
      <p:sp>
        <p:nvSpPr>
          <p:cNvPr id="9611" name="Google Shape;9611;g3957329cef4_1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12" name="Google Shape;9612;g3957329cef4_1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b="1" sz="1400">
              <a:solidFill>
                <a:srgbClr val="595959"/>
              </a:solidFill>
              <a:latin typeface="Ubuntu"/>
              <a:ea typeface="Ubuntu"/>
              <a:cs typeface="Ubuntu"/>
              <a:sym typeface="Ubuntu"/>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8" name="Shape 9618"/>
        <p:cNvGrpSpPr/>
        <p:nvPr/>
      </p:nvGrpSpPr>
      <p:grpSpPr>
        <a:xfrm>
          <a:off x="0" y="0"/>
          <a:ext cx="0" cy="0"/>
          <a:chOff x="0" y="0"/>
          <a:chExt cx="0" cy="0"/>
        </a:xfrm>
      </p:grpSpPr>
      <p:sp>
        <p:nvSpPr>
          <p:cNvPr id="9619" name="Google Shape;9619;g3d1deec386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20" name="Google Shape;9620;g3d1deec386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1200"/>
              </a:spcAft>
              <a:buNone/>
            </a:pPr>
            <a:r>
              <a:t/>
            </a:r>
            <a:endParaRPr b="1" sz="1400">
              <a:solidFill>
                <a:srgbClr val="595959"/>
              </a:solidFill>
              <a:latin typeface="Ubuntu"/>
              <a:ea typeface="Ubuntu"/>
              <a:cs typeface="Ubuntu"/>
              <a:sym typeface="Ubuntu"/>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6" name="Shape 9626"/>
        <p:cNvGrpSpPr/>
        <p:nvPr/>
      </p:nvGrpSpPr>
      <p:grpSpPr>
        <a:xfrm>
          <a:off x="0" y="0"/>
          <a:ext cx="0" cy="0"/>
          <a:chOff x="0" y="0"/>
          <a:chExt cx="0" cy="0"/>
        </a:xfrm>
      </p:grpSpPr>
      <p:sp>
        <p:nvSpPr>
          <p:cNvPr id="9627" name="Google Shape;9627;g3c86d2b5e7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28" name="Google Shape;9628;g3c86d2b5e7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3d2635a5835_0_1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3d2635a5835_0_10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2" name="Shape 9632"/>
        <p:cNvGrpSpPr/>
        <p:nvPr/>
      </p:nvGrpSpPr>
      <p:grpSpPr>
        <a:xfrm>
          <a:off x="0" y="0"/>
          <a:ext cx="0" cy="0"/>
          <a:chOff x="0" y="0"/>
          <a:chExt cx="0" cy="0"/>
        </a:xfrm>
      </p:grpSpPr>
      <p:sp>
        <p:nvSpPr>
          <p:cNvPr id="9633" name="Google Shape;9633;g3957329cef4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34" name="Google Shape;9634;g3957329cef4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0" name="Shape 9640"/>
        <p:cNvGrpSpPr/>
        <p:nvPr/>
      </p:nvGrpSpPr>
      <p:grpSpPr>
        <a:xfrm>
          <a:off x="0" y="0"/>
          <a:ext cx="0" cy="0"/>
          <a:chOff x="0" y="0"/>
          <a:chExt cx="0" cy="0"/>
        </a:xfrm>
      </p:grpSpPr>
      <p:sp>
        <p:nvSpPr>
          <p:cNvPr id="9641" name="Google Shape;9641;g3c86d2b5e7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42" name="Google Shape;9642;g3c86d2b5e7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9" name="Shape 9649"/>
        <p:cNvGrpSpPr/>
        <p:nvPr/>
      </p:nvGrpSpPr>
      <p:grpSpPr>
        <a:xfrm>
          <a:off x="0" y="0"/>
          <a:ext cx="0" cy="0"/>
          <a:chOff x="0" y="0"/>
          <a:chExt cx="0" cy="0"/>
        </a:xfrm>
      </p:grpSpPr>
      <p:sp>
        <p:nvSpPr>
          <p:cNvPr id="9650" name="Google Shape;9650;g39589d125b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1" name="Google Shape;9651;g39589d125b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0" name="Shape 9660"/>
        <p:cNvGrpSpPr/>
        <p:nvPr/>
      </p:nvGrpSpPr>
      <p:grpSpPr>
        <a:xfrm>
          <a:off x="0" y="0"/>
          <a:ext cx="0" cy="0"/>
          <a:chOff x="0" y="0"/>
          <a:chExt cx="0" cy="0"/>
        </a:xfrm>
      </p:grpSpPr>
      <p:sp>
        <p:nvSpPr>
          <p:cNvPr id="9661" name="Google Shape;9661;g3957329cef4_3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62" name="Google Shape;9662;g3957329cef4_3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1" name="Shape 9671"/>
        <p:cNvGrpSpPr/>
        <p:nvPr/>
      </p:nvGrpSpPr>
      <p:grpSpPr>
        <a:xfrm>
          <a:off x="0" y="0"/>
          <a:ext cx="0" cy="0"/>
          <a:chOff x="0" y="0"/>
          <a:chExt cx="0" cy="0"/>
        </a:xfrm>
      </p:grpSpPr>
      <p:sp>
        <p:nvSpPr>
          <p:cNvPr id="9672" name="Google Shape;9672;g3c86d2b5e7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73" name="Google Shape;9673;g3c86d2b5e7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9" name="Shape 9679"/>
        <p:cNvGrpSpPr/>
        <p:nvPr/>
      </p:nvGrpSpPr>
      <p:grpSpPr>
        <a:xfrm>
          <a:off x="0" y="0"/>
          <a:ext cx="0" cy="0"/>
          <a:chOff x="0" y="0"/>
          <a:chExt cx="0" cy="0"/>
        </a:xfrm>
      </p:grpSpPr>
      <p:sp>
        <p:nvSpPr>
          <p:cNvPr id="9680" name="Google Shape;9680;g3957329cef4_1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81" name="Google Shape;9681;g3957329cef4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8" name="Shape 9688"/>
        <p:cNvGrpSpPr/>
        <p:nvPr/>
      </p:nvGrpSpPr>
      <p:grpSpPr>
        <a:xfrm>
          <a:off x="0" y="0"/>
          <a:ext cx="0" cy="0"/>
          <a:chOff x="0" y="0"/>
          <a:chExt cx="0" cy="0"/>
        </a:xfrm>
      </p:grpSpPr>
      <p:sp>
        <p:nvSpPr>
          <p:cNvPr id="9689" name="Google Shape;9689;g3957329cef4_1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90" name="Google Shape;9690;g3957329cef4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9" name="Shape 9699"/>
        <p:cNvGrpSpPr/>
        <p:nvPr/>
      </p:nvGrpSpPr>
      <p:grpSpPr>
        <a:xfrm>
          <a:off x="0" y="0"/>
          <a:ext cx="0" cy="0"/>
          <a:chOff x="0" y="0"/>
          <a:chExt cx="0" cy="0"/>
        </a:xfrm>
      </p:grpSpPr>
      <p:sp>
        <p:nvSpPr>
          <p:cNvPr id="9700" name="Google Shape;9700;g3d28c33e7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1" name="Google Shape;9701;g3d28c33e7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6" name="Shape 9706"/>
        <p:cNvGrpSpPr/>
        <p:nvPr/>
      </p:nvGrpSpPr>
      <p:grpSpPr>
        <a:xfrm>
          <a:off x="0" y="0"/>
          <a:ext cx="0" cy="0"/>
          <a:chOff x="0" y="0"/>
          <a:chExt cx="0" cy="0"/>
        </a:xfrm>
      </p:grpSpPr>
      <p:sp>
        <p:nvSpPr>
          <p:cNvPr id="9707" name="Google Shape;9707;g3d2acbf5491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8" name="Google Shape;9708;g3d2acbf5491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5" name="Shape 9715"/>
        <p:cNvGrpSpPr/>
        <p:nvPr/>
      </p:nvGrpSpPr>
      <p:grpSpPr>
        <a:xfrm>
          <a:off x="0" y="0"/>
          <a:ext cx="0" cy="0"/>
          <a:chOff x="0" y="0"/>
          <a:chExt cx="0" cy="0"/>
        </a:xfrm>
      </p:grpSpPr>
      <p:sp>
        <p:nvSpPr>
          <p:cNvPr id="9716" name="Google Shape;9716;g3d2acbf549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17" name="Google Shape;9717;g3d2acbf549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3d2635a5835_0_10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3d2635a5835_0_10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6" name="Shape 9726"/>
        <p:cNvGrpSpPr/>
        <p:nvPr/>
      </p:nvGrpSpPr>
      <p:grpSpPr>
        <a:xfrm>
          <a:off x="0" y="0"/>
          <a:ext cx="0" cy="0"/>
          <a:chOff x="0" y="0"/>
          <a:chExt cx="0" cy="0"/>
        </a:xfrm>
      </p:grpSpPr>
      <p:sp>
        <p:nvSpPr>
          <p:cNvPr id="9727" name="Google Shape;9727;g3c86d2b5e7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28" name="Google Shape;9728;g3c86d2b5e7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3" name="Shape 9733"/>
        <p:cNvGrpSpPr/>
        <p:nvPr/>
      </p:nvGrpSpPr>
      <p:grpSpPr>
        <a:xfrm>
          <a:off x="0" y="0"/>
          <a:ext cx="0" cy="0"/>
          <a:chOff x="0" y="0"/>
          <a:chExt cx="0" cy="0"/>
        </a:xfrm>
      </p:grpSpPr>
      <p:sp>
        <p:nvSpPr>
          <p:cNvPr id="9734" name="Google Shape;9734;g3957329cef4_1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35" name="Google Shape;9735;g3957329cef4_1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0" name="Shape 9740"/>
        <p:cNvGrpSpPr/>
        <p:nvPr/>
      </p:nvGrpSpPr>
      <p:grpSpPr>
        <a:xfrm>
          <a:off x="0" y="0"/>
          <a:ext cx="0" cy="0"/>
          <a:chOff x="0" y="0"/>
          <a:chExt cx="0" cy="0"/>
        </a:xfrm>
      </p:grpSpPr>
      <p:sp>
        <p:nvSpPr>
          <p:cNvPr id="9741" name="Google Shape;9741;g3957329cef4_1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42" name="Google Shape;9742;g3957329cef4_1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7" name="Shape 9747"/>
        <p:cNvGrpSpPr/>
        <p:nvPr/>
      </p:nvGrpSpPr>
      <p:grpSpPr>
        <a:xfrm>
          <a:off x="0" y="0"/>
          <a:ext cx="0" cy="0"/>
          <a:chOff x="0" y="0"/>
          <a:chExt cx="0" cy="0"/>
        </a:xfrm>
      </p:grpSpPr>
      <p:sp>
        <p:nvSpPr>
          <p:cNvPr id="9748" name="Google Shape;9748;g3957329cef4_1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49" name="Google Shape;9749;g3957329cef4_1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4" name="Shape 9754"/>
        <p:cNvGrpSpPr/>
        <p:nvPr/>
      </p:nvGrpSpPr>
      <p:grpSpPr>
        <a:xfrm>
          <a:off x="0" y="0"/>
          <a:ext cx="0" cy="0"/>
          <a:chOff x="0" y="0"/>
          <a:chExt cx="0" cy="0"/>
        </a:xfrm>
      </p:grpSpPr>
      <p:sp>
        <p:nvSpPr>
          <p:cNvPr id="9755" name="Google Shape;9755;g3d28c33e7a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56" name="Google Shape;9756;g3d28c33e7a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1" name="Shape 9761"/>
        <p:cNvGrpSpPr/>
        <p:nvPr/>
      </p:nvGrpSpPr>
      <p:grpSpPr>
        <a:xfrm>
          <a:off x="0" y="0"/>
          <a:ext cx="0" cy="0"/>
          <a:chOff x="0" y="0"/>
          <a:chExt cx="0" cy="0"/>
        </a:xfrm>
      </p:grpSpPr>
      <p:sp>
        <p:nvSpPr>
          <p:cNvPr id="9762" name="Google Shape;9762;g3bb97695db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63" name="Google Shape;9763;g3bb97695db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8" name="Shape 9768"/>
        <p:cNvGrpSpPr/>
        <p:nvPr/>
      </p:nvGrpSpPr>
      <p:grpSpPr>
        <a:xfrm>
          <a:off x="0" y="0"/>
          <a:ext cx="0" cy="0"/>
          <a:chOff x="0" y="0"/>
          <a:chExt cx="0" cy="0"/>
        </a:xfrm>
      </p:grpSpPr>
      <p:sp>
        <p:nvSpPr>
          <p:cNvPr id="9769" name="Google Shape;9769;g3ca52478a46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70" name="Google Shape;9770;g3ca52478a46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5" name="Shape 9775"/>
        <p:cNvGrpSpPr/>
        <p:nvPr/>
      </p:nvGrpSpPr>
      <p:grpSpPr>
        <a:xfrm>
          <a:off x="0" y="0"/>
          <a:ext cx="0" cy="0"/>
          <a:chOff x="0" y="0"/>
          <a:chExt cx="0" cy="0"/>
        </a:xfrm>
      </p:grpSpPr>
      <p:sp>
        <p:nvSpPr>
          <p:cNvPr id="9776" name="Google Shape;9776;g3cabd92fe0e_6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77" name="Google Shape;9777;g3cabd92fe0e_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2" name="Shape 9782"/>
        <p:cNvGrpSpPr/>
        <p:nvPr/>
      </p:nvGrpSpPr>
      <p:grpSpPr>
        <a:xfrm>
          <a:off x="0" y="0"/>
          <a:ext cx="0" cy="0"/>
          <a:chOff x="0" y="0"/>
          <a:chExt cx="0" cy="0"/>
        </a:xfrm>
      </p:grpSpPr>
      <p:sp>
        <p:nvSpPr>
          <p:cNvPr id="9783" name="Google Shape;9783;g3ccef1de01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84" name="Google Shape;9784;g3ccef1de01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9" name="Shape 9789"/>
        <p:cNvGrpSpPr/>
        <p:nvPr/>
      </p:nvGrpSpPr>
      <p:grpSpPr>
        <a:xfrm>
          <a:off x="0" y="0"/>
          <a:ext cx="0" cy="0"/>
          <a:chOff x="0" y="0"/>
          <a:chExt cx="0" cy="0"/>
        </a:xfrm>
      </p:grpSpPr>
      <p:sp>
        <p:nvSpPr>
          <p:cNvPr id="9790" name="Google Shape;9790;g3d16c4d719a_1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91" name="Google Shape;9791;g3d16c4d719a_1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3d2635a5835_0_10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3d2635a5835_0_10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6" name="Shape 9796"/>
        <p:cNvGrpSpPr/>
        <p:nvPr/>
      </p:nvGrpSpPr>
      <p:grpSpPr>
        <a:xfrm>
          <a:off x="0" y="0"/>
          <a:ext cx="0" cy="0"/>
          <a:chOff x="0" y="0"/>
          <a:chExt cx="0" cy="0"/>
        </a:xfrm>
      </p:grpSpPr>
      <p:sp>
        <p:nvSpPr>
          <p:cNvPr id="9797" name="Google Shape;9797;g3d2d8ef5bd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98" name="Google Shape;9798;g3d2d8ef5bd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3" name="Shape 9803"/>
        <p:cNvGrpSpPr/>
        <p:nvPr/>
      </p:nvGrpSpPr>
      <p:grpSpPr>
        <a:xfrm>
          <a:off x="0" y="0"/>
          <a:ext cx="0" cy="0"/>
          <a:chOff x="0" y="0"/>
          <a:chExt cx="0" cy="0"/>
        </a:xfrm>
      </p:grpSpPr>
      <p:sp>
        <p:nvSpPr>
          <p:cNvPr id="9804" name="Google Shape;9804;g3d0f326b50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05" name="Google Shape;9805;g3d0f326b50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d2635a5835_0_10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3d2635a5835_0_10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d2635a5835_0_10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g3d2635a5835_0_10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3d2635a5835_0_1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g3d2635a5835_0_1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d2635a5835_0_1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g3d2635a5835_0_1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d2635a5835_0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3d2635a5835_0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3d2635a5835_0_1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g3d2635a5835_0_1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3d2635a5835_0_1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g3d2635a5835_0_1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3d2635a5835_0_1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g3d2635a5835_0_1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3d2635a5835_0_1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g3d2635a5835_0_1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3957329cef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3957329cef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3d119c5276e_4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3d119c5276e_4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3d119c5276e_4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3d119c5276e_4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3957329cef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3957329cef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3961c8570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3961c8570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3961c85706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3961c85706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d2635a5835_0_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3d2635a5835_0_7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3ca4bb99a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3ca4bb99a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595959"/>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3961c85706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3961c85706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3d0dd17ff4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3d0dd17ff4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3d0dd17ff49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3d0dd17ff49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g3d119c5276e_4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0" name="Google Shape;1620;g3d119c5276e_4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2" name="Shape 2022"/>
        <p:cNvGrpSpPr/>
        <p:nvPr/>
      </p:nvGrpSpPr>
      <p:grpSpPr>
        <a:xfrm>
          <a:off x="0" y="0"/>
          <a:ext cx="0" cy="0"/>
          <a:chOff x="0" y="0"/>
          <a:chExt cx="0" cy="0"/>
        </a:xfrm>
      </p:grpSpPr>
      <p:sp>
        <p:nvSpPr>
          <p:cNvPr id="2023" name="Google Shape;2023;g3d1515b65a7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4" name="Google Shape;2024;g3d1515b65a7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7" name="Shape 2427"/>
        <p:cNvGrpSpPr/>
        <p:nvPr/>
      </p:nvGrpSpPr>
      <p:grpSpPr>
        <a:xfrm>
          <a:off x="0" y="0"/>
          <a:ext cx="0" cy="0"/>
          <a:chOff x="0" y="0"/>
          <a:chExt cx="0" cy="0"/>
        </a:xfrm>
      </p:grpSpPr>
      <p:sp>
        <p:nvSpPr>
          <p:cNvPr id="2428" name="Google Shape;2428;g3d0dd17ff49_0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9" name="Google Shape;2429;g3d0dd17ff49_0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5" name="Shape 2435"/>
        <p:cNvGrpSpPr/>
        <p:nvPr/>
      </p:nvGrpSpPr>
      <p:grpSpPr>
        <a:xfrm>
          <a:off x="0" y="0"/>
          <a:ext cx="0" cy="0"/>
          <a:chOff x="0" y="0"/>
          <a:chExt cx="0" cy="0"/>
        </a:xfrm>
      </p:grpSpPr>
      <p:sp>
        <p:nvSpPr>
          <p:cNvPr id="2436" name="Google Shape;2436;g3961c857065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7" name="Google Shape;2437;g3961c857065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4" name="Shape 2444"/>
        <p:cNvGrpSpPr/>
        <p:nvPr/>
      </p:nvGrpSpPr>
      <p:grpSpPr>
        <a:xfrm>
          <a:off x="0" y="0"/>
          <a:ext cx="0" cy="0"/>
          <a:chOff x="0" y="0"/>
          <a:chExt cx="0" cy="0"/>
        </a:xfrm>
      </p:grpSpPr>
      <p:sp>
        <p:nvSpPr>
          <p:cNvPr id="2445" name="Google Shape;2445;g3d0dd17ff49_0_1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6" name="Google Shape;2446;g3d0dd17ff49_0_1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3" name="Shape 2453"/>
        <p:cNvGrpSpPr/>
        <p:nvPr/>
      </p:nvGrpSpPr>
      <p:grpSpPr>
        <a:xfrm>
          <a:off x="0" y="0"/>
          <a:ext cx="0" cy="0"/>
          <a:chOff x="0" y="0"/>
          <a:chExt cx="0" cy="0"/>
        </a:xfrm>
      </p:grpSpPr>
      <p:sp>
        <p:nvSpPr>
          <p:cNvPr id="2454" name="Google Shape;2454;g3d119c5276e_4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5" name="Google Shape;2455;g3d119c5276e_4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d2635a5835_0_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3d2635a5835_0_7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3" name="Shape 2463"/>
        <p:cNvGrpSpPr/>
        <p:nvPr/>
      </p:nvGrpSpPr>
      <p:grpSpPr>
        <a:xfrm>
          <a:off x="0" y="0"/>
          <a:ext cx="0" cy="0"/>
          <a:chOff x="0" y="0"/>
          <a:chExt cx="0" cy="0"/>
        </a:xfrm>
      </p:grpSpPr>
      <p:sp>
        <p:nvSpPr>
          <p:cNvPr id="2464" name="Google Shape;2464;g3d1515b65a7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5" name="Google Shape;2465;g3d1515b65a7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4" name="Shape 2474"/>
        <p:cNvGrpSpPr/>
        <p:nvPr/>
      </p:nvGrpSpPr>
      <p:grpSpPr>
        <a:xfrm>
          <a:off x="0" y="0"/>
          <a:ext cx="0" cy="0"/>
          <a:chOff x="0" y="0"/>
          <a:chExt cx="0" cy="0"/>
        </a:xfrm>
      </p:grpSpPr>
      <p:sp>
        <p:nvSpPr>
          <p:cNvPr id="2475" name="Google Shape;2475;g3d119c5276e_4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6" name="Google Shape;2476;g3d119c5276e_4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6" name="Shape 2486"/>
        <p:cNvGrpSpPr/>
        <p:nvPr/>
      </p:nvGrpSpPr>
      <p:grpSpPr>
        <a:xfrm>
          <a:off x="0" y="0"/>
          <a:ext cx="0" cy="0"/>
          <a:chOff x="0" y="0"/>
          <a:chExt cx="0" cy="0"/>
        </a:xfrm>
      </p:grpSpPr>
      <p:sp>
        <p:nvSpPr>
          <p:cNvPr id="2487" name="Google Shape;2487;g3961c857065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8" name="Google Shape;2488;g3961c857065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4" name="Shape 2494"/>
        <p:cNvGrpSpPr/>
        <p:nvPr/>
      </p:nvGrpSpPr>
      <p:grpSpPr>
        <a:xfrm>
          <a:off x="0" y="0"/>
          <a:ext cx="0" cy="0"/>
          <a:chOff x="0" y="0"/>
          <a:chExt cx="0" cy="0"/>
        </a:xfrm>
      </p:grpSpPr>
      <p:sp>
        <p:nvSpPr>
          <p:cNvPr id="2495" name="Google Shape;2495;g3961c857065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6" name="Google Shape;2496;g3961c857065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2" name="Shape 2502"/>
        <p:cNvGrpSpPr/>
        <p:nvPr/>
      </p:nvGrpSpPr>
      <p:grpSpPr>
        <a:xfrm>
          <a:off x="0" y="0"/>
          <a:ext cx="0" cy="0"/>
          <a:chOff x="0" y="0"/>
          <a:chExt cx="0" cy="0"/>
        </a:xfrm>
      </p:grpSpPr>
      <p:sp>
        <p:nvSpPr>
          <p:cNvPr id="2503" name="Google Shape;2503;g3d119c5276e_4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4" name="Google Shape;2504;g3d119c5276e_4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0" name="Shape 2510"/>
        <p:cNvGrpSpPr/>
        <p:nvPr/>
      </p:nvGrpSpPr>
      <p:grpSpPr>
        <a:xfrm>
          <a:off x="0" y="0"/>
          <a:ext cx="0" cy="0"/>
          <a:chOff x="0" y="0"/>
          <a:chExt cx="0" cy="0"/>
        </a:xfrm>
      </p:grpSpPr>
      <p:sp>
        <p:nvSpPr>
          <p:cNvPr id="2511" name="Google Shape;2511;g3ca4bb99a2a_0_19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2" name="Google Shape;2512;g3ca4bb99a2a_0_1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9" name="Shape 2519"/>
        <p:cNvGrpSpPr/>
        <p:nvPr/>
      </p:nvGrpSpPr>
      <p:grpSpPr>
        <a:xfrm>
          <a:off x="0" y="0"/>
          <a:ext cx="0" cy="0"/>
          <a:chOff x="0" y="0"/>
          <a:chExt cx="0" cy="0"/>
        </a:xfrm>
      </p:grpSpPr>
      <p:sp>
        <p:nvSpPr>
          <p:cNvPr id="2520" name="Google Shape;2520;g3d1515b65a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1" name="Google Shape;2521;g3d1515b65a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9" name="Shape 2529"/>
        <p:cNvGrpSpPr/>
        <p:nvPr/>
      </p:nvGrpSpPr>
      <p:grpSpPr>
        <a:xfrm>
          <a:off x="0" y="0"/>
          <a:ext cx="0" cy="0"/>
          <a:chOff x="0" y="0"/>
          <a:chExt cx="0" cy="0"/>
        </a:xfrm>
      </p:grpSpPr>
      <p:sp>
        <p:nvSpPr>
          <p:cNvPr id="2530" name="Google Shape;2530;g3957329ce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1" name="Google Shape;2531;g3957329ce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6" name="Shape 2536"/>
        <p:cNvGrpSpPr/>
        <p:nvPr/>
      </p:nvGrpSpPr>
      <p:grpSpPr>
        <a:xfrm>
          <a:off x="0" y="0"/>
          <a:ext cx="0" cy="0"/>
          <a:chOff x="0" y="0"/>
          <a:chExt cx="0" cy="0"/>
        </a:xfrm>
      </p:grpSpPr>
      <p:sp>
        <p:nvSpPr>
          <p:cNvPr id="2537" name="Google Shape;2537;g3961c857065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8" name="Google Shape;2538;g3961c857065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3" name="Shape 2543"/>
        <p:cNvGrpSpPr/>
        <p:nvPr/>
      </p:nvGrpSpPr>
      <p:grpSpPr>
        <a:xfrm>
          <a:off x="0" y="0"/>
          <a:ext cx="0" cy="0"/>
          <a:chOff x="0" y="0"/>
          <a:chExt cx="0" cy="0"/>
        </a:xfrm>
      </p:grpSpPr>
      <p:sp>
        <p:nvSpPr>
          <p:cNvPr id="2544" name="Google Shape;2544;g3961c857065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5" name="Google Shape;2545;g3961c857065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d2635a5835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3d2635a5835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9" name="Shape 2549"/>
        <p:cNvGrpSpPr/>
        <p:nvPr/>
      </p:nvGrpSpPr>
      <p:grpSpPr>
        <a:xfrm>
          <a:off x="0" y="0"/>
          <a:ext cx="0" cy="0"/>
          <a:chOff x="0" y="0"/>
          <a:chExt cx="0" cy="0"/>
        </a:xfrm>
      </p:grpSpPr>
      <p:sp>
        <p:nvSpPr>
          <p:cNvPr id="2550" name="Google Shape;2550;g3d3202c3892_1_9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1" name="Google Shape;2551;g3d3202c3892_1_9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1" name="Shape 2561"/>
        <p:cNvGrpSpPr/>
        <p:nvPr/>
      </p:nvGrpSpPr>
      <p:grpSpPr>
        <a:xfrm>
          <a:off x="0" y="0"/>
          <a:ext cx="0" cy="0"/>
          <a:chOff x="0" y="0"/>
          <a:chExt cx="0" cy="0"/>
        </a:xfrm>
      </p:grpSpPr>
      <p:sp>
        <p:nvSpPr>
          <p:cNvPr id="2562" name="Google Shape;2562;g3969e179732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3" name="Google Shape;2563;g3969e17973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5" name="Shape 2575"/>
        <p:cNvGrpSpPr/>
        <p:nvPr/>
      </p:nvGrpSpPr>
      <p:grpSpPr>
        <a:xfrm>
          <a:off x="0" y="0"/>
          <a:ext cx="0" cy="0"/>
          <a:chOff x="0" y="0"/>
          <a:chExt cx="0" cy="0"/>
        </a:xfrm>
      </p:grpSpPr>
      <p:sp>
        <p:nvSpPr>
          <p:cNvPr id="2576" name="Google Shape;2576;g3969e1797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7" name="Google Shape;2577;g3969e1797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1" name="Shape 2591"/>
        <p:cNvGrpSpPr/>
        <p:nvPr/>
      </p:nvGrpSpPr>
      <p:grpSpPr>
        <a:xfrm>
          <a:off x="0" y="0"/>
          <a:ext cx="0" cy="0"/>
          <a:chOff x="0" y="0"/>
          <a:chExt cx="0" cy="0"/>
        </a:xfrm>
      </p:grpSpPr>
      <p:sp>
        <p:nvSpPr>
          <p:cNvPr id="2592" name="Google Shape;2592;g3969e17973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3" name="Google Shape;2593;g3969e17973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9" name="Shape 2609"/>
        <p:cNvGrpSpPr/>
        <p:nvPr/>
      </p:nvGrpSpPr>
      <p:grpSpPr>
        <a:xfrm>
          <a:off x="0" y="0"/>
          <a:ext cx="0" cy="0"/>
          <a:chOff x="0" y="0"/>
          <a:chExt cx="0" cy="0"/>
        </a:xfrm>
      </p:grpSpPr>
      <p:sp>
        <p:nvSpPr>
          <p:cNvPr id="2610" name="Google Shape;2610;g3969e17973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1" name="Google Shape;2611;g3969e17973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9" name="Shape 2629"/>
        <p:cNvGrpSpPr/>
        <p:nvPr/>
      </p:nvGrpSpPr>
      <p:grpSpPr>
        <a:xfrm>
          <a:off x="0" y="0"/>
          <a:ext cx="0" cy="0"/>
          <a:chOff x="0" y="0"/>
          <a:chExt cx="0" cy="0"/>
        </a:xfrm>
      </p:grpSpPr>
      <p:sp>
        <p:nvSpPr>
          <p:cNvPr id="2630" name="Google Shape;2630;g3969e179732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1" name="Google Shape;2631;g3969e179732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3" name="Shape 2653"/>
        <p:cNvGrpSpPr/>
        <p:nvPr/>
      </p:nvGrpSpPr>
      <p:grpSpPr>
        <a:xfrm>
          <a:off x="0" y="0"/>
          <a:ext cx="0" cy="0"/>
          <a:chOff x="0" y="0"/>
          <a:chExt cx="0" cy="0"/>
        </a:xfrm>
      </p:grpSpPr>
      <p:sp>
        <p:nvSpPr>
          <p:cNvPr id="2654" name="Google Shape;2654;g3969e179732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5" name="Google Shape;2655;g3969e179732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9" name="Shape 2679"/>
        <p:cNvGrpSpPr/>
        <p:nvPr/>
      </p:nvGrpSpPr>
      <p:grpSpPr>
        <a:xfrm>
          <a:off x="0" y="0"/>
          <a:ext cx="0" cy="0"/>
          <a:chOff x="0" y="0"/>
          <a:chExt cx="0" cy="0"/>
        </a:xfrm>
      </p:grpSpPr>
      <p:sp>
        <p:nvSpPr>
          <p:cNvPr id="2680" name="Google Shape;2680;g3969e179732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1" name="Google Shape;2681;g3969e179732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6" name="Shape 2706"/>
        <p:cNvGrpSpPr/>
        <p:nvPr/>
      </p:nvGrpSpPr>
      <p:grpSpPr>
        <a:xfrm>
          <a:off x="0" y="0"/>
          <a:ext cx="0" cy="0"/>
          <a:chOff x="0" y="0"/>
          <a:chExt cx="0" cy="0"/>
        </a:xfrm>
      </p:grpSpPr>
      <p:sp>
        <p:nvSpPr>
          <p:cNvPr id="2707" name="Google Shape;2707;g3969e179732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8" name="Google Shape;2708;g3969e179732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4" name="Shape 2734"/>
        <p:cNvGrpSpPr/>
        <p:nvPr/>
      </p:nvGrpSpPr>
      <p:grpSpPr>
        <a:xfrm>
          <a:off x="0" y="0"/>
          <a:ext cx="0" cy="0"/>
          <a:chOff x="0" y="0"/>
          <a:chExt cx="0" cy="0"/>
        </a:xfrm>
      </p:grpSpPr>
      <p:sp>
        <p:nvSpPr>
          <p:cNvPr id="2735" name="Google Shape;2735;g3969e179732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6" name="Google Shape;2736;g3969e179732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d2635a5835_0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3d2635a5835_0_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4" name="Shape 2764"/>
        <p:cNvGrpSpPr/>
        <p:nvPr/>
      </p:nvGrpSpPr>
      <p:grpSpPr>
        <a:xfrm>
          <a:off x="0" y="0"/>
          <a:ext cx="0" cy="0"/>
          <a:chOff x="0" y="0"/>
          <a:chExt cx="0" cy="0"/>
        </a:xfrm>
      </p:grpSpPr>
      <p:sp>
        <p:nvSpPr>
          <p:cNvPr id="2765" name="Google Shape;2765;g3d3202c3892_1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6" name="Google Shape;2766;g3d3202c3892_1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7" name="Shape 2777"/>
        <p:cNvGrpSpPr/>
        <p:nvPr/>
      </p:nvGrpSpPr>
      <p:grpSpPr>
        <a:xfrm>
          <a:off x="0" y="0"/>
          <a:ext cx="0" cy="0"/>
          <a:chOff x="0" y="0"/>
          <a:chExt cx="0" cy="0"/>
        </a:xfrm>
      </p:grpSpPr>
      <p:sp>
        <p:nvSpPr>
          <p:cNvPr id="2778" name="Google Shape;2778;g3d3202c3892_5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9" name="Google Shape;2779;g3d3202c3892_5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2" name="Shape 2792"/>
        <p:cNvGrpSpPr/>
        <p:nvPr/>
      </p:nvGrpSpPr>
      <p:grpSpPr>
        <a:xfrm>
          <a:off x="0" y="0"/>
          <a:ext cx="0" cy="0"/>
          <a:chOff x="0" y="0"/>
          <a:chExt cx="0" cy="0"/>
        </a:xfrm>
      </p:grpSpPr>
      <p:sp>
        <p:nvSpPr>
          <p:cNvPr id="2793" name="Google Shape;2793;g3969e179732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4" name="Google Shape;2794;g3969e179732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9" name="Shape 2809"/>
        <p:cNvGrpSpPr/>
        <p:nvPr/>
      </p:nvGrpSpPr>
      <p:grpSpPr>
        <a:xfrm>
          <a:off x="0" y="0"/>
          <a:ext cx="0" cy="0"/>
          <a:chOff x="0" y="0"/>
          <a:chExt cx="0" cy="0"/>
        </a:xfrm>
      </p:grpSpPr>
      <p:sp>
        <p:nvSpPr>
          <p:cNvPr id="2810" name="Google Shape;2810;g3969e179732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1" name="Google Shape;2811;g3969e179732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8" name="Shape 2828"/>
        <p:cNvGrpSpPr/>
        <p:nvPr/>
      </p:nvGrpSpPr>
      <p:grpSpPr>
        <a:xfrm>
          <a:off x="0" y="0"/>
          <a:ext cx="0" cy="0"/>
          <a:chOff x="0" y="0"/>
          <a:chExt cx="0" cy="0"/>
        </a:xfrm>
      </p:grpSpPr>
      <p:sp>
        <p:nvSpPr>
          <p:cNvPr id="2829" name="Google Shape;2829;g3969e179732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0" name="Google Shape;2830;g3969e179732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9" name="Shape 2849"/>
        <p:cNvGrpSpPr/>
        <p:nvPr/>
      </p:nvGrpSpPr>
      <p:grpSpPr>
        <a:xfrm>
          <a:off x="0" y="0"/>
          <a:ext cx="0" cy="0"/>
          <a:chOff x="0" y="0"/>
          <a:chExt cx="0" cy="0"/>
        </a:xfrm>
      </p:grpSpPr>
      <p:sp>
        <p:nvSpPr>
          <p:cNvPr id="2850" name="Google Shape;2850;g3969e179732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1" name="Google Shape;2851;g3969e179732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4" name="Shape 2874"/>
        <p:cNvGrpSpPr/>
        <p:nvPr/>
      </p:nvGrpSpPr>
      <p:grpSpPr>
        <a:xfrm>
          <a:off x="0" y="0"/>
          <a:ext cx="0" cy="0"/>
          <a:chOff x="0" y="0"/>
          <a:chExt cx="0" cy="0"/>
        </a:xfrm>
      </p:grpSpPr>
      <p:sp>
        <p:nvSpPr>
          <p:cNvPr id="2875" name="Google Shape;2875;g3969e179732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6" name="Google Shape;2876;g3969e179732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4" name="Shape 2904"/>
        <p:cNvGrpSpPr/>
        <p:nvPr/>
      </p:nvGrpSpPr>
      <p:grpSpPr>
        <a:xfrm>
          <a:off x="0" y="0"/>
          <a:ext cx="0" cy="0"/>
          <a:chOff x="0" y="0"/>
          <a:chExt cx="0" cy="0"/>
        </a:xfrm>
      </p:grpSpPr>
      <p:sp>
        <p:nvSpPr>
          <p:cNvPr id="2905" name="Google Shape;2905;g3ca4bb99a2a_0_2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6" name="Google Shape;2906;g3ca4bb99a2a_0_2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3" name="Shape 2913"/>
        <p:cNvGrpSpPr/>
        <p:nvPr/>
      </p:nvGrpSpPr>
      <p:grpSpPr>
        <a:xfrm>
          <a:off x="0" y="0"/>
          <a:ext cx="0" cy="0"/>
          <a:chOff x="0" y="0"/>
          <a:chExt cx="0" cy="0"/>
        </a:xfrm>
      </p:grpSpPr>
      <p:sp>
        <p:nvSpPr>
          <p:cNvPr id="2914" name="Google Shape;2914;g3961c857065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5" name="Google Shape;2915;g3961c857065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3" name="Shape 2923"/>
        <p:cNvGrpSpPr/>
        <p:nvPr/>
      </p:nvGrpSpPr>
      <p:grpSpPr>
        <a:xfrm>
          <a:off x="0" y="0"/>
          <a:ext cx="0" cy="0"/>
          <a:chOff x="0" y="0"/>
          <a:chExt cx="0" cy="0"/>
        </a:xfrm>
      </p:grpSpPr>
      <p:sp>
        <p:nvSpPr>
          <p:cNvPr id="2924" name="Google Shape;2924;g3961c857065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5" name="Google Shape;2925;g3961c857065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d2635a5835_0_7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3d2635a5835_0_7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3" name="Shape 2933"/>
        <p:cNvGrpSpPr/>
        <p:nvPr/>
      </p:nvGrpSpPr>
      <p:grpSpPr>
        <a:xfrm>
          <a:off x="0" y="0"/>
          <a:ext cx="0" cy="0"/>
          <a:chOff x="0" y="0"/>
          <a:chExt cx="0" cy="0"/>
        </a:xfrm>
      </p:grpSpPr>
      <p:sp>
        <p:nvSpPr>
          <p:cNvPr id="2934" name="Google Shape;2934;g3961c857065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5" name="Google Shape;2935;g3961c857065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2" name="Shape 2942"/>
        <p:cNvGrpSpPr/>
        <p:nvPr/>
      </p:nvGrpSpPr>
      <p:grpSpPr>
        <a:xfrm>
          <a:off x="0" y="0"/>
          <a:ext cx="0" cy="0"/>
          <a:chOff x="0" y="0"/>
          <a:chExt cx="0" cy="0"/>
        </a:xfrm>
      </p:grpSpPr>
      <p:sp>
        <p:nvSpPr>
          <p:cNvPr id="2943" name="Google Shape;2943;g3d119c5276e_4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4" name="Google Shape;2944;g3d119c5276e_4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1" name="Shape 2951"/>
        <p:cNvGrpSpPr/>
        <p:nvPr/>
      </p:nvGrpSpPr>
      <p:grpSpPr>
        <a:xfrm>
          <a:off x="0" y="0"/>
          <a:ext cx="0" cy="0"/>
          <a:chOff x="0" y="0"/>
          <a:chExt cx="0" cy="0"/>
        </a:xfrm>
      </p:grpSpPr>
      <p:sp>
        <p:nvSpPr>
          <p:cNvPr id="2952" name="Google Shape;2952;g3961c857065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3" name="Google Shape;2953;g3961c857065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2" name="Shape 2962"/>
        <p:cNvGrpSpPr/>
        <p:nvPr/>
      </p:nvGrpSpPr>
      <p:grpSpPr>
        <a:xfrm>
          <a:off x="0" y="0"/>
          <a:ext cx="0" cy="0"/>
          <a:chOff x="0" y="0"/>
          <a:chExt cx="0" cy="0"/>
        </a:xfrm>
      </p:grpSpPr>
      <p:sp>
        <p:nvSpPr>
          <p:cNvPr id="2963" name="Google Shape;2963;g3d0dd17ff49_0_1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4" name="Google Shape;2964;g3d0dd17ff49_0_1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3" name="Shape 2973"/>
        <p:cNvGrpSpPr/>
        <p:nvPr/>
      </p:nvGrpSpPr>
      <p:grpSpPr>
        <a:xfrm>
          <a:off x="0" y="0"/>
          <a:ext cx="0" cy="0"/>
          <a:chOff x="0" y="0"/>
          <a:chExt cx="0" cy="0"/>
        </a:xfrm>
      </p:grpSpPr>
      <p:sp>
        <p:nvSpPr>
          <p:cNvPr id="2974" name="Google Shape;2974;g3d119c5276e_4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5" name="Google Shape;2975;g3d119c5276e_4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6" name="Shape 2986"/>
        <p:cNvGrpSpPr/>
        <p:nvPr/>
      </p:nvGrpSpPr>
      <p:grpSpPr>
        <a:xfrm>
          <a:off x="0" y="0"/>
          <a:ext cx="0" cy="0"/>
          <a:chOff x="0" y="0"/>
          <a:chExt cx="0" cy="0"/>
        </a:xfrm>
      </p:grpSpPr>
      <p:sp>
        <p:nvSpPr>
          <p:cNvPr id="2987" name="Google Shape;2987;g3d1515b65a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8" name="Google Shape;2988;g3d1515b65a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9" name="Shape 2999"/>
        <p:cNvGrpSpPr/>
        <p:nvPr/>
      </p:nvGrpSpPr>
      <p:grpSpPr>
        <a:xfrm>
          <a:off x="0" y="0"/>
          <a:ext cx="0" cy="0"/>
          <a:chOff x="0" y="0"/>
          <a:chExt cx="0" cy="0"/>
        </a:xfrm>
      </p:grpSpPr>
      <p:sp>
        <p:nvSpPr>
          <p:cNvPr id="3000" name="Google Shape;3000;g3d119c5276e_4_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1" name="Google Shape;3001;g3d119c5276e_4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3" name="Shape 3013"/>
        <p:cNvGrpSpPr/>
        <p:nvPr/>
      </p:nvGrpSpPr>
      <p:grpSpPr>
        <a:xfrm>
          <a:off x="0" y="0"/>
          <a:ext cx="0" cy="0"/>
          <a:chOff x="0" y="0"/>
          <a:chExt cx="0" cy="0"/>
        </a:xfrm>
      </p:grpSpPr>
      <p:sp>
        <p:nvSpPr>
          <p:cNvPr id="3014" name="Google Shape;3014;g3ca4bb99a2a_0_2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5" name="Google Shape;3015;g3ca4bb99a2a_0_2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1" name="Shape 3021"/>
        <p:cNvGrpSpPr/>
        <p:nvPr/>
      </p:nvGrpSpPr>
      <p:grpSpPr>
        <a:xfrm>
          <a:off x="0" y="0"/>
          <a:ext cx="0" cy="0"/>
          <a:chOff x="0" y="0"/>
          <a:chExt cx="0" cy="0"/>
        </a:xfrm>
      </p:grpSpPr>
      <p:sp>
        <p:nvSpPr>
          <p:cNvPr id="3022" name="Google Shape;3022;g3961c857065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3" name="Google Shape;3023;g3961c857065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9" name="Shape 3029"/>
        <p:cNvGrpSpPr/>
        <p:nvPr/>
      </p:nvGrpSpPr>
      <p:grpSpPr>
        <a:xfrm>
          <a:off x="0" y="0"/>
          <a:ext cx="0" cy="0"/>
          <a:chOff x="0" y="0"/>
          <a:chExt cx="0" cy="0"/>
        </a:xfrm>
      </p:grpSpPr>
      <p:sp>
        <p:nvSpPr>
          <p:cNvPr id="3030" name="Google Shape;3030;g3961c857065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1" name="Google Shape;3031;g3961c857065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 name="Google Shape;16;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 name="Google Shape;17;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6" name="Google Shape;6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7" name="Google Shape;6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Font typeface="Ubuntu"/>
              <a:buNone/>
              <a:defRPr>
                <a:latin typeface="Ubuntu"/>
                <a:ea typeface="Ubuntu"/>
                <a:cs typeface="Ubuntu"/>
                <a:sym typeface="Ubuntu"/>
              </a:defRPr>
            </a:lvl1pPr>
            <a:lvl2pPr lvl="1" algn="l">
              <a:lnSpc>
                <a:spcPct val="100000"/>
              </a:lnSpc>
              <a:spcBef>
                <a:spcPts val="0"/>
              </a:spcBef>
              <a:spcAft>
                <a:spcPts val="0"/>
              </a:spcAft>
              <a:buSzPts val="2800"/>
              <a:buFont typeface="Ubuntu"/>
              <a:buNone/>
              <a:defRPr>
                <a:latin typeface="Ubuntu"/>
                <a:ea typeface="Ubuntu"/>
                <a:cs typeface="Ubuntu"/>
                <a:sym typeface="Ubuntu"/>
              </a:defRPr>
            </a:lvl2pPr>
            <a:lvl3pPr lvl="2" algn="l">
              <a:lnSpc>
                <a:spcPct val="100000"/>
              </a:lnSpc>
              <a:spcBef>
                <a:spcPts val="0"/>
              </a:spcBef>
              <a:spcAft>
                <a:spcPts val="0"/>
              </a:spcAft>
              <a:buSzPts val="2800"/>
              <a:buFont typeface="Ubuntu"/>
              <a:buNone/>
              <a:defRPr>
                <a:latin typeface="Ubuntu"/>
                <a:ea typeface="Ubuntu"/>
                <a:cs typeface="Ubuntu"/>
                <a:sym typeface="Ubuntu"/>
              </a:defRPr>
            </a:lvl3pPr>
            <a:lvl4pPr lvl="3" algn="l">
              <a:lnSpc>
                <a:spcPct val="100000"/>
              </a:lnSpc>
              <a:spcBef>
                <a:spcPts val="0"/>
              </a:spcBef>
              <a:spcAft>
                <a:spcPts val="0"/>
              </a:spcAft>
              <a:buSzPts val="2800"/>
              <a:buFont typeface="Ubuntu"/>
              <a:buNone/>
              <a:defRPr>
                <a:latin typeface="Ubuntu"/>
                <a:ea typeface="Ubuntu"/>
                <a:cs typeface="Ubuntu"/>
                <a:sym typeface="Ubuntu"/>
              </a:defRPr>
            </a:lvl4pPr>
            <a:lvl5pPr lvl="4" algn="l">
              <a:lnSpc>
                <a:spcPct val="100000"/>
              </a:lnSpc>
              <a:spcBef>
                <a:spcPts val="0"/>
              </a:spcBef>
              <a:spcAft>
                <a:spcPts val="0"/>
              </a:spcAft>
              <a:buSzPts val="2800"/>
              <a:buFont typeface="Ubuntu"/>
              <a:buNone/>
              <a:defRPr>
                <a:latin typeface="Ubuntu"/>
                <a:ea typeface="Ubuntu"/>
                <a:cs typeface="Ubuntu"/>
                <a:sym typeface="Ubuntu"/>
              </a:defRPr>
            </a:lvl5pPr>
            <a:lvl6pPr lvl="5" algn="l">
              <a:lnSpc>
                <a:spcPct val="100000"/>
              </a:lnSpc>
              <a:spcBef>
                <a:spcPts val="0"/>
              </a:spcBef>
              <a:spcAft>
                <a:spcPts val="0"/>
              </a:spcAft>
              <a:buSzPts val="2800"/>
              <a:buFont typeface="Ubuntu"/>
              <a:buNone/>
              <a:defRPr>
                <a:latin typeface="Ubuntu"/>
                <a:ea typeface="Ubuntu"/>
                <a:cs typeface="Ubuntu"/>
                <a:sym typeface="Ubuntu"/>
              </a:defRPr>
            </a:lvl6pPr>
            <a:lvl7pPr lvl="6" algn="l">
              <a:lnSpc>
                <a:spcPct val="100000"/>
              </a:lnSpc>
              <a:spcBef>
                <a:spcPts val="0"/>
              </a:spcBef>
              <a:spcAft>
                <a:spcPts val="0"/>
              </a:spcAft>
              <a:buSzPts val="2800"/>
              <a:buFont typeface="Ubuntu"/>
              <a:buNone/>
              <a:defRPr>
                <a:latin typeface="Ubuntu"/>
                <a:ea typeface="Ubuntu"/>
                <a:cs typeface="Ubuntu"/>
                <a:sym typeface="Ubuntu"/>
              </a:defRPr>
            </a:lvl7pPr>
            <a:lvl8pPr lvl="7" algn="l">
              <a:lnSpc>
                <a:spcPct val="100000"/>
              </a:lnSpc>
              <a:spcBef>
                <a:spcPts val="0"/>
              </a:spcBef>
              <a:spcAft>
                <a:spcPts val="0"/>
              </a:spcAft>
              <a:buSzPts val="2800"/>
              <a:buFont typeface="Ubuntu"/>
              <a:buNone/>
              <a:defRPr>
                <a:latin typeface="Ubuntu"/>
                <a:ea typeface="Ubuntu"/>
                <a:cs typeface="Ubuntu"/>
                <a:sym typeface="Ubuntu"/>
              </a:defRPr>
            </a:lvl8pPr>
            <a:lvl9pPr lvl="8" algn="l">
              <a:lnSpc>
                <a:spcPct val="100000"/>
              </a:lnSpc>
              <a:spcBef>
                <a:spcPts val="0"/>
              </a:spcBef>
              <a:spcAft>
                <a:spcPts val="0"/>
              </a:spcAft>
              <a:buSzPts val="2800"/>
              <a:buFont typeface="Ubuntu"/>
              <a:buNone/>
              <a:defRPr>
                <a:latin typeface="Ubuntu"/>
                <a:ea typeface="Ubuntu"/>
                <a:cs typeface="Ubuntu"/>
                <a:sym typeface="Ubuntu"/>
              </a:defRPr>
            </a:lvl9pPr>
          </a:lstStyle>
          <a:p/>
        </p:txBody>
      </p:sp>
      <p:sp>
        <p:nvSpPr>
          <p:cNvPr id="70" name="Google Shape;70;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Font typeface="Ubuntu"/>
              <a:buChar char="●"/>
              <a:defRPr>
                <a:latin typeface="Ubuntu"/>
                <a:ea typeface="Ubuntu"/>
                <a:cs typeface="Ubuntu"/>
                <a:sym typeface="Ubuntu"/>
              </a:defRPr>
            </a:lvl1pPr>
            <a:lvl2pPr indent="-317500" lvl="1" marL="914400" algn="l">
              <a:lnSpc>
                <a:spcPct val="115000"/>
              </a:lnSpc>
              <a:spcBef>
                <a:spcPts val="0"/>
              </a:spcBef>
              <a:spcAft>
                <a:spcPts val="0"/>
              </a:spcAft>
              <a:buSzPts val="1400"/>
              <a:buFont typeface="Ubuntu"/>
              <a:buChar char="○"/>
              <a:defRPr>
                <a:latin typeface="Ubuntu"/>
                <a:ea typeface="Ubuntu"/>
                <a:cs typeface="Ubuntu"/>
                <a:sym typeface="Ubuntu"/>
              </a:defRPr>
            </a:lvl2pPr>
            <a:lvl3pPr indent="-317500" lvl="2" marL="1371600" algn="l">
              <a:lnSpc>
                <a:spcPct val="115000"/>
              </a:lnSpc>
              <a:spcBef>
                <a:spcPts val="0"/>
              </a:spcBef>
              <a:spcAft>
                <a:spcPts val="0"/>
              </a:spcAft>
              <a:buSzPts val="1400"/>
              <a:buFont typeface="Ubuntu"/>
              <a:buChar char="■"/>
              <a:defRPr>
                <a:latin typeface="Ubuntu"/>
                <a:ea typeface="Ubuntu"/>
                <a:cs typeface="Ubuntu"/>
                <a:sym typeface="Ubuntu"/>
              </a:defRPr>
            </a:lvl3pPr>
            <a:lvl4pPr indent="-317500" lvl="3" marL="1828800" algn="l">
              <a:lnSpc>
                <a:spcPct val="115000"/>
              </a:lnSpc>
              <a:spcBef>
                <a:spcPts val="0"/>
              </a:spcBef>
              <a:spcAft>
                <a:spcPts val="0"/>
              </a:spcAft>
              <a:buSzPts val="1400"/>
              <a:buFont typeface="Ubuntu"/>
              <a:buChar char="●"/>
              <a:defRPr>
                <a:latin typeface="Ubuntu"/>
                <a:ea typeface="Ubuntu"/>
                <a:cs typeface="Ubuntu"/>
                <a:sym typeface="Ubuntu"/>
              </a:defRPr>
            </a:lvl4pPr>
            <a:lvl5pPr indent="-317500" lvl="4" marL="2286000" algn="l">
              <a:lnSpc>
                <a:spcPct val="115000"/>
              </a:lnSpc>
              <a:spcBef>
                <a:spcPts val="0"/>
              </a:spcBef>
              <a:spcAft>
                <a:spcPts val="0"/>
              </a:spcAft>
              <a:buSzPts val="1400"/>
              <a:buFont typeface="Ubuntu"/>
              <a:buChar char="○"/>
              <a:defRPr>
                <a:latin typeface="Ubuntu"/>
                <a:ea typeface="Ubuntu"/>
                <a:cs typeface="Ubuntu"/>
                <a:sym typeface="Ubuntu"/>
              </a:defRPr>
            </a:lvl5pPr>
            <a:lvl6pPr indent="-317500" lvl="5" marL="2743200" algn="l">
              <a:lnSpc>
                <a:spcPct val="115000"/>
              </a:lnSpc>
              <a:spcBef>
                <a:spcPts val="0"/>
              </a:spcBef>
              <a:spcAft>
                <a:spcPts val="0"/>
              </a:spcAft>
              <a:buSzPts val="1400"/>
              <a:buFont typeface="Ubuntu"/>
              <a:buChar char="■"/>
              <a:defRPr>
                <a:latin typeface="Ubuntu"/>
                <a:ea typeface="Ubuntu"/>
                <a:cs typeface="Ubuntu"/>
                <a:sym typeface="Ubuntu"/>
              </a:defRPr>
            </a:lvl6pPr>
            <a:lvl7pPr indent="-317500" lvl="6" marL="3200400" algn="l">
              <a:lnSpc>
                <a:spcPct val="115000"/>
              </a:lnSpc>
              <a:spcBef>
                <a:spcPts val="0"/>
              </a:spcBef>
              <a:spcAft>
                <a:spcPts val="0"/>
              </a:spcAft>
              <a:buSzPts val="1400"/>
              <a:buFont typeface="Ubuntu"/>
              <a:buChar char="●"/>
              <a:defRPr>
                <a:latin typeface="Ubuntu"/>
                <a:ea typeface="Ubuntu"/>
                <a:cs typeface="Ubuntu"/>
                <a:sym typeface="Ubuntu"/>
              </a:defRPr>
            </a:lvl7pPr>
            <a:lvl8pPr indent="-317500" lvl="7" marL="3657600" algn="l">
              <a:lnSpc>
                <a:spcPct val="115000"/>
              </a:lnSpc>
              <a:spcBef>
                <a:spcPts val="0"/>
              </a:spcBef>
              <a:spcAft>
                <a:spcPts val="0"/>
              </a:spcAft>
              <a:buSzPts val="1400"/>
              <a:buFont typeface="Ubuntu"/>
              <a:buChar char="○"/>
              <a:defRPr>
                <a:latin typeface="Ubuntu"/>
                <a:ea typeface="Ubuntu"/>
                <a:cs typeface="Ubuntu"/>
                <a:sym typeface="Ubuntu"/>
              </a:defRPr>
            </a:lvl8pPr>
            <a:lvl9pPr indent="-317500" lvl="8" marL="4114800" algn="l">
              <a:lnSpc>
                <a:spcPct val="115000"/>
              </a:lnSpc>
              <a:spcBef>
                <a:spcPts val="0"/>
              </a:spcBef>
              <a:spcAft>
                <a:spcPts val="0"/>
              </a:spcAft>
              <a:buSzPts val="1400"/>
              <a:buFont typeface="Ubuntu"/>
              <a:buChar char="■"/>
              <a:defRPr>
                <a:latin typeface="Ubuntu"/>
                <a:ea typeface="Ubuntu"/>
                <a:cs typeface="Ubuntu"/>
                <a:sym typeface="Ubuntu"/>
              </a:defRPr>
            </a:lvl9pPr>
          </a:lstStyle>
          <a:p/>
        </p:txBody>
      </p:sp>
      <p:sp>
        <p:nvSpPr>
          <p:cNvPr id="71" name="Google Shape;7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Ubuntu"/>
                <a:ea typeface="Ubuntu"/>
                <a:cs typeface="Ubuntu"/>
                <a:sym typeface="Ubuntu"/>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Ubuntu"/>
                <a:ea typeface="Ubuntu"/>
                <a:cs typeface="Ubuntu"/>
                <a:sym typeface="Ubuntu"/>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Ubuntu"/>
                <a:ea typeface="Ubuntu"/>
                <a:cs typeface="Ubuntu"/>
                <a:sym typeface="Ubuntu"/>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Ubuntu"/>
                <a:ea typeface="Ubuntu"/>
                <a:cs typeface="Ubuntu"/>
                <a:sym typeface="Ubuntu"/>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Ubuntu"/>
                <a:ea typeface="Ubuntu"/>
                <a:cs typeface="Ubuntu"/>
                <a:sym typeface="Ubuntu"/>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Ubuntu"/>
                <a:ea typeface="Ubuntu"/>
                <a:cs typeface="Ubuntu"/>
                <a:sym typeface="Ubuntu"/>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Ubuntu"/>
                <a:ea typeface="Ubuntu"/>
                <a:cs typeface="Ubuntu"/>
                <a:sym typeface="Ubuntu"/>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Ubuntu"/>
                <a:ea typeface="Ubuntu"/>
                <a:cs typeface="Ubuntu"/>
                <a:sym typeface="Ubuntu"/>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Ubuntu"/>
                <a:ea typeface="Ubuntu"/>
                <a:cs typeface="Ubuntu"/>
                <a:sym typeface="Ubuntu"/>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4" name="Google Shape;7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5" name="Shape 75"/>
        <p:cNvGrpSpPr/>
        <p:nvPr/>
      </p:nvGrpSpPr>
      <p:grpSpPr>
        <a:xfrm>
          <a:off x="0" y="0"/>
          <a:ext cx="0" cy="0"/>
          <a:chOff x="0" y="0"/>
          <a:chExt cx="0" cy="0"/>
        </a:xfrm>
      </p:grpSpPr>
      <p:sp>
        <p:nvSpPr>
          <p:cNvPr id="76" name="Google Shape;7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7" name="Google Shape;77;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8" name="Google Shape;78;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9" name="Google Shape;7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2" name="Google Shape;8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5" name="Google Shape;8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6" name="Google Shape;8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9" name="Google Shape;8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3" name="Google Shape;9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4" name="Google Shape;94;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5" name="Google Shape;9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6" name="Shape 96"/>
        <p:cNvGrpSpPr/>
        <p:nvPr/>
      </p:nvGrpSpPr>
      <p:grpSpPr>
        <a:xfrm>
          <a:off x="0" y="0"/>
          <a:ext cx="0" cy="0"/>
          <a:chOff x="0" y="0"/>
          <a:chExt cx="0" cy="0"/>
        </a:xfrm>
      </p:grpSpPr>
      <p:sp>
        <p:nvSpPr>
          <p:cNvPr id="97" name="Google Shape;9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8" name="Google Shape;9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9" name="Shape 99"/>
        <p:cNvGrpSpPr/>
        <p:nvPr/>
      </p:nvGrpSpPr>
      <p:grpSpPr>
        <a:xfrm>
          <a:off x="0" y="0"/>
          <a:ext cx="0" cy="0"/>
          <a:chOff x="0" y="0"/>
          <a:chExt cx="0" cy="0"/>
        </a:xfrm>
      </p:grpSpPr>
      <p:sp>
        <p:nvSpPr>
          <p:cNvPr id="100" name="Google Shape;10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1" name="Google Shape;10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2" name="Google Shape;10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Ubuntu"/>
              <a:buNone/>
              <a:defRPr>
                <a:latin typeface="Ubuntu"/>
                <a:ea typeface="Ubuntu"/>
                <a:cs typeface="Ubuntu"/>
                <a:sym typeface="Ubuntu"/>
              </a:defRPr>
            </a:lvl1pPr>
            <a:lvl2pPr lvl="1">
              <a:spcBef>
                <a:spcPts val="0"/>
              </a:spcBef>
              <a:spcAft>
                <a:spcPts val="0"/>
              </a:spcAft>
              <a:buSzPts val="2800"/>
              <a:buFont typeface="Ubuntu"/>
              <a:buNone/>
              <a:defRPr>
                <a:latin typeface="Ubuntu"/>
                <a:ea typeface="Ubuntu"/>
                <a:cs typeface="Ubuntu"/>
                <a:sym typeface="Ubuntu"/>
              </a:defRPr>
            </a:lvl2pPr>
            <a:lvl3pPr lvl="2">
              <a:spcBef>
                <a:spcPts val="0"/>
              </a:spcBef>
              <a:spcAft>
                <a:spcPts val="0"/>
              </a:spcAft>
              <a:buSzPts val="2800"/>
              <a:buFont typeface="Ubuntu"/>
              <a:buNone/>
              <a:defRPr>
                <a:latin typeface="Ubuntu"/>
                <a:ea typeface="Ubuntu"/>
                <a:cs typeface="Ubuntu"/>
                <a:sym typeface="Ubuntu"/>
              </a:defRPr>
            </a:lvl3pPr>
            <a:lvl4pPr lvl="3">
              <a:spcBef>
                <a:spcPts val="0"/>
              </a:spcBef>
              <a:spcAft>
                <a:spcPts val="0"/>
              </a:spcAft>
              <a:buSzPts val="2800"/>
              <a:buFont typeface="Ubuntu"/>
              <a:buNone/>
              <a:defRPr>
                <a:latin typeface="Ubuntu"/>
                <a:ea typeface="Ubuntu"/>
                <a:cs typeface="Ubuntu"/>
                <a:sym typeface="Ubuntu"/>
              </a:defRPr>
            </a:lvl4pPr>
            <a:lvl5pPr lvl="4">
              <a:spcBef>
                <a:spcPts val="0"/>
              </a:spcBef>
              <a:spcAft>
                <a:spcPts val="0"/>
              </a:spcAft>
              <a:buSzPts val="2800"/>
              <a:buFont typeface="Ubuntu"/>
              <a:buNone/>
              <a:defRPr>
                <a:latin typeface="Ubuntu"/>
                <a:ea typeface="Ubuntu"/>
                <a:cs typeface="Ubuntu"/>
                <a:sym typeface="Ubuntu"/>
              </a:defRPr>
            </a:lvl5pPr>
            <a:lvl6pPr lvl="5">
              <a:spcBef>
                <a:spcPts val="0"/>
              </a:spcBef>
              <a:spcAft>
                <a:spcPts val="0"/>
              </a:spcAft>
              <a:buSzPts val="2800"/>
              <a:buFont typeface="Ubuntu"/>
              <a:buNone/>
              <a:defRPr>
                <a:latin typeface="Ubuntu"/>
                <a:ea typeface="Ubuntu"/>
                <a:cs typeface="Ubuntu"/>
                <a:sym typeface="Ubuntu"/>
              </a:defRPr>
            </a:lvl6pPr>
            <a:lvl7pPr lvl="6">
              <a:spcBef>
                <a:spcPts val="0"/>
              </a:spcBef>
              <a:spcAft>
                <a:spcPts val="0"/>
              </a:spcAft>
              <a:buSzPts val="2800"/>
              <a:buFont typeface="Ubuntu"/>
              <a:buNone/>
              <a:defRPr>
                <a:latin typeface="Ubuntu"/>
                <a:ea typeface="Ubuntu"/>
                <a:cs typeface="Ubuntu"/>
                <a:sym typeface="Ubuntu"/>
              </a:defRPr>
            </a:lvl7pPr>
            <a:lvl8pPr lvl="7">
              <a:spcBef>
                <a:spcPts val="0"/>
              </a:spcBef>
              <a:spcAft>
                <a:spcPts val="0"/>
              </a:spcAft>
              <a:buSzPts val="2800"/>
              <a:buFont typeface="Ubuntu"/>
              <a:buNone/>
              <a:defRPr>
                <a:latin typeface="Ubuntu"/>
                <a:ea typeface="Ubuntu"/>
                <a:cs typeface="Ubuntu"/>
                <a:sym typeface="Ubuntu"/>
              </a:defRPr>
            </a:lvl8pPr>
            <a:lvl9pPr lvl="8">
              <a:spcBef>
                <a:spcPts val="0"/>
              </a:spcBef>
              <a:spcAft>
                <a:spcPts val="0"/>
              </a:spcAft>
              <a:buSzPts val="2800"/>
              <a:buFont typeface="Ubuntu"/>
              <a:buNone/>
              <a:defRPr>
                <a:latin typeface="Ubuntu"/>
                <a:ea typeface="Ubuntu"/>
                <a:cs typeface="Ubuntu"/>
                <a:sym typeface="Ubuntu"/>
              </a:defRPr>
            </a:lvl9pPr>
          </a:lstStyle>
          <a:p/>
        </p:txBody>
      </p:sp>
      <p:sp>
        <p:nvSpPr>
          <p:cNvPr id="23" name="Google Shape;23;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Ubuntu"/>
              <a:buChar char="●"/>
              <a:defRPr>
                <a:latin typeface="Ubuntu"/>
                <a:ea typeface="Ubuntu"/>
                <a:cs typeface="Ubuntu"/>
                <a:sym typeface="Ubuntu"/>
              </a:defRPr>
            </a:lvl1pPr>
            <a:lvl2pPr indent="-317500" lvl="1" marL="914400">
              <a:spcBef>
                <a:spcPts val="0"/>
              </a:spcBef>
              <a:spcAft>
                <a:spcPts val="0"/>
              </a:spcAft>
              <a:buSzPts val="1400"/>
              <a:buFont typeface="Ubuntu"/>
              <a:buChar char="○"/>
              <a:defRPr>
                <a:latin typeface="Ubuntu"/>
                <a:ea typeface="Ubuntu"/>
                <a:cs typeface="Ubuntu"/>
                <a:sym typeface="Ubuntu"/>
              </a:defRPr>
            </a:lvl2pPr>
            <a:lvl3pPr indent="-317500" lvl="2" marL="1371600">
              <a:spcBef>
                <a:spcPts val="0"/>
              </a:spcBef>
              <a:spcAft>
                <a:spcPts val="0"/>
              </a:spcAft>
              <a:buSzPts val="1400"/>
              <a:buFont typeface="Ubuntu"/>
              <a:buChar char="■"/>
              <a:defRPr>
                <a:latin typeface="Ubuntu"/>
                <a:ea typeface="Ubuntu"/>
                <a:cs typeface="Ubuntu"/>
                <a:sym typeface="Ubuntu"/>
              </a:defRPr>
            </a:lvl3pPr>
            <a:lvl4pPr indent="-317500" lvl="3" marL="1828800">
              <a:spcBef>
                <a:spcPts val="0"/>
              </a:spcBef>
              <a:spcAft>
                <a:spcPts val="0"/>
              </a:spcAft>
              <a:buSzPts val="1400"/>
              <a:buFont typeface="Ubuntu"/>
              <a:buChar char="●"/>
              <a:defRPr>
                <a:latin typeface="Ubuntu"/>
                <a:ea typeface="Ubuntu"/>
                <a:cs typeface="Ubuntu"/>
                <a:sym typeface="Ubuntu"/>
              </a:defRPr>
            </a:lvl4pPr>
            <a:lvl5pPr indent="-317500" lvl="4" marL="2286000">
              <a:spcBef>
                <a:spcPts val="0"/>
              </a:spcBef>
              <a:spcAft>
                <a:spcPts val="0"/>
              </a:spcAft>
              <a:buSzPts val="1400"/>
              <a:buFont typeface="Ubuntu"/>
              <a:buChar char="○"/>
              <a:defRPr>
                <a:latin typeface="Ubuntu"/>
                <a:ea typeface="Ubuntu"/>
                <a:cs typeface="Ubuntu"/>
                <a:sym typeface="Ubuntu"/>
              </a:defRPr>
            </a:lvl5pPr>
            <a:lvl6pPr indent="-317500" lvl="5" marL="2743200">
              <a:spcBef>
                <a:spcPts val="0"/>
              </a:spcBef>
              <a:spcAft>
                <a:spcPts val="0"/>
              </a:spcAft>
              <a:buSzPts val="1400"/>
              <a:buFont typeface="Ubuntu"/>
              <a:buChar char="■"/>
              <a:defRPr>
                <a:latin typeface="Ubuntu"/>
                <a:ea typeface="Ubuntu"/>
                <a:cs typeface="Ubuntu"/>
                <a:sym typeface="Ubuntu"/>
              </a:defRPr>
            </a:lvl6pPr>
            <a:lvl7pPr indent="-317500" lvl="6" marL="3200400">
              <a:spcBef>
                <a:spcPts val="0"/>
              </a:spcBef>
              <a:spcAft>
                <a:spcPts val="0"/>
              </a:spcAft>
              <a:buSzPts val="1400"/>
              <a:buFont typeface="Ubuntu"/>
              <a:buChar char="●"/>
              <a:defRPr>
                <a:latin typeface="Ubuntu"/>
                <a:ea typeface="Ubuntu"/>
                <a:cs typeface="Ubuntu"/>
                <a:sym typeface="Ubuntu"/>
              </a:defRPr>
            </a:lvl7pPr>
            <a:lvl8pPr indent="-317500" lvl="7" marL="3657600">
              <a:spcBef>
                <a:spcPts val="0"/>
              </a:spcBef>
              <a:spcAft>
                <a:spcPts val="0"/>
              </a:spcAft>
              <a:buSzPts val="1400"/>
              <a:buFont typeface="Ubuntu"/>
              <a:buChar char="○"/>
              <a:defRPr>
                <a:latin typeface="Ubuntu"/>
                <a:ea typeface="Ubuntu"/>
                <a:cs typeface="Ubuntu"/>
                <a:sym typeface="Ubuntu"/>
              </a:defRPr>
            </a:lvl8pPr>
            <a:lvl9pPr indent="-317500" lvl="8" marL="4114800">
              <a:spcBef>
                <a:spcPts val="0"/>
              </a:spcBef>
              <a:spcAft>
                <a:spcPts val="0"/>
              </a:spcAft>
              <a:buSzPts val="1400"/>
              <a:buFont typeface="Ubuntu"/>
              <a:buChar char="■"/>
              <a:defRPr>
                <a:latin typeface="Ubuntu"/>
                <a:ea typeface="Ubuntu"/>
                <a:cs typeface="Ubuntu"/>
                <a:sym typeface="Ubuntu"/>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Ubuntu"/>
                <a:ea typeface="Ubuntu"/>
                <a:cs typeface="Ubuntu"/>
                <a:sym typeface="Ubuntu"/>
              </a:defRPr>
            </a:lvl1pPr>
            <a:lvl2pPr lvl="1">
              <a:buNone/>
              <a:defRPr>
                <a:latin typeface="Ubuntu"/>
                <a:ea typeface="Ubuntu"/>
                <a:cs typeface="Ubuntu"/>
                <a:sym typeface="Ubuntu"/>
              </a:defRPr>
            </a:lvl2pPr>
            <a:lvl3pPr lvl="2">
              <a:buNone/>
              <a:defRPr>
                <a:latin typeface="Ubuntu"/>
                <a:ea typeface="Ubuntu"/>
                <a:cs typeface="Ubuntu"/>
                <a:sym typeface="Ubuntu"/>
              </a:defRPr>
            </a:lvl3pPr>
            <a:lvl4pPr lvl="3">
              <a:buNone/>
              <a:defRPr>
                <a:latin typeface="Ubuntu"/>
                <a:ea typeface="Ubuntu"/>
                <a:cs typeface="Ubuntu"/>
                <a:sym typeface="Ubuntu"/>
              </a:defRPr>
            </a:lvl4pPr>
            <a:lvl5pPr lvl="4">
              <a:buNone/>
              <a:defRPr>
                <a:latin typeface="Ubuntu"/>
                <a:ea typeface="Ubuntu"/>
                <a:cs typeface="Ubuntu"/>
                <a:sym typeface="Ubuntu"/>
              </a:defRPr>
            </a:lvl5pPr>
            <a:lvl6pPr lvl="5">
              <a:buNone/>
              <a:defRPr>
                <a:latin typeface="Ubuntu"/>
                <a:ea typeface="Ubuntu"/>
                <a:cs typeface="Ubuntu"/>
                <a:sym typeface="Ubuntu"/>
              </a:defRPr>
            </a:lvl6pPr>
            <a:lvl7pPr lvl="6">
              <a:buNone/>
              <a:defRPr>
                <a:latin typeface="Ubuntu"/>
                <a:ea typeface="Ubuntu"/>
                <a:cs typeface="Ubuntu"/>
                <a:sym typeface="Ubuntu"/>
              </a:defRPr>
            </a:lvl7pPr>
            <a:lvl8pPr lvl="7">
              <a:buNone/>
              <a:defRPr>
                <a:latin typeface="Ubuntu"/>
                <a:ea typeface="Ubuntu"/>
                <a:cs typeface="Ubuntu"/>
                <a:sym typeface="Ubuntu"/>
              </a:defRPr>
            </a:lvl8pPr>
            <a:lvl9pPr lvl="8">
              <a:buNone/>
              <a:defRPr>
                <a:latin typeface="Ubuntu"/>
                <a:ea typeface="Ubuntu"/>
                <a:cs typeface="Ubuntu"/>
                <a:sym typeface="Ubuntu"/>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5" name="Google Shape;35;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2.png"/><Relationship Id="rId2" Type="http://schemas.openxmlformats.org/officeDocument/2006/relationships/image" Target="../media/image9.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0" y="-8075"/>
            <a:ext cx="9144000" cy="72600"/>
          </a:xfrm>
          <a:prstGeom prst="rect">
            <a:avLst/>
          </a:prstGeom>
          <a:solidFill>
            <a:srgbClr val="FF5A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 name="Google Shape;10;p1"/>
          <p:cNvSpPr/>
          <p:nvPr/>
        </p:nvSpPr>
        <p:spPr>
          <a:xfrm>
            <a:off x="0" y="56324"/>
            <a:ext cx="9144000" cy="72600"/>
          </a:xfrm>
          <a:prstGeom prst="rect">
            <a:avLst/>
          </a:prstGeom>
          <a:solidFill>
            <a:srgbClr val="00315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 name="Google Shape;11;p1"/>
          <p:cNvPicPr preferRelativeResize="0"/>
          <p:nvPr/>
        </p:nvPicPr>
        <p:blipFill>
          <a:blip r:embed="rId1">
            <a:alphaModFix/>
          </a:blip>
          <a:stretch>
            <a:fillRect/>
          </a:stretch>
        </p:blipFill>
        <p:spPr>
          <a:xfrm>
            <a:off x="8076980" y="178875"/>
            <a:ext cx="548700" cy="232500"/>
          </a:xfrm>
          <a:prstGeom prst="rect">
            <a:avLst/>
          </a:prstGeom>
          <a:noFill/>
          <a:ln>
            <a:noFill/>
          </a:ln>
        </p:spPr>
      </p:pic>
      <p:pic>
        <p:nvPicPr>
          <p:cNvPr id="12" name="Google Shape;12;p1"/>
          <p:cNvPicPr preferRelativeResize="0"/>
          <p:nvPr/>
        </p:nvPicPr>
        <p:blipFill rotWithShape="1">
          <a:blip r:embed="rId2">
            <a:alphaModFix/>
          </a:blip>
          <a:srcRect b="0" l="0" r="68515" t="0"/>
          <a:stretch/>
        </p:blipFill>
        <p:spPr>
          <a:xfrm>
            <a:off x="8844910" y="160287"/>
            <a:ext cx="251850" cy="284750"/>
          </a:xfrm>
          <a:prstGeom prst="rect">
            <a:avLst/>
          </a:prstGeom>
          <a:noFill/>
          <a:ln>
            <a:noFill/>
          </a:ln>
        </p:spPr>
      </p:pic>
      <p:sp>
        <p:nvSpPr>
          <p:cNvPr id="13" name="Google Shape;13;p1"/>
          <p:cNvSpPr txBox="1"/>
          <p:nvPr/>
        </p:nvSpPr>
        <p:spPr>
          <a:xfrm>
            <a:off x="8555103" y="106130"/>
            <a:ext cx="34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t>
            </a:r>
            <a:endParaRPr>
              <a:solidFill>
                <a:schemeClr val="dk2"/>
              </a:solidFil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7" name="Google Shape;5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8" name="Google Shape;5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3"/>
          <p:cNvSpPr/>
          <p:nvPr/>
        </p:nvSpPr>
        <p:spPr>
          <a:xfrm>
            <a:off x="0" y="-8075"/>
            <a:ext cx="9144000" cy="72600"/>
          </a:xfrm>
          <a:prstGeom prst="rect">
            <a:avLst/>
          </a:prstGeom>
          <a:solidFill>
            <a:srgbClr val="FF5A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3"/>
          <p:cNvSpPr/>
          <p:nvPr/>
        </p:nvSpPr>
        <p:spPr>
          <a:xfrm>
            <a:off x="0" y="56324"/>
            <a:ext cx="9144000" cy="72600"/>
          </a:xfrm>
          <a:prstGeom prst="rect">
            <a:avLst/>
          </a:prstGeom>
          <a:solidFill>
            <a:srgbClr val="00315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13"/>
          <p:cNvPicPr preferRelativeResize="0"/>
          <p:nvPr/>
        </p:nvPicPr>
        <p:blipFill rotWithShape="1">
          <a:blip r:embed="rId1">
            <a:alphaModFix/>
          </a:blip>
          <a:srcRect b="0" l="0" r="0" t="0"/>
          <a:stretch/>
        </p:blipFill>
        <p:spPr>
          <a:xfrm>
            <a:off x="8076980" y="178875"/>
            <a:ext cx="548700" cy="232500"/>
          </a:xfrm>
          <a:prstGeom prst="rect">
            <a:avLst/>
          </a:prstGeom>
          <a:noFill/>
          <a:ln>
            <a:noFill/>
          </a:ln>
        </p:spPr>
      </p:pic>
      <p:pic>
        <p:nvPicPr>
          <p:cNvPr id="62" name="Google Shape;62;p13"/>
          <p:cNvPicPr preferRelativeResize="0"/>
          <p:nvPr/>
        </p:nvPicPr>
        <p:blipFill rotWithShape="1">
          <a:blip r:embed="rId2">
            <a:alphaModFix/>
          </a:blip>
          <a:srcRect b="0" l="0" r="68515" t="0"/>
          <a:stretch/>
        </p:blipFill>
        <p:spPr>
          <a:xfrm>
            <a:off x="8844910" y="160287"/>
            <a:ext cx="251850" cy="284750"/>
          </a:xfrm>
          <a:prstGeom prst="rect">
            <a:avLst/>
          </a:prstGeom>
          <a:noFill/>
          <a:ln>
            <a:noFill/>
          </a:ln>
        </p:spPr>
      </p:pic>
      <p:sp>
        <p:nvSpPr>
          <p:cNvPr id="63" name="Google Shape;63;p13"/>
          <p:cNvSpPr txBox="1"/>
          <p:nvPr/>
        </p:nvSpPr>
        <p:spPr>
          <a:xfrm>
            <a:off x="8555103" y="106130"/>
            <a:ext cx="34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4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4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4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46.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4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 Id="rId3" Type="http://schemas.openxmlformats.org/officeDocument/2006/relationships/image" Target="../media/image55.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 Id="rId3" Type="http://schemas.openxmlformats.org/officeDocument/2006/relationships/image" Target="../media/image55.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 Id="rId3" Type="http://schemas.openxmlformats.org/officeDocument/2006/relationships/image" Target="../media/image55.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 Id="rId3" Type="http://schemas.openxmlformats.org/officeDocument/2006/relationships/image" Target="../media/image49.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 Id="rId3" Type="http://schemas.openxmlformats.org/officeDocument/2006/relationships/image" Target="../media/image59.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 Id="rId3" Type="http://schemas.openxmlformats.org/officeDocument/2006/relationships/image" Target="../media/image53.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 Id="rId3"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 Id="rId3" Type="http://schemas.openxmlformats.org/officeDocument/2006/relationships/image" Target="../media/image53.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 Id="rId3" Type="http://schemas.openxmlformats.org/officeDocument/2006/relationships/image" Target="../media/image72.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 Id="rId3" Type="http://schemas.openxmlformats.org/officeDocument/2006/relationships/image" Target="../media/image72.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 Id="rId3" Type="http://schemas.openxmlformats.org/officeDocument/2006/relationships/image" Target="../media/image68.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 Id="rId3" Type="http://schemas.openxmlformats.org/officeDocument/2006/relationships/image" Target="../media/image68.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 Id="rId3" Type="http://schemas.openxmlformats.org/officeDocument/2006/relationships/image" Target="../media/image68.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 Id="rId3" Type="http://schemas.openxmlformats.org/officeDocument/2006/relationships/image" Target="../media/image6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 Id="rId3" Type="http://schemas.openxmlformats.org/officeDocument/2006/relationships/image" Target="../media/image68.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 Id="rId3" Type="http://schemas.openxmlformats.org/officeDocument/2006/relationships/image" Target="../media/image65.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 Id="rId3" Type="http://schemas.openxmlformats.org/officeDocument/2006/relationships/image" Target="../media/image60.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 Id="rId3" Type="http://schemas.openxmlformats.org/officeDocument/2006/relationships/image" Target="../media/image62.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 Id="rId3" Type="http://schemas.openxmlformats.org/officeDocument/2006/relationships/image" Target="../media/image64.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 Id="rId3" Type="http://schemas.openxmlformats.org/officeDocument/2006/relationships/image" Target="../media/image57.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9.xml"/><Relationship Id="rId3" Type="http://schemas.openxmlformats.org/officeDocument/2006/relationships/image" Target="../media/image5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 Id="rId3" Type="http://schemas.openxmlformats.org/officeDocument/2006/relationships/image" Target="../media/image67.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1.xml"/><Relationship Id="rId3" Type="http://schemas.openxmlformats.org/officeDocument/2006/relationships/image" Target="../media/image73.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 Id="rId3" Type="http://schemas.openxmlformats.org/officeDocument/2006/relationships/image" Target="../media/image63.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 Id="rId3" Type="http://schemas.openxmlformats.org/officeDocument/2006/relationships/image" Target="../media/image66.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 Id="rId3" Type="http://schemas.openxmlformats.org/officeDocument/2006/relationships/image" Target="../media/image77.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 Id="rId3" Type="http://schemas.openxmlformats.org/officeDocument/2006/relationships/image" Target="../media/image69.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6.xml"/><Relationship Id="rId3" Type="http://schemas.openxmlformats.org/officeDocument/2006/relationships/image" Target="../media/image70.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 Id="rId3" Type="http://schemas.openxmlformats.org/officeDocument/2006/relationships/image" Target="../media/image71.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 Id="rId3" Type="http://schemas.openxmlformats.org/officeDocument/2006/relationships/image" Target="../media/image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 Id="rId3" Type="http://schemas.openxmlformats.org/officeDocument/2006/relationships/image" Target="../media/image76.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1.xml"/><Relationship Id="rId3" Type="http://schemas.openxmlformats.org/officeDocument/2006/relationships/image" Target="../media/image76.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 Id="rId3" Type="http://schemas.openxmlformats.org/officeDocument/2006/relationships/image" Target="../media/image76.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3.xml"/><Relationship Id="rId3" Type="http://schemas.openxmlformats.org/officeDocument/2006/relationships/image" Target="../media/image75.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 Id="rId3" Type="http://schemas.openxmlformats.org/officeDocument/2006/relationships/image" Target="../media/image75.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 Id="rId3" Type="http://schemas.openxmlformats.org/officeDocument/2006/relationships/image" Target="../media/image75.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 Id="rId3" Type="http://schemas.openxmlformats.org/officeDocument/2006/relationships/image" Target="../media/image75.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 Id="rId3" Type="http://schemas.openxmlformats.org/officeDocument/2006/relationships/image" Target="../media/image75.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 Id="rId3" Type="http://schemas.openxmlformats.org/officeDocument/2006/relationships/image" Target="../media/image75.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 Id="rId3" Type="http://schemas.openxmlformats.org/officeDocument/2006/relationships/image" Target="../media/image81.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 Id="rId3" Type="http://schemas.openxmlformats.org/officeDocument/2006/relationships/image" Target="../media/image78.png"/><Relationship Id="rId4" Type="http://schemas.openxmlformats.org/officeDocument/2006/relationships/image" Target="../media/image74.pn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 Id="rId3" Type="http://schemas.openxmlformats.org/officeDocument/2006/relationships/image" Target="../media/image79.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 Id="rId3" Type="http://schemas.openxmlformats.org/officeDocument/2006/relationships/image" Target="../media/image79.pn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4.xml"/><Relationship Id="rId3" Type="http://schemas.openxmlformats.org/officeDocument/2006/relationships/image" Target="../media/image79.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5.xml"/><Relationship Id="rId3" Type="http://schemas.openxmlformats.org/officeDocument/2006/relationships/image" Target="../media/image82.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6.xml"/><Relationship Id="rId3" Type="http://schemas.openxmlformats.org/officeDocument/2006/relationships/image" Target="../media/image88.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7.xml"/><Relationship Id="rId3" Type="http://schemas.openxmlformats.org/officeDocument/2006/relationships/image" Target="../media/image88.pn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8.xml"/><Relationship Id="rId3" Type="http://schemas.openxmlformats.org/officeDocument/2006/relationships/image" Target="../media/image88.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0.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9.xml"/><Relationship Id="rId3" Type="http://schemas.openxmlformats.org/officeDocument/2006/relationships/image" Target="../media/image8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20.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0.xml"/><Relationship Id="rId3" Type="http://schemas.openxmlformats.org/officeDocument/2006/relationships/image" Target="../media/image86.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1.xml"/><Relationship Id="rId3" Type="http://schemas.openxmlformats.org/officeDocument/2006/relationships/image" Target="../media/image86.pn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5.xml"/><Relationship Id="rId3" Type="http://schemas.openxmlformats.org/officeDocument/2006/relationships/image" Target="../media/image83.png"/></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6.xml"/><Relationship Id="rId3" Type="http://schemas.openxmlformats.org/officeDocument/2006/relationships/image" Target="../media/image83.png"/></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7.xml"/><Relationship Id="rId3" Type="http://schemas.openxmlformats.org/officeDocument/2006/relationships/image" Target="../media/image87.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8.xml"/><Relationship Id="rId3" Type="http://schemas.openxmlformats.org/officeDocument/2006/relationships/image" Target="../media/image87.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9.xml"/><Relationship Id="rId3" Type="http://schemas.openxmlformats.org/officeDocument/2006/relationships/image" Target="../media/image8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7.pn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0.xml"/><Relationship Id="rId3" Type="http://schemas.openxmlformats.org/officeDocument/2006/relationships/image" Target="../media/image85.pn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8.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24.png"/><Relationship Id="rId5" Type="http://schemas.openxmlformats.org/officeDocument/2006/relationships/image" Target="../media/image27.png"/><Relationship Id="rId6" Type="http://schemas.openxmlformats.org/officeDocument/2006/relationships/image" Target="../media/image19.png"/><Relationship Id="rId7" Type="http://schemas.openxmlformats.org/officeDocument/2006/relationships/image" Target="../media/image26.png"/><Relationship Id="rId8" Type="http://schemas.openxmlformats.org/officeDocument/2006/relationships/image" Target="../media/image32.pn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0.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8.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9.xml"/></Relationships>
</file>

<file path=ppt/slides/_rels/slide26.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34.png"/><Relationship Id="rId5" Type="http://schemas.openxmlformats.org/officeDocument/2006/relationships/image" Target="../media/image27.png"/><Relationship Id="rId6" Type="http://schemas.openxmlformats.org/officeDocument/2006/relationships/image" Target="../media/image19.png"/><Relationship Id="rId7" Type="http://schemas.openxmlformats.org/officeDocument/2006/relationships/image" Target="../media/image26.png"/><Relationship Id="rId8" Type="http://schemas.openxmlformats.org/officeDocument/2006/relationships/image" Target="../media/image37.pn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0.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8.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9.xml"/></Relationships>
</file>

<file path=ppt/slides/_rels/slide27.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34.png"/><Relationship Id="rId5" Type="http://schemas.openxmlformats.org/officeDocument/2006/relationships/image" Target="../media/image27.png"/><Relationship Id="rId6" Type="http://schemas.openxmlformats.org/officeDocument/2006/relationships/image" Target="../media/image19.png"/><Relationship Id="rId7" Type="http://schemas.openxmlformats.org/officeDocument/2006/relationships/image" Target="../media/image26.png"/><Relationship Id="rId8" Type="http://schemas.openxmlformats.org/officeDocument/2006/relationships/image" Target="../media/image37.pn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0.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8.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0.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2.xml"/><Relationship Id="rId3" Type="http://schemas.openxmlformats.org/officeDocument/2006/relationships/image" Target="../media/image89.png"/></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3.xml"/><Relationship Id="rId3" Type="http://schemas.openxmlformats.org/officeDocument/2006/relationships/image" Target="../media/image89.pn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4.xml"/><Relationship Id="rId3" Type="http://schemas.openxmlformats.org/officeDocument/2006/relationships/image" Target="../media/image89.png"/></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7.xml"/><Relationship Id="rId3" Type="http://schemas.openxmlformats.org/officeDocument/2006/relationships/image" Target="../media/image84.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8.xml"/><Relationship Id="rId3" Type="http://schemas.openxmlformats.org/officeDocument/2006/relationships/image" Target="../media/image84.pn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9.xml"/><Relationship Id="rId3" Type="http://schemas.openxmlformats.org/officeDocument/2006/relationships/image" Target="../media/image8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0.xml"/><Relationship Id="rId3" Type="http://schemas.openxmlformats.org/officeDocument/2006/relationships/image" Target="../media/image84.png"/></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1.xml"/><Relationship Id="rId3" Type="http://schemas.openxmlformats.org/officeDocument/2006/relationships/image" Target="../media/image84.png"/></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2.xml"/><Relationship Id="rId3" Type="http://schemas.openxmlformats.org/officeDocument/2006/relationships/image" Target="../media/image84.png"/></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3.xml"/><Relationship Id="rId3" Type="http://schemas.openxmlformats.org/officeDocument/2006/relationships/image" Target="../media/image84.png"/></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4.xml"/><Relationship Id="rId3" Type="http://schemas.openxmlformats.org/officeDocument/2006/relationships/image" Target="../media/image84.png"/></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5.xml"/><Relationship Id="rId3" Type="http://schemas.openxmlformats.org/officeDocument/2006/relationships/image" Target="../media/image84.png"/><Relationship Id="rId4" Type="http://schemas.openxmlformats.org/officeDocument/2006/relationships/image" Target="../media/image89.png"/></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6.xml"/><Relationship Id="rId3" Type="http://schemas.openxmlformats.org/officeDocument/2006/relationships/image" Target="../media/image84.png"/><Relationship Id="rId4" Type="http://schemas.openxmlformats.org/officeDocument/2006/relationships/image" Target="../media/image89.pn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7.xml"/><Relationship Id="rId3" Type="http://schemas.openxmlformats.org/officeDocument/2006/relationships/image" Target="../media/image84.png"/><Relationship Id="rId4" Type="http://schemas.openxmlformats.org/officeDocument/2006/relationships/image" Target="../media/image89.png"/></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8.xml"/><Relationship Id="rId3" Type="http://schemas.openxmlformats.org/officeDocument/2006/relationships/image" Target="../media/image84.png"/><Relationship Id="rId4" Type="http://schemas.openxmlformats.org/officeDocument/2006/relationships/image" Target="../media/image89.png"/></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9.xml"/><Relationship Id="rId3" Type="http://schemas.openxmlformats.org/officeDocument/2006/relationships/image" Target="../media/image84.png"/><Relationship Id="rId4" Type="http://schemas.openxmlformats.org/officeDocument/2006/relationships/image" Target="../media/image89.png"/><Relationship Id="rId5" Type="http://schemas.openxmlformats.org/officeDocument/2006/relationships/image" Target="../media/image9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0.xml"/><Relationship Id="rId3" Type="http://schemas.openxmlformats.org/officeDocument/2006/relationships/image" Target="../media/image84.png"/><Relationship Id="rId4" Type="http://schemas.openxmlformats.org/officeDocument/2006/relationships/image" Target="../media/image89.png"/><Relationship Id="rId5" Type="http://schemas.openxmlformats.org/officeDocument/2006/relationships/image" Target="../media/image90.png"/></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5.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6.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7.xml"/><Relationship Id="rId3" Type="http://schemas.openxmlformats.org/officeDocument/2006/relationships/image" Target="../media/image83.png"/></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8.xml"/><Relationship Id="rId3" Type="http://schemas.openxmlformats.org/officeDocument/2006/relationships/image" Target="../media/image83.png"/></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9.xml"/><Relationship Id="rId3" Type="http://schemas.openxmlformats.org/officeDocument/2006/relationships/image" Target="../media/image8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0.xml"/><Relationship Id="rId3" Type="http://schemas.openxmlformats.org/officeDocument/2006/relationships/image" Target="../media/image83.png"/></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1.xml"/><Relationship Id="rId3" Type="http://schemas.openxmlformats.org/officeDocument/2006/relationships/image" Target="../media/image83.png"/></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4.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5.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6.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7.xml"/><Relationship Id="rId3" Type="http://schemas.openxmlformats.org/officeDocument/2006/relationships/image" Target="../media/image83.png"/></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8.xml"/><Relationship Id="rId3" Type="http://schemas.openxmlformats.org/officeDocument/2006/relationships/image" Target="../media/image83.png"/></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9.xml"/><Relationship Id="rId3" Type="http://schemas.openxmlformats.org/officeDocument/2006/relationships/image" Target="../media/image8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41.jp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0.xml"/><Relationship Id="rId3" Type="http://schemas.openxmlformats.org/officeDocument/2006/relationships/image" Target="../media/image83.png"/></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1.xml"/><Relationship Id="rId3" Type="http://schemas.openxmlformats.org/officeDocument/2006/relationships/image" Target="../media/image83.png"/></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2.xml"/><Relationship Id="rId3" Type="http://schemas.openxmlformats.org/officeDocument/2006/relationships/image" Target="../media/image83.png"/></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3.xml"/><Relationship Id="rId3" Type="http://schemas.openxmlformats.org/officeDocument/2006/relationships/image" Target="../media/image83.png"/><Relationship Id="rId4" Type="http://schemas.openxmlformats.org/officeDocument/2006/relationships/image" Target="../media/image95.png"/></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4.xml"/><Relationship Id="rId3" Type="http://schemas.openxmlformats.org/officeDocument/2006/relationships/image" Target="../media/image83.png"/><Relationship Id="rId4" Type="http://schemas.openxmlformats.org/officeDocument/2006/relationships/image" Target="../media/image95.png"/></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5.xml"/><Relationship Id="rId3" Type="http://schemas.openxmlformats.org/officeDocument/2006/relationships/image" Target="../media/image83.png"/><Relationship Id="rId4" Type="http://schemas.openxmlformats.org/officeDocument/2006/relationships/image" Target="../media/image95.png"/><Relationship Id="rId5" Type="http://schemas.openxmlformats.org/officeDocument/2006/relationships/image" Target="../media/image43.png"/></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6.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8.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41.jpg"/><Relationship Id="rId4" Type="http://schemas.openxmlformats.org/officeDocument/2006/relationships/image" Target="../media/image43.png"/></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0.xml"/><Relationship Id="rId3" Type="http://schemas.openxmlformats.org/officeDocument/2006/relationships/image" Target="../media/image108.png"/></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1.xml"/><Relationship Id="rId3" Type="http://schemas.openxmlformats.org/officeDocument/2006/relationships/image" Target="../media/image108.png"/></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2.xml"/><Relationship Id="rId3" Type="http://schemas.openxmlformats.org/officeDocument/2006/relationships/image" Target="../media/image86.png"/><Relationship Id="rId4" Type="http://schemas.openxmlformats.org/officeDocument/2006/relationships/image" Target="../media/image108.png"/></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3.xml"/><Relationship Id="rId3" Type="http://schemas.openxmlformats.org/officeDocument/2006/relationships/image" Target="../media/image86.png"/><Relationship Id="rId4" Type="http://schemas.openxmlformats.org/officeDocument/2006/relationships/image" Target="../media/image108.png"/></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4.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5.xml"/><Relationship Id="rId3" Type="http://schemas.openxmlformats.org/officeDocument/2006/relationships/image" Target="../media/image107.png"/></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6.xml"/><Relationship Id="rId3" Type="http://schemas.openxmlformats.org/officeDocument/2006/relationships/image" Target="../media/image105.png"/><Relationship Id="rId4" Type="http://schemas.openxmlformats.org/officeDocument/2006/relationships/image" Target="../media/image107.png"/></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8.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9.xml"/><Relationship Id="rId3" Type="http://schemas.openxmlformats.org/officeDocument/2006/relationships/image" Target="../media/image106.png"/><Relationship Id="rId4" Type="http://schemas.openxmlformats.org/officeDocument/2006/relationships/image" Target="../media/image10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0.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3.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4.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5.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6.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8.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36.png"/><Relationship Id="rId4" Type="http://schemas.openxmlformats.org/officeDocument/2006/relationships/image" Target="../media/image39.pn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0.xml"/></Relationships>
</file>

<file path=ppt/slides/_rels/slide351.xml.rels><?xml version="1.0" encoding="UTF-8" standalone="yes"?><Relationships xmlns="http://schemas.openxmlformats.org/package/2006/relationships"><Relationship Id="rId11" Type="http://schemas.openxmlformats.org/officeDocument/2006/relationships/image" Target="../media/image102.png"/><Relationship Id="rId10" Type="http://schemas.openxmlformats.org/officeDocument/2006/relationships/image" Target="../media/image94.png"/><Relationship Id="rId13" Type="http://schemas.openxmlformats.org/officeDocument/2006/relationships/image" Target="../media/image103.png"/><Relationship Id="rId12" Type="http://schemas.openxmlformats.org/officeDocument/2006/relationships/image" Target="../media/image100.png"/><Relationship Id="rId1" Type="http://schemas.openxmlformats.org/officeDocument/2006/relationships/slideLayout" Target="../slideLayouts/slideLayout3.xml"/><Relationship Id="rId2" Type="http://schemas.openxmlformats.org/officeDocument/2006/relationships/notesSlide" Target="../notesSlides/notesSlide351.xml"/><Relationship Id="rId3" Type="http://schemas.openxmlformats.org/officeDocument/2006/relationships/image" Target="../media/image101.png"/><Relationship Id="rId4" Type="http://schemas.openxmlformats.org/officeDocument/2006/relationships/image" Target="../media/image96.png"/><Relationship Id="rId9" Type="http://schemas.openxmlformats.org/officeDocument/2006/relationships/image" Target="../media/image93.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97.png"/><Relationship Id="rId8" Type="http://schemas.openxmlformats.org/officeDocument/2006/relationships/image" Target="../media/image9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6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4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4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4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4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44.png"/><Relationship Id="rId4" Type="http://schemas.openxmlformats.org/officeDocument/2006/relationships/image" Target="../media/image42.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44.png"/><Relationship Id="rId4" Type="http://schemas.openxmlformats.org/officeDocument/2006/relationships/image" Target="../media/image42.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44.png"/><Relationship Id="rId4" Type="http://schemas.openxmlformats.org/officeDocument/2006/relationships/image" Target="../media/image4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44.png"/><Relationship Id="rId4" Type="http://schemas.openxmlformats.org/officeDocument/2006/relationships/image" Target="../media/image4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44.png"/><Relationship Id="rId4" Type="http://schemas.openxmlformats.org/officeDocument/2006/relationships/image" Target="../media/image42.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44.png"/><Relationship Id="rId4" Type="http://schemas.openxmlformats.org/officeDocument/2006/relationships/image" Target="../media/image42.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44.png"/><Relationship Id="rId4" Type="http://schemas.openxmlformats.org/officeDocument/2006/relationships/image" Target="../media/image42.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44.png"/><Relationship Id="rId4" Type="http://schemas.openxmlformats.org/officeDocument/2006/relationships/image" Target="../media/image42.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44.png"/><Relationship Id="rId4" Type="http://schemas.openxmlformats.org/officeDocument/2006/relationships/image" Target="../media/image42.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44.png"/><Relationship Id="rId4" Type="http://schemas.openxmlformats.org/officeDocument/2006/relationships/image" Target="../media/image4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42.jpg"/><Relationship Id="rId4" Type="http://schemas.openxmlformats.org/officeDocument/2006/relationships/image" Target="../media/image4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42.jpg"/><Relationship Id="rId4" Type="http://schemas.openxmlformats.org/officeDocument/2006/relationships/image" Target="../media/image4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42.jpg"/><Relationship Id="rId4" Type="http://schemas.openxmlformats.org/officeDocument/2006/relationships/image" Target="../media/image4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42.jpg"/><Relationship Id="rId4" Type="http://schemas.openxmlformats.org/officeDocument/2006/relationships/image" Target="../media/image4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42.jpg"/><Relationship Id="rId4" Type="http://schemas.openxmlformats.org/officeDocument/2006/relationships/image" Target="../media/image4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42.jpg"/><Relationship Id="rId4" Type="http://schemas.openxmlformats.org/officeDocument/2006/relationships/image" Target="../media/image4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42.jpg"/><Relationship Id="rId4" Type="http://schemas.openxmlformats.org/officeDocument/2006/relationships/image" Target="../media/image4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5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5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5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5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5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5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50.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5"/>
          <p:cNvSpPr txBox="1"/>
          <p:nvPr>
            <p:ph type="ctrTitle"/>
          </p:nvPr>
        </p:nvSpPr>
        <p:spPr>
          <a:xfrm>
            <a:off x="0" y="690261"/>
            <a:ext cx="9144000" cy="19005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01961"/>
              <a:buNone/>
            </a:pPr>
            <a:r>
              <a:rPr lang="en" sz="5100">
                <a:latin typeface="Ubuntu"/>
                <a:ea typeface="Ubuntu"/>
                <a:cs typeface="Ubuntu"/>
                <a:sym typeface="Ubuntu"/>
              </a:rPr>
              <a:t>The Quest for F</a:t>
            </a:r>
            <a:r>
              <a:rPr lang="en" sz="5100">
                <a:latin typeface="Ubuntu"/>
                <a:ea typeface="Ubuntu"/>
                <a:cs typeface="Ubuntu"/>
                <a:sym typeface="Ubuntu"/>
              </a:rPr>
              <a:t> </a:t>
            </a:r>
            <a:r>
              <a:rPr lang="en" sz="5100">
                <a:latin typeface="Ubuntu"/>
                <a:ea typeface="Ubuntu"/>
                <a:cs typeface="Ubuntu"/>
                <a:sym typeface="Ubuntu"/>
              </a:rPr>
              <a:t>a s t e r </a:t>
            </a:r>
            <a:br>
              <a:rPr lang="en" sz="5100">
                <a:latin typeface="Ubuntu"/>
                <a:ea typeface="Ubuntu"/>
                <a:cs typeface="Ubuntu"/>
                <a:sym typeface="Ubuntu"/>
              </a:rPr>
            </a:br>
            <a:r>
              <a:rPr lang="en" sz="6200">
                <a:latin typeface="Ubuntu"/>
                <a:ea typeface="Ubuntu"/>
                <a:cs typeface="Ubuntu"/>
                <a:sym typeface="Ubuntu"/>
              </a:rPr>
              <a:t>ANN Vector Search</a:t>
            </a:r>
            <a:r>
              <a:rPr lang="en" sz="6000">
                <a:latin typeface="Ubuntu"/>
                <a:ea typeface="Ubuntu"/>
                <a:cs typeface="Ubuntu"/>
                <a:sym typeface="Ubuntu"/>
              </a:rPr>
              <a:t> </a:t>
            </a:r>
            <a:endParaRPr sz="5100">
              <a:latin typeface="Ubuntu"/>
              <a:ea typeface="Ubuntu"/>
              <a:cs typeface="Ubuntu"/>
              <a:sym typeface="Ubuntu"/>
            </a:endParaRPr>
          </a:p>
        </p:txBody>
      </p:sp>
      <p:sp>
        <p:nvSpPr>
          <p:cNvPr id="110" name="Google Shape;110;p25"/>
          <p:cNvSpPr txBox="1"/>
          <p:nvPr>
            <p:ph idx="1" type="subTitle"/>
          </p:nvPr>
        </p:nvSpPr>
        <p:spPr>
          <a:xfrm>
            <a:off x="0" y="3041330"/>
            <a:ext cx="9144000" cy="5892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Clr>
                <a:schemeClr val="dk1"/>
              </a:buClr>
              <a:buSzPts val="523"/>
              <a:buFont typeface="Arial"/>
              <a:buNone/>
            </a:pPr>
            <a:r>
              <a:rPr lang="en" sz="1800">
                <a:solidFill>
                  <a:srgbClr val="666666"/>
                </a:solidFill>
                <a:latin typeface="Ubuntu"/>
                <a:ea typeface="Ubuntu"/>
                <a:cs typeface="Ubuntu"/>
                <a:sym typeface="Ubuntu"/>
              </a:rPr>
              <a:t>Manos Chatzakis, Francesca Del Gaudio, Sophia Sideri, Themis Palpanas</a:t>
            </a:r>
            <a:br>
              <a:rPr lang="en" sz="1800">
                <a:solidFill>
                  <a:srgbClr val="666666"/>
                </a:solidFill>
                <a:latin typeface="Ubuntu"/>
                <a:ea typeface="Ubuntu"/>
                <a:cs typeface="Ubuntu"/>
                <a:sym typeface="Ubuntu"/>
              </a:rPr>
            </a:br>
            <a:endParaRPr sz="1800">
              <a:solidFill>
                <a:srgbClr val="666666"/>
              </a:solidFill>
              <a:latin typeface="Ubuntu"/>
              <a:ea typeface="Ubuntu"/>
              <a:cs typeface="Ubuntu"/>
              <a:sym typeface="Ubuntu"/>
            </a:endParaRPr>
          </a:p>
          <a:p>
            <a:pPr indent="0" lvl="0" marL="0" rtl="0" algn="ctr">
              <a:lnSpc>
                <a:spcPct val="80000"/>
              </a:lnSpc>
              <a:spcBef>
                <a:spcPts val="0"/>
              </a:spcBef>
              <a:spcAft>
                <a:spcPts val="0"/>
              </a:spcAft>
              <a:buClr>
                <a:schemeClr val="dk1"/>
              </a:buClr>
              <a:buSzPts val="523"/>
              <a:buFont typeface="Arial"/>
              <a:buNone/>
            </a:pPr>
            <a:r>
              <a:rPr i="1" lang="en" sz="1800">
                <a:solidFill>
                  <a:srgbClr val="666666"/>
                </a:solidFill>
                <a:latin typeface="Ubuntu"/>
                <a:ea typeface="Ubuntu"/>
                <a:cs typeface="Ubuntu"/>
                <a:sym typeface="Ubuntu"/>
              </a:rPr>
              <a:t>LIPADE, Université Paris Cité</a:t>
            </a:r>
            <a:endParaRPr i="1" sz="1800">
              <a:solidFill>
                <a:srgbClr val="666666"/>
              </a:solidFill>
              <a:latin typeface="Ubuntu"/>
              <a:ea typeface="Ubuntu"/>
              <a:cs typeface="Ubuntu"/>
              <a:sym typeface="Ubuntu"/>
            </a:endParaRPr>
          </a:p>
        </p:txBody>
      </p:sp>
      <p:pic>
        <p:nvPicPr>
          <p:cNvPr id="111" name="Google Shape;111;p25"/>
          <p:cNvPicPr preferRelativeResize="0"/>
          <p:nvPr/>
        </p:nvPicPr>
        <p:blipFill rotWithShape="1">
          <a:blip r:embed="rId3">
            <a:alphaModFix/>
          </a:blip>
          <a:srcRect b="0" l="0" r="0" t="0"/>
          <a:stretch/>
        </p:blipFill>
        <p:spPr>
          <a:xfrm>
            <a:off x="7406995" y="4518139"/>
            <a:ext cx="1655122" cy="589225"/>
          </a:xfrm>
          <a:prstGeom prst="rect">
            <a:avLst/>
          </a:prstGeom>
          <a:noFill/>
          <a:ln>
            <a:noFill/>
          </a:ln>
        </p:spPr>
      </p:pic>
      <p:sp>
        <p:nvSpPr>
          <p:cNvPr id="112" name="Google Shape;112;p25"/>
          <p:cNvSpPr/>
          <p:nvPr/>
        </p:nvSpPr>
        <p:spPr>
          <a:xfrm>
            <a:off x="41050" y="4803550"/>
            <a:ext cx="657000" cy="287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Ubuntu"/>
              <a:ea typeface="Ubuntu"/>
              <a:cs typeface="Ubuntu"/>
              <a:sym typeface="Ubuntu"/>
            </a:endParaRPr>
          </a:p>
        </p:txBody>
      </p:sp>
      <p:pic>
        <p:nvPicPr>
          <p:cNvPr id="113" name="Google Shape;113;p25"/>
          <p:cNvPicPr preferRelativeResize="0"/>
          <p:nvPr/>
        </p:nvPicPr>
        <p:blipFill rotWithShape="1">
          <a:blip r:embed="rId4">
            <a:alphaModFix/>
          </a:blip>
          <a:srcRect b="0" l="0" r="0" t="0"/>
          <a:stretch/>
        </p:blipFill>
        <p:spPr>
          <a:xfrm>
            <a:off x="32839" y="4518147"/>
            <a:ext cx="1390525" cy="589225"/>
          </a:xfrm>
          <a:prstGeom prst="rect">
            <a:avLst/>
          </a:prstGeom>
          <a:noFill/>
          <a:ln>
            <a:noFill/>
          </a:ln>
        </p:spPr>
      </p:pic>
      <p:sp>
        <p:nvSpPr>
          <p:cNvPr id="114" name="Google Shape;11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5" name="Google Shape;115;p25"/>
          <p:cNvPicPr preferRelativeResize="0"/>
          <p:nvPr/>
        </p:nvPicPr>
        <p:blipFill rotWithShape="1">
          <a:blip r:embed="rId5">
            <a:alphaModFix/>
          </a:blip>
          <a:srcRect b="0" l="0" r="0" t="0"/>
          <a:stretch/>
        </p:blipFill>
        <p:spPr>
          <a:xfrm>
            <a:off x="3684875" y="4603577"/>
            <a:ext cx="1774250" cy="418375"/>
          </a:xfrm>
          <a:prstGeom prst="rect">
            <a:avLst/>
          </a:prstGeom>
          <a:noFill/>
          <a:ln>
            <a:noFill/>
          </a:ln>
        </p:spPr>
      </p:pic>
      <p:sp>
        <p:nvSpPr>
          <p:cNvPr id="116" name="Google Shape;116;p25"/>
          <p:cNvSpPr/>
          <p:nvPr/>
        </p:nvSpPr>
        <p:spPr>
          <a:xfrm>
            <a:off x="8044399" y="161325"/>
            <a:ext cx="1071000" cy="287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Nearest Neighbor Search</a:t>
            </a:r>
            <a:endParaRPr/>
          </a:p>
        </p:txBody>
      </p:sp>
      <p:sp>
        <p:nvSpPr>
          <p:cNvPr id="270" name="Google Shape;270;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p:txBody>
      </p:sp>
      <p:sp>
        <p:nvSpPr>
          <p:cNvPr id="271" name="Google Shape;271;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72" name="Google Shape;272;p34"/>
          <p:cNvPicPr preferRelativeResize="0"/>
          <p:nvPr/>
        </p:nvPicPr>
        <p:blipFill rotWithShape="1">
          <a:blip r:embed="rId3">
            <a:alphaModFix/>
          </a:blip>
          <a:srcRect b="0" l="0" r="0" t="0"/>
          <a:stretch/>
        </p:blipFill>
        <p:spPr>
          <a:xfrm>
            <a:off x="3009892" y="1017725"/>
            <a:ext cx="3918416" cy="3898140"/>
          </a:xfrm>
          <a:prstGeom prst="rect">
            <a:avLst/>
          </a:prstGeom>
          <a:noFill/>
          <a:ln>
            <a:noFill/>
          </a:ln>
        </p:spPr>
      </p:pic>
      <p:sp>
        <p:nvSpPr>
          <p:cNvPr id="273" name="Google Shape;273;p34"/>
          <p:cNvSpPr txBox="1"/>
          <p:nvPr/>
        </p:nvSpPr>
        <p:spPr>
          <a:xfrm>
            <a:off x="36996" y="214250"/>
            <a:ext cx="6298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Echihabi et al. “New Trends in High-D Vector Similarity Search: AI-driven, Progressive, and Distributed” PVLDB 2021</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2" name="Shape 3042"/>
        <p:cNvGrpSpPr/>
        <p:nvPr/>
      </p:nvGrpSpPr>
      <p:grpSpPr>
        <a:xfrm>
          <a:off x="0" y="0"/>
          <a:ext cx="0" cy="0"/>
          <a:chOff x="0" y="0"/>
          <a:chExt cx="0" cy="0"/>
        </a:xfrm>
      </p:grpSpPr>
      <p:sp>
        <p:nvSpPr>
          <p:cNvPr id="3043" name="Google Shape;3043;p1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Graph Partitioning [2/3]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44" name="Google Shape;3044;p124"/>
          <p:cNvSpPr txBox="1"/>
          <p:nvPr>
            <p:ph idx="1" type="body"/>
          </p:nvPr>
        </p:nvSpPr>
        <p:spPr>
          <a:xfrm>
            <a:off x="151147" y="1054968"/>
            <a:ext cx="8877900" cy="34164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Char char="●"/>
            </a:pPr>
            <a:r>
              <a:rPr lang="en">
                <a:solidFill>
                  <a:srgbClr val="2B2C30"/>
                </a:solidFill>
              </a:rPr>
              <a:t>Each shard is summarized by multiple coarse representatives. A compact routing index is built from all representatives.</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0"/>
              </a:spcBef>
              <a:spcAft>
                <a:spcPts val="0"/>
              </a:spcAft>
              <a:buNone/>
            </a:pPr>
            <a:r>
              <a:t/>
            </a:r>
            <a:endParaRPr>
              <a:solidFill>
                <a:srgbClr val="2B2C30"/>
              </a:solidFill>
            </a:endParaRPr>
          </a:p>
          <a:p>
            <a:pPr indent="0" lvl="0" marL="0" rtl="0" algn="l">
              <a:lnSpc>
                <a:spcPct val="100000"/>
              </a:lnSpc>
              <a:spcBef>
                <a:spcPts val="0"/>
              </a:spcBef>
              <a:spcAft>
                <a:spcPts val="1200"/>
              </a:spcAft>
              <a:buNone/>
            </a:pPr>
            <a:r>
              <a:t/>
            </a:r>
            <a:endParaRPr>
              <a:solidFill>
                <a:srgbClr val="2B2C30"/>
              </a:solidFill>
            </a:endParaRPr>
          </a:p>
        </p:txBody>
      </p:sp>
      <p:sp>
        <p:nvSpPr>
          <p:cNvPr id="3045" name="Google Shape;3045;p1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046" name="Google Shape;3046;p124" title="Picture 1.png"/>
          <p:cNvPicPr preferRelativeResize="0"/>
          <p:nvPr/>
        </p:nvPicPr>
        <p:blipFill>
          <a:blip r:embed="rId3">
            <a:alphaModFix/>
          </a:blip>
          <a:stretch>
            <a:fillRect/>
          </a:stretch>
        </p:blipFill>
        <p:spPr>
          <a:xfrm>
            <a:off x="1116201" y="2999249"/>
            <a:ext cx="4296625" cy="1663975"/>
          </a:xfrm>
          <a:prstGeom prst="rect">
            <a:avLst/>
          </a:prstGeom>
          <a:noFill/>
          <a:ln>
            <a:noFill/>
          </a:ln>
        </p:spPr>
      </p:pic>
      <p:sp>
        <p:nvSpPr>
          <p:cNvPr id="3047" name="Google Shape;3047;p124"/>
          <p:cNvSpPr txBox="1"/>
          <p:nvPr/>
        </p:nvSpPr>
        <p:spPr>
          <a:xfrm>
            <a:off x="360250" y="207975"/>
            <a:ext cx="64233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Gottesbüren et al. “Unleashing Graph Partitioning for Large-Scale Nearest Neighbor Search.” VLDB 2025.</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1" name="Shape 3051"/>
        <p:cNvGrpSpPr/>
        <p:nvPr/>
      </p:nvGrpSpPr>
      <p:grpSpPr>
        <a:xfrm>
          <a:off x="0" y="0"/>
          <a:ext cx="0" cy="0"/>
          <a:chOff x="0" y="0"/>
          <a:chExt cx="0" cy="0"/>
        </a:xfrm>
      </p:grpSpPr>
      <p:sp>
        <p:nvSpPr>
          <p:cNvPr id="3052" name="Google Shape;3052;p1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Graph Partitioning [2/3]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53" name="Google Shape;3053;p125"/>
          <p:cNvSpPr txBox="1"/>
          <p:nvPr>
            <p:ph idx="1" type="body"/>
          </p:nvPr>
        </p:nvSpPr>
        <p:spPr>
          <a:xfrm>
            <a:off x="151147" y="1054968"/>
            <a:ext cx="8877900" cy="34164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Char char="●"/>
            </a:pPr>
            <a:r>
              <a:rPr lang="en">
                <a:solidFill>
                  <a:srgbClr val="2B2C30"/>
                </a:solidFill>
              </a:rPr>
              <a:t>Each shard is summarized by multiple coarse representatives. A compact routing index is built from all representatives.</a:t>
            </a:r>
            <a:endParaRPr>
              <a:solidFill>
                <a:srgbClr val="2B2C30"/>
              </a:solidFill>
            </a:endParaRPr>
          </a:p>
          <a:p>
            <a:pPr indent="-342900" lvl="0" marL="457200" rtl="0" algn="l">
              <a:lnSpc>
                <a:spcPct val="100000"/>
              </a:lnSpc>
              <a:spcBef>
                <a:spcPts val="0"/>
              </a:spcBef>
              <a:spcAft>
                <a:spcPts val="0"/>
              </a:spcAft>
              <a:buClr>
                <a:srgbClr val="2B2C30"/>
              </a:buClr>
              <a:buSzPts val="1800"/>
              <a:buChar char="●"/>
            </a:pPr>
            <a:r>
              <a:rPr b="1" lang="en">
                <a:solidFill>
                  <a:srgbClr val="2B2C30"/>
                </a:solidFill>
              </a:rPr>
              <a:t>KRT Routing. </a:t>
            </a:r>
            <a:r>
              <a:rPr lang="en">
                <a:solidFill>
                  <a:srgbClr val="2B2C30"/>
                </a:solidFill>
              </a:rPr>
              <a:t>Hierarchical k-means applied within each shard to build the routing index. </a:t>
            </a:r>
            <a:endParaRPr>
              <a:solidFill>
                <a:srgbClr val="2B2C30"/>
              </a:solidFill>
            </a:endParaRPr>
          </a:p>
          <a:p>
            <a:pPr indent="0" lvl="0" marL="45720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0"/>
              </a:spcBef>
              <a:spcAft>
                <a:spcPts val="0"/>
              </a:spcAft>
              <a:buNone/>
            </a:pPr>
            <a:r>
              <a:t/>
            </a:r>
            <a:endParaRPr>
              <a:solidFill>
                <a:srgbClr val="2B2C30"/>
              </a:solidFill>
            </a:endParaRPr>
          </a:p>
          <a:p>
            <a:pPr indent="0" lvl="0" marL="0" rtl="0" algn="l">
              <a:lnSpc>
                <a:spcPct val="100000"/>
              </a:lnSpc>
              <a:spcBef>
                <a:spcPts val="0"/>
              </a:spcBef>
              <a:spcAft>
                <a:spcPts val="1200"/>
              </a:spcAft>
              <a:buNone/>
            </a:pPr>
            <a:r>
              <a:t/>
            </a:r>
            <a:endParaRPr>
              <a:solidFill>
                <a:srgbClr val="2B2C30"/>
              </a:solidFill>
            </a:endParaRPr>
          </a:p>
        </p:txBody>
      </p:sp>
      <p:sp>
        <p:nvSpPr>
          <p:cNvPr id="3054" name="Google Shape;3054;p1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055" name="Google Shape;3055;p125" title="Picture 1.png"/>
          <p:cNvPicPr preferRelativeResize="0"/>
          <p:nvPr/>
        </p:nvPicPr>
        <p:blipFill>
          <a:blip r:embed="rId3">
            <a:alphaModFix/>
          </a:blip>
          <a:stretch>
            <a:fillRect/>
          </a:stretch>
        </p:blipFill>
        <p:spPr>
          <a:xfrm>
            <a:off x="1116201" y="2999249"/>
            <a:ext cx="4296625" cy="1663975"/>
          </a:xfrm>
          <a:prstGeom prst="rect">
            <a:avLst/>
          </a:prstGeom>
          <a:noFill/>
          <a:ln>
            <a:noFill/>
          </a:ln>
        </p:spPr>
      </p:pic>
      <p:sp>
        <p:nvSpPr>
          <p:cNvPr id="3056" name="Google Shape;3056;p125"/>
          <p:cNvSpPr txBox="1"/>
          <p:nvPr/>
        </p:nvSpPr>
        <p:spPr>
          <a:xfrm>
            <a:off x="360250" y="207975"/>
            <a:ext cx="64233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Gottesbüren et al. “Unleashing Graph Partitioning for Large-Scale Nearest Neighbor Search.” VLDB 2025.</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0" name="Shape 3060"/>
        <p:cNvGrpSpPr/>
        <p:nvPr/>
      </p:nvGrpSpPr>
      <p:grpSpPr>
        <a:xfrm>
          <a:off x="0" y="0"/>
          <a:ext cx="0" cy="0"/>
          <a:chOff x="0" y="0"/>
          <a:chExt cx="0" cy="0"/>
        </a:xfrm>
      </p:grpSpPr>
      <p:sp>
        <p:nvSpPr>
          <p:cNvPr id="3061" name="Google Shape;3061;p1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Graph Partitioning [2/3]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62" name="Google Shape;3062;p126"/>
          <p:cNvSpPr txBox="1"/>
          <p:nvPr>
            <p:ph idx="1" type="body"/>
          </p:nvPr>
        </p:nvSpPr>
        <p:spPr>
          <a:xfrm>
            <a:off x="151147" y="1054968"/>
            <a:ext cx="8877900" cy="34164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Char char="●"/>
            </a:pPr>
            <a:r>
              <a:rPr lang="en">
                <a:solidFill>
                  <a:srgbClr val="2B2C30"/>
                </a:solidFill>
              </a:rPr>
              <a:t>Each shard is summarized by multiple coarse representatives. A compact routing index is built from all representatives.</a:t>
            </a:r>
            <a:endParaRPr>
              <a:solidFill>
                <a:srgbClr val="2B2C30"/>
              </a:solidFill>
            </a:endParaRPr>
          </a:p>
          <a:p>
            <a:pPr indent="-342900" lvl="0" marL="457200" rtl="0" algn="l">
              <a:lnSpc>
                <a:spcPct val="100000"/>
              </a:lnSpc>
              <a:spcBef>
                <a:spcPts val="0"/>
              </a:spcBef>
              <a:spcAft>
                <a:spcPts val="0"/>
              </a:spcAft>
              <a:buClr>
                <a:srgbClr val="2B2C30"/>
              </a:buClr>
              <a:buSzPts val="1800"/>
              <a:buChar char="●"/>
            </a:pPr>
            <a:r>
              <a:rPr b="1" lang="en">
                <a:solidFill>
                  <a:srgbClr val="2B2C30"/>
                </a:solidFill>
              </a:rPr>
              <a:t>KRT Routing. </a:t>
            </a:r>
            <a:r>
              <a:rPr lang="en">
                <a:solidFill>
                  <a:srgbClr val="2B2C30"/>
                </a:solidFill>
              </a:rPr>
              <a:t>Hierarchical k-means applied within each shard to build the routing index. </a:t>
            </a:r>
            <a:endParaRPr>
              <a:solidFill>
                <a:srgbClr val="2B2C30"/>
              </a:solidFill>
            </a:endParaRPr>
          </a:p>
          <a:p>
            <a:pPr indent="-342900" lvl="0" marL="457200" rtl="0" algn="l">
              <a:lnSpc>
                <a:spcPct val="100000"/>
              </a:lnSpc>
              <a:spcBef>
                <a:spcPts val="0"/>
              </a:spcBef>
              <a:spcAft>
                <a:spcPts val="0"/>
              </a:spcAft>
              <a:buClr>
                <a:srgbClr val="2B2C30"/>
              </a:buClr>
              <a:buSzPts val="1800"/>
              <a:buChar char="●"/>
            </a:pPr>
            <a:r>
              <a:rPr b="1" lang="en">
                <a:solidFill>
                  <a:srgbClr val="2B2C30"/>
                </a:solidFill>
              </a:rPr>
              <a:t>HRT Routing. </a:t>
            </a:r>
            <a:r>
              <a:rPr lang="en">
                <a:solidFill>
                  <a:srgbClr val="2B2C30"/>
                </a:solidFill>
              </a:rPr>
              <a:t>Based on LSH, the routing index is built by uniformly sampling </a:t>
            </a:r>
            <a:r>
              <a:rPr i="1" lang="en">
                <a:solidFill>
                  <a:srgbClr val="2B2C30"/>
                </a:solidFill>
              </a:rPr>
              <a:t>m</a:t>
            </a:r>
            <a:r>
              <a:rPr lang="en">
                <a:solidFill>
                  <a:srgbClr val="2B2C30"/>
                </a:solidFill>
              </a:rPr>
              <a:t> data points.</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0"/>
              </a:spcBef>
              <a:spcAft>
                <a:spcPts val="0"/>
              </a:spcAft>
              <a:buNone/>
            </a:pPr>
            <a:r>
              <a:t/>
            </a:r>
            <a:endParaRPr>
              <a:solidFill>
                <a:srgbClr val="2B2C30"/>
              </a:solidFill>
            </a:endParaRPr>
          </a:p>
          <a:p>
            <a:pPr indent="0" lvl="0" marL="0" rtl="0" algn="l">
              <a:lnSpc>
                <a:spcPct val="100000"/>
              </a:lnSpc>
              <a:spcBef>
                <a:spcPts val="0"/>
              </a:spcBef>
              <a:spcAft>
                <a:spcPts val="1200"/>
              </a:spcAft>
              <a:buNone/>
            </a:pPr>
            <a:r>
              <a:t/>
            </a:r>
            <a:endParaRPr>
              <a:solidFill>
                <a:srgbClr val="2B2C30"/>
              </a:solidFill>
            </a:endParaRPr>
          </a:p>
        </p:txBody>
      </p:sp>
      <p:sp>
        <p:nvSpPr>
          <p:cNvPr id="3063" name="Google Shape;3063;p1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064" name="Google Shape;3064;p126" title="Picture 1.png"/>
          <p:cNvPicPr preferRelativeResize="0"/>
          <p:nvPr/>
        </p:nvPicPr>
        <p:blipFill>
          <a:blip r:embed="rId3">
            <a:alphaModFix/>
          </a:blip>
          <a:stretch>
            <a:fillRect/>
          </a:stretch>
        </p:blipFill>
        <p:spPr>
          <a:xfrm>
            <a:off x="1116201" y="2999249"/>
            <a:ext cx="4296625" cy="1663975"/>
          </a:xfrm>
          <a:prstGeom prst="rect">
            <a:avLst/>
          </a:prstGeom>
          <a:noFill/>
          <a:ln>
            <a:noFill/>
          </a:ln>
        </p:spPr>
      </p:pic>
      <p:sp>
        <p:nvSpPr>
          <p:cNvPr id="3065" name="Google Shape;3065;p126"/>
          <p:cNvSpPr txBox="1"/>
          <p:nvPr/>
        </p:nvSpPr>
        <p:spPr>
          <a:xfrm>
            <a:off x="360250" y="207975"/>
            <a:ext cx="64233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Gottesbüren et al. “Unleashing Graph Partitioning for Large-Scale Nearest Neighbor Search.” VLDB 2025.</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9" name="Shape 3069"/>
        <p:cNvGrpSpPr/>
        <p:nvPr/>
      </p:nvGrpSpPr>
      <p:grpSpPr>
        <a:xfrm>
          <a:off x="0" y="0"/>
          <a:ext cx="0" cy="0"/>
          <a:chOff x="0" y="0"/>
          <a:chExt cx="0" cy="0"/>
        </a:xfrm>
      </p:grpSpPr>
      <p:sp>
        <p:nvSpPr>
          <p:cNvPr id="3070" name="Google Shape;3070;p1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Graph Partitioning [2/3]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71" name="Google Shape;3071;p127"/>
          <p:cNvSpPr txBox="1"/>
          <p:nvPr>
            <p:ph idx="1" type="body"/>
          </p:nvPr>
        </p:nvSpPr>
        <p:spPr>
          <a:xfrm>
            <a:off x="151147" y="1054968"/>
            <a:ext cx="8877900" cy="34164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Char char="●"/>
            </a:pPr>
            <a:r>
              <a:rPr lang="en">
                <a:solidFill>
                  <a:srgbClr val="2B2C30"/>
                </a:solidFill>
              </a:rPr>
              <a:t>Each shard is summarized by multiple coarse representatives. A compact routing index is built from all representatives.</a:t>
            </a:r>
            <a:endParaRPr>
              <a:solidFill>
                <a:srgbClr val="2B2C30"/>
              </a:solidFill>
            </a:endParaRPr>
          </a:p>
          <a:p>
            <a:pPr indent="-342900" lvl="0" marL="457200" rtl="0" algn="l">
              <a:lnSpc>
                <a:spcPct val="100000"/>
              </a:lnSpc>
              <a:spcBef>
                <a:spcPts val="0"/>
              </a:spcBef>
              <a:spcAft>
                <a:spcPts val="0"/>
              </a:spcAft>
              <a:buClr>
                <a:srgbClr val="2B2C30"/>
              </a:buClr>
              <a:buSzPts val="1800"/>
              <a:buChar char="●"/>
            </a:pPr>
            <a:r>
              <a:rPr b="1" lang="en">
                <a:solidFill>
                  <a:srgbClr val="2B2C30"/>
                </a:solidFill>
              </a:rPr>
              <a:t>KRT Routing. </a:t>
            </a:r>
            <a:r>
              <a:rPr lang="en">
                <a:solidFill>
                  <a:srgbClr val="2B2C30"/>
                </a:solidFill>
              </a:rPr>
              <a:t>Hierarchical k-means applied within each shard to build the routing index. </a:t>
            </a:r>
            <a:endParaRPr>
              <a:solidFill>
                <a:srgbClr val="2B2C30"/>
              </a:solidFill>
            </a:endParaRPr>
          </a:p>
          <a:p>
            <a:pPr indent="-342900" lvl="0" marL="457200" rtl="0" algn="l">
              <a:lnSpc>
                <a:spcPct val="100000"/>
              </a:lnSpc>
              <a:spcBef>
                <a:spcPts val="0"/>
              </a:spcBef>
              <a:spcAft>
                <a:spcPts val="0"/>
              </a:spcAft>
              <a:buClr>
                <a:srgbClr val="2B2C30"/>
              </a:buClr>
              <a:buSzPts val="1800"/>
              <a:buChar char="●"/>
            </a:pPr>
            <a:r>
              <a:rPr b="1" lang="en">
                <a:solidFill>
                  <a:srgbClr val="2B2C30"/>
                </a:solidFill>
              </a:rPr>
              <a:t>HRT Routing. </a:t>
            </a:r>
            <a:r>
              <a:rPr lang="en">
                <a:solidFill>
                  <a:srgbClr val="2B2C30"/>
                </a:solidFill>
              </a:rPr>
              <a:t>Based on LSH, the routing index is built by uniformly sampling </a:t>
            </a:r>
            <a:r>
              <a:rPr i="1" lang="en">
                <a:solidFill>
                  <a:srgbClr val="2B2C30"/>
                </a:solidFill>
              </a:rPr>
              <a:t>m</a:t>
            </a:r>
            <a:r>
              <a:rPr lang="en">
                <a:solidFill>
                  <a:srgbClr val="2B2C30"/>
                </a:solidFill>
              </a:rPr>
              <a:t> data points.</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0"/>
              </a:spcBef>
              <a:spcAft>
                <a:spcPts val="0"/>
              </a:spcAft>
              <a:buNone/>
            </a:pPr>
            <a:r>
              <a:t/>
            </a:r>
            <a:endParaRPr>
              <a:solidFill>
                <a:srgbClr val="2B2C30"/>
              </a:solidFill>
            </a:endParaRPr>
          </a:p>
          <a:p>
            <a:pPr indent="0" lvl="0" marL="0" rtl="0" algn="l">
              <a:lnSpc>
                <a:spcPct val="100000"/>
              </a:lnSpc>
              <a:spcBef>
                <a:spcPts val="0"/>
              </a:spcBef>
              <a:spcAft>
                <a:spcPts val="1200"/>
              </a:spcAft>
              <a:buNone/>
            </a:pPr>
            <a:r>
              <a:t/>
            </a:r>
            <a:endParaRPr>
              <a:solidFill>
                <a:srgbClr val="2B2C30"/>
              </a:solidFill>
            </a:endParaRPr>
          </a:p>
        </p:txBody>
      </p:sp>
      <p:sp>
        <p:nvSpPr>
          <p:cNvPr id="3072" name="Google Shape;3072;p1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073" name="Google Shape;3073;p127" title="Picture 1.png"/>
          <p:cNvPicPr preferRelativeResize="0"/>
          <p:nvPr/>
        </p:nvPicPr>
        <p:blipFill>
          <a:blip r:embed="rId3">
            <a:alphaModFix/>
          </a:blip>
          <a:stretch>
            <a:fillRect/>
          </a:stretch>
        </p:blipFill>
        <p:spPr>
          <a:xfrm>
            <a:off x="1116201" y="2999249"/>
            <a:ext cx="4296625" cy="1663975"/>
          </a:xfrm>
          <a:prstGeom prst="rect">
            <a:avLst/>
          </a:prstGeom>
          <a:noFill/>
          <a:ln>
            <a:noFill/>
          </a:ln>
        </p:spPr>
      </p:pic>
      <p:sp>
        <p:nvSpPr>
          <p:cNvPr id="3074" name="Google Shape;3074;p127"/>
          <p:cNvSpPr txBox="1"/>
          <p:nvPr/>
        </p:nvSpPr>
        <p:spPr>
          <a:xfrm>
            <a:off x="360250" y="207975"/>
            <a:ext cx="64233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Gottesbüren et al. “Unleashing Graph Partitioning for Large-Scale Nearest Neighbor Search.” VLDB 2025.</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
        <p:nvSpPr>
          <p:cNvPr id="3075" name="Google Shape;3075;p127"/>
          <p:cNvSpPr/>
          <p:nvPr/>
        </p:nvSpPr>
        <p:spPr>
          <a:xfrm>
            <a:off x="6240125" y="3438850"/>
            <a:ext cx="2001000" cy="482400"/>
          </a:xfrm>
          <a:prstGeom prst="rect">
            <a:avLst/>
          </a:prstGeom>
          <a:solidFill>
            <a:srgbClr val="B6D7A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Global Graph building and fast routing.</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9" name="Shape 3079"/>
        <p:cNvGrpSpPr/>
        <p:nvPr/>
      </p:nvGrpSpPr>
      <p:grpSpPr>
        <a:xfrm>
          <a:off x="0" y="0"/>
          <a:ext cx="0" cy="0"/>
          <a:chOff x="0" y="0"/>
          <a:chExt cx="0" cy="0"/>
        </a:xfrm>
      </p:grpSpPr>
      <p:sp>
        <p:nvSpPr>
          <p:cNvPr id="3080" name="Google Shape;3080;p1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Graph Partitioning [2/3]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81" name="Google Shape;3081;p128"/>
          <p:cNvSpPr txBox="1"/>
          <p:nvPr>
            <p:ph idx="1" type="body"/>
          </p:nvPr>
        </p:nvSpPr>
        <p:spPr>
          <a:xfrm>
            <a:off x="151147" y="1054968"/>
            <a:ext cx="8877900" cy="34164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Char char="●"/>
            </a:pPr>
            <a:r>
              <a:rPr lang="en">
                <a:solidFill>
                  <a:srgbClr val="2B2C30"/>
                </a:solidFill>
              </a:rPr>
              <a:t>Each shard is summarized by multiple coarse representatives. A compact routing index is built from all representatives.</a:t>
            </a:r>
            <a:endParaRPr>
              <a:solidFill>
                <a:srgbClr val="2B2C30"/>
              </a:solidFill>
            </a:endParaRPr>
          </a:p>
          <a:p>
            <a:pPr indent="-342900" lvl="0" marL="457200" rtl="0" algn="l">
              <a:lnSpc>
                <a:spcPct val="100000"/>
              </a:lnSpc>
              <a:spcBef>
                <a:spcPts val="0"/>
              </a:spcBef>
              <a:spcAft>
                <a:spcPts val="0"/>
              </a:spcAft>
              <a:buClr>
                <a:srgbClr val="2B2C30"/>
              </a:buClr>
              <a:buSzPts val="1800"/>
              <a:buChar char="●"/>
            </a:pPr>
            <a:r>
              <a:rPr b="1" lang="en">
                <a:solidFill>
                  <a:srgbClr val="2B2C30"/>
                </a:solidFill>
              </a:rPr>
              <a:t>KRT Routing. </a:t>
            </a:r>
            <a:r>
              <a:rPr lang="en">
                <a:solidFill>
                  <a:srgbClr val="2B2C30"/>
                </a:solidFill>
              </a:rPr>
              <a:t>Hierarchical k-means applied within each shard to build the routing index. </a:t>
            </a:r>
            <a:endParaRPr>
              <a:solidFill>
                <a:srgbClr val="2B2C30"/>
              </a:solidFill>
            </a:endParaRPr>
          </a:p>
          <a:p>
            <a:pPr indent="-342900" lvl="0" marL="457200" rtl="0" algn="l">
              <a:lnSpc>
                <a:spcPct val="100000"/>
              </a:lnSpc>
              <a:spcBef>
                <a:spcPts val="0"/>
              </a:spcBef>
              <a:spcAft>
                <a:spcPts val="0"/>
              </a:spcAft>
              <a:buClr>
                <a:srgbClr val="2B2C30"/>
              </a:buClr>
              <a:buSzPts val="1800"/>
              <a:buChar char="●"/>
            </a:pPr>
            <a:r>
              <a:rPr b="1" lang="en">
                <a:solidFill>
                  <a:srgbClr val="2B2C30"/>
                </a:solidFill>
              </a:rPr>
              <a:t>HRT Routing. </a:t>
            </a:r>
            <a:r>
              <a:rPr lang="en">
                <a:solidFill>
                  <a:srgbClr val="2B2C30"/>
                </a:solidFill>
              </a:rPr>
              <a:t>Based on LSH, the routing index is built by uniformly sampling </a:t>
            </a:r>
            <a:r>
              <a:rPr i="1" lang="en">
                <a:solidFill>
                  <a:srgbClr val="2B2C30"/>
                </a:solidFill>
              </a:rPr>
              <a:t>m</a:t>
            </a:r>
            <a:r>
              <a:rPr lang="en">
                <a:solidFill>
                  <a:srgbClr val="2B2C30"/>
                </a:solidFill>
              </a:rPr>
              <a:t> data points.</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1200"/>
              </a:spcBef>
              <a:spcAft>
                <a:spcPts val="0"/>
              </a:spcAft>
              <a:buNone/>
            </a:pPr>
            <a:r>
              <a:t/>
            </a:r>
            <a:endParaRPr>
              <a:solidFill>
                <a:srgbClr val="2B2C30"/>
              </a:solidFill>
            </a:endParaRPr>
          </a:p>
          <a:p>
            <a:pPr indent="0" lvl="0" marL="0" rtl="0" algn="l">
              <a:lnSpc>
                <a:spcPct val="100000"/>
              </a:lnSpc>
              <a:spcBef>
                <a:spcPts val="0"/>
              </a:spcBef>
              <a:spcAft>
                <a:spcPts val="0"/>
              </a:spcAft>
              <a:buNone/>
            </a:pPr>
            <a:r>
              <a:t/>
            </a:r>
            <a:endParaRPr>
              <a:solidFill>
                <a:srgbClr val="2B2C30"/>
              </a:solidFill>
            </a:endParaRPr>
          </a:p>
          <a:p>
            <a:pPr indent="0" lvl="0" marL="0" rtl="0" algn="l">
              <a:lnSpc>
                <a:spcPct val="100000"/>
              </a:lnSpc>
              <a:spcBef>
                <a:spcPts val="0"/>
              </a:spcBef>
              <a:spcAft>
                <a:spcPts val="1200"/>
              </a:spcAft>
              <a:buNone/>
            </a:pPr>
            <a:r>
              <a:t/>
            </a:r>
            <a:endParaRPr>
              <a:solidFill>
                <a:srgbClr val="2B2C30"/>
              </a:solidFill>
            </a:endParaRPr>
          </a:p>
        </p:txBody>
      </p:sp>
      <p:sp>
        <p:nvSpPr>
          <p:cNvPr id="3082" name="Google Shape;3082;p1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083" name="Google Shape;3083;p128" title="Picture 1.png"/>
          <p:cNvPicPr preferRelativeResize="0"/>
          <p:nvPr/>
        </p:nvPicPr>
        <p:blipFill>
          <a:blip r:embed="rId3">
            <a:alphaModFix/>
          </a:blip>
          <a:stretch>
            <a:fillRect/>
          </a:stretch>
        </p:blipFill>
        <p:spPr>
          <a:xfrm>
            <a:off x="1116201" y="2999249"/>
            <a:ext cx="4296625" cy="1663975"/>
          </a:xfrm>
          <a:prstGeom prst="rect">
            <a:avLst/>
          </a:prstGeom>
          <a:noFill/>
          <a:ln>
            <a:noFill/>
          </a:ln>
        </p:spPr>
      </p:pic>
      <p:sp>
        <p:nvSpPr>
          <p:cNvPr id="3084" name="Google Shape;3084;p128"/>
          <p:cNvSpPr txBox="1"/>
          <p:nvPr/>
        </p:nvSpPr>
        <p:spPr>
          <a:xfrm>
            <a:off x="360250" y="207975"/>
            <a:ext cx="64233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Gottesbüren et al. “Unleashing Graph Partitioning for Large-Scale Nearest Neighbor Search.” VLDB 2025.</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
        <p:nvSpPr>
          <p:cNvPr id="3085" name="Google Shape;3085;p128"/>
          <p:cNvSpPr/>
          <p:nvPr/>
        </p:nvSpPr>
        <p:spPr>
          <a:xfrm>
            <a:off x="6240125" y="4027450"/>
            <a:ext cx="2001000" cy="527400"/>
          </a:xfrm>
          <a:prstGeom prst="rect">
            <a:avLst/>
          </a:prstGeom>
          <a:solidFill>
            <a:srgbClr val="9FC5E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rPr>
              <a:t>Partitioning time is 3x slower.</a:t>
            </a:r>
            <a:endParaRPr/>
          </a:p>
        </p:txBody>
      </p:sp>
      <p:sp>
        <p:nvSpPr>
          <p:cNvPr id="3086" name="Google Shape;3086;p128"/>
          <p:cNvSpPr/>
          <p:nvPr/>
        </p:nvSpPr>
        <p:spPr>
          <a:xfrm>
            <a:off x="6240125" y="3438850"/>
            <a:ext cx="2001000" cy="482400"/>
          </a:xfrm>
          <a:prstGeom prst="rect">
            <a:avLst/>
          </a:prstGeom>
          <a:solidFill>
            <a:srgbClr val="B6D7A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Global Graph building and fast routing.</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0" name="Shape 3090"/>
        <p:cNvGrpSpPr/>
        <p:nvPr/>
      </p:nvGrpSpPr>
      <p:grpSpPr>
        <a:xfrm>
          <a:off x="0" y="0"/>
          <a:ext cx="0" cy="0"/>
          <a:chOff x="0" y="0"/>
          <a:chExt cx="0" cy="0"/>
        </a:xfrm>
      </p:grpSpPr>
      <p:sp>
        <p:nvSpPr>
          <p:cNvPr id="3091" name="Google Shape;3091;p129"/>
          <p:cNvSpPr txBox="1"/>
          <p:nvPr>
            <p:ph type="title"/>
          </p:nvPr>
        </p:nvSpPr>
        <p:spPr>
          <a:xfrm>
            <a:off x="292291" y="580891"/>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Graph Partitioning [3/3]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92" name="Google Shape;3092;p129"/>
          <p:cNvSpPr txBox="1"/>
          <p:nvPr>
            <p:ph idx="1" type="body"/>
          </p:nvPr>
        </p:nvSpPr>
        <p:spPr>
          <a:xfrm>
            <a:off x="311700" y="1132275"/>
            <a:ext cx="8620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Related Systems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sz="1700">
              <a:solidFill>
                <a:srgbClr val="2B2C30"/>
              </a:solidFill>
            </a:endParaRPr>
          </a:p>
          <a:p>
            <a:pPr indent="-336550" lvl="0" marL="457200" rtl="0" algn="l">
              <a:spcBef>
                <a:spcPts val="0"/>
              </a:spcBef>
              <a:spcAft>
                <a:spcPts val="0"/>
              </a:spcAft>
              <a:buClr>
                <a:srgbClr val="2B2C30"/>
              </a:buClr>
              <a:buSzPts val="1700"/>
              <a:buChar char="●"/>
            </a:pPr>
            <a:r>
              <a:rPr b="1" lang="en" sz="1700">
                <a:solidFill>
                  <a:srgbClr val="C00000"/>
                </a:solidFill>
              </a:rPr>
              <a:t>BatANN</a:t>
            </a:r>
            <a:r>
              <a:rPr lang="en" sz="1700">
                <a:solidFill>
                  <a:srgbClr val="2B2C30"/>
                </a:solidFill>
              </a:rPr>
              <a:t>: Uses Graph Partitioning. Its core innovation is an asynchronous state-passing mechanism: it transfers the entire beam-search state to the destination server.</a:t>
            </a:r>
            <a:endParaRPr sz="1700">
              <a:solidFill>
                <a:srgbClr val="2B2C30"/>
              </a:solidFill>
            </a:endParaRPr>
          </a:p>
          <a:p>
            <a:pPr indent="0" lvl="0" marL="457200" rtl="0" algn="l">
              <a:spcBef>
                <a:spcPts val="0"/>
              </a:spcBef>
              <a:spcAft>
                <a:spcPts val="0"/>
              </a:spcAft>
              <a:buNone/>
            </a:pPr>
            <a:r>
              <a:t/>
            </a:r>
            <a:endParaRPr sz="1700">
              <a:solidFill>
                <a:srgbClr val="2B2C30"/>
              </a:solidFill>
            </a:endParaRPr>
          </a:p>
          <a:p>
            <a:pPr indent="-336550" lvl="0" marL="457200" rtl="0" algn="l">
              <a:lnSpc>
                <a:spcPct val="100000"/>
              </a:lnSpc>
              <a:spcBef>
                <a:spcPts val="0"/>
              </a:spcBef>
              <a:spcAft>
                <a:spcPts val="0"/>
              </a:spcAft>
              <a:buClr>
                <a:srgbClr val="2B2C30"/>
              </a:buClr>
              <a:buSzPts val="1700"/>
              <a:buChar char="●"/>
            </a:pPr>
            <a:r>
              <a:rPr b="1" lang="en" sz="1700">
                <a:solidFill>
                  <a:srgbClr val="C00000"/>
                </a:solidFill>
              </a:rPr>
              <a:t>DISTRIBUTEDANN</a:t>
            </a:r>
            <a:r>
              <a:rPr lang="en" sz="1700">
                <a:solidFill>
                  <a:srgbClr val="2B2C30"/>
                </a:solidFill>
              </a:rPr>
              <a:t>: It scales a single global DISKANN graph across thousands of machines by treating a distributed key-value store as a large shared disk.</a:t>
            </a:r>
            <a:endParaRPr sz="1700">
              <a:solidFill>
                <a:srgbClr val="2B2C30"/>
              </a:solidFill>
            </a:endParaRPr>
          </a:p>
          <a:p>
            <a:pPr indent="0" lvl="0" marL="457200" rtl="0" algn="l">
              <a:lnSpc>
                <a:spcPct val="100000"/>
              </a:lnSpc>
              <a:spcBef>
                <a:spcPts val="0"/>
              </a:spcBef>
              <a:spcAft>
                <a:spcPts val="0"/>
              </a:spcAft>
              <a:buNone/>
            </a:pPr>
            <a:r>
              <a:t/>
            </a:r>
            <a:endParaRPr sz="1700">
              <a:solidFill>
                <a:srgbClr val="2B2C30"/>
              </a:solidFill>
            </a:endParaRPr>
          </a:p>
          <a:p>
            <a:pPr indent="-336550" lvl="0" marL="457200" rtl="0" algn="l">
              <a:lnSpc>
                <a:spcPct val="100000"/>
              </a:lnSpc>
              <a:spcBef>
                <a:spcPts val="0"/>
              </a:spcBef>
              <a:spcAft>
                <a:spcPts val="0"/>
              </a:spcAft>
              <a:buClr>
                <a:srgbClr val="2B2C30"/>
              </a:buClr>
              <a:buSzPts val="1700"/>
              <a:buChar char="●"/>
            </a:pPr>
            <a:r>
              <a:rPr b="1" lang="en" sz="1700">
                <a:solidFill>
                  <a:srgbClr val="C00000"/>
                </a:solidFill>
              </a:rPr>
              <a:t>SPIRE:</a:t>
            </a:r>
            <a:r>
              <a:rPr lang="en" sz="1700">
                <a:solidFill>
                  <a:srgbClr val="2B2C30"/>
                </a:solidFill>
              </a:rPr>
              <a:t> Builds a multi-level hierarchical index by recursively clustering centroids until the top level fits within a single machine’s memory. During query answering, the system performs a top-down traversal.</a:t>
            </a:r>
            <a:endParaRPr sz="1700">
              <a:solidFill>
                <a:srgbClr val="2B2C30"/>
              </a:solidFill>
            </a:endParaRPr>
          </a:p>
        </p:txBody>
      </p:sp>
      <p:sp>
        <p:nvSpPr>
          <p:cNvPr id="3093" name="Google Shape;3093;p1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94" name="Google Shape;3094;p129"/>
          <p:cNvSpPr txBox="1"/>
          <p:nvPr/>
        </p:nvSpPr>
        <p:spPr>
          <a:xfrm>
            <a:off x="311726" y="101223"/>
            <a:ext cx="6423300" cy="1150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900">
                <a:solidFill>
                  <a:schemeClr val="dk2"/>
                </a:solidFill>
                <a:latin typeface="Ubuntu"/>
                <a:ea typeface="Ubuntu"/>
                <a:cs typeface="Ubuntu"/>
                <a:sym typeface="Ubuntu"/>
              </a:rPr>
              <a:t>Dang et al.”</a:t>
            </a:r>
            <a:r>
              <a:rPr lang="en" sz="900">
                <a:solidFill>
                  <a:schemeClr val="dk2"/>
                </a:solidFill>
                <a:latin typeface="Ubuntu"/>
                <a:ea typeface="Ubuntu"/>
                <a:cs typeface="Ubuntu"/>
                <a:sym typeface="Ubuntu"/>
              </a:rPr>
              <a:t>Passing the Baton: High Throughput Distributed Disk-Based Vector Search with BatANN”. arXiv 2025.</a:t>
            </a:r>
            <a:endParaRPr sz="900">
              <a:solidFill>
                <a:schemeClr val="dk2"/>
              </a:solidFill>
              <a:latin typeface="Ubuntu"/>
              <a:ea typeface="Ubuntu"/>
              <a:cs typeface="Ubuntu"/>
              <a:sym typeface="Ubuntu"/>
            </a:endParaRPr>
          </a:p>
          <a:p>
            <a:pPr indent="0" lvl="0" marL="0" rtl="0" algn="l">
              <a:lnSpc>
                <a:spcPct val="90000"/>
              </a:lnSpc>
              <a:spcBef>
                <a:spcPts val="0"/>
              </a:spcBef>
              <a:spcAft>
                <a:spcPts val="0"/>
              </a:spcAft>
              <a:buNone/>
            </a:pPr>
            <a:r>
              <a:rPr lang="en" sz="900">
                <a:solidFill>
                  <a:schemeClr val="dk2"/>
                </a:solidFill>
                <a:latin typeface="Ubuntu"/>
                <a:ea typeface="Ubuntu"/>
                <a:cs typeface="Ubuntu"/>
                <a:sym typeface="Ubuntu"/>
              </a:rPr>
              <a:t>Adams et al. “DistributedANN: Efficient Scaling of a Single DiskANN Graph Across Thousands of Computers”. arXiv 2025.</a:t>
            </a:r>
            <a:endParaRPr sz="900">
              <a:solidFill>
                <a:schemeClr val="dk2"/>
              </a:solidFill>
              <a:latin typeface="Ubuntu"/>
              <a:ea typeface="Ubuntu"/>
              <a:cs typeface="Ubuntu"/>
              <a:sym typeface="Ubuntu"/>
            </a:endParaRPr>
          </a:p>
          <a:p>
            <a:pPr indent="0" lvl="0" marL="0" rtl="0" algn="l">
              <a:lnSpc>
                <a:spcPct val="90000"/>
              </a:lnSpc>
              <a:spcBef>
                <a:spcPts val="0"/>
              </a:spcBef>
              <a:spcAft>
                <a:spcPts val="0"/>
              </a:spcAft>
              <a:buNone/>
            </a:pPr>
            <a:r>
              <a:rPr lang="en" sz="900">
                <a:solidFill>
                  <a:schemeClr val="dk2"/>
                </a:solidFill>
                <a:latin typeface="Ubuntu"/>
                <a:ea typeface="Ubuntu"/>
                <a:cs typeface="Ubuntu"/>
                <a:sym typeface="Ubuntu"/>
              </a:rPr>
              <a:t>Xu et al. “Scalable Distributed Vector Search via Accuracy Preserving Index Construction”. arXiv 2025. </a:t>
            </a:r>
            <a:endParaRPr b="1" sz="788">
              <a:solidFill>
                <a:schemeClr val="dk1"/>
              </a:solidFill>
              <a:latin typeface="Ubuntu"/>
              <a:ea typeface="Ubuntu"/>
              <a:cs typeface="Ubuntu"/>
              <a:sym typeface="Ubuntu"/>
            </a:endParaRPr>
          </a:p>
          <a:p>
            <a:pPr indent="0" lvl="0" marL="0" rtl="0" algn="l">
              <a:lnSpc>
                <a:spcPct val="90000"/>
              </a:lnSpc>
              <a:spcBef>
                <a:spcPts val="0"/>
              </a:spcBef>
              <a:spcAft>
                <a:spcPts val="0"/>
              </a:spcAft>
              <a:buNone/>
            </a:pPr>
            <a:r>
              <a:t/>
            </a:r>
            <a:endParaRPr b="1" sz="788">
              <a:solidFill>
                <a:schemeClr val="dk1"/>
              </a:solidFill>
              <a:latin typeface="Ubuntu"/>
              <a:ea typeface="Ubuntu"/>
              <a:cs typeface="Ubuntu"/>
              <a:sym typeface="Ubuntu"/>
            </a:endParaRPr>
          </a:p>
          <a:p>
            <a:pPr indent="0" lvl="0" marL="0" rtl="0" algn="l">
              <a:lnSpc>
                <a:spcPct val="90000"/>
              </a:lnSpc>
              <a:spcBef>
                <a:spcPts val="0"/>
              </a:spcBef>
              <a:spcAft>
                <a:spcPts val="0"/>
              </a:spcAft>
              <a:buNone/>
            </a:pPr>
            <a:r>
              <a:t/>
            </a:r>
            <a:endParaRPr b="1" sz="788">
              <a:solidFill>
                <a:schemeClr val="dk1"/>
              </a:solidFill>
              <a:latin typeface="Ubuntu"/>
              <a:ea typeface="Ubuntu"/>
              <a:cs typeface="Ubuntu"/>
              <a:sym typeface="Ubuntu"/>
            </a:endParaRPr>
          </a:p>
          <a:p>
            <a:pPr indent="0" lvl="0" marL="0" rtl="0" algn="l">
              <a:lnSpc>
                <a:spcPct val="90000"/>
              </a:lnSpc>
              <a:spcBef>
                <a:spcPts val="0"/>
              </a:spcBef>
              <a:spcAft>
                <a:spcPts val="0"/>
              </a:spcAft>
              <a:buNone/>
            </a:pPr>
            <a:r>
              <a:t/>
            </a:r>
            <a:endParaRPr sz="900">
              <a:solidFill>
                <a:schemeClr val="dk2"/>
              </a:solidFill>
              <a:latin typeface="Ubuntu"/>
              <a:ea typeface="Ubuntu"/>
              <a:cs typeface="Ubuntu"/>
              <a:sym typeface="Ubuntu"/>
            </a:endParaRPr>
          </a:p>
          <a:p>
            <a:pPr indent="0" lvl="0" marL="0" rtl="0" algn="l">
              <a:lnSpc>
                <a:spcPct val="90000"/>
              </a:lnSpc>
              <a:spcBef>
                <a:spcPts val="0"/>
              </a:spcBef>
              <a:spcAft>
                <a:spcPts val="0"/>
              </a:spcAft>
              <a:buNone/>
            </a:pPr>
            <a:r>
              <a:t/>
            </a:r>
            <a:endParaRPr sz="900">
              <a:solidFill>
                <a:schemeClr val="dk2"/>
              </a:solidFill>
              <a:latin typeface="Ubuntu"/>
              <a:ea typeface="Ubuntu"/>
              <a:cs typeface="Ubuntu"/>
              <a:sym typeface="Ubuntu"/>
            </a:endParaRPr>
          </a:p>
          <a:p>
            <a:pPr indent="0" lvl="0" marL="0" rtl="0" algn="l">
              <a:lnSpc>
                <a:spcPct val="90000"/>
              </a:lnSpc>
              <a:spcBef>
                <a:spcPts val="0"/>
              </a:spcBef>
              <a:spcAft>
                <a:spcPts val="0"/>
              </a:spcAft>
              <a:buNone/>
            </a:pPr>
            <a:r>
              <a:t/>
            </a:r>
            <a:endParaRPr sz="900">
              <a:solidFill>
                <a:schemeClr val="dk2"/>
              </a:solidFill>
              <a:latin typeface="Ubuntu"/>
              <a:ea typeface="Ubuntu"/>
              <a:cs typeface="Ubuntu"/>
              <a:sym typeface="Ubuntu"/>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8" name="Shape 3098"/>
        <p:cNvGrpSpPr/>
        <p:nvPr/>
      </p:nvGrpSpPr>
      <p:grpSpPr>
        <a:xfrm>
          <a:off x="0" y="0"/>
          <a:ext cx="0" cy="0"/>
          <a:chOff x="0" y="0"/>
          <a:chExt cx="0" cy="0"/>
        </a:xfrm>
      </p:grpSpPr>
      <p:sp>
        <p:nvSpPr>
          <p:cNvPr id="3099" name="Google Shape;3099;p130"/>
          <p:cNvSpPr txBox="1"/>
          <p:nvPr>
            <p:ph type="title"/>
          </p:nvPr>
        </p:nvSpPr>
        <p:spPr>
          <a:xfrm>
            <a:off x="311700" y="48384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IVF Systems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00" name="Google Shape;3100;p130"/>
          <p:cNvSpPr txBox="1"/>
          <p:nvPr>
            <p:ph idx="1" type="body"/>
          </p:nvPr>
        </p:nvSpPr>
        <p:spPr>
          <a:xfrm>
            <a:off x="311700" y="1132275"/>
            <a:ext cx="8620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C00000"/>
                </a:solidFill>
              </a:rPr>
              <a:t>Auncel</a:t>
            </a:r>
            <a:r>
              <a:rPr lang="en" sz="1700">
                <a:solidFill>
                  <a:schemeClr val="dk1"/>
                </a:solidFill>
              </a:rPr>
              <a:t> </a:t>
            </a:r>
            <a:endParaRPr sz="1700">
              <a:solidFill>
                <a:schemeClr val="dk1"/>
              </a:solidFill>
            </a:endParaRPr>
          </a:p>
          <a:p>
            <a:pPr indent="-336550" lvl="0" marL="457200" rtl="0" algn="l">
              <a:spcBef>
                <a:spcPts val="0"/>
              </a:spcBef>
              <a:spcAft>
                <a:spcPts val="0"/>
              </a:spcAft>
              <a:buClr>
                <a:schemeClr val="dk1"/>
              </a:buClr>
              <a:buSzPts val="1700"/>
              <a:buFont typeface="Arial"/>
              <a:buChar char="●"/>
            </a:pPr>
            <a:r>
              <a:rPr lang="en" sz="1700">
                <a:solidFill>
                  <a:schemeClr val="dk1"/>
                </a:solidFill>
              </a:rPr>
              <a:t>Provides </a:t>
            </a:r>
            <a:r>
              <a:rPr b="1" lang="en" sz="1700">
                <a:solidFill>
                  <a:schemeClr val="dk1"/>
                </a:solidFill>
              </a:rPr>
              <a:t>bounded error or bounded latency guarantees</a:t>
            </a:r>
            <a:r>
              <a:rPr lang="en" sz="1700">
                <a:solidFill>
                  <a:schemeClr val="dk1"/>
                </a:solidFill>
              </a:rPr>
              <a:t>.</a:t>
            </a:r>
            <a:endParaRPr sz="1700">
              <a:solidFill>
                <a:schemeClr val="dk1"/>
              </a:solidFill>
            </a:endParaRPr>
          </a:p>
          <a:p>
            <a:pPr indent="-336550" lvl="0" marL="457200" rtl="0" algn="l">
              <a:spcBef>
                <a:spcPts val="0"/>
              </a:spcBef>
              <a:spcAft>
                <a:spcPts val="0"/>
              </a:spcAft>
              <a:buClr>
                <a:schemeClr val="dk1"/>
              </a:buClr>
              <a:buSzPts val="1700"/>
              <a:buFont typeface="Arial"/>
              <a:buChar char="●"/>
            </a:pPr>
            <a:r>
              <a:rPr lang="en" sz="1700">
                <a:solidFill>
                  <a:schemeClr val="dk1"/>
                </a:solidFill>
              </a:rPr>
              <a:t>Its core innovation is a </a:t>
            </a:r>
            <a:r>
              <a:rPr b="1" lang="en" sz="1700">
                <a:solidFill>
                  <a:schemeClr val="dk1"/>
                </a:solidFill>
              </a:rPr>
              <a:t>query-aware, whitebox Error–Latency Profile (ELP)</a:t>
            </a:r>
            <a:r>
              <a:rPr lang="en" sz="1700">
                <a:solidFill>
                  <a:schemeClr val="dk1"/>
                </a:solidFill>
              </a:rPr>
              <a:t>.</a:t>
            </a:r>
            <a:endParaRPr sz="1700">
              <a:solidFill>
                <a:schemeClr val="dk1"/>
              </a:solidFill>
            </a:endParaRPr>
          </a:p>
          <a:p>
            <a:pPr indent="0" lvl="0" marL="45720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rPr b="1" lang="en" sz="1700">
                <a:solidFill>
                  <a:srgbClr val="C00000"/>
                </a:solidFill>
              </a:rPr>
              <a:t>Harmony</a:t>
            </a:r>
            <a:r>
              <a:rPr lang="en" sz="1700">
                <a:solidFill>
                  <a:schemeClr val="dk1"/>
                </a:solidFill>
              </a:rPr>
              <a:t> </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Builds a standard running k-means.</a:t>
            </a:r>
            <a:endParaRPr sz="1700">
              <a:solidFill>
                <a:schemeClr val="dk1"/>
              </a:solidFill>
            </a:endParaRPr>
          </a:p>
          <a:p>
            <a:pPr indent="-336550" lvl="0" marL="457200" rtl="0" algn="l">
              <a:spcBef>
                <a:spcPts val="0"/>
              </a:spcBef>
              <a:spcAft>
                <a:spcPts val="0"/>
              </a:spcAft>
              <a:buClr>
                <a:schemeClr val="dk1"/>
              </a:buClr>
              <a:buSzPts val="1700"/>
              <a:buFont typeface="Arial"/>
              <a:buChar char="●"/>
            </a:pPr>
            <a:r>
              <a:rPr lang="en" sz="1700">
                <a:solidFill>
                  <a:schemeClr val="dk1"/>
                </a:solidFill>
              </a:rPr>
              <a:t>It then distributes the index using a </a:t>
            </a:r>
            <a:r>
              <a:rPr b="1" lang="en" sz="1700">
                <a:solidFill>
                  <a:schemeClr val="dk1"/>
                </a:solidFill>
              </a:rPr>
              <a:t>multi-granularity layout</a:t>
            </a:r>
            <a:r>
              <a:rPr lang="en" sz="1700">
                <a:solidFill>
                  <a:schemeClr val="dk1"/>
                </a:solidFill>
              </a:rPr>
              <a:t>: clusters are sharded across machines (vector-based partition), and each vector is further split by dimension (dimension-based partition).</a:t>
            </a:r>
            <a:endParaRPr b="1" sz="1700">
              <a:solidFill>
                <a:srgbClr val="2B2C30"/>
              </a:solidFill>
            </a:endParaRPr>
          </a:p>
        </p:txBody>
      </p:sp>
      <p:sp>
        <p:nvSpPr>
          <p:cNvPr id="3101" name="Google Shape;3101;p1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02" name="Google Shape;3102;p130"/>
          <p:cNvSpPr txBox="1"/>
          <p:nvPr/>
        </p:nvSpPr>
        <p:spPr>
          <a:xfrm>
            <a:off x="329960" y="9705"/>
            <a:ext cx="79677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a:t>
            </a:r>
            <a:r>
              <a:rPr lang="en" sz="900">
                <a:solidFill>
                  <a:schemeClr val="dk2"/>
                </a:solidFill>
                <a:latin typeface="Ubuntu"/>
                <a:ea typeface="Ubuntu"/>
                <a:cs typeface="Ubuntu"/>
                <a:sym typeface="Ubuntu"/>
              </a:rPr>
              <a:t>hang</a:t>
            </a:r>
            <a:r>
              <a:rPr lang="en"/>
              <a:t> </a:t>
            </a:r>
            <a:r>
              <a:rPr lang="en" sz="900">
                <a:solidFill>
                  <a:schemeClr val="dk2"/>
                </a:solidFill>
                <a:latin typeface="Ubuntu"/>
                <a:ea typeface="Ubuntu"/>
                <a:cs typeface="Ubuntu"/>
                <a:sym typeface="Ubuntu"/>
              </a:rPr>
              <a:t>et al. “Fast, Approximate Vector Queries on Very Large Unstructured Datasets”. NSDI 2023. </a:t>
            </a:r>
            <a:endParaRPr sz="900">
              <a:solidFill>
                <a:schemeClr val="dk2"/>
              </a:solidFill>
              <a:latin typeface="Ubuntu"/>
              <a:ea typeface="Ubuntu"/>
              <a:cs typeface="Ubuntu"/>
              <a:sym typeface="Ubuntu"/>
            </a:endParaRPr>
          </a:p>
          <a:p>
            <a:pPr indent="0" lvl="0" marL="0" rtl="0" algn="l">
              <a:spcBef>
                <a:spcPts val="0"/>
              </a:spcBef>
              <a:spcAft>
                <a:spcPts val="0"/>
              </a:spcAft>
              <a:buNone/>
            </a:pPr>
            <a:r>
              <a:rPr lang="en" sz="900">
                <a:solidFill>
                  <a:schemeClr val="dk2"/>
                </a:solidFill>
                <a:latin typeface="Ubuntu"/>
                <a:ea typeface="Ubuntu"/>
                <a:cs typeface="Ubuntu"/>
                <a:sym typeface="Ubuntu"/>
              </a:rPr>
              <a:t>Xu et al. “Harmony: A Scalable Distributed Vector Database for High-Throughput Approximate Nearest Neighbor Search”. ACM Manag. Data 2025.</a:t>
            </a:r>
            <a:endParaRPr sz="900">
              <a:solidFill>
                <a:schemeClr val="dk2"/>
              </a:solidFill>
              <a:latin typeface="Ubuntu"/>
              <a:ea typeface="Ubuntu"/>
              <a:cs typeface="Ubuntu"/>
              <a:sym typeface="Ubuntu"/>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6" name="Shape 3106"/>
        <p:cNvGrpSpPr/>
        <p:nvPr/>
      </p:nvGrpSpPr>
      <p:grpSpPr>
        <a:xfrm>
          <a:off x="0" y="0"/>
          <a:ext cx="0" cy="0"/>
          <a:chOff x="0" y="0"/>
          <a:chExt cx="0" cy="0"/>
        </a:xfrm>
      </p:grpSpPr>
      <p:sp>
        <p:nvSpPr>
          <p:cNvPr id="3107" name="Google Shape;3107;p131"/>
          <p:cNvSpPr txBox="1"/>
          <p:nvPr>
            <p:ph type="title"/>
          </p:nvPr>
        </p:nvSpPr>
        <p:spPr>
          <a:xfrm>
            <a:off x="281665" y="29485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1100"/>
              <a:buNone/>
            </a:pPr>
            <a:r>
              <a:rPr lang="en" sz="2400"/>
              <a:t>Summary</a:t>
            </a:r>
            <a:r>
              <a:rPr lang="en" sz="2400"/>
              <a:t> of the main Parallel and Distributed Systems</a:t>
            </a:r>
            <a:endParaRPr sz="3420"/>
          </a:p>
        </p:txBody>
      </p:sp>
      <p:sp>
        <p:nvSpPr>
          <p:cNvPr id="3108" name="Google Shape;3108;p1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900"/>
              <a:t>‹#›</a:t>
            </a:fld>
            <a:endParaRPr sz="900"/>
          </a:p>
        </p:txBody>
      </p:sp>
      <p:graphicFrame>
        <p:nvGraphicFramePr>
          <p:cNvPr id="3109" name="Google Shape;3109;p131"/>
          <p:cNvGraphicFramePr/>
          <p:nvPr/>
        </p:nvGraphicFramePr>
        <p:xfrm>
          <a:off x="4481902" y="1161028"/>
          <a:ext cx="3000000" cy="3000000"/>
        </p:xfrm>
        <a:graphic>
          <a:graphicData uri="http://schemas.openxmlformats.org/drawingml/2006/table">
            <a:tbl>
              <a:tblPr>
                <a:noFill/>
                <a:tableStyleId>{9FFA44F4-05DE-4323-9D07-73876B68D0FD}</a:tableStyleId>
              </a:tblPr>
              <a:tblGrid>
                <a:gridCol w="1477225"/>
                <a:gridCol w="981450"/>
                <a:gridCol w="890475"/>
                <a:gridCol w="1006225"/>
              </a:tblGrid>
              <a:tr h="529225">
                <a:tc>
                  <a:txBody>
                    <a:bodyPr/>
                    <a:lstStyle/>
                    <a:p>
                      <a:pPr indent="0" lvl="0" marL="0" rtl="0" algn="l">
                        <a:spcBef>
                          <a:spcPts val="0"/>
                        </a:spcBef>
                        <a:spcAft>
                          <a:spcPts val="0"/>
                        </a:spcAft>
                        <a:buNone/>
                      </a:pPr>
                      <a:r>
                        <a:rPr lang="en" sz="1000">
                          <a:solidFill>
                            <a:srgbClr val="C00000"/>
                          </a:solidFill>
                          <a:latin typeface="Ubuntu"/>
                          <a:ea typeface="Ubuntu"/>
                          <a:cs typeface="Ubuntu"/>
                          <a:sym typeface="Ubuntu"/>
                        </a:rPr>
                        <a:t>Distributed </a:t>
                      </a:r>
                      <a:endParaRPr sz="1000">
                        <a:solidFill>
                          <a:srgbClr val="C00000"/>
                        </a:solidFill>
                        <a:latin typeface="Ubuntu"/>
                        <a:ea typeface="Ubuntu"/>
                        <a:cs typeface="Ubuntu"/>
                        <a:sym typeface="Ubuntu"/>
                      </a:endParaRPr>
                    </a:p>
                    <a:p>
                      <a:pPr indent="0" lvl="0" marL="0" rtl="0" algn="l">
                        <a:spcBef>
                          <a:spcPts val="0"/>
                        </a:spcBef>
                        <a:spcAft>
                          <a:spcPts val="0"/>
                        </a:spcAft>
                        <a:buNone/>
                      </a:pPr>
                      <a:r>
                        <a:rPr lang="en" sz="1000">
                          <a:solidFill>
                            <a:srgbClr val="C00000"/>
                          </a:solidFill>
                          <a:latin typeface="Ubuntu"/>
                          <a:ea typeface="Ubuntu"/>
                          <a:cs typeface="Ubuntu"/>
                          <a:sym typeface="Ubuntu"/>
                        </a:rPr>
                        <a:t>Method</a:t>
                      </a:r>
                      <a:endParaRPr sz="1000">
                        <a:solidFill>
                          <a:srgbClr val="C00000"/>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C00000"/>
                          </a:solidFill>
                          <a:latin typeface="Ubuntu"/>
                          <a:ea typeface="Ubuntu"/>
                          <a:cs typeface="Ubuntu"/>
                          <a:sym typeface="Ubuntu"/>
                        </a:rPr>
                        <a:t>Index</a:t>
                      </a:r>
                      <a:endParaRPr sz="1000">
                        <a:solidFill>
                          <a:srgbClr val="C00000"/>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C00000"/>
                          </a:solidFill>
                          <a:latin typeface="Ubuntu"/>
                          <a:ea typeface="Ubuntu"/>
                          <a:cs typeface="Ubuntu"/>
                          <a:sym typeface="Ubuntu"/>
                        </a:rPr>
                        <a:t>Storage</a:t>
                      </a:r>
                      <a:endParaRPr sz="1000">
                        <a:solidFill>
                          <a:srgbClr val="C00000"/>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C00000"/>
                          </a:solidFill>
                          <a:latin typeface="Ubuntu"/>
                          <a:ea typeface="Ubuntu"/>
                          <a:cs typeface="Ubuntu"/>
                          <a:sym typeface="Ubuntu"/>
                        </a:rPr>
                        <a:t>Optimization</a:t>
                      </a:r>
                      <a:endParaRPr sz="1000">
                        <a:solidFill>
                          <a:srgbClr val="C00000"/>
                        </a:solidFill>
                        <a:latin typeface="Ubuntu"/>
                        <a:ea typeface="Ubuntu"/>
                        <a:cs typeface="Ubuntu"/>
                        <a:sym typeface="Ubuntu"/>
                      </a:endParaRPr>
                    </a:p>
                    <a:p>
                      <a:pPr indent="0" lvl="0" marL="0" rtl="0" algn="l">
                        <a:spcBef>
                          <a:spcPts val="0"/>
                        </a:spcBef>
                        <a:spcAft>
                          <a:spcPts val="0"/>
                        </a:spcAft>
                        <a:buNone/>
                      </a:pPr>
                      <a:r>
                        <a:rPr lang="en" sz="1000">
                          <a:solidFill>
                            <a:srgbClr val="C00000"/>
                          </a:solidFill>
                          <a:latin typeface="Ubuntu"/>
                          <a:ea typeface="Ubuntu"/>
                          <a:cs typeface="Ubuntu"/>
                          <a:sym typeface="Ubuntu"/>
                        </a:rPr>
                        <a:t>Target</a:t>
                      </a:r>
                      <a:endParaRPr sz="1000">
                        <a:solidFill>
                          <a:srgbClr val="C00000"/>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63825">
                <a:tc>
                  <a:txBody>
                    <a:bodyPr/>
                    <a:lstStyle/>
                    <a:p>
                      <a:pPr indent="0" lvl="0" marL="0" rtl="0" algn="l">
                        <a:spcBef>
                          <a:spcPts val="0"/>
                        </a:spcBef>
                        <a:spcAft>
                          <a:spcPts val="0"/>
                        </a:spcAft>
                        <a:buNone/>
                      </a:pPr>
                      <a:r>
                        <a:rPr lang="en" sz="1000"/>
                        <a:t>BatANN</a:t>
                      </a:r>
                      <a:r>
                        <a:rPr lang="en" sz="1000"/>
                        <a:t> [7]</a:t>
                      </a:r>
                      <a:endParaRPr sz="10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000">
                          <a:solidFill>
                            <a:schemeClr val="dk1"/>
                          </a:solidFill>
                        </a:rPr>
                        <a:t>k-NN Graph</a:t>
                      </a:r>
                      <a:endParaRPr sz="10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000"/>
                        <a:t>On-disk</a:t>
                      </a:r>
                      <a:endParaRPr sz="1000"/>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Throughput</a:t>
                      </a:r>
                      <a:endParaRPr sz="1000"/>
                    </a:p>
                  </a:txBody>
                  <a:tcPr marT="91425" marB="91425" marR="91425" marL="91425">
                    <a:lnT cap="flat" cmpd="sng" w="9525">
                      <a:solidFill>
                        <a:srgbClr val="9E9E9E"/>
                      </a:solidFill>
                      <a:prstDash val="solid"/>
                      <a:round/>
                      <a:headEnd len="sm" w="sm" type="none"/>
                      <a:tailEnd len="sm" w="sm" type="none"/>
                    </a:lnT>
                  </a:tcPr>
                </a:tc>
              </a:tr>
              <a:tr h="363825">
                <a:tc>
                  <a:txBody>
                    <a:bodyPr/>
                    <a:lstStyle/>
                    <a:p>
                      <a:pPr indent="0" lvl="0" marL="0" rtl="0" algn="l">
                        <a:spcBef>
                          <a:spcPts val="0"/>
                        </a:spcBef>
                        <a:spcAft>
                          <a:spcPts val="0"/>
                        </a:spcAft>
                        <a:buNone/>
                      </a:pPr>
                      <a:r>
                        <a:rPr lang="en" sz="1000"/>
                        <a:t>Graph Partitioning [14]</a:t>
                      </a:r>
                      <a:endParaRPr sz="1000"/>
                    </a:p>
                  </a:txBody>
                  <a:tcPr marT="91425" marB="91425" marR="91425" marL="91425"/>
                </a:tc>
                <a:tc>
                  <a:txBody>
                    <a:bodyPr/>
                    <a:lstStyle/>
                    <a:p>
                      <a:pPr indent="0" lvl="0" marL="0" rtl="0" algn="l">
                        <a:spcBef>
                          <a:spcPts val="0"/>
                        </a:spcBef>
                        <a:spcAft>
                          <a:spcPts val="0"/>
                        </a:spcAft>
                        <a:buNone/>
                      </a:pPr>
                      <a:r>
                        <a:rPr lang="en" sz="1000">
                          <a:solidFill>
                            <a:schemeClr val="dk1"/>
                          </a:solidFill>
                        </a:rPr>
                        <a:t>k-NN Graph</a:t>
                      </a:r>
                      <a:endParaRPr sz="1000">
                        <a:solidFill>
                          <a:schemeClr val="dk1"/>
                        </a:solidFill>
                      </a:endParaRPr>
                    </a:p>
                  </a:txBody>
                  <a:tcPr marT="91425" marB="91425" marR="91425" marL="91425"/>
                </a:tc>
                <a:tc>
                  <a:txBody>
                    <a:bodyPr/>
                    <a:lstStyle/>
                    <a:p>
                      <a:pPr indent="0" lvl="0" marL="0" rtl="0" algn="l">
                        <a:spcBef>
                          <a:spcPts val="0"/>
                        </a:spcBef>
                        <a:spcAft>
                          <a:spcPts val="0"/>
                        </a:spcAft>
                        <a:buNone/>
                      </a:pPr>
                      <a:r>
                        <a:rPr lang="en" sz="1000"/>
                        <a:t>In-memory</a:t>
                      </a:r>
                      <a:endParaRPr sz="1000"/>
                    </a:p>
                  </a:txBody>
                  <a:tcPr marT="91425" marB="91425" marR="91425" marL="91425"/>
                </a:tc>
                <a:tc>
                  <a:txBody>
                    <a:bodyPr/>
                    <a:lstStyle/>
                    <a:p>
                      <a:pPr indent="0" lvl="0" marL="0" rtl="0" algn="l">
                        <a:spcBef>
                          <a:spcPts val="0"/>
                        </a:spcBef>
                        <a:spcAft>
                          <a:spcPts val="0"/>
                        </a:spcAft>
                        <a:buNone/>
                      </a:pPr>
                      <a:r>
                        <a:rPr lang="en" sz="1000">
                          <a:solidFill>
                            <a:schemeClr val="dk1"/>
                          </a:solidFill>
                        </a:rPr>
                        <a:t>Throughput</a:t>
                      </a:r>
                      <a:endParaRPr sz="1000">
                        <a:solidFill>
                          <a:schemeClr val="dk1"/>
                        </a:solidFill>
                      </a:endParaRPr>
                    </a:p>
                  </a:txBody>
                  <a:tcPr marT="91425" marB="91425" marR="91425" marL="91425"/>
                </a:tc>
              </a:tr>
              <a:tr h="363825">
                <a:tc>
                  <a:txBody>
                    <a:bodyPr/>
                    <a:lstStyle/>
                    <a:p>
                      <a:pPr indent="0" lvl="0" marL="0" rtl="0" algn="l">
                        <a:spcBef>
                          <a:spcPts val="0"/>
                        </a:spcBef>
                        <a:spcAft>
                          <a:spcPts val="0"/>
                        </a:spcAft>
                        <a:buNone/>
                      </a:pPr>
                      <a:r>
                        <a:rPr lang="en" sz="1000"/>
                        <a:t>SPIRE [8]</a:t>
                      </a:r>
                      <a:endParaRPr sz="1000"/>
                    </a:p>
                  </a:txBody>
                  <a:tcPr marT="91425" marB="91425" marR="91425" marL="91425"/>
                </a:tc>
                <a:tc>
                  <a:txBody>
                    <a:bodyPr/>
                    <a:lstStyle/>
                    <a:p>
                      <a:pPr indent="0" lvl="0" marL="0" rtl="0" algn="l">
                        <a:spcBef>
                          <a:spcPts val="0"/>
                        </a:spcBef>
                        <a:spcAft>
                          <a:spcPts val="0"/>
                        </a:spcAft>
                        <a:buNone/>
                      </a:pPr>
                      <a:r>
                        <a:rPr lang="en" sz="1000">
                          <a:solidFill>
                            <a:schemeClr val="dk1"/>
                          </a:solidFill>
                        </a:rPr>
                        <a:t>k-NN Graph</a:t>
                      </a:r>
                      <a:endParaRPr sz="1000"/>
                    </a:p>
                  </a:txBody>
                  <a:tcPr marT="91425" marB="91425" marR="91425" marL="91425"/>
                </a:tc>
                <a:tc>
                  <a:txBody>
                    <a:bodyPr/>
                    <a:lstStyle/>
                    <a:p>
                      <a:pPr indent="0" lvl="0" marL="0" rtl="0" algn="l">
                        <a:spcBef>
                          <a:spcPts val="0"/>
                        </a:spcBef>
                        <a:spcAft>
                          <a:spcPts val="0"/>
                        </a:spcAft>
                        <a:buNone/>
                      </a:pPr>
                      <a:r>
                        <a:rPr lang="en" sz="1000"/>
                        <a:t>Both</a:t>
                      </a:r>
                      <a:endParaRPr sz="1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Throughput</a:t>
                      </a:r>
                      <a:endParaRPr sz="1000"/>
                    </a:p>
                  </a:txBody>
                  <a:tcPr marT="91425" marB="91425" marR="91425" marL="91425"/>
                </a:tc>
              </a:tr>
              <a:tr h="363825">
                <a:tc>
                  <a:txBody>
                    <a:bodyPr/>
                    <a:lstStyle/>
                    <a:p>
                      <a:pPr indent="0" lvl="0" marL="0" rtl="0" algn="l">
                        <a:spcBef>
                          <a:spcPts val="0"/>
                        </a:spcBef>
                        <a:spcAft>
                          <a:spcPts val="0"/>
                        </a:spcAft>
                        <a:buNone/>
                      </a:pPr>
                      <a:r>
                        <a:rPr lang="en" sz="1000"/>
                        <a:t>Auncel [9]</a:t>
                      </a:r>
                      <a:endParaRPr sz="1000"/>
                    </a:p>
                  </a:txBody>
                  <a:tcPr marT="91425" marB="91425" marR="91425" marL="91425"/>
                </a:tc>
                <a:tc>
                  <a:txBody>
                    <a:bodyPr/>
                    <a:lstStyle/>
                    <a:p>
                      <a:pPr indent="0" lvl="0" marL="0" rtl="0" algn="l">
                        <a:spcBef>
                          <a:spcPts val="0"/>
                        </a:spcBef>
                        <a:spcAft>
                          <a:spcPts val="0"/>
                        </a:spcAft>
                        <a:buNone/>
                      </a:pPr>
                      <a:r>
                        <a:rPr lang="en" sz="1000"/>
                        <a:t>IVF</a:t>
                      </a:r>
                      <a:endParaRPr sz="1000"/>
                    </a:p>
                  </a:txBody>
                  <a:tcPr marT="91425" marB="91425" marR="91425" marL="91425"/>
                </a:tc>
                <a:tc>
                  <a:txBody>
                    <a:bodyPr/>
                    <a:lstStyle/>
                    <a:p>
                      <a:pPr indent="0" lvl="0" marL="0" rtl="0" algn="l">
                        <a:spcBef>
                          <a:spcPts val="0"/>
                        </a:spcBef>
                        <a:spcAft>
                          <a:spcPts val="0"/>
                        </a:spcAft>
                        <a:buNone/>
                      </a:pPr>
                      <a:r>
                        <a:rPr lang="en" sz="1000"/>
                        <a:t>In-memory</a:t>
                      </a:r>
                      <a:endParaRPr sz="1000"/>
                    </a:p>
                  </a:txBody>
                  <a:tcPr marT="91425" marB="91425" marR="91425" marL="91425"/>
                </a:tc>
                <a:tc>
                  <a:txBody>
                    <a:bodyPr/>
                    <a:lstStyle/>
                    <a:p>
                      <a:pPr indent="0" lvl="0" marL="0" rtl="0" algn="l">
                        <a:spcBef>
                          <a:spcPts val="0"/>
                        </a:spcBef>
                        <a:spcAft>
                          <a:spcPts val="0"/>
                        </a:spcAft>
                        <a:buNone/>
                      </a:pPr>
                      <a:r>
                        <a:rPr lang="en" sz="1000"/>
                        <a:t>Latency</a:t>
                      </a:r>
                      <a:endParaRPr sz="1000"/>
                    </a:p>
                  </a:txBody>
                  <a:tcPr marT="91425" marB="91425" marR="91425" marL="91425"/>
                </a:tc>
              </a:tr>
              <a:tr h="363825">
                <a:tc>
                  <a:txBody>
                    <a:bodyPr/>
                    <a:lstStyle/>
                    <a:p>
                      <a:pPr indent="0" lvl="0" marL="0" rtl="0" algn="l">
                        <a:spcBef>
                          <a:spcPts val="0"/>
                        </a:spcBef>
                        <a:spcAft>
                          <a:spcPts val="0"/>
                        </a:spcAft>
                        <a:buNone/>
                      </a:pPr>
                      <a:r>
                        <a:rPr lang="en" sz="1000"/>
                        <a:t>Pyramid [10]</a:t>
                      </a:r>
                      <a:endParaRPr sz="1000"/>
                    </a:p>
                  </a:txBody>
                  <a:tcPr marT="91425" marB="91425" marR="91425" marL="91425"/>
                </a:tc>
                <a:tc>
                  <a:txBody>
                    <a:bodyPr/>
                    <a:lstStyle/>
                    <a:p>
                      <a:pPr indent="0" lvl="0" marL="0" rtl="0" algn="l">
                        <a:spcBef>
                          <a:spcPts val="0"/>
                        </a:spcBef>
                        <a:spcAft>
                          <a:spcPts val="0"/>
                        </a:spcAft>
                        <a:buNone/>
                      </a:pPr>
                      <a:r>
                        <a:rPr lang="en" sz="1000">
                          <a:solidFill>
                            <a:schemeClr val="dk1"/>
                          </a:solidFill>
                        </a:rPr>
                        <a:t>k-NN Graph</a:t>
                      </a:r>
                      <a:endParaRPr sz="1000"/>
                    </a:p>
                  </a:txBody>
                  <a:tcPr marT="91425" marB="91425" marR="91425" marL="91425"/>
                </a:tc>
                <a:tc>
                  <a:txBody>
                    <a:bodyPr/>
                    <a:lstStyle/>
                    <a:p>
                      <a:pPr indent="0" lvl="0" marL="0" rtl="0" algn="l">
                        <a:spcBef>
                          <a:spcPts val="0"/>
                        </a:spcBef>
                        <a:spcAft>
                          <a:spcPts val="0"/>
                        </a:spcAft>
                        <a:buNone/>
                      </a:pPr>
                      <a:r>
                        <a:rPr lang="en" sz="1000"/>
                        <a:t>In-memory</a:t>
                      </a:r>
                      <a:endParaRPr sz="1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Throughput</a:t>
                      </a:r>
                      <a:endParaRPr sz="1000"/>
                    </a:p>
                  </a:txBody>
                  <a:tcPr marT="91425" marB="91425" marR="91425" marL="91425"/>
                </a:tc>
              </a:tr>
              <a:tr h="363825">
                <a:tc>
                  <a:txBody>
                    <a:bodyPr/>
                    <a:lstStyle/>
                    <a:p>
                      <a:pPr indent="0" lvl="0" marL="0" rtl="0" algn="l">
                        <a:spcBef>
                          <a:spcPts val="0"/>
                        </a:spcBef>
                        <a:spcAft>
                          <a:spcPts val="0"/>
                        </a:spcAft>
                        <a:buNone/>
                      </a:pPr>
                      <a:r>
                        <a:rPr lang="en" sz="1000"/>
                        <a:t>DistributedANN</a:t>
                      </a:r>
                      <a:r>
                        <a:rPr lang="en" sz="1000"/>
                        <a:t> [11]</a:t>
                      </a:r>
                      <a:endParaRPr sz="1000"/>
                    </a:p>
                  </a:txBody>
                  <a:tcPr marT="91425" marB="91425" marR="91425" marL="91425"/>
                </a:tc>
                <a:tc>
                  <a:txBody>
                    <a:bodyPr/>
                    <a:lstStyle/>
                    <a:p>
                      <a:pPr indent="0" lvl="0" marL="0" rtl="0" algn="l">
                        <a:spcBef>
                          <a:spcPts val="0"/>
                        </a:spcBef>
                        <a:spcAft>
                          <a:spcPts val="0"/>
                        </a:spcAft>
                        <a:buNone/>
                      </a:pPr>
                      <a:r>
                        <a:rPr lang="en" sz="1000">
                          <a:solidFill>
                            <a:schemeClr val="dk1"/>
                          </a:solidFill>
                        </a:rPr>
                        <a:t>k-NN Graph</a:t>
                      </a:r>
                      <a:endParaRPr sz="1000"/>
                    </a:p>
                  </a:txBody>
                  <a:tcPr marT="91425" marB="91425" marR="91425" marL="91425"/>
                </a:tc>
                <a:tc>
                  <a:txBody>
                    <a:bodyPr/>
                    <a:lstStyle/>
                    <a:p>
                      <a:pPr indent="0" lvl="0" marL="0" rtl="0" algn="l">
                        <a:spcBef>
                          <a:spcPts val="0"/>
                        </a:spcBef>
                        <a:spcAft>
                          <a:spcPts val="0"/>
                        </a:spcAft>
                        <a:buNone/>
                      </a:pPr>
                      <a:r>
                        <a:rPr lang="en" sz="1000"/>
                        <a:t>Both</a:t>
                      </a:r>
                      <a:endParaRPr sz="1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Latency</a:t>
                      </a:r>
                      <a:endParaRPr sz="1000"/>
                    </a:p>
                  </a:txBody>
                  <a:tcPr marT="91425" marB="91425" marR="91425" marL="91425"/>
                </a:tc>
              </a:tr>
              <a:tr h="363825">
                <a:tc>
                  <a:txBody>
                    <a:bodyPr/>
                    <a:lstStyle/>
                    <a:p>
                      <a:pPr indent="0" lvl="0" marL="0" rtl="0" algn="l">
                        <a:spcBef>
                          <a:spcPts val="0"/>
                        </a:spcBef>
                        <a:spcAft>
                          <a:spcPts val="0"/>
                        </a:spcAft>
                        <a:buNone/>
                      </a:pPr>
                      <a:r>
                        <a:rPr lang="en" sz="1000"/>
                        <a:t>Harmony [12]</a:t>
                      </a:r>
                      <a:endParaRPr sz="1000"/>
                    </a:p>
                  </a:txBody>
                  <a:tcPr marT="91425" marB="91425" marR="91425" marL="91425"/>
                </a:tc>
                <a:tc>
                  <a:txBody>
                    <a:bodyPr/>
                    <a:lstStyle/>
                    <a:p>
                      <a:pPr indent="0" lvl="0" marL="0" rtl="0" algn="l">
                        <a:spcBef>
                          <a:spcPts val="0"/>
                        </a:spcBef>
                        <a:spcAft>
                          <a:spcPts val="0"/>
                        </a:spcAft>
                        <a:buNone/>
                      </a:pPr>
                      <a:r>
                        <a:rPr lang="en" sz="1000"/>
                        <a:t>IVF</a:t>
                      </a:r>
                      <a:endParaRPr sz="1000"/>
                    </a:p>
                  </a:txBody>
                  <a:tcPr marT="91425" marB="91425" marR="91425" marL="91425"/>
                </a:tc>
                <a:tc>
                  <a:txBody>
                    <a:bodyPr/>
                    <a:lstStyle/>
                    <a:p>
                      <a:pPr indent="0" lvl="0" marL="0" rtl="0" algn="l">
                        <a:spcBef>
                          <a:spcPts val="0"/>
                        </a:spcBef>
                        <a:spcAft>
                          <a:spcPts val="0"/>
                        </a:spcAft>
                        <a:buNone/>
                      </a:pPr>
                      <a:r>
                        <a:rPr lang="en" sz="1000"/>
                        <a:t>In-memory</a:t>
                      </a:r>
                      <a:endParaRPr sz="1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Throughput</a:t>
                      </a:r>
                      <a:endParaRPr sz="1000"/>
                    </a:p>
                  </a:txBody>
                  <a:tcPr marT="91425" marB="91425" marR="91425" marL="91425"/>
                </a:tc>
              </a:tr>
              <a:tr h="363825">
                <a:tc>
                  <a:txBody>
                    <a:bodyPr/>
                    <a:lstStyle/>
                    <a:p>
                      <a:pPr indent="0" lvl="0" marL="0" rtl="0" algn="l">
                        <a:spcBef>
                          <a:spcPts val="0"/>
                        </a:spcBef>
                        <a:spcAft>
                          <a:spcPts val="0"/>
                        </a:spcAft>
                        <a:buNone/>
                      </a:pPr>
                      <a:r>
                        <a:rPr lang="en" sz="1000"/>
                        <a:t>CoTra [13]</a:t>
                      </a:r>
                      <a:endParaRPr sz="1000"/>
                    </a:p>
                  </a:txBody>
                  <a:tcPr marT="91425" marB="91425" marR="91425" marL="91425"/>
                </a:tc>
                <a:tc>
                  <a:txBody>
                    <a:bodyPr/>
                    <a:lstStyle/>
                    <a:p>
                      <a:pPr indent="0" lvl="0" marL="0" rtl="0" algn="l">
                        <a:spcBef>
                          <a:spcPts val="0"/>
                        </a:spcBef>
                        <a:spcAft>
                          <a:spcPts val="0"/>
                        </a:spcAft>
                        <a:buNone/>
                      </a:pPr>
                      <a:r>
                        <a:rPr lang="en" sz="1000"/>
                        <a:t>K-NN Graph</a:t>
                      </a:r>
                      <a:endParaRPr sz="1000"/>
                    </a:p>
                  </a:txBody>
                  <a:tcPr marT="91425" marB="91425" marR="91425" marL="91425"/>
                </a:tc>
                <a:tc>
                  <a:txBody>
                    <a:bodyPr/>
                    <a:lstStyle/>
                    <a:p>
                      <a:pPr indent="0" lvl="0" marL="0" rtl="0" algn="l">
                        <a:spcBef>
                          <a:spcPts val="0"/>
                        </a:spcBef>
                        <a:spcAft>
                          <a:spcPts val="0"/>
                        </a:spcAft>
                        <a:buNone/>
                      </a:pPr>
                      <a:r>
                        <a:rPr lang="en" sz="1000"/>
                        <a:t>In-memory</a:t>
                      </a:r>
                      <a:endParaRPr sz="1000"/>
                    </a:p>
                  </a:txBody>
                  <a:tcPr marT="91425" marB="91425" marR="91425" marL="91425"/>
                </a:tc>
                <a:tc>
                  <a:txBody>
                    <a:bodyPr/>
                    <a:lstStyle/>
                    <a:p>
                      <a:pPr indent="0" lvl="0" marL="0" rtl="0" algn="l">
                        <a:spcBef>
                          <a:spcPts val="0"/>
                        </a:spcBef>
                        <a:spcAft>
                          <a:spcPts val="0"/>
                        </a:spcAft>
                        <a:buNone/>
                      </a:pPr>
                      <a:r>
                        <a:rPr lang="en" sz="1000">
                          <a:solidFill>
                            <a:schemeClr val="dk1"/>
                          </a:solidFill>
                        </a:rPr>
                        <a:t>Latency</a:t>
                      </a:r>
                      <a:endParaRPr sz="1000">
                        <a:solidFill>
                          <a:schemeClr val="dk1"/>
                        </a:solidFill>
                      </a:endParaRPr>
                    </a:p>
                  </a:txBody>
                  <a:tcPr marT="91425" marB="91425" marR="91425" marL="91425"/>
                </a:tc>
              </a:tr>
            </a:tbl>
          </a:graphicData>
        </a:graphic>
      </p:graphicFrame>
      <p:graphicFrame>
        <p:nvGraphicFramePr>
          <p:cNvPr id="3110" name="Google Shape;3110;p131"/>
          <p:cNvGraphicFramePr/>
          <p:nvPr/>
        </p:nvGraphicFramePr>
        <p:xfrm>
          <a:off x="349274" y="1161016"/>
          <a:ext cx="3000000" cy="3000000"/>
        </p:xfrm>
        <a:graphic>
          <a:graphicData uri="http://schemas.openxmlformats.org/drawingml/2006/table">
            <a:tbl>
              <a:tblPr>
                <a:noFill/>
                <a:tableStyleId>{9FFA44F4-05DE-4323-9D07-73876B68D0FD}</a:tableStyleId>
              </a:tblPr>
              <a:tblGrid>
                <a:gridCol w="1026175"/>
                <a:gridCol w="1264075"/>
                <a:gridCol w="773550"/>
                <a:gridCol w="979575"/>
              </a:tblGrid>
              <a:tr h="487550">
                <a:tc>
                  <a:txBody>
                    <a:bodyPr/>
                    <a:lstStyle/>
                    <a:p>
                      <a:pPr indent="0" lvl="0" marL="0" rtl="0" algn="l">
                        <a:spcBef>
                          <a:spcPts val="0"/>
                        </a:spcBef>
                        <a:spcAft>
                          <a:spcPts val="0"/>
                        </a:spcAft>
                        <a:buNone/>
                      </a:pPr>
                      <a:r>
                        <a:rPr lang="en" sz="1000">
                          <a:solidFill>
                            <a:srgbClr val="C00000"/>
                          </a:solidFill>
                          <a:latin typeface="Ubuntu"/>
                          <a:ea typeface="Ubuntu"/>
                          <a:cs typeface="Ubuntu"/>
                          <a:sym typeface="Ubuntu"/>
                        </a:rPr>
                        <a:t>Parallel Method</a:t>
                      </a:r>
                      <a:endParaRPr sz="1000">
                        <a:solidFill>
                          <a:srgbClr val="C00000"/>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C00000"/>
                          </a:solidFill>
                          <a:latin typeface="Ubuntu"/>
                          <a:ea typeface="Ubuntu"/>
                          <a:cs typeface="Ubuntu"/>
                          <a:sym typeface="Ubuntu"/>
                        </a:rPr>
                        <a:t>Index</a:t>
                      </a:r>
                      <a:endParaRPr sz="1000">
                        <a:solidFill>
                          <a:srgbClr val="C00000"/>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C00000"/>
                          </a:solidFill>
                          <a:latin typeface="Ubuntu"/>
                          <a:ea typeface="Ubuntu"/>
                          <a:cs typeface="Ubuntu"/>
                          <a:sym typeface="Ubuntu"/>
                        </a:rPr>
                        <a:t>Hardware</a:t>
                      </a:r>
                      <a:endParaRPr sz="1000">
                        <a:solidFill>
                          <a:srgbClr val="C00000"/>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rgbClr val="C00000"/>
                          </a:solidFill>
                          <a:latin typeface="Ubuntu"/>
                          <a:ea typeface="Ubuntu"/>
                          <a:cs typeface="Ubuntu"/>
                          <a:sym typeface="Ubuntu"/>
                        </a:rPr>
                        <a:t>Optimization</a:t>
                      </a:r>
                      <a:endParaRPr sz="1000">
                        <a:solidFill>
                          <a:srgbClr val="C00000"/>
                        </a:solidFill>
                        <a:latin typeface="Ubuntu"/>
                        <a:ea typeface="Ubuntu"/>
                        <a:cs typeface="Ubuntu"/>
                        <a:sym typeface="Ubuntu"/>
                      </a:endParaRPr>
                    </a:p>
                    <a:p>
                      <a:pPr indent="0" lvl="0" marL="0" rtl="0" algn="l">
                        <a:spcBef>
                          <a:spcPts val="0"/>
                        </a:spcBef>
                        <a:spcAft>
                          <a:spcPts val="0"/>
                        </a:spcAft>
                        <a:buNone/>
                      </a:pPr>
                      <a:r>
                        <a:rPr lang="en" sz="1000">
                          <a:solidFill>
                            <a:srgbClr val="C00000"/>
                          </a:solidFill>
                          <a:latin typeface="Ubuntu"/>
                          <a:ea typeface="Ubuntu"/>
                          <a:cs typeface="Ubuntu"/>
                          <a:sym typeface="Ubuntu"/>
                        </a:rPr>
                        <a:t>Target</a:t>
                      </a:r>
                      <a:endParaRPr sz="1000">
                        <a:solidFill>
                          <a:srgbClr val="C00000"/>
                        </a:solidFill>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31025">
                <a:tc>
                  <a:txBody>
                    <a:bodyPr/>
                    <a:lstStyle/>
                    <a:p>
                      <a:pPr indent="0" lvl="0" marL="0" rtl="0" algn="l">
                        <a:spcBef>
                          <a:spcPts val="0"/>
                        </a:spcBef>
                        <a:spcAft>
                          <a:spcPts val="0"/>
                        </a:spcAft>
                        <a:buNone/>
                      </a:pPr>
                      <a:r>
                        <a:rPr lang="en" sz="1000"/>
                        <a:t>ELPIS [1]</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rPr>
                        <a:t>Tree / k-NN Graph</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CPU</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Throughput</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31025">
                <a:tc>
                  <a:txBody>
                    <a:bodyPr/>
                    <a:lstStyle/>
                    <a:p>
                      <a:pPr indent="0" lvl="0" marL="0" rtl="0" algn="l">
                        <a:spcBef>
                          <a:spcPts val="0"/>
                        </a:spcBef>
                        <a:spcAft>
                          <a:spcPts val="0"/>
                        </a:spcAft>
                        <a:buNone/>
                      </a:pPr>
                      <a:r>
                        <a:rPr lang="en" sz="1000"/>
                        <a:t>iQAN </a:t>
                      </a:r>
                      <a:r>
                        <a:rPr lang="en" sz="1000">
                          <a:solidFill>
                            <a:schemeClr val="dk1"/>
                          </a:solidFill>
                        </a:rPr>
                        <a:t>[2]</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rPr>
                        <a:t>k-NN Graph</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CPU</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Latency</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31025">
                <a:tc>
                  <a:txBody>
                    <a:bodyPr/>
                    <a:lstStyle/>
                    <a:p>
                      <a:pPr indent="0" lvl="0" marL="0" rtl="0" algn="l">
                        <a:spcBef>
                          <a:spcPts val="0"/>
                        </a:spcBef>
                        <a:spcAft>
                          <a:spcPts val="0"/>
                        </a:spcAft>
                        <a:buNone/>
                      </a:pPr>
                      <a:r>
                        <a:rPr lang="en" sz="1000"/>
                        <a:t>Tagore</a:t>
                      </a:r>
                      <a:r>
                        <a:rPr lang="en" sz="1000">
                          <a:solidFill>
                            <a:schemeClr val="dk1"/>
                          </a:solidFill>
                        </a:rPr>
                        <a:t> [3]</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rPr>
                        <a:t>k-NN Graph</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GPU</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Indexing</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31025">
                <a:tc>
                  <a:txBody>
                    <a:bodyPr/>
                    <a:lstStyle/>
                    <a:p>
                      <a:pPr indent="0" lvl="0" marL="0" rtl="0" algn="l">
                        <a:spcBef>
                          <a:spcPts val="0"/>
                        </a:spcBef>
                        <a:spcAft>
                          <a:spcPts val="0"/>
                        </a:spcAft>
                        <a:buNone/>
                      </a:pPr>
                      <a:r>
                        <a:rPr lang="en" sz="1000"/>
                        <a:t>Quake [4]</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IVF</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C</a:t>
                      </a:r>
                      <a:r>
                        <a:rPr lang="en" sz="1000"/>
                        <a:t>PU</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Latency</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31025">
                <a:tc>
                  <a:txBody>
                    <a:bodyPr/>
                    <a:lstStyle/>
                    <a:p>
                      <a:pPr indent="0" lvl="0" marL="0" rtl="0" algn="l">
                        <a:spcBef>
                          <a:spcPts val="0"/>
                        </a:spcBef>
                        <a:spcAft>
                          <a:spcPts val="0"/>
                        </a:spcAft>
                        <a:buNone/>
                      </a:pPr>
                      <a:r>
                        <a:rPr lang="en" sz="1000"/>
                        <a:t>ParlayANN [5]</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rPr>
                        <a:t>k-NN Graph</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C</a:t>
                      </a:r>
                      <a:r>
                        <a:rPr lang="en" sz="1000"/>
                        <a:t>PU</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rPr>
                        <a:t>Throughput</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31025">
                <a:tc>
                  <a:txBody>
                    <a:bodyPr/>
                    <a:lstStyle/>
                    <a:p>
                      <a:pPr indent="0" lvl="0" marL="0" rtl="0" algn="l">
                        <a:spcBef>
                          <a:spcPts val="0"/>
                        </a:spcBef>
                        <a:spcAft>
                          <a:spcPts val="0"/>
                        </a:spcAft>
                        <a:buNone/>
                      </a:pPr>
                      <a:r>
                        <a:rPr lang="en" sz="1000"/>
                        <a:t>FAISS [6]</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t>IVF</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rPr>
                        <a:t>GPU</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000">
                          <a:solidFill>
                            <a:schemeClr val="dk1"/>
                          </a:solidFill>
                        </a:rPr>
                        <a:t>Throughput</a:t>
                      </a:r>
                      <a:endParaRPr sz="10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3111" name="Google Shape;3111;p13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5" name="Shape 3115"/>
        <p:cNvGrpSpPr/>
        <p:nvPr/>
      </p:nvGrpSpPr>
      <p:grpSpPr>
        <a:xfrm>
          <a:off x="0" y="0"/>
          <a:ext cx="0" cy="0"/>
          <a:chOff x="0" y="0"/>
          <a:chExt cx="0" cy="0"/>
        </a:xfrm>
      </p:grpSpPr>
      <p:sp>
        <p:nvSpPr>
          <p:cNvPr id="3116" name="Google Shape;3116;p1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Open problems and future directions </a:t>
            </a:r>
            <a:endParaRPr>
              <a:latin typeface="Ubuntu"/>
              <a:ea typeface="Ubuntu"/>
              <a:cs typeface="Ubuntu"/>
              <a:sym typeface="Ubuntu"/>
            </a:endParaRPr>
          </a:p>
        </p:txBody>
      </p:sp>
      <p:sp>
        <p:nvSpPr>
          <p:cNvPr id="3117" name="Google Shape;3117;p1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just">
              <a:lnSpc>
                <a:spcPct val="163636"/>
              </a:lnSpc>
              <a:spcBef>
                <a:spcPts val="0"/>
              </a:spcBef>
              <a:spcAft>
                <a:spcPts val="0"/>
              </a:spcAft>
              <a:buClr>
                <a:schemeClr val="dk1"/>
              </a:buClr>
              <a:buSzPts val="1800"/>
              <a:buChar char="●"/>
            </a:pPr>
            <a:r>
              <a:rPr lang="en">
                <a:solidFill>
                  <a:schemeClr val="dk1"/>
                </a:solidFill>
              </a:rPr>
              <a:t>Indexing building: partitioning which preserves locality</a:t>
            </a:r>
            <a:endParaRPr>
              <a:solidFill>
                <a:schemeClr val="dk1"/>
              </a:solidFill>
            </a:endParaRPr>
          </a:p>
          <a:p>
            <a:pPr indent="-342900" lvl="0" marL="457200" rtl="0" algn="just">
              <a:lnSpc>
                <a:spcPct val="163636"/>
              </a:lnSpc>
              <a:spcBef>
                <a:spcPts val="0"/>
              </a:spcBef>
              <a:spcAft>
                <a:spcPts val="0"/>
              </a:spcAft>
              <a:buClr>
                <a:schemeClr val="dk1"/>
              </a:buClr>
              <a:buSzPts val="1800"/>
              <a:buChar char="●"/>
            </a:pPr>
            <a:r>
              <a:rPr lang="en">
                <a:solidFill>
                  <a:schemeClr val="dk1"/>
                </a:solidFill>
              </a:rPr>
              <a:t>Query processing: avoid making all machines to be involved</a:t>
            </a:r>
            <a:endParaRPr>
              <a:solidFill>
                <a:schemeClr val="dk1"/>
              </a:solidFill>
            </a:endParaRPr>
          </a:p>
          <a:p>
            <a:pPr indent="-342900" lvl="0" marL="457200" rtl="0" algn="l">
              <a:lnSpc>
                <a:spcPct val="163636"/>
              </a:lnSpc>
              <a:spcBef>
                <a:spcPts val="0"/>
              </a:spcBef>
              <a:spcAft>
                <a:spcPts val="0"/>
              </a:spcAft>
              <a:buClr>
                <a:schemeClr val="dk1"/>
              </a:buClr>
              <a:buSzPts val="1800"/>
              <a:buChar char="●"/>
            </a:pPr>
            <a:r>
              <a:rPr lang="en">
                <a:solidFill>
                  <a:schemeClr val="dk1"/>
                </a:solidFill>
              </a:rPr>
              <a:t>Hybrid Search: Combined vector similarity and scalar/attribute filtering in distributed environments.</a:t>
            </a:r>
            <a:endParaRPr>
              <a:solidFill>
                <a:schemeClr val="dk1"/>
              </a:solidFill>
            </a:endParaRPr>
          </a:p>
          <a:p>
            <a:pPr indent="-342900" lvl="0" marL="457200" rtl="0" algn="l">
              <a:lnSpc>
                <a:spcPct val="163636"/>
              </a:lnSpc>
              <a:spcBef>
                <a:spcPts val="0"/>
              </a:spcBef>
              <a:spcAft>
                <a:spcPts val="0"/>
              </a:spcAft>
              <a:buClr>
                <a:schemeClr val="dk1"/>
              </a:buClr>
              <a:buSzPts val="1800"/>
              <a:buChar char="●"/>
            </a:pPr>
            <a:r>
              <a:rPr lang="en">
                <a:solidFill>
                  <a:schemeClr val="dk1"/>
                </a:solidFill>
              </a:rPr>
              <a:t>Still no support for streaming settings in distributed vector search.</a:t>
            </a:r>
            <a:endParaRPr>
              <a:solidFill>
                <a:schemeClr val="dk1"/>
              </a:solidFill>
            </a:endParaRPr>
          </a:p>
        </p:txBody>
      </p:sp>
      <p:sp>
        <p:nvSpPr>
          <p:cNvPr id="3118" name="Google Shape;3118;p1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2" name="Shape 3122"/>
        <p:cNvGrpSpPr/>
        <p:nvPr/>
      </p:nvGrpSpPr>
      <p:grpSpPr>
        <a:xfrm>
          <a:off x="0" y="0"/>
          <a:ext cx="0" cy="0"/>
          <a:chOff x="0" y="0"/>
          <a:chExt cx="0" cy="0"/>
        </a:xfrm>
      </p:grpSpPr>
      <p:sp>
        <p:nvSpPr>
          <p:cNvPr id="3123" name="Google Shape;3123;p133"/>
          <p:cNvSpPr txBox="1"/>
          <p:nvPr>
            <p:ph type="title"/>
          </p:nvPr>
        </p:nvSpPr>
        <p:spPr>
          <a:xfrm>
            <a:off x="311700" y="22854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Ubuntu"/>
                <a:ea typeface="Ubuntu"/>
                <a:cs typeface="Ubuntu"/>
                <a:sym typeface="Ubuntu"/>
              </a:rPr>
              <a:t>Streaming Vector Search</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p:txBody>
      </p:sp>
      <p:sp>
        <p:nvSpPr>
          <p:cNvPr id="3124" name="Google Shape;3124;p1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25" name="Google Shape;3125;p133"/>
          <p:cNvSpPr txBox="1"/>
          <p:nvPr/>
        </p:nvSpPr>
        <p:spPr>
          <a:xfrm>
            <a:off x="397500" y="2858100"/>
            <a:ext cx="8349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Ubuntu"/>
                <a:ea typeface="Ubuntu"/>
                <a:cs typeface="Ubuntu"/>
                <a:sym typeface="Ubuntu"/>
              </a:rPr>
              <a:t>Many thanks to Lu et al. (VectraFlow),  Singh et al. (FreshDiskANN), Xu et al. (IP-DiskANN), Zhang et al. (CleANN), </a:t>
            </a:r>
            <a:r>
              <a:rPr lang="en">
                <a:solidFill>
                  <a:schemeClr val="dk2"/>
                </a:solidFill>
                <a:latin typeface="Ubuntu"/>
                <a:ea typeface="Ubuntu"/>
                <a:cs typeface="Ubuntu"/>
                <a:sym typeface="Ubuntu"/>
              </a:rPr>
              <a:t>Gong et al. (VStream), </a:t>
            </a:r>
            <a:r>
              <a:rPr lang="en">
                <a:solidFill>
                  <a:schemeClr val="dk2"/>
                </a:solidFill>
                <a:latin typeface="Ubuntu"/>
                <a:ea typeface="Ubuntu"/>
                <a:cs typeface="Ubuntu"/>
                <a:sym typeface="Ubuntu"/>
              </a:rPr>
              <a:t>who provided supporting material for this part of the tutorial  </a:t>
            </a:r>
            <a:endParaRPr>
              <a:solidFill>
                <a:schemeClr val="dk2"/>
              </a:solidFill>
              <a:latin typeface="Ubuntu"/>
              <a:ea typeface="Ubuntu"/>
              <a:cs typeface="Ubuntu"/>
              <a:sym typeface="Ubuntu"/>
            </a:endParaRPr>
          </a:p>
          <a:p>
            <a:pPr indent="0" lvl="0" marL="0" rtl="0" algn="ctr">
              <a:spcBef>
                <a:spcPts val="0"/>
              </a:spcBef>
              <a:spcAft>
                <a:spcPts val="0"/>
              </a:spcAft>
              <a:buNone/>
            </a:pPr>
            <a:r>
              <a:t/>
            </a:r>
            <a:endParaRPr sz="1800">
              <a:solidFill>
                <a:schemeClr val="dk2"/>
              </a:solidFill>
              <a:latin typeface="Ubuntu"/>
              <a:ea typeface="Ubuntu"/>
              <a:cs typeface="Ubuntu"/>
              <a:sym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Nearest Neighbor Search</a:t>
            </a:r>
            <a:endParaRPr/>
          </a:p>
        </p:txBody>
      </p:sp>
      <p:sp>
        <p:nvSpPr>
          <p:cNvPr id="279" name="Google Shape;279;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p:txBody>
      </p:sp>
      <p:sp>
        <p:nvSpPr>
          <p:cNvPr id="280" name="Google Shape;280;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81" name="Google Shape;281;p35"/>
          <p:cNvPicPr preferRelativeResize="0"/>
          <p:nvPr/>
        </p:nvPicPr>
        <p:blipFill rotWithShape="1">
          <a:blip r:embed="rId3">
            <a:alphaModFix/>
          </a:blip>
          <a:srcRect b="0" l="0" r="0" t="0"/>
          <a:stretch/>
        </p:blipFill>
        <p:spPr>
          <a:xfrm>
            <a:off x="3009892" y="1017725"/>
            <a:ext cx="3918416" cy="3898140"/>
          </a:xfrm>
          <a:prstGeom prst="rect">
            <a:avLst/>
          </a:prstGeom>
          <a:noFill/>
          <a:ln>
            <a:noFill/>
          </a:ln>
        </p:spPr>
      </p:pic>
      <p:sp>
        <p:nvSpPr>
          <p:cNvPr id="282" name="Google Shape;282;p35"/>
          <p:cNvSpPr txBox="1"/>
          <p:nvPr/>
        </p:nvSpPr>
        <p:spPr>
          <a:xfrm>
            <a:off x="36996" y="214250"/>
            <a:ext cx="6298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Echihabi et al. “New Trends in High-D Vector Similarity Search: AI-driven, Progressive, and Distributed” PVLDB 2021</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9" name="Shape 3129"/>
        <p:cNvGrpSpPr/>
        <p:nvPr/>
      </p:nvGrpSpPr>
      <p:grpSpPr>
        <a:xfrm>
          <a:off x="0" y="0"/>
          <a:ext cx="0" cy="0"/>
          <a:chOff x="0" y="0"/>
          <a:chExt cx="0" cy="0"/>
        </a:xfrm>
      </p:grpSpPr>
      <p:sp>
        <p:nvSpPr>
          <p:cNvPr id="3130" name="Google Shape;3130;p1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Motivation</a:t>
            </a:r>
            <a:endParaRPr>
              <a:latin typeface="Ubuntu"/>
              <a:ea typeface="Ubuntu"/>
              <a:cs typeface="Ubuntu"/>
              <a:sym typeface="Ubuntu"/>
            </a:endParaRPr>
          </a:p>
        </p:txBody>
      </p:sp>
      <p:sp>
        <p:nvSpPr>
          <p:cNvPr id="3131" name="Google Shape;3131;p1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Ubuntu"/>
              <a:buChar char="●"/>
            </a:pPr>
            <a:r>
              <a:rPr lang="en">
                <a:solidFill>
                  <a:schemeClr val="dk1"/>
                </a:solidFill>
                <a:latin typeface="Ubuntu"/>
                <a:ea typeface="Ubuntu"/>
                <a:cs typeface="Ubuntu"/>
                <a:sym typeface="Ubuntu"/>
              </a:rPr>
              <a:t>Vectors are no longer static</a:t>
            </a:r>
            <a:endParaRPr>
              <a:solidFill>
                <a:schemeClr val="dk1"/>
              </a:solidFill>
              <a:latin typeface="Ubuntu"/>
              <a:ea typeface="Ubuntu"/>
              <a:cs typeface="Ubuntu"/>
              <a:sym typeface="Ubuntu"/>
            </a:endParaRPr>
          </a:p>
          <a:p>
            <a:pPr indent="-342900" lvl="0" marL="457200" rtl="0" algn="l">
              <a:spcBef>
                <a:spcPts val="0"/>
              </a:spcBef>
              <a:spcAft>
                <a:spcPts val="0"/>
              </a:spcAft>
              <a:buClr>
                <a:schemeClr val="dk1"/>
              </a:buClr>
              <a:buSzPts val="1800"/>
              <a:buFont typeface="Ubuntu"/>
              <a:buChar char="●"/>
            </a:pPr>
            <a:r>
              <a:rPr lang="en">
                <a:solidFill>
                  <a:schemeClr val="dk1"/>
                </a:solidFill>
                <a:latin typeface="Ubuntu"/>
                <a:ea typeface="Ubuntu"/>
                <a:cs typeface="Ubuntu"/>
                <a:sym typeface="Ubuntu"/>
              </a:rPr>
              <a:t>Frequent and massive amounts of:</a:t>
            </a:r>
            <a:endParaRPr>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Char char="○"/>
            </a:pPr>
            <a:r>
              <a:rPr lang="en">
                <a:solidFill>
                  <a:schemeClr val="dk1"/>
                </a:solidFill>
                <a:latin typeface="Ubuntu"/>
                <a:ea typeface="Ubuntu"/>
                <a:cs typeface="Ubuntu"/>
                <a:sym typeface="Ubuntu"/>
              </a:rPr>
              <a:t>Insertions</a:t>
            </a:r>
            <a:endParaRPr>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Char char="○"/>
            </a:pPr>
            <a:r>
              <a:rPr lang="en">
                <a:solidFill>
                  <a:schemeClr val="dk1"/>
                </a:solidFill>
                <a:latin typeface="Ubuntu"/>
                <a:ea typeface="Ubuntu"/>
                <a:cs typeface="Ubuntu"/>
                <a:sym typeface="Ubuntu"/>
              </a:rPr>
              <a:t>Deletions</a:t>
            </a:r>
            <a:endParaRPr>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Char char="○"/>
            </a:pPr>
            <a:r>
              <a:rPr lang="en">
                <a:solidFill>
                  <a:schemeClr val="dk1"/>
                </a:solidFill>
                <a:latin typeface="Ubuntu"/>
                <a:ea typeface="Ubuntu"/>
                <a:cs typeface="Ubuntu"/>
                <a:sym typeface="Ubuntu"/>
              </a:rPr>
              <a:t>Updates</a:t>
            </a:r>
            <a:endParaRPr>
              <a:solidFill>
                <a:schemeClr val="dk1"/>
              </a:solidFill>
              <a:latin typeface="Ubuntu"/>
              <a:ea typeface="Ubuntu"/>
              <a:cs typeface="Ubuntu"/>
              <a:sym typeface="Ubuntu"/>
            </a:endParaRPr>
          </a:p>
          <a:p>
            <a:pPr indent="-342900" lvl="0" marL="457200" rtl="0" algn="l">
              <a:spcBef>
                <a:spcPts val="0"/>
              </a:spcBef>
              <a:spcAft>
                <a:spcPts val="0"/>
              </a:spcAft>
              <a:buClr>
                <a:schemeClr val="dk1"/>
              </a:buClr>
              <a:buSzPts val="1800"/>
              <a:buFont typeface="Ubuntu"/>
              <a:buChar char="●"/>
            </a:pPr>
            <a:r>
              <a:rPr lang="en">
                <a:solidFill>
                  <a:schemeClr val="dk1"/>
                </a:solidFill>
                <a:latin typeface="Ubuntu"/>
                <a:ea typeface="Ubuntu"/>
                <a:cs typeface="Ubuntu"/>
                <a:sym typeface="Ubuntu"/>
              </a:rPr>
              <a:t>Static ANN indexes assume offline construction</a:t>
            </a:r>
            <a:endParaRPr>
              <a:solidFill>
                <a:schemeClr val="dk1"/>
              </a:solidFill>
              <a:latin typeface="Ubuntu"/>
              <a:ea typeface="Ubuntu"/>
              <a:cs typeface="Ubuntu"/>
              <a:sym typeface="Ubuntu"/>
            </a:endParaRPr>
          </a:p>
        </p:txBody>
      </p:sp>
      <p:sp>
        <p:nvSpPr>
          <p:cNvPr id="3132" name="Google Shape;3132;p1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6" name="Shape 3136"/>
        <p:cNvGrpSpPr/>
        <p:nvPr/>
      </p:nvGrpSpPr>
      <p:grpSpPr>
        <a:xfrm>
          <a:off x="0" y="0"/>
          <a:ext cx="0" cy="0"/>
          <a:chOff x="0" y="0"/>
          <a:chExt cx="0" cy="0"/>
        </a:xfrm>
      </p:grpSpPr>
      <p:sp>
        <p:nvSpPr>
          <p:cNvPr id="3137" name="Google Shape;3137;p1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Motivation</a:t>
            </a:r>
            <a:endParaRPr>
              <a:latin typeface="Ubuntu"/>
              <a:ea typeface="Ubuntu"/>
              <a:cs typeface="Ubuntu"/>
              <a:sym typeface="Ubuntu"/>
            </a:endParaRPr>
          </a:p>
        </p:txBody>
      </p:sp>
      <p:sp>
        <p:nvSpPr>
          <p:cNvPr id="3138" name="Google Shape;3138;p1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Ubuntu"/>
              <a:buChar char="●"/>
            </a:pPr>
            <a:r>
              <a:rPr lang="en">
                <a:solidFill>
                  <a:schemeClr val="dk1"/>
                </a:solidFill>
                <a:latin typeface="Ubuntu"/>
                <a:ea typeface="Ubuntu"/>
                <a:cs typeface="Ubuntu"/>
                <a:sym typeface="Ubuntu"/>
              </a:rPr>
              <a:t>Vectors are no longer static</a:t>
            </a:r>
            <a:endParaRPr>
              <a:solidFill>
                <a:schemeClr val="dk1"/>
              </a:solidFill>
              <a:latin typeface="Ubuntu"/>
              <a:ea typeface="Ubuntu"/>
              <a:cs typeface="Ubuntu"/>
              <a:sym typeface="Ubuntu"/>
            </a:endParaRPr>
          </a:p>
          <a:p>
            <a:pPr indent="-342900" lvl="0" marL="457200" rtl="0" algn="l">
              <a:spcBef>
                <a:spcPts val="0"/>
              </a:spcBef>
              <a:spcAft>
                <a:spcPts val="0"/>
              </a:spcAft>
              <a:buClr>
                <a:schemeClr val="dk1"/>
              </a:buClr>
              <a:buSzPts val="1800"/>
              <a:buFont typeface="Ubuntu"/>
              <a:buChar char="●"/>
            </a:pPr>
            <a:r>
              <a:rPr lang="en">
                <a:solidFill>
                  <a:schemeClr val="dk1"/>
                </a:solidFill>
                <a:latin typeface="Ubuntu"/>
                <a:ea typeface="Ubuntu"/>
                <a:cs typeface="Ubuntu"/>
                <a:sym typeface="Ubuntu"/>
              </a:rPr>
              <a:t>Frequent and massive amounts of:</a:t>
            </a:r>
            <a:endParaRPr>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Char char="○"/>
            </a:pPr>
            <a:r>
              <a:rPr lang="en">
                <a:solidFill>
                  <a:schemeClr val="dk1"/>
                </a:solidFill>
                <a:latin typeface="Ubuntu"/>
                <a:ea typeface="Ubuntu"/>
                <a:cs typeface="Ubuntu"/>
                <a:sym typeface="Ubuntu"/>
              </a:rPr>
              <a:t>Insertions</a:t>
            </a:r>
            <a:endParaRPr>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Char char="○"/>
            </a:pPr>
            <a:r>
              <a:rPr lang="en">
                <a:solidFill>
                  <a:schemeClr val="dk1"/>
                </a:solidFill>
                <a:latin typeface="Ubuntu"/>
                <a:ea typeface="Ubuntu"/>
                <a:cs typeface="Ubuntu"/>
                <a:sym typeface="Ubuntu"/>
              </a:rPr>
              <a:t>Deletions</a:t>
            </a:r>
            <a:endParaRPr>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Char char="○"/>
            </a:pPr>
            <a:r>
              <a:rPr lang="en">
                <a:solidFill>
                  <a:schemeClr val="dk1"/>
                </a:solidFill>
                <a:latin typeface="Ubuntu"/>
                <a:ea typeface="Ubuntu"/>
                <a:cs typeface="Ubuntu"/>
                <a:sym typeface="Ubuntu"/>
              </a:rPr>
              <a:t>Updates</a:t>
            </a:r>
            <a:endParaRPr>
              <a:solidFill>
                <a:schemeClr val="dk1"/>
              </a:solidFill>
              <a:latin typeface="Ubuntu"/>
              <a:ea typeface="Ubuntu"/>
              <a:cs typeface="Ubuntu"/>
              <a:sym typeface="Ubuntu"/>
            </a:endParaRPr>
          </a:p>
          <a:p>
            <a:pPr indent="-342900" lvl="0" marL="457200" rtl="0" algn="l">
              <a:spcBef>
                <a:spcPts val="0"/>
              </a:spcBef>
              <a:spcAft>
                <a:spcPts val="0"/>
              </a:spcAft>
              <a:buClr>
                <a:schemeClr val="dk1"/>
              </a:buClr>
              <a:buSzPts val="1800"/>
              <a:buFont typeface="Ubuntu"/>
              <a:buChar char="●"/>
            </a:pPr>
            <a:r>
              <a:rPr lang="en">
                <a:solidFill>
                  <a:schemeClr val="dk1"/>
                </a:solidFill>
                <a:latin typeface="Ubuntu"/>
                <a:ea typeface="Ubuntu"/>
                <a:cs typeface="Ubuntu"/>
                <a:sym typeface="Ubuntu"/>
              </a:rPr>
              <a:t>Static ANN indexes assume offline construction</a:t>
            </a:r>
            <a:endParaRPr>
              <a:solidFill>
                <a:schemeClr val="dk1"/>
              </a:solidFill>
              <a:latin typeface="Ubuntu"/>
              <a:ea typeface="Ubuntu"/>
              <a:cs typeface="Ubuntu"/>
              <a:sym typeface="Ubuntu"/>
            </a:endParaRPr>
          </a:p>
        </p:txBody>
      </p:sp>
      <p:sp>
        <p:nvSpPr>
          <p:cNvPr id="3139" name="Google Shape;3139;p1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40" name="Google Shape;3140;p135"/>
          <p:cNvSpPr txBox="1"/>
          <p:nvPr>
            <p:ph idx="1" type="body"/>
          </p:nvPr>
        </p:nvSpPr>
        <p:spPr>
          <a:xfrm>
            <a:off x="311700" y="3389325"/>
            <a:ext cx="8520600" cy="663600"/>
          </a:xfrm>
          <a:prstGeom prst="rect">
            <a:avLst/>
          </a:prstGeom>
        </p:spPr>
        <p:txBody>
          <a:bodyPr anchorCtr="0" anchor="t" bIns="91425" lIns="91425" spcFirstLastPara="1" rIns="91425" wrap="square" tIns="91425">
            <a:normAutofit/>
          </a:bodyPr>
          <a:lstStyle/>
          <a:p>
            <a:pPr indent="0" lvl="0" marL="0" rtl="0" algn="ctr">
              <a:spcBef>
                <a:spcPts val="1200"/>
              </a:spcBef>
              <a:spcAft>
                <a:spcPts val="1200"/>
              </a:spcAft>
              <a:buNone/>
            </a:pPr>
            <a:r>
              <a:rPr b="1" lang="en" sz="1700">
                <a:solidFill>
                  <a:srgbClr val="C00000"/>
                </a:solidFill>
              </a:rPr>
              <a:t>Static ANN ≠ Dynamic Workloads</a:t>
            </a:r>
            <a:endParaRPr sz="2400">
              <a:solidFill>
                <a:srgbClr val="C00000"/>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4" name="Shape 3144"/>
        <p:cNvGrpSpPr/>
        <p:nvPr/>
      </p:nvGrpSpPr>
      <p:grpSpPr>
        <a:xfrm>
          <a:off x="0" y="0"/>
          <a:ext cx="0" cy="0"/>
          <a:chOff x="0" y="0"/>
          <a:chExt cx="0" cy="0"/>
        </a:xfrm>
      </p:grpSpPr>
      <p:sp>
        <p:nvSpPr>
          <p:cNvPr id="3145" name="Google Shape;3145;p1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latin typeface="Ubuntu"/>
              <a:ea typeface="Ubuntu"/>
              <a:cs typeface="Ubuntu"/>
              <a:sym typeface="Ubuntu"/>
            </a:endParaRPr>
          </a:p>
        </p:txBody>
      </p:sp>
      <p:sp>
        <p:nvSpPr>
          <p:cNvPr id="3146" name="Google Shape;3146;p1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Operations &amp; Update models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Approaches:</a:t>
            </a:r>
            <a:endParaRPr>
              <a:solidFill>
                <a:schemeClr val="dk1"/>
              </a:solidFill>
            </a:endParaRPr>
          </a:p>
          <a:p>
            <a:pPr indent="-317500" lvl="1" marL="914400" rtl="0" algn="l">
              <a:spcBef>
                <a:spcPts val="0"/>
              </a:spcBef>
              <a:spcAft>
                <a:spcPts val="0"/>
              </a:spcAft>
              <a:buClr>
                <a:schemeClr val="dk1"/>
              </a:buClr>
              <a:buSzPts val="1400"/>
              <a:buChar char="○"/>
            </a:pPr>
            <a:r>
              <a:rPr b="1" lang="en">
                <a:solidFill>
                  <a:srgbClr val="C00000"/>
                </a:solidFill>
              </a:rPr>
              <a:t>Batched</a:t>
            </a:r>
            <a:r>
              <a:rPr lang="en">
                <a:solidFill>
                  <a:schemeClr val="dk1"/>
                </a:solidFill>
              </a:rPr>
              <a:t> Approaches </a:t>
            </a:r>
            <a:endParaRPr>
              <a:solidFill>
                <a:schemeClr val="dk1"/>
              </a:solidFill>
            </a:endParaRPr>
          </a:p>
          <a:p>
            <a:pPr indent="-317500" lvl="1" marL="914400" rtl="0" algn="l">
              <a:spcBef>
                <a:spcPts val="0"/>
              </a:spcBef>
              <a:spcAft>
                <a:spcPts val="0"/>
              </a:spcAft>
              <a:buClr>
                <a:schemeClr val="dk1"/>
              </a:buClr>
              <a:buSzPts val="1400"/>
              <a:buChar char="○"/>
            </a:pPr>
            <a:r>
              <a:rPr b="1" lang="en">
                <a:solidFill>
                  <a:srgbClr val="C00000"/>
                </a:solidFill>
              </a:rPr>
              <a:t>K-NN Graph</a:t>
            </a:r>
            <a:r>
              <a:rPr b="1" lang="en">
                <a:solidFill>
                  <a:schemeClr val="dk1"/>
                </a:solidFill>
              </a:rPr>
              <a:t> </a:t>
            </a:r>
            <a:r>
              <a:rPr lang="en">
                <a:solidFill>
                  <a:schemeClr val="dk1"/>
                </a:solidFill>
              </a:rPr>
              <a:t>Approaches</a:t>
            </a:r>
            <a:endParaRPr>
              <a:solidFill>
                <a:schemeClr val="dk1"/>
              </a:solidFill>
            </a:endParaRPr>
          </a:p>
          <a:p>
            <a:pPr indent="-317500" lvl="1" marL="914400" rtl="0" algn="l">
              <a:spcBef>
                <a:spcPts val="0"/>
              </a:spcBef>
              <a:spcAft>
                <a:spcPts val="0"/>
              </a:spcAft>
              <a:buClr>
                <a:schemeClr val="dk1"/>
              </a:buClr>
              <a:buSzPts val="1400"/>
              <a:buChar char="○"/>
            </a:pPr>
            <a:r>
              <a:rPr b="1" lang="en">
                <a:solidFill>
                  <a:srgbClr val="C00000"/>
                </a:solidFill>
              </a:rPr>
              <a:t>IVF</a:t>
            </a:r>
            <a:r>
              <a:rPr lang="en">
                <a:solidFill>
                  <a:schemeClr val="dk1"/>
                </a:solidFill>
              </a:rPr>
              <a:t> Approaches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Other Systems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Open Problems</a:t>
            </a:r>
            <a:endParaRPr>
              <a:solidFill>
                <a:schemeClr val="dk1"/>
              </a:solidFill>
            </a:endParaRPr>
          </a:p>
        </p:txBody>
      </p:sp>
      <p:sp>
        <p:nvSpPr>
          <p:cNvPr id="3147" name="Google Shape;3147;p1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1" name="Shape 3151"/>
        <p:cNvGrpSpPr/>
        <p:nvPr/>
      </p:nvGrpSpPr>
      <p:grpSpPr>
        <a:xfrm>
          <a:off x="0" y="0"/>
          <a:ext cx="0" cy="0"/>
          <a:chOff x="0" y="0"/>
          <a:chExt cx="0" cy="0"/>
        </a:xfrm>
      </p:grpSpPr>
      <p:sp>
        <p:nvSpPr>
          <p:cNvPr id="3152" name="Google Shape;3152;p1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Operations</a:t>
            </a:r>
            <a:endParaRPr>
              <a:latin typeface="Ubuntu"/>
              <a:ea typeface="Ubuntu"/>
              <a:cs typeface="Ubuntu"/>
              <a:sym typeface="Ubuntu"/>
            </a:endParaRPr>
          </a:p>
        </p:txBody>
      </p:sp>
      <p:sp>
        <p:nvSpPr>
          <p:cNvPr id="3153" name="Google Shape;3153;p1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3154" name="Google Shape;3154;p137"/>
          <p:cNvGraphicFramePr/>
          <p:nvPr/>
        </p:nvGraphicFramePr>
        <p:xfrm>
          <a:off x="2158288" y="1423225"/>
          <a:ext cx="3000000" cy="3000000"/>
        </p:xfrm>
        <a:graphic>
          <a:graphicData uri="http://schemas.openxmlformats.org/drawingml/2006/table">
            <a:tbl>
              <a:tblPr>
                <a:noFill/>
                <a:tableStyleId>{9FFA44F4-05DE-4323-9D07-73876B68D0FD}</a:tableStyleId>
              </a:tblPr>
              <a:tblGrid>
                <a:gridCol w="1824050"/>
                <a:gridCol w="3074450"/>
              </a:tblGrid>
              <a:tr h="499075">
                <a:tc>
                  <a:txBody>
                    <a:bodyPr/>
                    <a:lstStyle/>
                    <a:p>
                      <a:pPr indent="0" lvl="0" marL="0" rtl="0" algn="ctr">
                        <a:spcBef>
                          <a:spcPts val="0"/>
                        </a:spcBef>
                        <a:spcAft>
                          <a:spcPts val="0"/>
                        </a:spcAft>
                        <a:buNone/>
                      </a:pPr>
                      <a:r>
                        <a:rPr b="1" lang="en" sz="1100">
                          <a:latin typeface="Ubuntu"/>
                          <a:ea typeface="Ubuntu"/>
                          <a:cs typeface="Ubuntu"/>
                          <a:sym typeface="Ubuntu"/>
                        </a:rPr>
                        <a:t>Operation</a:t>
                      </a:r>
                      <a:endParaRPr b="1" sz="1100">
                        <a:latin typeface="Ubuntu"/>
                        <a:ea typeface="Ubuntu"/>
                        <a:cs typeface="Ubuntu"/>
                        <a:sym typeface="Ubuntu"/>
                      </a:endParaRPr>
                    </a:p>
                  </a:txBody>
                  <a:tcPr marT="91425" marB="91425" marR="91425" marL="91425">
                    <a:solidFill>
                      <a:schemeClr val="lt2"/>
                    </a:solidFill>
                  </a:tcPr>
                </a:tc>
                <a:tc>
                  <a:txBody>
                    <a:bodyPr/>
                    <a:lstStyle/>
                    <a:p>
                      <a:pPr indent="0" lvl="0" marL="0" rtl="0" algn="ctr">
                        <a:spcBef>
                          <a:spcPts val="0"/>
                        </a:spcBef>
                        <a:spcAft>
                          <a:spcPts val="0"/>
                        </a:spcAft>
                        <a:buNone/>
                      </a:pPr>
                      <a:r>
                        <a:rPr b="1" lang="en" sz="1100">
                          <a:latin typeface="Ubuntu"/>
                          <a:ea typeface="Ubuntu"/>
                          <a:cs typeface="Ubuntu"/>
                          <a:sym typeface="Ubuntu"/>
                        </a:rPr>
                        <a:t>Challenges</a:t>
                      </a:r>
                      <a:endParaRPr b="1" sz="1100">
                        <a:latin typeface="Ubuntu"/>
                        <a:ea typeface="Ubuntu"/>
                        <a:cs typeface="Ubuntu"/>
                        <a:sym typeface="Ubuntu"/>
                      </a:endParaRPr>
                    </a:p>
                  </a:txBody>
                  <a:tcPr marT="91425" marB="91425" marR="91425" marL="91425">
                    <a:solidFill>
                      <a:schemeClr val="lt2"/>
                    </a:solidFill>
                  </a:tcPr>
                </a:tc>
              </a:tr>
              <a:tr h="499075">
                <a:tc>
                  <a:txBody>
                    <a:bodyPr/>
                    <a:lstStyle/>
                    <a:p>
                      <a:pPr indent="0" lvl="0" marL="0" rtl="0" algn="ctr">
                        <a:spcBef>
                          <a:spcPts val="0"/>
                        </a:spcBef>
                        <a:spcAft>
                          <a:spcPts val="0"/>
                        </a:spcAft>
                        <a:buNone/>
                      </a:pPr>
                      <a:r>
                        <a:rPr b="1" lang="en" sz="1100">
                          <a:latin typeface="Ubuntu"/>
                          <a:ea typeface="Ubuntu"/>
                          <a:cs typeface="Ubuntu"/>
                          <a:sym typeface="Ubuntu"/>
                        </a:rPr>
                        <a:t>Insert</a:t>
                      </a:r>
                      <a:endParaRPr b="1" sz="1100">
                        <a:latin typeface="Ubuntu"/>
                        <a:ea typeface="Ubuntu"/>
                        <a:cs typeface="Ubuntu"/>
                        <a:sym typeface="Ubuntu"/>
                      </a:endParaRPr>
                    </a:p>
                  </a:txBody>
                  <a:tcPr marT="91425" marB="91425" marR="91425" marL="91425">
                    <a:solidFill>
                      <a:schemeClr val="lt1"/>
                    </a:solidFill>
                  </a:tcPr>
                </a:tc>
                <a:tc>
                  <a:txBody>
                    <a:bodyPr/>
                    <a:lstStyle/>
                    <a:p>
                      <a:pPr indent="0" lvl="0" marL="0" rtl="0" algn="ctr">
                        <a:spcBef>
                          <a:spcPts val="0"/>
                        </a:spcBef>
                        <a:spcAft>
                          <a:spcPts val="0"/>
                        </a:spcAft>
                        <a:buNone/>
                      </a:pPr>
                      <a:r>
                        <a:rPr b="1" lang="en" sz="1100">
                          <a:latin typeface="Ubuntu"/>
                          <a:ea typeface="Ubuntu"/>
                          <a:cs typeface="Ubuntu"/>
                          <a:sym typeface="Ubuntu"/>
                        </a:rPr>
                        <a:t>Graph connectivity/centroid staleness</a:t>
                      </a:r>
                      <a:endParaRPr b="1" sz="1100">
                        <a:latin typeface="Ubuntu"/>
                        <a:ea typeface="Ubuntu"/>
                        <a:cs typeface="Ubuntu"/>
                        <a:sym typeface="Ubuntu"/>
                      </a:endParaRPr>
                    </a:p>
                  </a:txBody>
                  <a:tcPr marT="91425" marB="91425" marR="91425" marL="91425">
                    <a:solidFill>
                      <a:schemeClr val="lt1"/>
                    </a:solidFill>
                  </a:tcPr>
                </a:tc>
              </a:tr>
              <a:tr h="499075">
                <a:tc>
                  <a:txBody>
                    <a:bodyPr/>
                    <a:lstStyle/>
                    <a:p>
                      <a:pPr indent="0" lvl="0" marL="0" rtl="0" algn="ctr">
                        <a:spcBef>
                          <a:spcPts val="0"/>
                        </a:spcBef>
                        <a:spcAft>
                          <a:spcPts val="0"/>
                        </a:spcAft>
                        <a:buNone/>
                      </a:pPr>
                      <a:r>
                        <a:rPr b="1" lang="en" sz="1100">
                          <a:latin typeface="Ubuntu"/>
                          <a:ea typeface="Ubuntu"/>
                          <a:cs typeface="Ubuntu"/>
                          <a:sym typeface="Ubuntu"/>
                        </a:rPr>
                        <a:t>Delete</a:t>
                      </a:r>
                      <a:endParaRPr b="1" sz="1100">
                        <a:latin typeface="Ubuntu"/>
                        <a:ea typeface="Ubuntu"/>
                        <a:cs typeface="Ubuntu"/>
                        <a:sym typeface="Ubuntu"/>
                      </a:endParaRPr>
                    </a:p>
                  </a:txBody>
                  <a:tcPr marT="91425" marB="91425" marR="91425" marL="91425">
                    <a:solidFill>
                      <a:schemeClr val="lt1"/>
                    </a:solidFill>
                  </a:tcPr>
                </a:tc>
                <a:tc>
                  <a:txBody>
                    <a:bodyPr/>
                    <a:lstStyle/>
                    <a:p>
                      <a:pPr indent="0" lvl="0" marL="0" rtl="0" algn="ctr">
                        <a:spcBef>
                          <a:spcPts val="0"/>
                        </a:spcBef>
                        <a:spcAft>
                          <a:spcPts val="0"/>
                        </a:spcAft>
                        <a:buNone/>
                      </a:pPr>
                      <a:r>
                        <a:rPr b="1" lang="en" sz="1100">
                          <a:latin typeface="Ubuntu"/>
                          <a:ea typeface="Ubuntu"/>
                          <a:cs typeface="Ubuntu"/>
                          <a:sym typeface="Ubuntu"/>
                        </a:rPr>
                        <a:t>“Broken” edges / imbalance of distribution</a:t>
                      </a:r>
                      <a:endParaRPr b="1" sz="1100">
                        <a:latin typeface="Ubuntu"/>
                        <a:ea typeface="Ubuntu"/>
                        <a:cs typeface="Ubuntu"/>
                        <a:sym typeface="Ubuntu"/>
                      </a:endParaRPr>
                    </a:p>
                  </a:txBody>
                  <a:tcPr marT="91425" marB="91425" marR="91425" marL="91425">
                    <a:solidFill>
                      <a:schemeClr val="lt1"/>
                    </a:solidFill>
                  </a:tcPr>
                </a:tc>
              </a:tr>
              <a:tr h="499075">
                <a:tc>
                  <a:txBody>
                    <a:bodyPr/>
                    <a:lstStyle/>
                    <a:p>
                      <a:pPr indent="0" lvl="0" marL="0" rtl="0" algn="ctr">
                        <a:spcBef>
                          <a:spcPts val="0"/>
                        </a:spcBef>
                        <a:spcAft>
                          <a:spcPts val="0"/>
                        </a:spcAft>
                        <a:buNone/>
                      </a:pPr>
                      <a:r>
                        <a:rPr b="1" lang="en" sz="1100">
                          <a:latin typeface="Ubuntu"/>
                          <a:ea typeface="Ubuntu"/>
                          <a:cs typeface="Ubuntu"/>
                          <a:sym typeface="Ubuntu"/>
                        </a:rPr>
                        <a:t>Update</a:t>
                      </a:r>
                      <a:endParaRPr b="1" sz="1100">
                        <a:latin typeface="Ubuntu"/>
                        <a:ea typeface="Ubuntu"/>
                        <a:cs typeface="Ubuntu"/>
                        <a:sym typeface="Ubuntu"/>
                      </a:endParaRPr>
                    </a:p>
                  </a:txBody>
                  <a:tcPr marT="91425" marB="91425" marR="91425" marL="91425">
                    <a:solidFill>
                      <a:schemeClr val="lt1"/>
                    </a:solidFill>
                  </a:tcPr>
                </a:tc>
                <a:tc>
                  <a:txBody>
                    <a:bodyPr/>
                    <a:lstStyle/>
                    <a:p>
                      <a:pPr indent="0" lvl="0" marL="0" rtl="0" algn="ctr">
                        <a:spcBef>
                          <a:spcPts val="0"/>
                        </a:spcBef>
                        <a:spcAft>
                          <a:spcPts val="0"/>
                        </a:spcAft>
                        <a:buNone/>
                      </a:pPr>
                      <a:r>
                        <a:rPr b="1" lang="en" sz="1100">
                          <a:latin typeface="Ubuntu"/>
                          <a:ea typeface="Ubuntu"/>
                          <a:cs typeface="Ubuntu"/>
                          <a:sym typeface="Ubuntu"/>
                        </a:rPr>
                        <a:t>Data drift</a:t>
                      </a:r>
                      <a:endParaRPr b="1" sz="1100">
                        <a:latin typeface="Ubuntu"/>
                        <a:ea typeface="Ubuntu"/>
                        <a:cs typeface="Ubuntu"/>
                        <a:sym typeface="Ubuntu"/>
                      </a:endParaRPr>
                    </a:p>
                  </a:txBody>
                  <a:tcPr marT="91425" marB="91425" marR="91425" marL="91425">
                    <a:solidFill>
                      <a:schemeClr val="lt1"/>
                    </a:solidFill>
                  </a:tcPr>
                </a:tc>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8" name="Shape 3158"/>
        <p:cNvGrpSpPr/>
        <p:nvPr/>
      </p:nvGrpSpPr>
      <p:grpSpPr>
        <a:xfrm>
          <a:off x="0" y="0"/>
          <a:ext cx="0" cy="0"/>
          <a:chOff x="0" y="0"/>
          <a:chExt cx="0" cy="0"/>
        </a:xfrm>
      </p:grpSpPr>
      <p:sp>
        <p:nvSpPr>
          <p:cNvPr id="3159" name="Google Shape;3159;p1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Operations</a:t>
            </a:r>
            <a:endParaRPr>
              <a:latin typeface="Ubuntu"/>
              <a:ea typeface="Ubuntu"/>
              <a:cs typeface="Ubuntu"/>
              <a:sym typeface="Ubuntu"/>
            </a:endParaRPr>
          </a:p>
        </p:txBody>
      </p:sp>
      <p:sp>
        <p:nvSpPr>
          <p:cNvPr id="3160" name="Google Shape;3160;p138"/>
          <p:cNvSpPr txBox="1"/>
          <p:nvPr>
            <p:ph idx="1" type="body"/>
          </p:nvPr>
        </p:nvSpPr>
        <p:spPr>
          <a:xfrm>
            <a:off x="311700" y="3591400"/>
            <a:ext cx="8520600" cy="1157100"/>
          </a:xfrm>
          <a:prstGeom prst="rect">
            <a:avLst/>
          </a:prstGeom>
        </p:spPr>
        <p:txBody>
          <a:bodyPr anchorCtr="0" anchor="t" bIns="91425" lIns="91425" spcFirstLastPara="1" rIns="91425" wrap="square" tIns="91425">
            <a:normAutofit/>
          </a:bodyPr>
          <a:lstStyle/>
          <a:p>
            <a:pPr indent="0" lvl="0" marL="0" rtl="0" algn="ctr">
              <a:spcBef>
                <a:spcPts val="1200"/>
              </a:spcBef>
              <a:spcAft>
                <a:spcPts val="1200"/>
              </a:spcAft>
              <a:buNone/>
            </a:pPr>
            <a:r>
              <a:rPr b="1" lang="en" sz="1700">
                <a:solidFill>
                  <a:srgbClr val="C00000"/>
                </a:solidFill>
                <a:latin typeface="Ubuntu"/>
                <a:ea typeface="Ubuntu"/>
                <a:cs typeface="Ubuntu"/>
                <a:sym typeface="Ubuntu"/>
              </a:rPr>
              <a:t>Maintaining </a:t>
            </a:r>
            <a:r>
              <a:rPr b="1" lang="en" sz="1700">
                <a:solidFill>
                  <a:srgbClr val="C00000"/>
                </a:solidFill>
              </a:rPr>
              <a:t>index</a:t>
            </a:r>
            <a:r>
              <a:rPr b="1" lang="en" sz="1700">
                <a:solidFill>
                  <a:srgbClr val="C00000"/>
                </a:solidFill>
                <a:latin typeface="Ubuntu"/>
                <a:ea typeface="Ubuntu"/>
                <a:cs typeface="Ubuntu"/>
                <a:sym typeface="Ubuntu"/>
              </a:rPr>
              <a:t> quality under updates is hard</a:t>
            </a:r>
            <a:endParaRPr sz="2400">
              <a:solidFill>
                <a:srgbClr val="C00000"/>
              </a:solidFill>
              <a:latin typeface="Ubuntu"/>
              <a:ea typeface="Ubuntu"/>
              <a:cs typeface="Ubuntu"/>
              <a:sym typeface="Ubuntu"/>
            </a:endParaRPr>
          </a:p>
        </p:txBody>
      </p:sp>
      <p:sp>
        <p:nvSpPr>
          <p:cNvPr id="3161" name="Google Shape;3161;p1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3162" name="Google Shape;3162;p138"/>
          <p:cNvGraphicFramePr/>
          <p:nvPr/>
        </p:nvGraphicFramePr>
        <p:xfrm>
          <a:off x="2158288" y="1423225"/>
          <a:ext cx="3000000" cy="3000000"/>
        </p:xfrm>
        <a:graphic>
          <a:graphicData uri="http://schemas.openxmlformats.org/drawingml/2006/table">
            <a:tbl>
              <a:tblPr>
                <a:noFill/>
                <a:tableStyleId>{9FFA44F4-05DE-4323-9D07-73876B68D0FD}</a:tableStyleId>
              </a:tblPr>
              <a:tblGrid>
                <a:gridCol w="1824050"/>
                <a:gridCol w="3074450"/>
              </a:tblGrid>
              <a:tr h="499075">
                <a:tc>
                  <a:txBody>
                    <a:bodyPr/>
                    <a:lstStyle/>
                    <a:p>
                      <a:pPr indent="0" lvl="0" marL="0" rtl="0" algn="ctr">
                        <a:spcBef>
                          <a:spcPts val="0"/>
                        </a:spcBef>
                        <a:spcAft>
                          <a:spcPts val="0"/>
                        </a:spcAft>
                        <a:buNone/>
                      </a:pPr>
                      <a:r>
                        <a:rPr b="1" lang="en" sz="1100">
                          <a:latin typeface="Ubuntu"/>
                          <a:ea typeface="Ubuntu"/>
                          <a:cs typeface="Ubuntu"/>
                          <a:sym typeface="Ubuntu"/>
                        </a:rPr>
                        <a:t>Operation</a:t>
                      </a:r>
                      <a:endParaRPr b="1" sz="1100">
                        <a:latin typeface="Ubuntu"/>
                        <a:ea typeface="Ubuntu"/>
                        <a:cs typeface="Ubuntu"/>
                        <a:sym typeface="Ubuntu"/>
                      </a:endParaRPr>
                    </a:p>
                  </a:txBody>
                  <a:tcPr marT="91425" marB="91425" marR="91425" marL="91425">
                    <a:solidFill>
                      <a:schemeClr val="lt2"/>
                    </a:solidFill>
                  </a:tcPr>
                </a:tc>
                <a:tc>
                  <a:txBody>
                    <a:bodyPr/>
                    <a:lstStyle/>
                    <a:p>
                      <a:pPr indent="0" lvl="0" marL="0" rtl="0" algn="ctr">
                        <a:spcBef>
                          <a:spcPts val="0"/>
                        </a:spcBef>
                        <a:spcAft>
                          <a:spcPts val="0"/>
                        </a:spcAft>
                        <a:buNone/>
                      </a:pPr>
                      <a:r>
                        <a:rPr b="1" lang="en" sz="1100">
                          <a:latin typeface="Ubuntu"/>
                          <a:ea typeface="Ubuntu"/>
                          <a:cs typeface="Ubuntu"/>
                          <a:sym typeface="Ubuntu"/>
                        </a:rPr>
                        <a:t>Challenges</a:t>
                      </a:r>
                      <a:endParaRPr b="1" sz="1100">
                        <a:latin typeface="Ubuntu"/>
                        <a:ea typeface="Ubuntu"/>
                        <a:cs typeface="Ubuntu"/>
                        <a:sym typeface="Ubuntu"/>
                      </a:endParaRPr>
                    </a:p>
                  </a:txBody>
                  <a:tcPr marT="91425" marB="91425" marR="91425" marL="91425">
                    <a:solidFill>
                      <a:schemeClr val="lt2"/>
                    </a:solidFill>
                  </a:tcPr>
                </a:tc>
              </a:tr>
              <a:tr h="499075">
                <a:tc>
                  <a:txBody>
                    <a:bodyPr/>
                    <a:lstStyle/>
                    <a:p>
                      <a:pPr indent="0" lvl="0" marL="0" rtl="0" algn="ctr">
                        <a:spcBef>
                          <a:spcPts val="0"/>
                        </a:spcBef>
                        <a:spcAft>
                          <a:spcPts val="0"/>
                        </a:spcAft>
                        <a:buNone/>
                      </a:pPr>
                      <a:r>
                        <a:rPr b="1" lang="en" sz="1100">
                          <a:latin typeface="Ubuntu"/>
                          <a:ea typeface="Ubuntu"/>
                          <a:cs typeface="Ubuntu"/>
                          <a:sym typeface="Ubuntu"/>
                        </a:rPr>
                        <a:t>Insert</a:t>
                      </a:r>
                      <a:endParaRPr b="1" sz="1100">
                        <a:latin typeface="Ubuntu"/>
                        <a:ea typeface="Ubuntu"/>
                        <a:cs typeface="Ubuntu"/>
                        <a:sym typeface="Ubuntu"/>
                      </a:endParaRPr>
                    </a:p>
                  </a:txBody>
                  <a:tcPr marT="91425" marB="91425" marR="91425" marL="91425">
                    <a:solidFill>
                      <a:schemeClr val="lt1"/>
                    </a:solidFill>
                  </a:tcPr>
                </a:tc>
                <a:tc>
                  <a:txBody>
                    <a:bodyPr/>
                    <a:lstStyle/>
                    <a:p>
                      <a:pPr indent="0" lvl="0" marL="0" rtl="0" algn="ctr">
                        <a:spcBef>
                          <a:spcPts val="0"/>
                        </a:spcBef>
                        <a:spcAft>
                          <a:spcPts val="0"/>
                        </a:spcAft>
                        <a:buNone/>
                      </a:pPr>
                      <a:r>
                        <a:rPr b="1" lang="en" sz="1100">
                          <a:latin typeface="Ubuntu"/>
                          <a:ea typeface="Ubuntu"/>
                          <a:cs typeface="Ubuntu"/>
                          <a:sym typeface="Ubuntu"/>
                        </a:rPr>
                        <a:t>Graph connectivity/centroid staleness</a:t>
                      </a:r>
                      <a:endParaRPr b="1" sz="1100">
                        <a:latin typeface="Ubuntu"/>
                        <a:ea typeface="Ubuntu"/>
                        <a:cs typeface="Ubuntu"/>
                        <a:sym typeface="Ubuntu"/>
                      </a:endParaRPr>
                    </a:p>
                  </a:txBody>
                  <a:tcPr marT="91425" marB="91425" marR="91425" marL="91425">
                    <a:solidFill>
                      <a:schemeClr val="lt1"/>
                    </a:solidFill>
                  </a:tcPr>
                </a:tc>
              </a:tr>
              <a:tr h="499075">
                <a:tc>
                  <a:txBody>
                    <a:bodyPr/>
                    <a:lstStyle/>
                    <a:p>
                      <a:pPr indent="0" lvl="0" marL="0" rtl="0" algn="ctr">
                        <a:spcBef>
                          <a:spcPts val="0"/>
                        </a:spcBef>
                        <a:spcAft>
                          <a:spcPts val="0"/>
                        </a:spcAft>
                        <a:buNone/>
                      </a:pPr>
                      <a:r>
                        <a:rPr b="1" lang="en" sz="1100">
                          <a:latin typeface="Ubuntu"/>
                          <a:ea typeface="Ubuntu"/>
                          <a:cs typeface="Ubuntu"/>
                          <a:sym typeface="Ubuntu"/>
                        </a:rPr>
                        <a:t>Delete</a:t>
                      </a:r>
                      <a:endParaRPr b="1" sz="1100">
                        <a:latin typeface="Ubuntu"/>
                        <a:ea typeface="Ubuntu"/>
                        <a:cs typeface="Ubuntu"/>
                        <a:sym typeface="Ubuntu"/>
                      </a:endParaRPr>
                    </a:p>
                  </a:txBody>
                  <a:tcPr marT="91425" marB="91425" marR="91425" marL="91425">
                    <a:solidFill>
                      <a:schemeClr val="lt1"/>
                    </a:solidFill>
                  </a:tcPr>
                </a:tc>
                <a:tc>
                  <a:txBody>
                    <a:bodyPr/>
                    <a:lstStyle/>
                    <a:p>
                      <a:pPr indent="0" lvl="0" marL="0" rtl="0" algn="ctr">
                        <a:spcBef>
                          <a:spcPts val="0"/>
                        </a:spcBef>
                        <a:spcAft>
                          <a:spcPts val="0"/>
                        </a:spcAft>
                        <a:buNone/>
                      </a:pPr>
                      <a:r>
                        <a:rPr b="1" lang="en" sz="1100">
                          <a:latin typeface="Ubuntu"/>
                          <a:ea typeface="Ubuntu"/>
                          <a:cs typeface="Ubuntu"/>
                          <a:sym typeface="Ubuntu"/>
                        </a:rPr>
                        <a:t>“Broken” edges </a:t>
                      </a:r>
                      <a:r>
                        <a:rPr b="1" lang="en" sz="1100">
                          <a:solidFill>
                            <a:schemeClr val="dk1"/>
                          </a:solidFill>
                          <a:latin typeface="Ubuntu"/>
                          <a:ea typeface="Ubuntu"/>
                          <a:cs typeface="Ubuntu"/>
                          <a:sym typeface="Ubuntu"/>
                        </a:rPr>
                        <a:t>/ imbalance of distribution</a:t>
                      </a:r>
                      <a:endParaRPr b="1" sz="1100">
                        <a:latin typeface="Ubuntu"/>
                        <a:ea typeface="Ubuntu"/>
                        <a:cs typeface="Ubuntu"/>
                        <a:sym typeface="Ubuntu"/>
                      </a:endParaRPr>
                    </a:p>
                  </a:txBody>
                  <a:tcPr marT="91425" marB="91425" marR="91425" marL="91425">
                    <a:solidFill>
                      <a:schemeClr val="lt1"/>
                    </a:solidFill>
                  </a:tcPr>
                </a:tc>
              </a:tr>
              <a:tr h="499075">
                <a:tc>
                  <a:txBody>
                    <a:bodyPr/>
                    <a:lstStyle/>
                    <a:p>
                      <a:pPr indent="0" lvl="0" marL="0" rtl="0" algn="ctr">
                        <a:spcBef>
                          <a:spcPts val="0"/>
                        </a:spcBef>
                        <a:spcAft>
                          <a:spcPts val="0"/>
                        </a:spcAft>
                        <a:buNone/>
                      </a:pPr>
                      <a:r>
                        <a:rPr b="1" lang="en" sz="1100">
                          <a:latin typeface="Ubuntu"/>
                          <a:ea typeface="Ubuntu"/>
                          <a:cs typeface="Ubuntu"/>
                          <a:sym typeface="Ubuntu"/>
                        </a:rPr>
                        <a:t>Update</a:t>
                      </a:r>
                      <a:endParaRPr b="1" sz="1100">
                        <a:latin typeface="Ubuntu"/>
                        <a:ea typeface="Ubuntu"/>
                        <a:cs typeface="Ubuntu"/>
                        <a:sym typeface="Ubuntu"/>
                      </a:endParaRPr>
                    </a:p>
                  </a:txBody>
                  <a:tcPr marT="91425" marB="91425" marR="91425" marL="91425">
                    <a:solidFill>
                      <a:schemeClr val="lt1"/>
                    </a:solidFill>
                  </a:tcPr>
                </a:tc>
                <a:tc>
                  <a:txBody>
                    <a:bodyPr/>
                    <a:lstStyle/>
                    <a:p>
                      <a:pPr indent="0" lvl="0" marL="0" rtl="0" algn="ctr">
                        <a:spcBef>
                          <a:spcPts val="0"/>
                        </a:spcBef>
                        <a:spcAft>
                          <a:spcPts val="0"/>
                        </a:spcAft>
                        <a:buNone/>
                      </a:pPr>
                      <a:r>
                        <a:rPr b="1" lang="en" sz="1100">
                          <a:latin typeface="Ubuntu"/>
                          <a:ea typeface="Ubuntu"/>
                          <a:cs typeface="Ubuntu"/>
                          <a:sym typeface="Ubuntu"/>
                        </a:rPr>
                        <a:t>Data drift</a:t>
                      </a:r>
                      <a:endParaRPr b="1" sz="1100">
                        <a:latin typeface="Ubuntu"/>
                        <a:ea typeface="Ubuntu"/>
                        <a:cs typeface="Ubuntu"/>
                        <a:sym typeface="Ubuntu"/>
                      </a:endParaRPr>
                    </a:p>
                  </a:txBody>
                  <a:tcPr marT="91425" marB="91425" marR="91425" marL="91425">
                    <a:solidFill>
                      <a:schemeClr val="lt1"/>
                    </a:solidFill>
                  </a:tcPr>
                </a:tc>
              </a:tr>
            </a:tbl>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6" name="Shape 3166"/>
        <p:cNvGrpSpPr/>
        <p:nvPr/>
      </p:nvGrpSpPr>
      <p:grpSpPr>
        <a:xfrm>
          <a:off x="0" y="0"/>
          <a:ext cx="0" cy="0"/>
          <a:chOff x="0" y="0"/>
          <a:chExt cx="0" cy="0"/>
        </a:xfrm>
      </p:grpSpPr>
      <p:sp>
        <p:nvSpPr>
          <p:cNvPr id="3167" name="Google Shape;3167;p1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[1/</a:t>
            </a:r>
            <a:r>
              <a:rPr lang="en"/>
              <a:t>3</a:t>
            </a:r>
            <a:r>
              <a:rPr lang="en">
                <a:latin typeface="Ubuntu"/>
                <a:ea typeface="Ubuntu"/>
                <a:cs typeface="Ubuntu"/>
                <a:sym typeface="Ubuntu"/>
              </a:rPr>
              <a:t>]</a:t>
            </a:r>
            <a:endParaRPr>
              <a:latin typeface="Ubuntu"/>
              <a:ea typeface="Ubuntu"/>
              <a:cs typeface="Ubuntu"/>
              <a:sym typeface="Ubuntu"/>
            </a:endParaRPr>
          </a:p>
        </p:txBody>
      </p:sp>
      <p:sp>
        <p:nvSpPr>
          <p:cNvPr id="3168" name="Google Shape;3168;p1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69" name="Google Shape;3169;p139"/>
          <p:cNvSpPr/>
          <p:nvPr/>
        </p:nvSpPr>
        <p:spPr>
          <a:xfrm>
            <a:off x="2837560" y="1631102"/>
            <a:ext cx="2230200" cy="73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Batched</a:t>
            </a:r>
            <a:endParaRPr>
              <a:latin typeface="Ubuntu"/>
              <a:ea typeface="Ubuntu"/>
              <a:cs typeface="Ubuntu"/>
              <a:sym typeface="Ubuntu"/>
            </a:endParaRPr>
          </a:p>
        </p:txBody>
      </p:sp>
      <p:sp>
        <p:nvSpPr>
          <p:cNvPr id="3170" name="Google Shape;3170;p139"/>
          <p:cNvSpPr/>
          <p:nvPr/>
        </p:nvSpPr>
        <p:spPr>
          <a:xfrm>
            <a:off x="5634879" y="1597965"/>
            <a:ext cx="2230200" cy="73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Incremental</a:t>
            </a:r>
            <a:endParaRPr>
              <a:latin typeface="Ubuntu"/>
              <a:ea typeface="Ubuntu"/>
              <a:cs typeface="Ubuntu"/>
              <a:sym typeface="Ubuntu"/>
            </a:endParaRPr>
          </a:p>
        </p:txBody>
      </p:sp>
      <p:sp>
        <p:nvSpPr>
          <p:cNvPr id="3171" name="Google Shape;3171;p139"/>
          <p:cNvSpPr/>
          <p:nvPr/>
        </p:nvSpPr>
        <p:spPr>
          <a:xfrm>
            <a:off x="2837560" y="3262911"/>
            <a:ext cx="2230200" cy="73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In-place</a:t>
            </a:r>
            <a:endParaRPr>
              <a:latin typeface="Ubuntu"/>
              <a:ea typeface="Ubuntu"/>
              <a:cs typeface="Ubuntu"/>
              <a:sym typeface="Ubuntu"/>
            </a:endParaRPr>
          </a:p>
        </p:txBody>
      </p:sp>
      <p:sp>
        <p:nvSpPr>
          <p:cNvPr id="3172" name="Google Shape;3172;p139"/>
          <p:cNvSpPr/>
          <p:nvPr/>
        </p:nvSpPr>
        <p:spPr>
          <a:xfrm>
            <a:off x="5634879" y="3229773"/>
            <a:ext cx="2230200" cy="73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Out of place</a:t>
            </a:r>
            <a:endParaRPr>
              <a:latin typeface="Ubuntu"/>
              <a:ea typeface="Ubuntu"/>
              <a:cs typeface="Ubuntu"/>
              <a:sym typeface="Ubuntu"/>
            </a:endParaRPr>
          </a:p>
        </p:txBody>
      </p:sp>
      <p:sp>
        <p:nvSpPr>
          <p:cNvPr id="3173" name="Google Shape;3173;p139"/>
          <p:cNvSpPr txBox="1"/>
          <p:nvPr>
            <p:ph idx="1" type="body"/>
          </p:nvPr>
        </p:nvSpPr>
        <p:spPr>
          <a:xfrm>
            <a:off x="2693024" y="1631875"/>
            <a:ext cx="5316600" cy="663600"/>
          </a:xfrm>
          <a:prstGeom prst="rect">
            <a:avLst/>
          </a:prstGeom>
        </p:spPr>
        <p:txBody>
          <a:bodyPr anchorCtr="0" anchor="ctr" bIns="91425" lIns="91425" spcFirstLastPara="1" rIns="91425" wrap="square" tIns="91425">
            <a:normAutofit/>
          </a:bodyPr>
          <a:lstStyle/>
          <a:p>
            <a:pPr indent="0" lvl="0" marL="0" rtl="0" algn="ctr">
              <a:spcBef>
                <a:spcPts val="1200"/>
              </a:spcBef>
              <a:spcAft>
                <a:spcPts val="1200"/>
              </a:spcAft>
              <a:buNone/>
            </a:pPr>
            <a:r>
              <a:rPr b="1" lang="en" sz="1700">
                <a:solidFill>
                  <a:srgbClr val="C00000"/>
                </a:solidFill>
              </a:rPr>
              <a:t>vs</a:t>
            </a:r>
            <a:endParaRPr sz="2400">
              <a:solidFill>
                <a:srgbClr val="C00000"/>
              </a:solidFill>
              <a:latin typeface="Ubuntu"/>
              <a:ea typeface="Ubuntu"/>
              <a:cs typeface="Ubuntu"/>
              <a:sym typeface="Ubuntu"/>
            </a:endParaRPr>
          </a:p>
        </p:txBody>
      </p:sp>
      <p:sp>
        <p:nvSpPr>
          <p:cNvPr id="3174" name="Google Shape;3174;p139"/>
          <p:cNvSpPr txBox="1"/>
          <p:nvPr>
            <p:ph idx="1" type="body"/>
          </p:nvPr>
        </p:nvSpPr>
        <p:spPr>
          <a:xfrm>
            <a:off x="779323" y="1631875"/>
            <a:ext cx="1995900" cy="663600"/>
          </a:xfrm>
          <a:prstGeom prst="rect">
            <a:avLst/>
          </a:prstGeom>
        </p:spPr>
        <p:txBody>
          <a:bodyPr anchorCtr="0" anchor="ctr" bIns="91425" lIns="91425" spcFirstLastPara="1" rIns="91425" wrap="square" tIns="91425">
            <a:normAutofit/>
          </a:bodyPr>
          <a:lstStyle/>
          <a:p>
            <a:pPr indent="0" lvl="0" marL="0" rtl="0" algn="ctr">
              <a:spcBef>
                <a:spcPts val="1200"/>
              </a:spcBef>
              <a:spcAft>
                <a:spcPts val="1200"/>
              </a:spcAft>
              <a:buNone/>
            </a:pPr>
            <a:r>
              <a:rPr b="1" lang="en" sz="1700">
                <a:solidFill>
                  <a:srgbClr val="C00000"/>
                </a:solidFill>
              </a:rPr>
              <a:t>Granularity:</a:t>
            </a:r>
            <a:endParaRPr sz="2400">
              <a:solidFill>
                <a:srgbClr val="C00000"/>
              </a:solidFill>
              <a:latin typeface="Ubuntu"/>
              <a:ea typeface="Ubuntu"/>
              <a:cs typeface="Ubuntu"/>
              <a:sym typeface="Ubuntu"/>
            </a:endParaRPr>
          </a:p>
        </p:txBody>
      </p:sp>
      <p:sp>
        <p:nvSpPr>
          <p:cNvPr id="3175" name="Google Shape;3175;p139"/>
          <p:cNvSpPr txBox="1"/>
          <p:nvPr>
            <p:ph idx="1" type="body"/>
          </p:nvPr>
        </p:nvSpPr>
        <p:spPr>
          <a:xfrm>
            <a:off x="903973" y="3296800"/>
            <a:ext cx="1746600" cy="663600"/>
          </a:xfrm>
          <a:prstGeom prst="rect">
            <a:avLst/>
          </a:prstGeom>
        </p:spPr>
        <p:txBody>
          <a:bodyPr anchorCtr="0" anchor="ctr" bIns="91425" lIns="91425" spcFirstLastPara="1" rIns="91425" wrap="square" tIns="91425">
            <a:normAutofit fontScale="92500"/>
          </a:bodyPr>
          <a:lstStyle/>
          <a:p>
            <a:pPr indent="0" lvl="0" marL="0" rtl="0" algn="ctr">
              <a:spcBef>
                <a:spcPts val="1200"/>
              </a:spcBef>
              <a:spcAft>
                <a:spcPts val="1200"/>
              </a:spcAft>
              <a:buNone/>
            </a:pPr>
            <a:r>
              <a:rPr b="1" lang="en" sz="1700">
                <a:solidFill>
                  <a:srgbClr val="C00000"/>
                </a:solidFill>
              </a:rPr>
              <a:t>Materialization:</a:t>
            </a:r>
            <a:endParaRPr sz="2400">
              <a:solidFill>
                <a:srgbClr val="C00000"/>
              </a:solidFill>
              <a:latin typeface="Ubuntu"/>
              <a:ea typeface="Ubuntu"/>
              <a:cs typeface="Ubuntu"/>
              <a:sym typeface="Ubuntu"/>
            </a:endParaRPr>
          </a:p>
        </p:txBody>
      </p:sp>
      <p:sp>
        <p:nvSpPr>
          <p:cNvPr id="3176" name="Google Shape;3176;p139"/>
          <p:cNvSpPr txBox="1"/>
          <p:nvPr>
            <p:ph idx="1" type="body"/>
          </p:nvPr>
        </p:nvSpPr>
        <p:spPr>
          <a:xfrm>
            <a:off x="2693024" y="3296800"/>
            <a:ext cx="5316600" cy="663600"/>
          </a:xfrm>
          <a:prstGeom prst="rect">
            <a:avLst/>
          </a:prstGeom>
        </p:spPr>
        <p:txBody>
          <a:bodyPr anchorCtr="0" anchor="ctr" bIns="91425" lIns="91425" spcFirstLastPara="1" rIns="91425" wrap="square" tIns="91425">
            <a:normAutofit/>
          </a:bodyPr>
          <a:lstStyle/>
          <a:p>
            <a:pPr indent="0" lvl="0" marL="0" rtl="0" algn="ctr">
              <a:spcBef>
                <a:spcPts val="1200"/>
              </a:spcBef>
              <a:spcAft>
                <a:spcPts val="1200"/>
              </a:spcAft>
              <a:buNone/>
            </a:pPr>
            <a:r>
              <a:rPr b="1" lang="en" sz="1700">
                <a:solidFill>
                  <a:srgbClr val="C00000"/>
                </a:solidFill>
              </a:rPr>
              <a:t>vs</a:t>
            </a:r>
            <a:endParaRPr sz="2400">
              <a:solidFill>
                <a:srgbClr val="C00000"/>
              </a:solidFill>
              <a:latin typeface="Ubuntu"/>
              <a:ea typeface="Ubuntu"/>
              <a:cs typeface="Ubuntu"/>
              <a:sym typeface="Ubuntu"/>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0" name="Shape 3180"/>
        <p:cNvGrpSpPr/>
        <p:nvPr/>
      </p:nvGrpSpPr>
      <p:grpSpPr>
        <a:xfrm>
          <a:off x="0" y="0"/>
          <a:ext cx="0" cy="0"/>
          <a:chOff x="0" y="0"/>
          <a:chExt cx="0" cy="0"/>
        </a:xfrm>
      </p:grpSpPr>
      <p:sp>
        <p:nvSpPr>
          <p:cNvPr id="3181" name="Google Shape;3181;p1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[1/</a:t>
            </a:r>
            <a:r>
              <a:rPr lang="en"/>
              <a:t>3</a:t>
            </a:r>
            <a:r>
              <a:rPr lang="en">
                <a:latin typeface="Ubuntu"/>
                <a:ea typeface="Ubuntu"/>
                <a:cs typeface="Ubuntu"/>
                <a:sym typeface="Ubuntu"/>
              </a:rPr>
              <a:t>]</a:t>
            </a:r>
            <a:endParaRPr>
              <a:latin typeface="Ubuntu"/>
              <a:ea typeface="Ubuntu"/>
              <a:cs typeface="Ubuntu"/>
              <a:sym typeface="Ubuntu"/>
            </a:endParaRPr>
          </a:p>
        </p:txBody>
      </p:sp>
      <p:sp>
        <p:nvSpPr>
          <p:cNvPr id="3182" name="Google Shape;3182;p1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83" name="Google Shape;3183;p140"/>
          <p:cNvSpPr/>
          <p:nvPr/>
        </p:nvSpPr>
        <p:spPr>
          <a:xfrm>
            <a:off x="2837560" y="1631102"/>
            <a:ext cx="2230200" cy="73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Batched</a:t>
            </a:r>
            <a:endParaRPr>
              <a:latin typeface="Ubuntu"/>
              <a:ea typeface="Ubuntu"/>
              <a:cs typeface="Ubuntu"/>
              <a:sym typeface="Ubuntu"/>
            </a:endParaRPr>
          </a:p>
        </p:txBody>
      </p:sp>
      <p:sp>
        <p:nvSpPr>
          <p:cNvPr id="3184" name="Google Shape;3184;p140"/>
          <p:cNvSpPr/>
          <p:nvPr/>
        </p:nvSpPr>
        <p:spPr>
          <a:xfrm>
            <a:off x="5634879" y="1597965"/>
            <a:ext cx="2230200" cy="73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Incremental</a:t>
            </a:r>
            <a:endParaRPr>
              <a:latin typeface="Ubuntu"/>
              <a:ea typeface="Ubuntu"/>
              <a:cs typeface="Ubuntu"/>
              <a:sym typeface="Ubuntu"/>
            </a:endParaRPr>
          </a:p>
        </p:txBody>
      </p:sp>
      <p:sp>
        <p:nvSpPr>
          <p:cNvPr id="3185" name="Google Shape;3185;p140"/>
          <p:cNvSpPr/>
          <p:nvPr/>
        </p:nvSpPr>
        <p:spPr>
          <a:xfrm>
            <a:off x="2837560" y="3262911"/>
            <a:ext cx="2230200" cy="73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In-place</a:t>
            </a:r>
            <a:endParaRPr>
              <a:latin typeface="Ubuntu"/>
              <a:ea typeface="Ubuntu"/>
              <a:cs typeface="Ubuntu"/>
              <a:sym typeface="Ubuntu"/>
            </a:endParaRPr>
          </a:p>
        </p:txBody>
      </p:sp>
      <p:sp>
        <p:nvSpPr>
          <p:cNvPr id="3186" name="Google Shape;3186;p140"/>
          <p:cNvSpPr/>
          <p:nvPr/>
        </p:nvSpPr>
        <p:spPr>
          <a:xfrm>
            <a:off x="5634879" y="3229773"/>
            <a:ext cx="2230200" cy="73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Out of place</a:t>
            </a:r>
            <a:endParaRPr>
              <a:latin typeface="Ubuntu"/>
              <a:ea typeface="Ubuntu"/>
              <a:cs typeface="Ubuntu"/>
              <a:sym typeface="Ubuntu"/>
            </a:endParaRPr>
          </a:p>
        </p:txBody>
      </p:sp>
      <p:sp>
        <p:nvSpPr>
          <p:cNvPr id="3187" name="Google Shape;3187;p140"/>
          <p:cNvSpPr txBox="1"/>
          <p:nvPr>
            <p:ph idx="1" type="body"/>
          </p:nvPr>
        </p:nvSpPr>
        <p:spPr>
          <a:xfrm>
            <a:off x="2693024" y="1631875"/>
            <a:ext cx="5316600" cy="663600"/>
          </a:xfrm>
          <a:prstGeom prst="rect">
            <a:avLst/>
          </a:prstGeom>
        </p:spPr>
        <p:txBody>
          <a:bodyPr anchorCtr="0" anchor="ctr" bIns="91425" lIns="91425" spcFirstLastPara="1" rIns="91425" wrap="square" tIns="91425">
            <a:normAutofit/>
          </a:bodyPr>
          <a:lstStyle/>
          <a:p>
            <a:pPr indent="0" lvl="0" marL="0" rtl="0" algn="ctr">
              <a:spcBef>
                <a:spcPts val="1200"/>
              </a:spcBef>
              <a:spcAft>
                <a:spcPts val="1200"/>
              </a:spcAft>
              <a:buNone/>
            </a:pPr>
            <a:r>
              <a:rPr b="1" lang="en" sz="1700">
                <a:solidFill>
                  <a:srgbClr val="C00000"/>
                </a:solidFill>
              </a:rPr>
              <a:t>vs</a:t>
            </a:r>
            <a:endParaRPr sz="2400">
              <a:solidFill>
                <a:srgbClr val="C00000"/>
              </a:solidFill>
              <a:latin typeface="Ubuntu"/>
              <a:ea typeface="Ubuntu"/>
              <a:cs typeface="Ubuntu"/>
              <a:sym typeface="Ubuntu"/>
            </a:endParaRPr>
          </a:p>
        </p:txBody>
      </p:sp>
      <p:sp>
        <p:nvSpPr>
          <p:cNvPr id="3188" name="Google Shape;3188;p140"/>
          <p:cNvSpPr txBox="1"/>
          <p:nvPr>
            <p:ph idx="1" type="body"/>
          </p:nvPr>
        </p:nvSpPr>
        <p:spPr>
          <a:xfrm>
            <a:off x="779323" y="1631875"/>
            <a:ext cx="1995900" cy="663600"/>
          </a:xfrm>
          <a:prstGeom prst="rect">
            <a:avLst/>
          </a:prstGeom>
        </p:spPr>
        <p:txBody>
          <a:bodyPr anchorCtr="0" anchor="ctr" bIns="91425" lIns="91425" spcFirstLastPara="1" rIns="91425" wrap="square" tIns="91425">
            <a:normAutofit/>
          </a:bodyPr>
          <a:lstStyle/>
          <a:p>
            <a:pPr indent="0" lvl="0" marL="0" rtl="0" algn="ctr">
              <a:spcBef>
                <a:spcPts val="1200"/>
              </a:spcBef>
              <a:spcAft>
                <a:spcPts val="1200"/>
              </a:spcAft>
              <a:buNone/>
            </a:pPr>
            <a:r>
              <a:rPr b="1" lang="en" sz="1700">
                <a:solidFill>
                  <a:srgbClr val="C00000"/>
                </a:solidFill>
              </a:rPr>
              <a:t>Granularity:</a:t>
            </a:r>
            <a:endParaRPr sz="2400">
              <a:solidFill>
                <a:srgbClr val="C00000"/>
              </a:solidFill>
              <a:latin typeface="Ubuntu"/>
              <a:ea typeface="Ubuntu"/>
              <a:cs typeface="Ubuntu"/>
              <a:sym typeface="Ubuntu"/>
            </a:endParaRPr>
          </a:p>
        </p:txBody>
      </p:sp>
      <p:sp>
        <p:nvSpPr>
          <p:cNvPr id="3189" name="Google Shape;3189;p140"/>
          <p:cNvSpPr txBox="1"/>
          <p:nvPr>
            <p:ph idx="1" type="body"/>
          </p:nvPr>
        </p:nvSpPr>
        <p:spPr>
          <a:xfrm>
            <a:off x="903973" y="3296800"/>
            <a:ext cx="1746600" cy="663600"/>
          </a:xfrm>
          <a:prstGeom prst="rect">
            <a:avLst/>
          </a:prstGeom>
        </p:spPr>
        <p:txBody>
          <a:bodyPr anchorCtr="0" anchor="ctr" bIns="91425" lIns="91425" spcFirstLastPara="1" rIns="91425" wrap="square" tIns="91425">
            <a:normAutofit fontScale="92500"/>
          </a:bodyPr>
          <a:lstStyle/>
          <a:p>
            <a:pPr indent="0" lvl="0" marL="0" rtl="0" algn="ctr">
              <a:spcBef>
                <a:spcPts val="1200"/>
              </a:spcBef>
              <a:spcAft>
                <a:spcPts val="1200"/>
              </a:spcAft>
              <a:buNone/>
            </a:pPr>
            <a:r>
              <a:rPr b="1" lang="en" sz="1700">
                <a:solidFill>
                  <a:srgbClr val="C00000"/>
                </a:solidFill>
              </a:rPr>
              <a:t>Materialization:</a:t>
            </a:r>
            <a:endParaRPr sz="2400">
              <a:solidFill>
                <a:srgbClr val="C00000"/>
              </a:solidFill>
              <a:latin typeface="Ubuntu"/>
              <a:ea typeface="Ubuntu"/>
              <a:cs typeface="Ubuntu"/>
              <a:sym typeface="Ubuntu"/>
            </a:endParaRPr>
          </a:p>
        </p:txBody>
      </p:sp>
      <p:sp>
        <p:nvSpPr>
          <p:cNvPr id="3190" name="Google Shape;3190;p140"/>
          <p:cNvSpPr txBox="1"/>
          <p:nvPr>
            <p:ph idx="1" type="body"/>
          </p:nvPr>
        </p:nvSpPr>
        <p:spPr>
          <a:xfrm>
            <a:off x="2693024" y="3296800"/>
            <a:ext cx="5316600" cy="663600"/>
          </a:xfrm>
          <a:prstGeom prst="rect">
            <a:avLst/>
          </a:prstGeom>
        </p:spPr>
        <p:txBody>
          <a:bodyPr anchorCtr="0" anchor="ctr" bIns="91425" lIns="91425" spcFirstLastPara="1" rIns="91425" wrap="square" tIns="91425">
            <a:normAutofit/>
          </a:bodyPr>
          <a:lstStyle/>
          <a:p>
            <a:pPr indent="0" lvl="0" marL="0" rtl="0" algn="ctr">
              <a:spcBef>
                <a:spcPts val="1200"/>
              </a:spcBef>
              <a:spcAft>
                <a:spcPts val="1200"/>
              </a:spcAft>
              <a:buNone/>
            </a:pPr>
            <a:r>
              <a:rPr b="1" lang="en" sz="1700">
                <a:solidFill>
                  <a:srgbClr val="C00000"/>
                </a:solidFill>
              </a:rPr>
              <a:t>vs</a:t>
            </a:r>
            <a:endParaRPr sz="2400">
              <a:solidFill>
                <a:srgbClr val="C00000"/>
              </a:solidFill>
              <a:latin typeface="Ubuntu"/>
              <a:ea typeface="Ubuntu"/>
              <a:cs typeface="Ubuntu"/>
              <a:sym typeface="Ubuntu"/>
            </a:endParaRPr>
          </a:p>
        </p:txBody>
      </p:sp>
      <p:sp>
        <p:nvSpPr>
          <p:cNvPr id="3191" name="Google Shape;3191;p140"/>
          <p:cNvSpPr txBox="1"/>
          <p:nvPr>
            <p:ph idx="1" type="body"/>
          </p:nvPr>
        </p:nvSpPr>
        <p:spPr>
          <a:xfrm>
            <a:off x="311700" y="4192368"/>
            <a:ext cx="8520600" cy="843000"/>
          </a:xfrm>
          <a:prstGeom prst="rect">
            <a:avLst/>
          </a:prstGeom>
        </p:spPr>
        <p:txBody>
          <a:bodyPr anchorCtr="0" anchor="t" bIns="91425" lIns="91425" spcFirstLastPara="1" rIns="91425" wrap="square" tIns="91425">
            <a:normAutofit/>
          </a:bodyPr>
          <a:lstStyle/>
          <a:p>
            <a:pPr indent="0" lvl="0" marL="0" rtl="0" algn="ctr">
              <a:spcBef>
                <a:spcPts val="1200"/>
              </a:spcBef>
              <a:spcAft>
                <a:spcPts val="1200"/>
              </a:spcAft>
              <a:buNone/>
            </a:pPr>
            <a:r>
              <a:rPr lang="en" sz="1700">
                <a:solidFill>
                  <a:srgbClr val="C00000"/>
                </a:solidFill>
              </a:rPr>
              <a:t>Whether updates happen </a:t>
            </a:r>
            <a:r>
              <a:rPr b="1" lang="en" sz="1700">
                <a:solidFill>
                  <a:srgbClr val="C00000"/>
                </a:solidFill>
              </a:rPr>
              <a:t>one-by-one or in batches</a:t>
            </a:r>
            <a:r>
              <a:rPr lang="en" sz="1700">
                <a:solidFill>
                  <a:srgbClr val="C00000"/>
                </a:solidFill>
              </a:rPr>
              <a:t>, and whether index changes happen in the </a:t>
            </a:r>
            <a:r>
              <a:rPr b="1" lang="en" sz="1700">
                <a:solidFill>
                  <a:srgbClr val="C00000"/>
                </a:solidFill>
              </a:rPr>
              <a:t>index itself</a:t>
            </a:r>
            <a:r>
              <a:rPr lang="en" sz="1700">
                <a:solidFill>
                  <a:srgbClr val="C00000"/>
                </a:solidFill>
              </a:rPr>
              <a:t> or in a </a:t>
            </a:r>
            <a:r>
              <a:rPr b="1" lang="en" sz="1700">
                <a:solidFill>
                  <a:srgbClr val="C00000"/>
                </a:solidFill>
              </a:rPr>
              <a:t>secondary data structure</a:t>
            </a:r>
            <a:endParaRPr b="1" sz="2400">
              <a:solidFill>
                <a:srgbClr val="C00000"/>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5" name="Shape 3195"/>
        <p:cNvGrpSpPr/>
        <p:nvPr/>
      </p:nvGrpSpPr>
      <p:grpSpPr>
        <a:xfrm>
          <a:off x="0" y="0"/>
          <a:ext cx="0" cy="0"/>
          <a:chOff x="0" y="0"/>
          <a:chExt cx="0" cy="0"/>
        </a:xfrm>
      </p:grpSpPr>
      <p:sp>
        <p:nvSpPr>
          <p:cNvPr id="3196" name="Google Shape;3196;p1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3197" name="Google Shape;3197;p1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98" name="Google Shape;3198;p141"/>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3199" name="Google Shape;3199;p141"/>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00" name="Google Shape;3200;p141"/>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201" name="Google Shape;3201;p141"/>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202" name="Google Shape;3202;p141"/>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203" name="Google Shape;3203;p141"/>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204" name="Google Shape;3204;p141"/>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205" name="Google Shape;3205;p141"/>
          <p:cNvCxnSpPr>
            <a:stCxn id="3204" idx="1"/>
            <a:endCxn id="3206"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3206" name="Google Shape;3206;p141"/>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207" name="Google Shape;3207;p141"/>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3208" name="Google Shape;3208;p141"/>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3209" name="Google Shape;3209;p141"/>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10" name="Google Shape;3210;p141"/>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11" name="Google Shape;3211;p141"/>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12" name="Google Shape;3212;p141"/>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13" name="Google Shape;3213;p141"/>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14" name="Google Shape;3214;p141"/>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15" name="Google Shape;3215;p141"/>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16" name="Google Shape;3216;p141"/>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17" name="Google Shape;3217;p141"/>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18" name="Google Shape;3218;p141"/>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19" name="Google Shape;3219;p141"/>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20" name="Google Shape;3220;p141"/>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21" name="Google Shape;3221;p141"/>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222" name="Google Shape;3222;p141"/>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223" name="Google Shape;3223;p141"/>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224" name="Google Shape;3224;p141"/>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25" name="Google Shape;3225;p141"/>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26" name="Google Shape;3226;p141"/>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27" name="Google Shape;3227;p141"/>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28" name="Google Shape;3228;p141"/>
          <p:cNvSpPr/>
          <p:nvPr/>
        </p:nvSpPr>
        <p:spPr>
          <a:xfrm>
            <a:off x="4939756" y="1930033"/>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29" name="Google Shape;3229;p141"/>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30" name="Google Shape;3230;p141"/>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31" name="Google Shape;3231;p141"/>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5" name="Shape 3235"/>
        <p:cNvGrpSpPr/>
        <p:nvPr/>
      </p:nvGrpSpPr>
      <p:grpSpPr>
        <a:xfrm>
          <a:off x="0" y="0"/>
          <a:ext cx="0" cy="0"/>
          <a:chOff x="0" y="0"/>
          <a:chExt cx="0" cy="0"/>
        </a:xfrm>
      </p:grpSpPr>
      <p:sp>
        <p:nvSpPr>
          <p:cNvPr id="3236" name="Google Shape;3236;p1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3237" name="Google Shape;3237;p1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38" name="Google Shape;3238;p142"/>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3239" name="Google Shape;3239;p142"/>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40" name="Google Shape;3240;p142"/>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241" name="Google Shape;3241;p142"/>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242" name="Google Shape;3242;p142"/>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243" name="Google Shape;3243;p142"/>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244" name="Google Shape;3244;p142"/>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245" name="Google Shape;3245;p142"/>
          <p:cNvCxnSpPr>
            <a:stCxn id="3244" idx="1"/>
            <a:endCxn id="3246"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3246" name="Google Shape;3246;p142"/>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247" name="Google Shape;3247;p142"/>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3248" name="Google Shape;3248;p142"/>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3249" name="Google Shape;3249;p142"/>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50" name="Google Shape;3250;p142"/>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51" name="Google Shape;3251;p142"/>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52" name="Google Shape;3252;p142"/>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53" name="Google Shape;3253;p142"/>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54" name="Google Shape;3254;p142"/>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55" name="Google Shape;3255;p142"/>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56" name="Google Shape;3256;p142"/>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57" name="Google Shape;3257;p142"/>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58" name="Google Shape;3258;p142"/>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59" name="Google Shape;3259;p142"/>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60" name="Google Shape;3260;p142"/>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61" name="Google Shape;3261;p142"/>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262" name="Google Shape;3262;p142"/>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263" name="Google Shape;3263;p142"/>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264" name="Google Shape;3264;p142"/>
          <p:cNvSpPr/>
          <p:nvPr/>
        </p:nvSpPr>
        <p:spPr>
          <a:xfrm>
            <a:off x="2993359" y="1655531"/>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265" name="Google Shape;3265;p142"/>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66" name="Google Shape;3266;p142"/>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67" name="Google Shape;3267;p142"/>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68" name="Google Shape;3268;p142"/>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9" name="Google Shape;3269;p142"/>
          <p:cNvSpPr/>
          <p:nvPr/>
        </p:nvSpPr>
        <p:spPr>
          <a:xfrm>
            <a:off x="4939756" y="1930033"/>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70" name="Google Shape;3270;p142"/>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71" name="Google Shape;3271;p142"/>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72" name="Google Shape;3272;p142"/>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6" name="Shape 3276"/>
        <p:cNvGrpSpPr/>
        <p:nvPr/>
      </p:nvGrpSpPr>
      <p:grpSpPr>
        <a:xfrm>
          <a:off x="0" y="0"/>
          <a:ext cx="0" cy="0"/>
          <a:chOff x="0" y="0"/>
          <a:chExt cx="0" cy="0"/>
        </a:xfrm>
      </p:grpSpPr>
      <p:sp>
        <p:nvSpPr>
          <p:cNvPr id="3277" name="Google Shape;3277;p143"/>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78" name="Google Shape;3278;p143"/>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79" name="Google Shape;3279;p143"/>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80" name="Google Shape;3280;p143"/>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1" name="Google Shape;3281;p143"/>
          <p:cNvSpPr/>
          <p:nvPr/>
        </p:nvSpPr>
        <p:spPr>
          <a:xfrm>
            <a:off x="4939756" y="1930033"/>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82" name="Google Shape;3282;p143"/>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3" name="Google Shape;3283;p143"/>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84" name="Google Shape;3284;p143"/>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285" name="Google Shape;3285;p1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3286" name="Google Shape;3286;p1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87" name="Google Shape;3287;p143"/>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3288" name="Google Shape;3288;p143"/>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289" name="Google Shape;3289;p143"/>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290" name="Google Shape;3290;p143"/>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291" name="Google Shape;3291;p143"/>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292" name="Google Shape;3292;p143"/>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293" name="Google Shape;3293;p143"/>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294" name="Google Shape;3294;p143"/>
          <p:cNvCxnSpPr>
            <a:stCxn id="3293" idx="1"/>
            <a:endCxn id="3295"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3295" name="Google Shape;3295;p143"/>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296" name="Google Shape;3296;p143"/>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3297" name="Google Shape;3297;p143"/>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3298" name="Google Shape;3298;p143"/>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299" name="Google Shape;3299;p143"/>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00" name="Google Shape;3300;p143"/>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01" name="Google Shape;3301;p143"/>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02" name="Google Shape;3302;p143"/>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03" name="Google Shape;3303;p143"/>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04" name="Google Shape;3304;p143"/>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05" name="Google Shape;3305;p143"/>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06" name="Google Shape;3306;p143"/>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07" name="Google Shape;3307;p143"/>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08" name="Google Shape;3308;p143"/>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09" name="Google Shape;3309;p143"/>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10" name="Google Shape;3310;p143"/>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311" name="Google Shape;3311;p143"/>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312" name="Google Shape;3312;p143"/>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313" name="Google Shape;3313;p143"/>
          <p:cNvSpPr/>
          <p:nvPr/>
        </p:nvSpPr>
        <p:spPr>
          <a:xfrm>
            <a:off x="2993359" y="1655531"/>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314" name="Google Shape;3314;p143"/>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Nearest Neighbor Search</a:t>
            </a:r>
            <a:endParaRPr/>
          </a:p>
        </p:txBody>
      </p:sp>
      <p:sp>
        <p:nvSpPr>
          <p:cNvPr id="288" name="Google Shape;288;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p:txBody>
      </p:sp>
      <p:sp>
        <p:nvSpPr>
          <p:cNvPr id="289" name="Google Shape;28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90" name="Google Shape;290;p36"/>
          <p:cNvPicPr preferRelativeResize="0"/>
          <p:nvPr/>
        </p:nvPicPr>
        <p:blipFill rotWithShape="1">
          <a:blip r:embed="rId3">
            <a:alphaModFix/>
          </a:blip>
          <a:srcRect b="0" l="0" r="0" t="0"/>
          <a:stretch/>
        </p:blipFill>
        <p:spPr>
          <a:xfrm>
            <a:off x="3009892" y="1017725"/>
            <a:ext cx="3918416" cy="3898140"/>
          </a:xfrm>
          <a:prstGeom prst="rect">
            <a:avLst/>
          </a:prstGeom>
          <a:noFill/>
          <a:ln>
            <a:noFill/>
          </a:ln>
        </p:spPr>
      </p:pic>
      <p:sp>
        <p:nvSpPr>
          <p:cNvPr id="291" name="Google Shape;291;p36"/>
          <p:cNvSpPr txBox="1"/>
          <p:nvPr/>
        </p:nvSpPr>
        <p:spPr>
          <a:xfrm>
            <a:off x="6793821" y="1675026"/>
            <a:ext cx="2191200" cy="8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 d</a:t>
            </a:r>
            <a:r>
              <a:rPr b="1" baseline="-25000" i="0" lang="en" sz="1500" u="none" cap="none" strike="noStrike">
                <a:solidFill>
                  <a:schemeClr val="dk1"/>
                </a:solidFill>
                <a:latin typeface="Arial"/>
                <a:ea typeface="Arial"/>
                <a:cs typeface="Arial"/>
                <a:sym typeface="Arial"/>
              </a:rPr>
              <a:t>x </a:t>
            </a:r>
            <a:r>
              <a:rPr b="1" i="0" lang="en" sz="1400" u="none" cap="none" strike="noStrike">
                <a:solidFill>
                  <a:schemeClr val="dk1"/>
                </a:solidFill>
                <a:latin typeface="Arial"/>
                <a:ea typeface="Arial"/>
                <a:cs typeface="Arial"/>
                <a:sym typeface="Arial"/>
              </a:rPr>
              <a:t>= min{d</a:t>
            </a:r>
            <a:r>
              <a:rPr b="1" baseline="-25000" i="0" lang="en" sz="1400" u="none" cap="none" strike="noStrike">
                <a:solidFill>
                  <a:schemeClr val="dk1"/>
                </a:solidFill>
                <a:latin typeface="Arial"/>
                <a:ea typeface="Arial"/>
                <a:cs typeface="Arial"/>
                <a:sym typeface="Arial"/>
              </a:rPr>
              <a:t>i</a:t>
            </a:r>
            <a:r>
              <a:rPr b="1" i="0" lang="en" sz="1400" u="none" cap="none" strike="noStrike">
                <a:solidFill>
                  <a:schemeClr val="dk1"/>
                </a:solidFill>
                <a:latin typeface="Arial"/>
                <a:ea typeface="Arial"/>
                <a:cs typeface="Arial"/>
                <a:sym typeface="Arial"/>
              </a:rPr>
              <a:t>} </a:t>
            </a:r>
            <a:r>
              <a:rPr b="1" i="0" lang="en" sz="1500" u="none" cap="none" strike="noStrike">
                <a:solidFill>
                  <a:schemeClr val="dk1"/>
                </a:solidFill>
                <a:latin typeface="Arial"/>
                <a:ea typeface="Arial"/>
                <a:cs typeface="Arial"/>
                <a:sym typeface="Arial"/>
              </a:rPr>
              <a:t>) = 1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is exact NN</a:t>
            </a:r>
            <a:endParaRPr/>
          </a:p>
        </p:txBody>
      </p:sp>
      <p:sp>
        <p:nvSpPr>
          <p:cNvPr id="292" name="Google Shape;292;p36"/>
          <p:cNvSpPr txBox="1"/>
          <p:nvPr/>
        </p:nvSpPr>
        <p:spPr>
          <a:xfrm>
            <a:off x="36996" y="214250"/>
            <a:ext cx="6298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Echihabi et al. “New Trends in High-D Vector Similarity Search: AI-driven, Progressive, and Distributed” PVLDB 2021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8" name="Shape 3318"/>
        <p:cNvGrpSpPr/>
        <p:nvPr/>
      </p:nvGrpSpPr>
      <p:grpSpPr>
        <a:xfrm>
          <a:off x="0" y="0"/>
          <a:ext cx="0" cy="0"/>
          <a:chOff x="0" y="0"/>
          <a:chExt cx="0" cy="0"/>
        </a:xfrm>
      </p:grpSpPr>
      <p:sp>
        <p:nvSpPr>
          <p:cNvPr id="3319" name="Google Shape;3319;p144"/>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320" name="Google Shape;3320;p144"/>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321" name="Google Shape;3321;p144"/>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322" name="Google Shape;3322;p144"/>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3" name="Google Shape;3323;p144"/>
          <p:cNvSpPr/>
          <p:nvPr/>
        </p:nvSpPr>
        <p:spPr>
          <a:xfrm>
            <a:off x="4939756" y="1930033"/>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324" name="Google Shape;3324;p144"/>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25" name="Google Shape;3325;p144"/>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326" name="Google Shape;3326;p144"/>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327" name="Google Shape;3327;p1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3328" name="Google Shape;3328;p1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329" name="Google Shape;3329;p144"/>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3330" name="Google Shape;3330;p144"/>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331" name="Google Shape;3331;p144"/>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332" name="Google Shape;3332;p144"/>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333" name="Google Shape;3333;p144"/>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334" name="Google Shape;3334;p144"/>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335" name="Google Shape;3335;p144"/>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336" name="Google Shape;3336;p144"/>
          <p:cNvCxnSpPr>
            <a:stCxn id="3335" idx="1"/>
            <a:endCxn id="3337"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3337" name="Google Shape;3337;p144"/>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338" name="Google Shape;3338;p144"/>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3339" name="Google Shape;3339;p144"/>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3340" name="Google Shape;3340;p144"/>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41" name="Google Shape;3341;p144"/>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42" name="Google Shape;3342;p144"/>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43" name="Google Shape;3343;p144"/>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44" name="Google Shape;3344;p144"/>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45" name="Google Shape;3345;p144"/>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46" name="Google Shape;3346;p144"/>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47" name="Google Shape;3347;p144"/>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48" name="Google Shape;3348;p144"/>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49" name="Google Shape;3349;p144"/>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50" name="Google Shape;3350;p144"/>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51" name="Google Shape;3351;p144"/>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52" name="Google Shape;3352;p144"/>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353" name="Google Shape;3353;p144"/>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354" name="Google Shape;3354;p144"/>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355" name="Google Shape;3355;p144"/>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6" name="Google Shape;3356;p144"/>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0" name="Shape 3360"/>
        <p:cNvGrpSpPr/>
        <p:nvPr/>
      </p:nvGrpSpPr>
      <p:grpSpPr>
        <a:xfrm>
          <a:off x="0" y="0"/>
          <a:ext cx="0" cy="0"/>
          <a:chOff x="0" y="0"/>
          <a:chExt cx="0" cy="0"/>
        </a:xfrm>
      </p:grpSpPr>
      <p:sp>
        <p:nvSpPr>
          <p:cNvPr id="3361" name="Google Shape;3361;p145"/>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362" name="Google Shape;3362;p145"/>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363" name="Google Shape;3363;p145"/>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364" name="Google Shape;3364;p145"/>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5" name="Google Shape;3365;p145"/>
          <p:cNvSpPr/>
          <p:nvPr/>
        </p:nvSpPr>
        <p:spPr>
          <a:xfrm>
            <a:off x="4939756" y="1930033"/>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366" name="Google Shape;3366;p145"/>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7" name="Google Shape;3367;p145"/>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368" name="Google Shape;3368;p145"/>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369" name="Google Shape;3369;p1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3370" name="Google Shape;3370;p1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371" name="Google Shape;3371;p145"/>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3372" name="Google Shape;3372;p145"/>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373" name="Google Shape;3373;p145"/>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374" name="Google Shape;3374;p145"/>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375" name="Google Shape;3375;p145"/>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376" name="Google Shape;3376;p145"/>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377" name="Google Shape;3377;p145"/>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378" name="Google Shape;3378;p145"/>
          <p:cNvCxnSpPr>
            <a:stCxn id="3377" idx="1"/>
            <a:endCxn id="3379"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3379" name="Google Shape;3379;p145"/>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380" name="Google Shape;3380;p145"/>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3381" name="Google Shape;3381;p145"/>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3382" name="Google Shape;3382;p145"/>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83" name="Google Shape;3383;p145"/>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84" name="Google Shape;3384;p145"/>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85" name="Google Shape;3385;p145"/>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86" name="Google Shape;3386;p145"/>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87" name="Google Shape;3387;p145"/>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88" name="Google Shape;3388;p145"/>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89" name="Google Shape;3389;p145"/>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90" name="Google Shape;3390;p145"/>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91" name="Google Shape;3391;p145"/>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92" name="Google Shape;3392;p145"/>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93" name="Google Shape;3393;p145"/>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394" name="Google Shape;3394;p145"/>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395" name="Google Shape;3395;p145"/>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396" name="Google Shape;3396;p145"/>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397" name="Google Shape;3397;p145"/>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98" name="Google Shape;3398;p145"/>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399" name="Google Shape;3399;p145"/>
          <p:cNvSpPr/>
          <p:nvPr/>
        </p:nvSpPr>
        <p:spPr>
          <a:xfrm>
            <a:off x="2993360" y="1643281"/>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3" name="Shape 3403"/>
        <p:cNvGrpSpPr/>
        <p:nvPr/>
      </p:nvGrpSpPr>
      <p:grpSpPr>
        <a:xfrm>
          <a:off x="0" y="0"/>
          <a:ext cx="0" cy="0"/>
          <a:chOff x="0" y="0"/>
          <a:chExt cx="0" cy="0"/>
        </a:xfrm>
      </p:grpSpPr>
      <p:sp>
        <p:nvSpPr>
          <p:cNvPr id="3404" name="Google Shape;3404;p146"/>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05" name="Google Shape;3405;p146"/>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06" name="Google Shape;3406;p146"/>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07" name="Google Shape;3407;p146"/>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8" name="Google Shape;3408;p146"/>
          <p:cNvSpPr/>
          <p:nvPr/>
        </p:nvSpPr>
        <p:spPr>
          <a:xfrm>
            <a:off x="4939756" y="1930033"/>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09" name="Google Shape;3409;p146"/>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10" name="Google Shape;3410;p146"/>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11" name="Google Shape;3411;p146"/>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412" name="Google Shape;3412;p1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3413" name="Google Shape;3413;p1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14" name="Google Shape;3414;p146"/>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3415" name="Google Shape;3415;p146"/>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16" name="Google Shape;3416;p146"/>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417" name="Google Shape;3417;p146"/>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418" name="Google Shape;3418;p146"/>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419" name="Google Shape;3419;p146"/>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420" name="Google Shape;3420;p146"/>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421" name="Google Shape;3421;p146"/>
          <p:cNvCxnSpPr>
            <a:stCxn id="3420" idx="1"/>
            <a:endCxn id="3422"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3422" name="Google Shape;3422;p146"/>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423" name="Google Shape;3423;p146"/>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3424" name="Google Shape;3424;p146"/>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3425" name="Google Shape;3425;p146"/>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26" name="Google Shape;3426;p146"/>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27" name="Google Shape;3427;p146"/>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28" name="Google Shape;3428;p146"/>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29" name="Google Shape;3429;p146"/>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30" name="Google Shape;3430;p146"/>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31" name="Google Shape;3431;p146"/>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32" name="Google Shape;3432;p146"/>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33" name="Google Shape;3433;p146"/>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34" name="Google Shape;3434;p146"/>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35" name="Google Shape;3435;p146"/>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36" name="Google Shape;3436;p146"/>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37" name="Google Shape;3437;p146"/>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438" name="Google Shape;3438;p146"/>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439" name="Google Shape;3439;p146"/>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440" name="Google Shape;3440;p146"/>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1" name="Google Shape;3441;p146"/>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42" name="Google Shape;3442;p146"/>
          <p:cNvSpPr/>
          <p:nvPr/>
        </p:nvSpPr>
        <p:spPr>
          <a:xfrm>
            <a:off x="2993360" y="1643281"/>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443" name="Google Shape;3443;p146"/>
          <p:cNvSpPr/>
          <p:nvPr/>
        </p:nvSpPr>
        <p:spPr>
          <a:xfrm>
            <a:off x="4939752" y="1930027"/>
            <a:ext cx="158400" cy="154200"/>
          </a:xfrm>
          <a:prstGeom prst="ellipse">
            <a:avLst/>
          </a:prstGeom>
          <a:solidFill>
            <a:srgbClr val="F4CCCC"/>
          </a:solidFill>
          <a:ln cap="flat" cmpd="sng" w="9150">
            <a:solidFill>
              <a:srgbClr val="C00000"/>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7" name="Shape 3447"/>
        <p:cNvGrpSpPr/>
        <p:nvPr/>
      </p:nvGrpSpPr>
      <p:grpSpPr>
        <a:xfrm>
          <a:off x="0" y="0"/>
          <a:ext cx="0" cy="0"/>
          <a:chOff x="0" y="0"/>
          <a:chExt cx="0" cy="0"/>
        </a:xfrm>
      </p:grpSpPr>
      <p:sp>
        <p:nvSpPr>
          <p:cNvPr id="3448" name="Google Shape;3448;p147"/>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49" name="Google Shape;3449;p147"/>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50" name="Google Shape;3450;p147"/>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51" name="Google Shape;3451;p147"/>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2" name="Google Shape;3452;p147"/>
          <p:cNvSpPr/>
          <p:nvPr/>
        </p:nvSpPr>
        <p:spPr>
          <a:xfrm>
            <a:off x="4939756" y="1930033"/>
            <a:ext cx="158400" cy="154200"/>
          </a:xfrm>
          <a:prstGeom prst="ellipse">
            <a:avLst/>
          </a:prstGeom>
          <a:solidFill>
            <a:schemeClr val="lt1"/>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53" name="Google Shape;3453;p147"/>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4" name="Google Shape;3454;p147"/>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55" name="Google Shape;3455;p147"/>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456" name="Google Shape;3456;p1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3457" name="Google Shape;3457;p1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58" name="Google Shape;3458;p147"/>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3459" name="Google Shape;3459;p147"/>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60" name="Google Shape;3460;p147"/>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461" name="Google Shape;3461;p147"/>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462" name="Google Shape;3462;p147"/>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463" name="Google Shape;3463;p147"/>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464" name="Google Shape;3464;p147"/>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465" name="Google Shape;3465;p147"/>
          <p:cNvCxnSpPr>
            <a:stCxn id="3464" idx="1"/>
            <a:endCxn id="3466"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3466" name="Google Shape;3466;p147"/>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467" name="Google Shape;3467;p147"/>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3468" name="Google Shape;3468;p147"/>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3469" name="Google Shape;3469;p147"/>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70" name="Google Shape;3470;p147"/>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71" name="Google Shape;3471;p147"/>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72" name="Google Shape;3472;p147"/>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73" name="Google Shape;3473;p147"/>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74" name="Google Shape;3474;p147"/>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75" name="Google Shape;3475;p147"/>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76" name="Google Shape;3476;p147"/>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77" name="Google Shape;3477;p147"/>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78" name="Google Shape;3478;p147"/>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79" name="Google Shape;3479;p147"/>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80" name="Google Shape;3480;p147"/>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481" name="Google Shape;3481;p147"/>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482" name="Google Shape;3482;p147"/>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483" name="Google Shape;3483;p147"/>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484" name="Google Shape;3484;p147"/>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5" name="Google Shape;3485;p147"/>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9" name="Shape 3489"/>
        <p:cNvGrpSpPr/>
        <p:nvPr/>
      </p:nvGrpSpPr>
      <p:grpSpPr>
        <a:xfrm>
          <a:off x="0" y="0"/>
          <a:ext cx="0" cy="0"/>
          <a:chOff x="0" y="0"/>
          <a:chExt cx="0" cy="0"/>
        </a:xfrm>
      </p:grpSpPr>
      <p:sp>
        <p:nvSpPr>
          <p:cNvPr id="3490" name="Google Shape;3490;p148"/>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91" name="Google Shape;3491;p148"/>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92" name="Google Shape;3492;p148"/>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93" name="Google Shape;3493;p148"/>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4" name="Google Shape;3494;p148"/>
          <p:cNvSpPr/>
          <p:nvPr/>
        </p:nvSpPr>
        <p:spPr>
          <a:xfrm>
            <a:off x="4939756" y="1930033"/>
            <a:ext cx="158400" cy="154200"/>
          </a:xfrm>
          <a:prstGeom prst="ellipse">
            <a:avLst/>
          </a:prstGeom>
          <a:solidFill>
            <a:schemeClr val="lt1"/>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95" name="Google Shape;3495;p148"/>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6" name="Google Shape;3496;p148"/>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497" name="Google Shape;3497;p148"/>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498" name="Google Shape;3498;p1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3499" name="Google Shape;3499;p1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00" name="Google Shape;3500;p148"/>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3501" name="Google Shape;3501;p148"/>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502" name="Google Shape;3502;p148"/>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503" name="Google Shape;3503;p148"/>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504" name="Google Shape;3504;p148"/>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505" name="Google Shape;3505;p148"/>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506" name="Google Shape;3506;p148"/>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507" name="Google Shape;3507;p148"/>
          <p:cNvCxnSpPr>
            <a:stCxn id="3506" idx="1"/>
            <a:endCxn id="3508"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3508" name="Google Shape;3508;p148"/>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509" name="Google Shape;3509;p148"/>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3510" name="Google Shape;3510;p148"/>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3511" name="Google Shape;3511;p148"/>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12" name="Google Shape;3512;p148"/>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13" name="Google Shape;3513;p148"/>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14" name="Google Shape;3514;p148"/>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15" name="Google Shape;3515;p148"/>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16" name="Google Shape;3516;p148"/>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17" name="Google Shape;3517;p148"/>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18" name="Google Shape;3518;p148"/>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19" name="Google Shape;3519;p148"/>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20" name="Google Shape;3520;p148"/>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21" name="Google Shape;3521;p148"/>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22" name="Google Shape;3522;p148"/>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23" name="Google Shape;3523;p148"/>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524" name="Google Shape;3524;p148"/>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525" name="Google Shape;3525;p148"/>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526" name="Google Shape;3526;p148"/>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7" name="Google Shape;3527;p148"/>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528" name="Google Shape;3528;p148"/>
          <p:cNvSpPr txBox="1"/>
          <p:nvPr/>
        </p:nvSpPr>
        <p:spPr>
          <a:xfrm>
            <a:off x="6805750" y="1433619"/>
            <a:ext cx="1684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data processed as it arrives in (near) real-time</a:t>
            </a:r>
            <a:endParaRPr b="1">
              <a:solidFill>
                <a:srgbClr val="C00001"/>
              </a:solidFill>
              <a:latin typeface="Ubuntu"/>
              <a:ea typeface="Ubuntu"/>
              <a:cs typeface="Ubuntu"/>
              <a:sym typeface="Ubuntu"/>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2" name="Shape 3532"/>
        <p:cNvGrpSpPr/>
        <p:nvPr/>
      </p:nvGrpSpPr>
      <p:grpSpPr>
        <a:xfrm>
          <a:off x="0" y="0"/>
          <a:ext cx="0" cy="0"/>
          <a:chOff x="0" y="0"/>
          <a:chExt cx="0" cy="0"/>
        </a:xfrm>
      </p:grpSpPr>
      <p:sp>
        <p:nvSpPr>
          <p:cNvPr id="3533" name="Google Shape;3533;p1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3534" name="Google Shape;3534;p1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35" name="Google Shape;3535;p149"/>
          <p:cNvSpPr txBox="1"/>
          <p:nvPr>
            <p:ph idx="1" type="body"/>
          </p:nvPr>
        </p:nvSpPr>
        <p:spPr>
          <a:xfrm rot="-5401108">
            <a:off x="-621799" y="369838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Batched</a:t>
            </a:r>
            <a:endParaRPr sz="2017">
              <a:solidFill>
                <a:srgbClr val="C00000"/>
              </a:solidFill>
              <a:latin typeface="Ubuntu"/>
              <a:ea typeface="Ubuntu"/>
              <a:cs typeface="Ubuntu"/>
              <a:sym typeface="Ubuntu"/>
            </a:endParaRPr>
          </a:p>
        </p:txBody>
      </p:sp>
      <p:sp>
        <p:nvSpPr>
          <p:cNvPr id="3536" name="Google Shape;3536;p149"/>
          <p:cNvSpPr/>
          <p:nvPr/>
        </p:nvSpPr>
        <p:spPr>
          <a:xfrm>
            <a:off x="459775" y="3201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537" name="Google Shape;3537;p149"/>
          <p:cNvSpPr/>
          <p:nvPr/>
        </p:nvSpPr>
        <p:spPr>
          <a:xfrm>
            <a:off x="1696009" y="3305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538" name="Google Shape;3538;p149"/>
          <p:cNvSpPr txBox="1"/>
          <p:nvPr/>
        </p:nvSpPr>
        <p:spPr>
          <a:xfrm>
            <a:off x="1182327" y="2950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539" name="Google Shape;3539;p149"/>
          <p:cNvSpPr/>
          <p:nvPr/>
        </p:nvSpPr>
        <p:spPr>
          <a:xfrm>
            <a:off x="1696010" y="3738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540" name="Google Shape;3540;p149"/>
          <p:cNvSpPr/>
          <p:nvPr/>
        </p:nvSpPr>
        <p:spPr>
          <a:xfrm>
            <a:off x="1696009" y="4171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541" name="Google Shape;3541;p149"/>
          <p:cNvSpPr/>
          <p:nvPr/>
        </p:nvSpPr>
        <p:spPr>
          <a:xfrm>
            <a:off x="2373475" y="3299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542" name="Google Shape;3542;p149"/>
          <p:cNvCxnSpPr>
            <a:stCxn id="3541" idx="1"/>
            <a:endCxn id="3543" idx="1"/>
          </p:cNvCxnSpPr>
          <p:nvPr/>
        </p:nvCxnSpPr>
        <p:spPr>
          <a:xfrm>
            <a:off x="2519575" y="3912876"/>
            <a:ext cx="561300" cy="3600"/>
          </a:xfrm>
          <a:prstGeom prst="straightConnector1">
            <a:avLst/>
          </a:prstGeom>
          <a:noFill/>
          <a:ln cap="flat" cmpd="sng" w="9150">
            <a:solidFill>
              <a:schemeClr val="dk2"/>
            </a:solidFill>
            <a:prstDash val="solid"/>
            <a:round/>
            <a:headEnd len="med" w="med" type="none"/>
            <a:tailEnd len="med" w="med" type="triangle"/>
          </a:ln>
        </p:spPr>
      </p:cxnSp>
      <p:sp>
        <p:nvSpPr>
          <p:cNvPr id="3543" name="Google Shape;3543;p149"/>
          <p:cNvSpPr/>
          <p:nvPr/>
        </p:nvSpPr>
        <p:spPr>
          <a:xfrm>
            <a:off x="3080923" y="3615000"/>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544" name="Google Shape;3544;p149"/>
          <p:cNvCxnSpPr>
            <a:stCxn id="3543" idx="3"/>
            <a:endCxn id="3545" idx="1"/>
          </p:cNvCxnSpPr>
          <p:nvPr/>
        </p:nvCxnSpPr>
        <p:spPr>
          <a:xfrm>
            <a:off x="5343823" y="3916350"/>
            <a:ext cx="797100" cy="3000"/>
          </a:xfrm>
          <a:prstGeom prst="straightConnector1">
            <a:avLst/>
          </a:prstGeom>
          <a:noFill/>
          <a:ln cap="flat" cmpd="sng" w="9150">
            <a:solidFill>
              <a:schemeClr val="dk2"/>
            </a:solidFill>
            <a:prstDash val="solid"/>
            <a:round/>
            <a:headEnd len="med" w="med" type="none"/>
            <a:tailEnd len="med" w="med" type="triangle"/>
          </a:ln>
        </p:spPr>
      </p:cxnSp>
      <p:sp>
        <p:nvSpPr>
          <p:cNvPr id="3546" name="Google Shape;3546;p149"/>
          <p:cNvSpPr/>
          <p:nvPr/>
        </p:nvSpPr>
        <p:spPr>
          <a:xfrm>
            <a:off x="1568709"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47" name="Google Shape;3547;p149"/>
          <p:cNvSpPr/>
          <p:nvPr/>
        </p:nvSpPr>
        <p:spPr>
          <a:xfrm>
            <a:off x="1444288"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48" name="Google Shape;3548;p149"/>
          <p:cNvSpPr/>
          <p:nvPr/>
        </p:nvSpPr>
        <p:spPr>
          <a:xfrm>
            <a:off x="131842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49" name="Google Shape;3549;p149"/>
          <p:cNvSpPr/>
          <p:nvPr/>
        </p:nvSpPr>
        <p:spPr>
          <a:xfrm>
            <a:off x="100963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50" name="Google Shape;3550;p149"/>
          <p:cNvSpPr/>
          <p:nvPr/>
        </p:nvSpPr>
        <p:spPr>
          <a:xfrm>
            <a:off x="1568709"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51" name="Google Shape;3551;p149"/>
          <p:cNvSpPr/>
          <p:nvPr/>
        </p:nvSpPr>
        <p:spPr>
          <a:xfrm>
            <a:off x="1444288"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52" name="Google Shape;3552;p149"/>
          <p:cNvSpPr/>
          <p:nvPr/>
        </p:nvSpPr>
        <p:spPr>
          <a:xfrm>
            <a:off x="131842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53" name="Google Shape;3553;p149"/>
          <p:cNvSpPr/>
          <p:nvPr/>
        </p:nvSpPr>
        <p:spPr>
          <a:xfrm>
            <a:off x="100963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54" name="Google Shape;3554;p149"/>
          <p:cNvSpPr/>
          <p:nvPr/>
        </p:nvSpPr>
        <p:spPr>
          <a:xfrm>
            <a:off x="1568709"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55" name="Google Shape;3555;p149"/>
          <p:cNvSpPr/>
          <p:nvPr/>
        </p:nvSpPr>
        <p:spPr>
          <a:xfrm>
            <a:off x="1444288"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56" name="Google Shape;3556;p149"/>
          <p:cNvSpPr/>
          <p:nvPr/>
        </p:nvSpPr>
        <p:spPr>
          <a:xfrm>
            <a:off x="131842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57" name="Google Shape;3557;p149"/>
          <p:cNvSpPr/>
          <p:nvPr/>
        </p:nvSpPr>
        <p:spPr>
          <a:xfrm>
            <a:off x="100963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58" name="Google Shape;3558;p149"/>
          <p:cNvSpPr txBox="1"/>
          <p:nvPr/>
        </p:nvSpPr>
        <p:spPr>
          <a:xfrm>
            <a:off x="1022751" y="3228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559" name="Google Shape;3559;p149"/>
          <p:cNvSpPr txBox="1"/>
          <p:nvPr/>
        </p:nvSpPr>
        <p:spPr>
          <a:xfrm>
            <a:off x="1025781" y="3668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560" name="Google Shape;3560;p149"/>
          <p:cNvSpPr txBox="1"/>
          <p:nvPr/>
        </p:nvSpPr>
        <p:spPr>
          <a:xfrm>
            <a:off x="1025786" y="4109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561" name="Google Shape;3561;p149"/>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3562" name="Google Shape;3562;p149"/>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563" name="Google Shape;3563;p149"/>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564" name="Google Shape;3564;p149"/>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565" name="Google Shape;3565;p149"/>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566" name="Google Shape;3566;p149"/>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567" name="Google Shape;3567;p149"/>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568" name="Google Shape;3568;p149"/>
          <p:cNvCxnSpPr>
            <a:stCxn id="3567" idx="1"/>
            <a:endCxn id="3569"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3569" name="Google Shape;3569;p149"/>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570" name="Google Shape;3570;p149"/>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3571" name="Google Shape;3571;p149"/>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3572" name="Google Shape;3572;p149"/>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73" name="Google Shape;3573;p149"/>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74" name="Google Shape;3574;p149"/>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75" name="Google Shape;3575;p149"/>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76" name="Google Shape;3576;p149"/>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77" name="Google Shape;3577;p149"/>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78" name="Google Shape;3578;p149"/>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79" name="Google Shape;3579;p149"/>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80" name="Google Shape;3580;p149"/>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81" name="Google Shape;3581;p149"/>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82" name="Google Shape;3582;p149"/>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83" name="Google Shape;3583;p149"/>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584" name="Google Shape;3584;p149"/>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585" name="Google Shape;3585;p149"/>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586" name="Google Shape;3586;p149"/>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587" name="Google Shape;3587;p149"/>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588" name="Google Shape;3588;p149"/>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589" name="Google Shape;3589;p149"/>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590" name="Google Shape;3590;p149"/>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91" name="Google Shape;3591;p149"/>
          <p:cNvSpPr/>
          <p:nvPr/>
        </p:nvSpPr>
        <p:spPr>
          <a:xfrm>
            <a:off x="4939756" y="1930033"/>
            <a:ext cx="158400" cy="154200"/>
          </a:xfrm>
          <a:prstGeom prst="ellipse">
            <a:avLst/>
          </a:prstGeom>
          <a:solidFill>
            <a:schemeClr val="lt1"/>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592" name="Google Shape;3592;p149"/>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93" name="Google Shape;3593;p149"/>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594" name="Google Shape;3594;p149"/>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595" name="Google Shape;3595;p149"/>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96" name="Google Shape;3596;p149"/>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597" name="Google Shape;3597;p149"/>
          <p:cNvSpPr txBox="1"/>
          <p:nvPr/>
        </p:nvSpPr>
        <p:spPr>
          <a:xfrm>
            <a:off x="6805750" y="1433619"/>
            <a:ext cx="1684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data processed as it arrives in (near) real-time</a:t>
            </a:r>
            <a:endParaRPr b="1">
              <a:solidFill>
                <a:srgbClr val="C00001"/>
              </a:solidFill>
              <a:latin typeface="Ubuntu"/>
              <a:ea typeface="Ubuntu"/>
              <a:cs typeface="Ubuntu"/>
              <a:sym typeface="Ubuntu"/>
            </a:endParaRPr>
          </a:p>
        </p:txBody>
      </p:sp>
      <p:sp>
        <p:nvSpPr>
          <p:cNvPr id="3598" name="Google Shape;3598;p149"/>
          <p:cNvSpPr/>
          <p:nvPr/>
        </p:nvSpPr>
        <p:spPr>
          <a:xfrm>
            <a:off x="6141052" y="3484206"/>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599" name="Google Shape;3599;p149"/>
          <p:cNvSpPr/>
          <p:nvPr/>
        </p:nvSpPr>
        <p:spPr>
          <a:xfrm>
            <a:off x="6307844" y="365607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00" name="Google Shape;3600;p149"/>
          <p:cNvSpPr/>
          <p:nvPr/>
        </p:nvSpPr>
        <p:spPr>
          <a:xfrm>
            <a:off x="7340129" y="359808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01" name="Google Shape;3601;p149"/>
          <p:cNvSpPr/>
          <p:nvPr/>
        </p:nvSpPr>
        <p:spPr>
          <a:xfrm>
            <a:off x="8000867" y="359493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02" name="Google Shape;3602;p149"/>
          <p:cNvSpPr/>
          <p:nvPr/>
        </p:nvSpPr>
        <p:spPr>
          <a:xfrm>
            <a:off x="7608049" y="381786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03" name="Google Shape;3603;p149"/>
          <p:cNvSpPr/>
          <p:nvPr/>
        </p:nvSpPr>
        <p:spPr>
          <a:xfrm>
            <a:off x="6387062" y="400485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04" name="Google Shape;3604;p149"/>
          <p:cNvSpPr txBox="1"/>
          <p:nvPr/>
        </p:nvSpPr>
        <p:spPr>
          <a:xfrm>
            <a:off x="7679129" y="3982836"/>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605" name="Google Shape;3605;p149"/>
          <p:cNvSpPr/>
          <p:nvPr/>
        </p:nvSpPr>
        <p:spPr>
          <a:xfrm>
            <a:off x="6542561" y="370822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06" name="Google Shape;3606;p149"/>
          <p:cNvSpPr/>
          <p:nvPr/>
        </p:nvSpPr>
        <p:spPr>
          <a:xfrm>
            <a:off x="6547378" y="371298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07" name="Google Shape;3607;p149"/>
          <p:cNvSpPr txBox="1"/>
          <p:nvPr/>
        </p:nvSpPr>
        <p:spPr>
          <a:xfrm>
            <a:off x="3522364" y="3078689"/>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1" name="Shape 3611"/>
        <p:cNvGrpSpPr/>
        <p:nvPr/>
      </p:nvGrpSpPr>
      <p:grpSpPr>
        <a:xfrm>
          <a:off x="0" y="0"/>
          <a:ext cx="0" cy="0"/>
          <a:chOff x="0" y="0"/>
          <a:chExt cx="0" cy="0"/>
        </a:xfrm>
      </p:grpSpPr>
      <p:sp>
        <p:nvSpPr>
          <p:cNvPr id="3612" name="Google Shape;3612;p1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3613" name="Google Shape;3613;p1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614" name="Google Shape;3614;p150"/>
          <p:cNvSpPr txBox="1"/>
          <p:nvPr>
            <p:ph idx="1" type="body"/>
          </p:nvPr>
        </p:nvSpPr>
        <p:spPr>
          <a:xfrm rot="-5401108">
            <a:off x="-621799" y="369838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Batched</a:t>
            </a:r>
            <a:endParaRPr sz="2017">
              <a:solidFill>
                <a:srgbClr val="C00000"/>
              </a:solidFill>
              <a:latin typeface="Ubuntu"/>
              <a:ea typeface="Ubuntu"/>
              <a:cs typeface="Ubuntu"/>
              <a:sym typeface="Ubuntu"/>
            </a:endParaRPr>
          </a:p>
        </p:txBody>
      </p:sp>
      <p:sp>
        <p:nvSpPr>
          <p:cNvPr id="3615" name="Google Shape;3615;p150"/>
          <p:cNvSpPr/>
          <p:nvPr/>
        </p:nvSpPr>
        <p:spPr>
          <a:xfrm>
            <a:off x="459775" y="3201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16" name="Google Shape;3616;p150"/>
          <p:cNvSpPr/>
          <p:nvPr/>
        </p:nvSpPr>
        <p:spPr>
          <a:xfrm>
            <a:off x="1696009" y="3305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617" name="Google Shape;3617;p150"/>
          <p:cNvSpPr txBox="1"/>
          <p:nvPr/>
        </p:nvSpPr>
        <p:spPr>
          <a:xfrm>
            <a:off x="1182327" y="2950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618" name="Google Shape;3618;p150"/>
          <p:cNvSpPr/>
          <p:nvPr/>
        </p:nvSpPr>
        <p:spPr>
          <a:xfrm>
            <a:off x="1696010" y="3738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619" name="Google Shape;3619;p150"/>
          <p:cNvSpPr/>
          <p:nvPr/>
        </p:nvSpPr>
        <p:spPr>
          <a:xfrm>
            <a:off x="1696009" y="4171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620" name="Google Shape;3620;p150"/>
          <p:cNvSpPr/>
          <p:nvPr/>
        </p:nvSpPr>
        <p:spPr>
          <a:xfrm>
            <a:off x="2373475" y="3299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621" name="Google Shape;3621;p150"/>
          <p:cNvCxnSpPr>
            <a:stCxn id="3620" idx="1"/>
            <a:endCxn id="3622" idx="1"/>
          </p:cNvCxnSpPr>
          <p:nvPr/>
        </p:nvCxnSpPr>
        <p:spPr>
          <a:xfrm>
            <a:off x="2519575" y="3912876"/>
            <a:ext cx="561300" cy="3600"/>
          </a:xfrm>
          <a:prstGeom prst="straightConnector1">
            <a:avLst/>
          </a:prstGeom>
          <a:noFill/>
          <a:ln cap="flat" cmpd="sng" w="9150">
            <a:solidFill>
              <a:schemeClr val="dk2"/>
            </a:solidFill>
            <a:prstDash val="solid"/>
            <a:round/>
            <a:headEnd len="med" w="med" type="none"/>
            <a:tailEnd len="med" w="med" type="triangle"/>
          </a:ln>
        </p:spPr>
      </p:cxnSp>
      <p:sp>
        <p:nvSpPr>
          <p:cNvPr id="3622" name="Google Shape;3622;p150"/>
          <p:cNvSpPr/>
          <p:nvPr/>
        </p:nvSpPr>
        <p:spPr>
          <a:xfrm>
            <a:off x="3080923" y="3615000"/>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623" name="Google Shape;3623;p150"/>
          <p:cNvCxnSpPr>
            <a:stCxn id="3622" idx="3"/>
            <a:endCxn id="3624" idx="1"/>
          </p:cNvCxnSpPr>
          <p:nvPr/>
        </p:nvCxnSpPr>
        <p:spPr>
          <a:xfrm>
            <a:off x="5343823" y="3916350"/>
            <a:ext cx="797100" cy="3000"/>
          </a:xfrm>
          <a:prstGeom prst="straightConnector1">
            <a:avLst/>
          </a:prstGeom>
          <a:noFill/>
          <a:ln cap="flat" cmpd="sng" w="9150">
            <a:solidFill>
              <a:schemeClr val="dk2"/>
            </a:solidFill>
            <a:prstDash val="solid"/>
            <a:round/>
            <a:headEnd len="med" w="med" type="none"/>
            <a:tailEnd len="med" w="med" type="triangle"/>
          </a:ln>
        </p:spPr>
      </p:cxnSp>
      <p:sp>
        <p:nvSpPr>
          <p:cNvPr id="3625" name="Google Shape;3625;p150"/>
          <p:cNvSpPr/>
          <p:nvPr/>
        </p:nvSpPr>
        <p:spPr>
          <a:xfrm>
            <a:off x="1568709"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26" name="Google Shape;3626;p150"/>
          <p:cNvSpPr/>
          <p:nvPr/>
        </p:nvSpPr>
        <p:spPr>
          <a:xfrm>
            <a:off x="1444288"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27" name="Google Shape;3627;p150"/>
          <p:cNvSpPr/>
          <p:nvPr/>
        </p:nvSpPr>
        <p:spPr>
          <a:xfrm>
            <a:off x="131842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28" name="Google Shape;3628;p150"/>
          <p:cNvSpPr/>
          <p:nvPr/>
        </p:nvSpPr>
        <p:spPr>
          <a:xfrm>
            <a:off x="100963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29" name="Google Shape;3629;p150"/>
          <p:cNvSpPr/>
          <p:nvPr/>
        </p:nvSpPr>
        <p:spPr>
          <a:xfrm>
            <a:off x="1568709"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30" name="Google Shape;3630;p150"/>
          <p:cNvSpPr/>
          <p:nvPr/>
        </p:nvSpPr>
        <p:spPr>
          <a:xfrm>
            <a:off x="1444288"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31" name="Google Shape;3631;p150"/>
          <p:cNvSpPr/>
          <p:nvPr/>
        </p:nvSpPr>
        <p:spPr>
          <a:xfrm>
            <a:off x="131842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32" name="Google Shape;3632;p150"/>
          <p:cNvSpPr/>
          <p:nvPr/>
        </p:nvSpPr>
        <p:spPr>
          <a:xfrm>
            <a:off x="100963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33" name="Google Shape;3633;p150"/>
          <p:cNvSpPr/>
          <p:nvPr/>
        </p:nvSpPr>
        <p:spPr>
          <a:xfrm>
            <a:off x="1568709"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34" name="Google Shape;3634;p150"/>
          <p:cNvSpPr/>
          <p:nvPr/>
        </p:nvSpPr>
        <p:spPr>
          <a:xfrm>
            <a:off x="1444288"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35" name="Google Shape;3635;p150"/>
          <p:cNvSpPr/>
          <p:nvPr/>
        </p:nvSpPr>
        <p:spPr>
          <a:xfrm>
            <a:off x="131842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36" name="Google Shape;3636;p150"/>
          <p:cNvSpPr/>
          <p:nvPr/>
        </p:nvSpPr>
        <p:spPr>
          <a:xfrm>
            <a:off x="100963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37" name="Google Shape;3637;p150"/>
          <p:cNvSpPr txBox="1"/>
          <p:nvPr/>
        </p:nvSpPr>
        <p:spPr>
          <a:xfrm>
            <a:off x="1022751" y="3228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638" name="Google Shape;3638;p150"/>
          <p:cNvSpPr txBox="1"/>
          <p:nvPr/>
        </p:nvSpPr>
        <p:spPr>
          <a:xfrm>
            <a:off x="1025781" y="3668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639" name="Google Shape;3639;p150"/>
          <p:cNvSpPr txBox="1"/>
          <p:nvPr/>
        </p:nvSpPr>
        <p:spPr>
          <a:xfrm>
            <a:off x="1025786" y="4109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640" name="Google Shape;3640;p150"/>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3641" name="Google Shape;3641;p150"/>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42" name="Google Shape;3642;p150"/>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643" name="Google Shape;3643;p150"/>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644" name="Google Shape;3644;p150"/>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645" name="Google Shape;3645;p150"/>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646" name="Google Shape;3646;p150"/>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647" name="Google Shape;3647;p150"/>
          <p:cNvCxnSpPr>
            <a:stCxn id="3646" idx="1"/>
            <a:endCxn id="3648"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3648" name="Google Shape;3648;p150"/>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649" name="Google Shape;3649;p150"/>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3650" name="Google Shape;3650;p150"/>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3651" name="Google Shape;3651;p150"/>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52" name="Google Shape;3652;p150"/>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53" name="Google Shape;3653;p150"/>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54" name="Google Shape;3654;p150"/>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55" name="Google Shape;3655;p150"/>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56" name="Google Shape;3656;p150"/>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57" name="Google Shape;3657;p150"/>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58" name="Google Shape;3658;p150"/>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59" name="Google Shape;3659;p150"/>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60" name="Google Shape;3660;p150"/>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61" name="Google Shape;3661;p150"/>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62" name="Google Shape;3662;p150"/>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663" name="Google Shape;3663;p150"/>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664" name="Google Shape;3664;p150"/>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665" name="Google Shape;3665;p150"/>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666" name="Google Shape;3666;p150"/>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67" name="Google Shape;3667;p150"/>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68" name="Google Shape;3668;p150"/>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69" name="Google Shape;3669;p150"/>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0" name="Google Shape;3670;p150"/>
          <p:cNvSpPr/>
          <p:nvPr/>
        </p:nvSpPr>
        <p:spPr>
          <a:xfrm>
            <a:off x="4939756" y="1930033"/>
            <a:ext cx="158400" cy="154200"/>
          </a:xfrm>
          <a:prstGeom prst="ellipse">
            <a:avLst/>
          </a:prstGeom>
          <a:solidFill>
            <a:schemeClr val="lt1"/>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71" name="Google Shape;3671;p150"/>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2" name="Google Shape;3672;p150"/>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73" name="Google Shape;3673;p150"/>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674" name="Google Shape;3674;p150"/>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5" name="Google Shape;3675;p150"/>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76" name="Google Shape;3676;p150"/>
          <p:cNvSpPr txBox="1"/>
          <p:nvPr/>
        </p:nvSpPr>
        <p:spPr>
          <a:xfrm>
            <a:off x="6805750" y="1433619"/>
            <a:ext cx="1684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data processed as it arrives in (near) real-time</a:t>
            </a:r>
            <a:endParaRPr b="1">
              <a:solidFill>
                <a:srgbClr val="C00001"/>
              </a:solidFill>
              <a:latin typeface="Ubuntu"/>
              <a:ea typeface="Ubuntu"/>
              <a:cs typeface="Ubuntu"/>
              <a:sym typeface="Ubuntu"/>
            </a:endParaRPr>
          </a:p>
        </p:txBody>
      </p:sp>
      <p:sp>
        <p:nvSpPr>
          <p:cNvPr id="3677" name="Google Shape;3677;p150"/>
          <p:cNvSpPr/>
          <p:nvPr/>
        </p:nvSpPr>
        <p:spPr>
          <a:xfrm>
            <a:off x="6141052" y="3484206"/>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78" name="Google Shape;3678;p150"/>
          <p:cNvSpPr/>
          <p:nvPr/>
        </p:nvSpPr>
        <p:spPr>
          <a:xfrm>
            <a:off x="6307844" y="365607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79" name="Google Shape;3679;p150"/>
          <p:cNvSpPr/>
          <p:nvPr/>
        </p:nvSpPr>
        <p:spPr>
          <a:xfrm>
            <a:off x="7340129" y="359808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80" name="Google Shape;3680;p150"/>
          <p:cNvSpPr/>
          <p:nvPr/>
        </p:nvSpPr>
        <p:spPr>
          <a:xfrm>
            <a:off x="8000867" y="359493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1" name="Google Shape;3681;p150"/>
          <p:cNvSpPr/>
          <p:nvPr/>
        </p:nvSpPr>
        <p:spPr>
          <a:xfrm>
            <a:off x="7608049" y="381786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2" name="Google Shape;3682;p150"/>
          <p:cNvSpPr/>
          <p:nvPr/>
        </p:nvSpPr>
        <p:spPr>
          <a:xfrm>
            <a:off x="6387062" y="400485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83" name="Google Shape;3683;p150"/>
          <p:cNvSpPr txBox="1"/>
          <p:nvPr/>
        </p:nvSpPr>
        <p:spPr>
          <a:xfrm>
            <a:off x="7679129" y="3982836"/>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684" name="Google Shape;3684;p150"/>
          <p:cNvSpPr/>
          <p:nvPr/>
        </p:nvSpPr>
        <p:spPr>
          <a:xfrm>
            <a:off x="6542561" y="370822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85" name="Google Shape;3685;p150"/>
          <p:cNvSpPr/>
          <p:nvPr/>
        </p:nvSpPr>
        <p:spPr>
          <a:xfrm>
            <a:off x="6547378" y="371298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86" name="Google Shape;3686;p150"/>
          <p:cNvSpPr/>
          <p:nvPr/>
        </p:nvSpPr>
        <p:spPr>
          <a:xfrm>
            <a:off x="3217096" y="3742066"/>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grpSp>
        <p:nvGrpSpPr>
          <p:cNvPr id="3687" name="Google Shape;3687;p150"/>
          <p:cNvGrpSpPr/>
          <p:nvPr/>
        </p:nvGrpSpPr>
        <p:grpSpPr>
          <a:xfrm>
            <a:off x="5402715" y="3557164"/>
            <a:ext cx="718802" cy="354608"/>
            <a:chOff x="2814750" y="3474875"/>
            <a:chExt cx="780205" cy="384900"/>
          </a:xfrm>
        </p:grpSpPr>
        <p:pic>
          <p:nvPicPr>
            <p:cNvPr id="3688" name="Google Shape;3688;p150" title="time-left.png"/>
            <p:cNvPicPr preferRelativeResize="0"/>
            <p:nvPr/>
          </p:nvPicPr>
          <p:blipFill>
            <a:blip r:embed="rId3">
              <a:alphaModFix/>
            </a:blip>
            <a:stretch>
              <a:fillRect/>
            </a:stretch>
          </p:blipFill>
          <p:spPr>
            <a:xfrm>
              <a:off x="2814750" y="3529925"/>
              <a:ext cx="274799" cy="274799"/>
            </a:xfrm>
            <a:prstGeom prst="rect">
              <a:avLst/>
            </a:prstGeom>
            <a:noFill/>
            <a:ln>
              <a:noFill/>
            </a:ln>
          </p:spPr>
        </p:pic>
        <p:sp>
          <p:nvSpPr>
            <p:cNvPr id="3689" name="Google Shape;3689;p150"/>
            <p:cNvSpPr txBox="1"/>
            <p:nvPr/>
          </p:nvSpPr>
          <p:spPr>
            <a:xfrm>
              <a:off x="3046255" y="3474875"/>
              <a:ext cx="548700" cy="384900"/>
            </a:xfrm>
            <a:prstGeom prst="rect">
              <a:avLst/>
            </a:prstGeom>
            <a:noFill/>
            <a:ln>
              <a:noFill/>
            </a:ln>
          </p:spPr>
          <p:txBody>
            <a:bodyPr anchorCtr="0" anchor="t" bIns="84225" lIns="84225" spcFirstLastPara="1" rIns="84225" wrap="square" tIns="84225">
              <a:spAutoFit/>
            </a:bodyPr>
            <a:lstStyle/>
            <a:p>
              <a:pPr indent="0" lvl="0" marL="0" rtl="0" algn="l">
                <a:spcBef>
                  <a:spcPts val="0"/>
                </a:spcBef>
                <a:spcAft>
                  <a:spcPts val="0"/>
                </a:spcAft>
                <a:buNone/>
              </a:pPr>
              <a:r>
                <a:rPr lang="en" sz="1198">
                  <a:solidFill>
                    <a:schemeClr val="dk1"/>
                  </a:solidFill>
                  <a:latin typeface="Ubuntu"/>
                  <a:ea typeface="Ubuntu"/>
                  <a:cs typeface="Ubuntu"/>
                  <a:sym typeface="Ubuntu"/>
                </a:rPr>
                <a:t>wait</a:t>
              </a:r>
              <a:endParaRPr sz="1198">
                <a:solidFill>
                  <a:schemeClr val="dk1"/>
                </a:solidFill>
                <a:latin typeface="Ubuntu"/>
                <a:ea typeface="Ubuntu"/>
                <a:cs typeface="Ubuntu"/>
                <a:sym typeface="Ubuntu"/>
              </a:endParaRPr>
            </a:p>
          </p:txBody>
        </p:sp>
      </p:grpSp>
      <p:sp>
        <p:nvSpPr>
          <p:cNvPr id="3690" name="Google Shape;3690;p150"/>
          <p:cNvSpPr txBox="1"/>
          <p:nvPr/>
        </p:nvSpPr>
        <p:spPr>
          <a:xfrm>
            <a:off x="3522364" y="3078689"/>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4" name="Shape 3694"/>
        <p:cNvGrpSpPr/>
        <p:nvPr/>
      </p:nvGrpSpPr>
      <p:grpSpPr>
        <a:xfrm>
          <a:off x="0" y="0"/>
          <a:ext cx="0" cy="0"/>
          <a:chOff x="0" y="0"/>
          <a:chExt cx="0" cy="0"/>
        </a:xfrm>
      </p:grpSpPr>
      <p:sp>
        <p:nvSpPr>
          <p:cNvPr id="3695" name="Google Shape;3695;p1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3696" name="Google Shape;3696;p1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697" name="Google Shape;3697;p151"/>
          <p:cNvSpPr txBox="1"/>
          <p:nvPr>
            <p:ph idx="1" type="body"/>
          </p:nvPr>
        </p:nvSpPr>
        <p:spPr>
          <a:xfrm rot="-5401108">
            <a:off x="-621799" y="369838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Batched</a:t>
            </a:r>
            <a:endParaRPr sz="2017">
              <a:solidFill>
                <a:srgbClr val="C00000"/>
              </a:solidFill>
              <a:latin typeface="Ubuntu"/>
              <a:ea typeface="Ubuntu"/>
              <a:cs typeface="Ubuntu"/>
              <a:sym typeface="Ubuntu"/>
            </a:endParaRPr>
          </a:p>
        </p:txBody>
      </p:sp>
      <p:sp>
        <p:nvSpPr>
          <p:cNvPr id="3698" name="Google Shape;3698;p151"/>
          <p:cNvSpPr/>
          <p:nvPr/>
        </p:nvSpPr>
        <p:spPr>
          <a:xfrm>
            <a:off x="459775" y="3201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699" name="Google Shape;3699;p151"/>
          <p:cNvSpPr/>
          <p:nvPr/>
        </p:nvSpPr>
        <p:spPr>
          <a:xfrm>
            <a:off x="1696009" y="3305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700" name="Google Shape;3700;p151"/>
          <p:cNvSpPr txBox="1"/>
          <p:nvPr/>
        </p:nvSpPr>
        <p:spPr>
          <a:xfrm>
            <a:off x="1182327" y="2950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701" name="Google Shape;3701;p151"/>
          <p:cNvSpPr/>
          <p:nvPr/>
        </p:nvSpPr>
        <p:spPr>
          <a:xfrm>
            <a:off x="1696010" y="3738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702" name="Google Shape;3702;p151"/>
          <p:cNvSpPr/>
          <p:nvPr/>
        </p:nvSpPr>
        <p:spPr>
          <a:xfrm>
            <a:off x="1696009" y="4171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703" name="Google Shape;3703;p151"/>
          <p:cNvSpPr/>
          <p:nvPr/>
        </p:nvSpPr>
        <p:spPr>
          <a:xfrm>
            <a:off x="2373475" y="3299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704" name="Google Shape;3704;p151"/>
          <p:cNvCxnSpPr>
            <a:stCxn id="3703" idx="1"/>
            <a:endCxn id="3705" idx="1"/>
          </p:cNvCxnSpPr>
          <p:nvPr/>
        </p:nvCxnSpPr>
        <p:spPr>
          <a:xfrm>
            <a:off x="2519575" y="3912876"/>
            <a:ext cx="561300" cy="3600"/>
          </a:xfrm>
          <a:prstGeom prst="straightConnector1">
            <a:avLst/>
          </a:prstGeom>
          <a:noFill/>
          <a:ln cap="flat" cmpd="sng" w="9150">
            <a:solidFill>
              <a:schemeClr val="dk2"/>
            </a:solidFill>
            <a:prstDash val="solid"/>
            <a:round/>
            <a:headEnd len="med" w="med" type="none"/>
            <a:tailEnd len="med" w="med" type="triangle"/>
          </a:ln>
        </p:spPr>
      </p:cxnSp>
      <p:sp>
        <p:nvSpPr>
          <p:cNvPr id="3705" name="Google Shape;3705;p151"/>
          <p:cNvSpPr/>
          <p:nvPr/>
        </p:nvSpPr>
        <p:spPr>
          <a:xfrm>
            <a:off x="3080923" y="3615000"/>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706" name="Google Shape;3706;p151"/>
          <p:cNvCxnSpPr>
            <a:stCxn id="3705" idx="3"/>
            <a:endCxn id="3707" idx="1"/>
          </p:cNvCxnSpPr>
          <p:nvPr/>
        </p:nvCxnSpPr>
        <p:spPr>
          <a:xfrm>
            <a:off x="5343823" y="3916350"/>
            <a:ext cx="797100" cy="3000"/>
          </a:xfrm>
          <a:prstGeom prst="straightConnector1">
            <a:avLst/>
          </a:prstGeom>
          <a:noFill/>
          <a:ln cap="flat" cmpd="sng" w="9150">
            <a:solidFill>
              <a:schemeClr val="dk2"/>
            </a:solidFill>
            <a:prstDash val="solid"/>
            <a:round/>
            <a:headEnd len="med" w="med" type="none"/>
            <a:tailEnd len="med" w="med" type="triangle"/>
          </a:ln>
        </p:spPr>
      </p:cxnSp>
      <p:sp>
        <p:nvSpPr>
          <p:cNvPr id="3708" name="Google Shape;3708;p151"/>
          <p:cNvSpPr/>
          <p:nvPr/>
        </p:nvSpPr>
        <p:spPr>
          <a:xfrm>
            <a:off x="1568709"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09" name="Google Shape;3709;p151"/>
          <p:cNvSpPr/>
          <p:nvPr/>
        </p:nvSpPr>
        <p:spPr>
          <a:xfrm>
            <a:off x="1444288"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10" name="Google Shape;3710;p151"/>
          <p:cNvSpPr/>
          <p:nvPr/>
        </p:nvSpPr>
        <p:spPr>
          <a:xfrm>
            <a:off x="131842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11" name="Google Shape;3711;p151"/>
          <p:cNvSpPr/>
          <p:nvPr/>
        </p:nvSpPr>
        <p:spPr>
          <a:xfrm>
            <a:off x="100963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12" name="Google Shape;3712;p151"/>
          <p:cNvSpPr/>
          <p:nvPr/>
        </p:nvSpPr>
        <p:spPr>
          <a:xfrm>
            <a:off x="1568709"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13" name="Google Shape;3713;p151"/>
          <p:cNvSpPr/>
          <p:nvPr/>
        </p:nvSpPr>
        <p:spPr>
          <a:xfrm>
            <a:off x="1444288"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14" name="Google Shape;3714;p151"/>
          <p:cNvSpPr/>
          <p:nvPr/>
        </p:nvSpPr>
        <p:spPr>
          <a:xfrm>
            <a:off x="131842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15" name="Google Shape;3715;p151"/>
          <p:cNvSpPr/>
          <p:nvPr/>
        </p:nvSpPr>
        <p:spPr>
          <a:xfrm>
            <a:off x="100963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16" name="Google Shape;3716;p151"/>
          <p:cNvSpPr/>
          <p:nvPr/>
        </p:nvSpPr>
        <p:spPr>
          <a:xfrm>
            <a:off x="1568709"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17" name="Google Shape;3717;p151"/>
          <p:cNvSpPr/>
          <p:nvPr/>
        </p:nvSpPr>
        <p:spPr>
          <a:xfrm>
            <a:off x="1444288"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18" name="Google Shape;3718;p151"/>
          <p:cNvSpPr/>
          <p:nvPr/>
        </p:nvSpPr>
        <p:spPr>
          <a:xfrm>
            <a:off x="131842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19" name="Google Shape;3719;p151"/>
          <p:cNvSpPr/>
          <p:nvPr/>
        </p:nvSpPr>
        <p:spPr>
          <a:xfrm>
            <a:off x="100963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20" name="Google Shape;3720;p151"/>
          <p:cNvSpPr txBox="1"/>
          <p:nvPr/>
        </p:nvSpPr>
        <p:spPr>
          <a:xfrm>
            <a:off x="1022751" y="3228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721" name="Google Shape;3721;p151"/>
          <p:cNvSpPr txBox="1"/>
          <p:nvPr/>
        </p:nvSpPr>
        <p:spPr>
          <a:xfrm>
            <a:off x="1025781" y="3668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722" name="Google Shape;3722;p151"/>
          <p:cNvSpPr txBox="1"/>
          <p:nvPr/>
        </p:nvSpPr>
        <p:spPr>
          <a:xfrm>
            <a:off x="1025786" y="4109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723" name="Google Shape;3723;p151"/>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3724" name="Google Shape;3724;p151"/>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725" name="Google Shape;3725;p151"/>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726" name="Google Shape;3726;p151"/>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727" name="Google Shape;3727;p151"/>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728" name="Google Shape;3728;p151"/>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729" name="Google Shape;3729;p151"/>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730" name="Google Shape;3730;p151"/>
          <p:cNvCxnSpPr>
            <a:stCxn id="3729" idx="1"/>
            <a:endCxn id="3731"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3731" name="Google Shape;3731;p151"/>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732" name="Google Shape;3732;p151"/>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3733" name="Google Shape;3733;p151"/>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3734" name="Google Shape;3734;p151"/>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35" name="Google Shape;3735;p151"/>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36" name="Google Shape;3736;p151"/>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37" name="Google Shape;3737;p151"/>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38" name="Google Shape;3738;p151"/>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39" name="Google Shape;3739;p151"/>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40" name="Google Shape;3740;p151"/>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41" name="Google Shape;3741;p151"/>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42" name="Google Shape;3742;p151"/>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43" name="Google Shape;3743;p151"/>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44" name="Google Shape;3744;p151"/>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45" name="Google Shape;3745;p151"/>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46" name="Google Shape;3746;p151"/>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747" name="Google Shape;3747;p151"/>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748" name="Google Shape;3748;p151"/>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749" name="Google Shape;3749;p151"/>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750" name="Google Shape;3750;p151"/>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751" name="Google Shape;3751;p151"/>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752" name="Google Shape;3752;p151"/>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53" name="Google Shape;3753;p151"/>
          <p:cNvSpPr/>
          <p:nvPr/>
        </p:nvSpPr>
        <p:spPr>
          <a:xfrm>
            <a:off x="4939756" y="1930033"/>
            <a:ext cx="158400" cy="154200"/>
          </a:xfrm>
          <a:prstGeom prst="ellipse">
            <a:avLst/>
          </a:prstGeom>
          <a:solidFill>
            <a:schemeClr val="lt1"/>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754" name="Google Shape;3754;p151"/>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55" name="Google Shape;3755;p151"/>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756" name="Google Shape;3756;p151"/>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757" name="Google Shape;3757;p151"/>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58" name="Google Shape;3758;p151"/>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759" name="Google Shape;3759;p151"/>
          <p:cNvSpPr txBox="1"/>
          <p:nvPr/>
        </p:nvSpPr>
        <p:spPr>
          <a:xfrm>
            <a:off x="6805750" y="1433619"/>
            <a:ext cx="1684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data processed as it arrives in (near) real-time</a:t>
            </a:r>
            <a:endParaRPr b="1">
              <a:solidFill>
                <a:srgbClr val="C00001"/>
              </a:solidFill>
              <a:latin typeface="Ubuntu"/>
              <a:ea typeface="Ubuntu"/>
              <a:cs typeface="Ubuntu"/>
              <a:sym typeface="Ubuntu"/>
            </a:endParaRPr>
          </a:p>
        </p:txBody>
      </p:sp>
      <p:sp>
        <p:nvSpPr>
          <p:cNvPr id="3760" name="Google Shape;3760;p151"/>
          <p:cNvSpPr/>
          <p:nvPr/>
        </p:nvSpPr>
        <p:spPr>
          <a:xfrm>
            <a:off x="6141052" y="3484206"/>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761" name="Google Shape;3761;p151"/>
          <p:cNvSpPr/>
          <p:nvPr/>
        </p:nvSpPr>
        <p:spPr>
          <a:xfrm>
            <a:off x="6307844" y="365607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762" name="Google Shape;3762;p151"/>
          <p:cNvSpPr/>
          <p:nvPr/>
        </p:nvSpPr>
        <p:spPr>
          <a:xfrm>
            <a:off x="7340129" y="359808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763" name="Google Shape;3763;p151"/>
          <p:cNvSpPr/>
          <p:nvPr/>
        </p:nvSpPr>
        <p:spPr>
          <a:xfrm>
            <a:off x="8000867" y="359493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4" name="Google Shape;3764;p151"/>
          <p:cNvSpPr/>
          <p:nvPr/>
        </p:nvSpPr>
        <p:spPr>
          <a:xfrm>
            <a:off x="7608049" y="381786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5" name="Google Shape;3765;p151"/>
          <p:cNvSpPr/>
          <p:nvPr/>
        </p:nvSpPr>
        <p:spPr>
          <a:xfrm>
            <a:off x="6387062" y="400485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766" name="Google Shape;3766;p151"/>
          <p:cNvSpPr txBox="1"/>
          <p:nvPr/>
        </p:nvSpPr>
        <p:spPr>
          <a:xfrm>
            <a:off x="7679129" y="3982836"/>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767" name="Google Shape;3767;p151"/>
          <p:cNvSpPr/>
          <p:nvPr/>
        </p:nvSpPr>
        <p:spPr>
          <a:xfrm>
            <a:off x="6542561" y="370822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8" name="Google Shape;3768;p151"/>
          <p:cNvSpPr/>
          <p:nvPr/>
        </p:nvSpPr>
        <p:spPr>
          <a:xfrm>
            <a:off x="6547378" y="371298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grpSp>
        <p:nvGrpSpPr>
          <p:cNvPr id="3769" name="Google Shape;3769;p151"/>
          <p:cNvGrpSpPr/>
          <p:nvPr/>
        </p:nvGrpSpPr>
        <p:grpSpPr>
          <a:xfrm>
            <a:off x="5402715" y="3557164"/>
            <a:ext cx="718802" cy="354608"/>
            <a:chOff x="2814750" y="3474875"/>
            <a:chExt cx="780205" cy="384900"/>
          </a:xfrm>
        </p:grpSpPr>
        <p:pic>
          <p:nvPicPr>
            <p:cNvPr id="3770" name="Google Shape;3770;p151" title="time-left.png"/>
            <p:cNvPicPr preferRelativeResize="0"/>
            <p:nvPr/>
          </p:nvPicPr>
          <p:blipFill>
            <a:blip r:embed="rId3">
              <a:alphaModFix/>
            </a:blip>
            <a:stretch>
              <a:fillRect/>
            </a:stretch>
          </p:blipFill>
          <p:spPr>
            <a:xfrm>
              <a:off x="2814750" y="3529925"/>
              <a:ext cx="274799" cy="274799"/>
            </a:xfrm>
            <a:prstGeom prst="rect">
              <a:avLst/>
            </a:prstGeom>
            <a:noFill/>
            <a:ln>
              <a:noFill/>
            </a:ln>
          </p:spPr>
        </p:pic>
        <p:sp>
          <p:nvSpPr>
            <p:cNvPr id="3771" name="Google Shape;3771;p151"/>
            <p:cNvSpPr txBox="1"/>
            <p:nvPr/>
          </p:nvSpPr>
          <p:spPr>
            <a:xfrm>
              <a:off x="3046255" y="3474875"/>
              <a:ext cx="548700" cy="384900"/>
            </a:xfrm>
            <a:prstGeom prst="rect">
              <a:avLst/>
            </a:prstGeom>
            <a:noFill/>
            <a:ln>
              <a:noFill/>
            </a:ln>
          </p:spPr>
          <p:txBody>
            <a:bodyPr anchorCtr="0" anchor="t" bIns="84225" lIns="84225" spcFirstLastPara="1" rIns="84225" wrap="square" tIns="84225">
              <a:spAutoFit/>
            </a:bodyPr>
            <a:lstStyle/>
            <a:p>
              <a:pPr indent="0" lvl="0" marL="0" rtl="0" algn="l">
                <a:spcBef>
                  <a:spcPts val="0"/>
                </a:spcBef>
                <a:spcAft>
                  <a:spcPts val="0"/>
                </a:spcAft>
                <a:buNone/>
              </a:pPr>
              <a:r>
                <a:rPr lang="en" sz="1198">
                  <a:solidFill>
                    <a:schemeClr val="dk1"/>
                  </a:solidFill>
                  <a:latin typeface="Ubuntu"/>
                  <a:ea typeface="Ubuntu"/>
                  <a:cs typeface="Ubuntu"/>
                  <a:sym typeface="Ubuntu"/>
                </a:rPr>
                <a:t>wait</a:t>
              </a:r>
              <a:endParaRPr sz="1198">
                <a:solidFill>
                  <a:schemeClr val="dk1"/>
                </a:solidFill>
                <a:latin typeface="Ubuntu"/>
                <a:ea typeface="Ubuntu"/>
                <a:cs typeface="Ubuntu"/>
                <a:sym typeface="Ubuntu"/>
              </a:endParaRPr>
            </a:p>
          </p:txBody>
        </p:sp>
      </p:grpSp>
      <p:sp>
        <p:nvSpPr>
          <p:cNvPr id="3772" name="Google Shape;3772;p151"/>
          <p:cNvSpPr/>
          <p:nvPr/>
        </p:nvSpPr>
        <p:spPr>
          <a:xfrm>
            <a:off x="3923460" y="3742066"/>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773" name="Google Shape;3773;p151"/>
          <p:cNvSpPr/>
          <p:nvPr/>
        </p:nvSpPr>
        <p:spPr>
          <a:xfrm>
            <a:off x="3226755" y="3742069"/>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774" name="Google Shape;3774;p151"/>
          <p:cNvSpPr txBox="1"/>
          <p:nvPr/>
        </p:nvSpPr>
        <p:spPr>
          <a:xfrm>
            <a:off x="3522364" y="3078689"/>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8" name="Shape 3778"/>
        <p:cNvGrpSpPr/>
        <p:nvPr/>
      </p:nvGrpSpPr>
      <p:grpSpPr>
        <a:xfrm>
          <a:off x="0" y="0"/>
          <a:ext cx="0" cy="0"/>
          <a:chOff x="0" y="0"/>
          <a:chExt cx="0" cy="0"/>
        </a:xfrm>
      </p:grpSpPr>
      <p:sp>
        <p:nvSpPr>
          <p:cNvPr id="3779" name="Google Shape;3779;p1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3780" name="Google Shape;3780;p1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781" name="Google Shape;3781;p152"/>
          <p:cNvSpPr txBox="1"/>
          <p:nvPr>
            <p:ph idx="1" type="body"/>
          </p:nvPr>
        </p:nvSpPr>
        <p:spPr>
          <a:xfrm rot="-5401108">
            <a:off x="-621799" y="369838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Batched</a:t>
            </a:r>
            <a:endParaRPr sz="2017">
              <a:solidFill>
                <a:srgbClr val="C00000"/>
              </a:solidFill>
              <a:latin typeface="Ubuntu"/>
              <a:ea typeface="Ubuntu"/>
              <a:cs typeface="Ubuntu"/>
              <a:sym typeface="Ubuntu"/>
            </a:endParaRPr>
          </a:p>
        </p:txBody>
      </p:sp>
      <p:sp>
        <p:nvSpPr>
          <p:cNvPr id="3782" name="Google Shape;3782;p152"/>
          <p:cNvSpPr/>
          <p:nvPr/>
        </p:nvSpPr>
        <p:spPr>
          <a:xfrm>
            <a:off x="459775" y="3201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783" name="Google Shape;3783;p152"/>
          <p:cNvSpPr/>
          <p:nvPr/>
        </p:nvSpPr>
        <p:spPr>
          <a:xfrm>
            <a:off x="1696009" y="3305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784" name="Google Shape;3784;p152"/>
          <p:cNvSpPr txBox="1"/>
          <p:nvPr/>
        </p:nvSpPr>
        <p:spPr>
          <a:xfrm>
            <a:off x="1182327" y="2950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785" name="Google Shape;3785;p152"/>
          <p:cNvSpPr/>
          <p:nvPr/>
        </p:nvSpPr>
        <p:spPr>
          <a:xfrm>
            <a:off x="1696010" y="3738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786" name="Google Shape;3786;p152"/>
          <p:cNvSpPr/>
          <p:nvPr/>
        </p:nvSpPr>
        <p:spPr>
          <a:xfrm>
            <a:off x="1696009" y="4171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787" name="Google Shape;3787;p152"/>
          <p:cNvSpPr/>
          <p:nvPr/>
        </p:nvSpPr>
        <p:spPr>
          <a:xfrm>
            <a:off x="2373475" y="3299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788" name="Google Shape;3788;p152"/>
          <p:cNvCxnSpPr>
            <a:stCxn id="3787" idx="1"/>
            <a:endCxn id="3789" idx="1"/>
          </p:cNvCxnSpPr>
          <p:nvPr/>
        </p:nvCxnSpPr>
        <p:spPr>
          <a:xfrm>
            <a:off x="2519575" y="3912876"/>
            <a:ext cx="561300" cy="3600"/>
          </a:xfrm>
          <a:prstGeom prst="straightConnector1">
            <a:avLst/>
          </a:prstGeom>
          <a:noFill/>
          <a:ln cap="flat" cmpd="sng" w="9150">
            <a:solidFill>
              <a:schemeClr val="dk2"/>
            </a:solidFill>
            <a:prstDash val="solid"/>
            <a:round/>
            <a:headEnd len="med" w="med" type="none"/>
            <a:tailEnd len="med" w="med" type="triangle"/>
          </a:ln>
        </p:spPr>
      </p:cxnSp>
      <p:sp>
        <p:nvSpPr>
          <p:cNvPr id="3789" name="Google Shape;3789;p152"/>
          <p:cNvSpPr/>
          <p:nvPr/>
        </p:nvSpPr>
        <p:spPr>
          <a:xfrm>
            <a:off x="3080923" y="3615000"/>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790" name="Google Shape;3790;p152"/>
          <p:cNvCxnSpPr>
            <a:stCxn id="3789" idx="3"/>
            <a:endCxn id="3791" idx="1"/>
          </p:cNvCxnSpPr>
          <p:nvPr/>
        </p:nvCxnSpPr>
        <p:spPr>
          <a:xfrm>
            <a:off x="5343823" y="3916350"/>
            <a:ext cx="797100" cy="3000"/>
          </a:xfrm>
          <a:prstGeom prst="straightConnector1">
            <a:avLst/>
          </a:prstGeom>
          <a:noFill/>
          <a:ln cap="flat" cmpd="sng" w="9150">
            <a:solidFill>
              <a:schemeClr val="dk2"/>
            </a:solidFill>
            <a:prstDash val="solid"/>
            <a:round/>
            <a:headEnd len="med" w="med" type="none"/>
            <a:tailEnd len="med" w="med" type="triangle"/>
          </a:ln>
        </p:spPr>
      </p:cxnSp>
      <p:sp>
        <p:nvSpPr>
          <p:cNvPr id="3792" name="Google Shape;3792;p152"/>
          <p:cNvSpPr/>
          <p:nvPr/>
        </p:nvSpPr>
        <p:spPr>
          <a:xfrm>
            <a:off x="1568709"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93" name="Google Shape;3793;p152"/>
          <p:cNvSpPr/>
          <p:nvPr/>
        </p:nvSpPr>
        <p:spPr>
          <a:xfrm>
            <a:off x="1444288"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94" name="Google Shape;3794;p152"/>
          <p:cNvSpPr/>
          <p:nvPr/>
        </p:nvSpPr>
        <p:spPr>
          <a:xfrm>
            <a:off x="131842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95" name="Google Shape;3795;p152"/>
          <p:cNvSpPr/>
          <p:nvPr/>
        </p:nvSpPr>
        <p:spPr>
          <a:xfrm>
            <a:off x="100963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96" name="Google Shape;3796;p152"/>
          <p:cNvSpPr/>
          <p:nvPr/>
        </p:nvSpPr>
        <p:spPr>
          <a:xfrm>
            <a:off x="1568709"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97" name="Google Shape;3797;p152"/>
          <p:cNvSpPr/>
          <p:nvPr/>
        </p:nvSpPr>
        <p:spPr>
          <a:xfrm>
            <a:off x="1444288"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98" name="Google Shape;3798;p152"/>
          <p:cNvSpPr/>
          <p:nvPr/>
        </p:nvSpPr>
        <p:spPr>
          <a:xfrm>
            <a:off x="131842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799" name="Google Shape;3799;p152"/>
          <p:cNvSpPr/>
          <p:nvPr/>
        </p:nvSpPr>
        <p:spPr>
          <a:xfrm>
            <a:off x="100963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00" name="Google Shape;3800;p152"/>
          <p:cNvSpPr/>
          <p:nvPr/>
        </p:nvSpPr>
        <p:spPr>
          <a:xfrm>
            <a:off x="1568709"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01" name="Google Shape;3801;p152"/>
          <p:cNvSpPr/>
          <p:nvPr/>
        </p:nvSpPr>
        <p:spPr>
          <a:xfrm>
            <a:off x="1444288"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02" name="Google Shape;3802;p152"/>
          <p:cNvSpPr/>
          <p:nvPr/>
        </p:nvSpPr>
        <p:spPr>
          <a:xfrm>
            <a:off x="131842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03" name="Google Shape;3803;p152"/>
          <p:cNvSpPr/>
          <p:nvPr/>
        </p:nvSpPr>
        <p:spPr>
          <a:xfrm>
            <a:off x="100963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04" name="Google Shape;3804;p152"/>
          <p:cNvSpPr txBox="1"/>
          <p:nvPr/>
        </p:nvSpPr>
        <p:spPr>
          <a:xfrm>
            <a:off x="1022751" y="3228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805" name="Google Shape;3805;p152"/>
          <p:cNvSpPr txBox="1"/>
          <p:nvPr/>
        </p:nvSpPr>
        <p:spPr>
          <a:xfrm>
            <a:off x="1025781" y="3668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806" name="Google Shape;3806;p152"/>
          <p:cNvSpPr txBox="1"/>
          <p:nvPr/>
        </p:nvSpPr>
        <p:spPr>
          <a:xfrm>
            <a:off x="1025786" y="4109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807" name="Google Shape;3807;p152"/>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3808" name="Google Shape;3808;p152"/>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809" name="Google Shape;3809;p152"/>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810" name="Google Shape;3810;p152"/>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811" name="Google Shape;3811;p152"/>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812" name="Google Shape;3812;p152"/>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813" name="Google Shape;3813;p152"/>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814" name="Google Shape;3814;p152"/>
          <p:cNvCxnSpPr>
            <a:stCxn id="3813" idx="1"/>
            <a:endCxn id="3815"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3815" name="Google Shape;3815;p152"/>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816" name="Google Shape;3816;p152"/>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3817" name="Google Shape;3817;p152"/>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3818" name="Google Shape;3818;p152"/>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19" name="Google Shape;3819;p152"/>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20" name="Google Shape;3820;p152"/>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21" name="Google Shape;3821;p152"/>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22" name="Google Shape;3822;p152"/>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23" name="Google Shape;3823;p152"/>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24" name="Google Shape;3824;p152"/>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25" name="Google Shape;3825;p152"/>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26" name="Google Shape;3826;p152"/>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27" name="Google Shape;3827;p152"/>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28" name="Google Shape;3828;p152"/>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29" name="Google Shape;3829;p152"/>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30" name="Google Shape;3830;p152"/>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831" name="Google Shape;3831;p152"/>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832" name="Google Shape;3832;p152"/>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833" name="Google Shape;3833;p152"/>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834" name="Google Shape;3834;p152"/>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835" name="Google Shape;3835;p152"/>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836" name="Google Shape;3836;p152"/>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7" name="Google Shape;3837;p152"/>
          <p:cNvSpPr/>
          <p:nvPr/>
        </p:nvSpPr>
        <p:spPr>
          <a:xfrm>
            <a:off x="4939756" y="1930033"/>
            <a:ext cx="158400" cy="154200"/>
          </a:xfrm>
          <a:prstGeom prst="ellipse">
            <a:avLst/>
          </a:prstGeom>
          <a:solidFill>
            <a:schemeClr val="lt1"/>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838" name="Google Shape;3838;p152"/>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9" name="Google Shape;3839;p152"/>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840" name="Google Shape;3840;p152"/>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841" name="Google Shape;3841;p152"/>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2" name="Google Shape;3842;p152"/>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843" name="Google Shape;3843;p152"/>
          <p:cNvSpPr txBox="1"/>
          <p:nvPr/>
        </p:nvSpPr>
        <p:spPr>
          <a:xfrm>
            <a:off x="6805750" y="1433619"/>
            <a:ext cx="1684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data processed as it arrives in (near) real-time</a:t>
            </a:r>
            <a:endParaRPr b="1">
              <a:solidFill>
                <a:srgbClr val="C00001"/>
              </a:solidFill>
              <a:latin typeface="Ubuntu"/>
              <a:ea typeface="Ubuntu"/>
              <a:cs typeface="Ubuntu"/>
              <a:sym typeface="Ubuntu"/>
            </a:endParaRPr>
          </a:p>
        </p:txBody>
      </p:sp>
      <p:sp>
        <p:nvSpPr>
          <p:cNvPr id="3844" name="Google Shape;3844;p152"/>
          <p:cNvSpPr/>
          <p:nvPr/>
        </p:nvSpPr>
        <p:spPr>
          <a:xfrm>
            <a:off x="6141052" y="3484206"/>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845" name="Google Shape;3845;p152"/>
          <p:cNvSpPr/>
          <p:nvPr/>
        </p:nvSpPr>
        <p:spPr>
          <a:xfrm>
            <a:off x="6307844" y="365607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846" name="Google Shape;3846;p152"/>
          <p:cNvSpPr/>
          <p:nvPr/>
        </p:nvSpPr>
        <p:spPr>
          <a:xfrm>
            <a:off x="7340129" y="359808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847" name="Google Shape;3847;p152"/>
          <p:cNvSpPr/>
          <p:nvPr/>
        </p:nvSpPr>
        <p:spPr>
          <a:xfrm>
            <a:off x="8000867" y="359493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8" name="Google Shape;3848;p152"/>
          <p:cNvSpPr/>
          <p:nvPr/>
        </p:nvSpPr>
        <p:spPr>
          <a:xfrm>
            <a:off x="7608049" y="381786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9" name="Google Shape;3849;p152"/>
          <p:cNvSpPr/>
          <p:nvPr/>
        </p:nvSpPr>
        <p:spPr>
          <a:xfrm>
            <a:off x="6387062" y="400485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850" name="Google Shape;3850;p152"/>
          <p:cNvSpPr txBox="1"/>
          <p:nvPr/>
        </p:nvSpPr>
        <p:spPr>
          <a:xfrm>
            <a:off x="7679129" y="3982836"/>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851" name="Google Shape;3851;p152"/>
          <p:cNvSpPr/>
          <p:nvPr/>
        </p:nvSpPr>
        <p:spPr>
          <a:xfrm>
            <a:off x="6542561" y="370822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52" name="Google Shape;3852;p152"/>
          <p:cNvSpPr/>
          <p:nvPr/>
        </p:nvSpPr>
        <p:spPr>
          <a:xfrm>
            <a:off x="6547378" y="371298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grpSp>
        <p:nvGrpSpPr>
          <p:cNvPr id="3853" name="Google Shape;3853;p152"/>
          <p:cNvGrpSpPr/>
          <p:nvPr/>
        </p:nvGrpSpPr>
        <p:grpSpPr>
          <a:xfrm>
            <a:off x="5402715" y="3557164"/>
            <a:ext cx="718802" cy="354608"/>
            <a:chOff x="2814750" y="3474875"/>
            <a:chExt cx="780205" cy="384900"/>
          </a:xfrm>
        </p:grpSpPr>
        <p:pic>
          <p:nvPicPr>
            <p:cNvPr id="3854" name="Google Shape;3854;p152" title="time-left.png"/>
            <p:cNvPicPr preferRelativeResize="0"/>
            <p:nvPr/>
          </p:nvPicPr>
          <p:blipFill>
            <a:blip r:embed="rId3">
              <a:alphaModFix/>
            </a:blip>
            <a:stretch>
              <a:fillRect/>
            </a:stretch>
          </p:blipFill>
          <p:spPr>
            <a:xfrm>
              <a:off x="2814750" y="3529925"/>
              <a:ext cx="274799" cy="274799"/>
            </a:xfrm>
            <a:prstGeom prst="rect">
              <a:avLst/>
            </a:prstGeom>
            <a:noFill/>
            <a:ln>
              <a:noFill/>
            </a:ln>
          </p:spPr>
        </p:pic>
        <p:sp>
          <p:nvSpPr>
            <p:cNvPr id="3855" name="Google Shape;3855;p152"/>
            <p:cNvSpPr txBox="1"/>
            <p:nvPr/>
          </p:nvSpPr>
          <p:spPr>
            <a:xfrm>
              <a:off x="3046255" y="3474875"/>
              <a:ext cx="548700" cy="384900"/>
            </a:xfrm>
            <a:prstGeom prst="rect">
              <a:avLst/>
            </a:prstGeom>
            <a:noFill/>
            <a:ln>
              <a:noFill/>
            </a:ln>
          </p:spPr>
          <p:txBody>
            <a:bodyPr anchorCtr="0" anchor="t" bIns="84225" lIns="84225" spcFirstLastPara="1" rIns="84225" wrap="square" tIns="84225">
              <a:spAutoFit/>
            </a:bodyPr>
            <a:lstStyle/>
            <a:p>
              <a:pPr indent="0" lvl="0" marL="0" rtl="0" algn="l">
                <a:spcBef>
                  <a:spcPts val="0"/>
                </a:spcBef>
                <a:spcAft>
                  <a:spcPts val="0"/>
                </a:spcAft>
                <a:buNone/>
              </a:pPr>
              <a:r>
                <a:rPr lang="en" sz="1198">
                  <a:solidFill>
                    <a:schemeClr val="dk1"/>
                  </a:solidFill>
                  <a:latin typeface="Ubuntu"/>
                  <a:ea typeface="Ubuntu"/>
                  <a:cs typeface="Ubuntu"/>
                  <a:sym typeface="Ubuntu"/>
                </a:rPr>
                <a:t>wait</a:t>
              </a:r>
              <a:endParaRPr sz="1198">
                <a:solidFill>
                  <a:schemeClr val="dk1"/>
                </a:solidFill>
                <a:latin typeface="Ubuntu"/>
                <a:ea typeface="Ubuntu"/>
                <a:cs typeface="Ubuntu"/>
                <a:sym typeface="Ubuntu"/>
              </a:endParaRPr>
            </a:p>
          </p:txBody>
        </p:sp>
      </p:grpSp>
      <p:sp>
        <p:nvSpPr>
          <p:cNvPr id="3856" name="Google Shape;3856;p152"/>
          <p:cNvSpPr/>
          <p:nvPr/>
        </p:nvSpPr>
        <p:spPr>
          <a:xfrm>
            <a:off x="3921142" y="3744269"/>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857" name="Google Shape;3857;p152"/>
          <p:cNvSpPr/>
          <p:nvPr/>
        </p:nvSpPr>
        <p:spPr>
          <a:xfrm>
            <a:off x="4615549" y="3742066"/>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858" name="Google Shape;3858;p152"/>
          <p:cNvSpPr/>
          <p:nvPr/>
        </p:nvSpPr>
        <p:spPr>
          <a:xfrm>
            <a:off x="3226755" y="3742069"/>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859" name="Google Shape;3859;p152"/>
          <p:cNvSpPr txBox="1"/>
          <p:nvPr/>
        </p:nvSpPr>
        <p:spPr>
          <a:xfrm>
            <a:off x="3522364" y="3078689"/>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3" name="Shape 3863"/>
        <p:cNvGrpSpPr/>
        <p:nvPr/>
      </p:nvGrpSpPr>
      <p:grpSpPr>
        <a:xfrm>
          <a:off x="0" y="0"/>
          <a:ext cx="0" cy="0"/>
          <a:chOff x="0" y="0"/>
          <a:chExt cx="0" cy="0"/>
        </a:xfrm>
      </p:grpSpPr>
      <p:sp>
        <p:nvSpPr>
          <p:cNvPr id="3864" name="Google Shape;3864;p1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3865" name="Google Shape;3865;p1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66" name="Google Shape;3866;p153"/>
          <p:cNvSpPr txBox="1"/>
          <p:nvPr>
            <p:ph idx="1" type="body"/>
          </p:nvPr>
        </p:nvSpPr>
        <p:spPr>
          <a:xfrm rot="-5401108">
            <a:off x="-621799" y="369838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Batched</a:t>
            </a:r>
            <a:endParaRPr sz="2017">
              <a:solidFill>
                <a:srgbClr val="C00000"/>
              </a:solidFill>
              <a:latin typeface="Ubuntu"/>
              <a:ea typeface="Ubuntu"/>
              <a:cs typeface="Ubuntu"/>
              <a:sym typeface="Ubuntu"/>
            </a:endParaRPr>
          </a:p>
        </p:txBody>
      </p:sp>
      <p:sp>
        <p:nvSpPr>
          <p:cNvPr id="3867" name="Google Shape;3867;p153"/>
          <p:cNvSpPr/>
          <p:nvPr/>
        </p:nvSpPr>
        <p:spPr>
          <a:xfrm>
            <a:off x="459775" y="3201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868" name="Google Shape;3868;p153"/>
          <p:cNvSpPr/>
          <p:nvPr/>
        </p:nvSpPr>
        <p:spPr>
          <a:xfrm>
            <a:off x="1696009" y="3305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869" name="Google Shape;3869;p153"/>
          <p:cNvSpPr txBox="1"/>
          <p:nvPr/>
        </p:nvSpPr>
        <p:spPr>
          <a:xfrm>
            <a:off x="1182327" y="2950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870" name="Google Shape;3870;p153"/>
          <p:cNvSpPr/>
          <p:nvPr/>
        </p:nvSpPr>
        <p:spPr>
          <a:xfrm>
            <a:off x="1696010" y="3738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871" name="Google Shape;3871;p153"/>
          <p:cNvSpPr/>
          <p:nvPr/>
        </p:nvSpPr>
        <p:spPr>
          <a:xfrm>
            <a:off x="1696009" y="4171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872" name="Google Shape;3872;p153"/>
          <p:cNvSpPr/>
          <p:nvPr/>
        </p:nvSpPr>
        <p:spPr>
          <a:xfrm>
            <a:off x="2373475" y="3299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873" name="Google Shape;3873;p153"/>
          <p:cNvCxnSpPr>
            <a:stCxn id="3872" idx="1"/>
            <a:endCxn id="3874" idx="1"/>
          </p:cNvCxnSpPr>
          <p:nvPr/>
        </p:nvCxnSpPr>
        <p:spPr>
          <a:xfrm>
            <a:off x="2519575" y="3912876"/>
            <a:ext cx="561300" cy="3600"/>
          </a:xfrm>
          <a:prstGeom prst="straightConnector1">
            <a:avLst/>
          </a:prstGeom>
          <a:noFill/>
          <a:ln cap="flat" cmpd="sng" w="9150">
            <a:solidFill>
              <a:schemeClr val="dk2"/>
            </a:solidFill>
            <a:prstDash val="solid"/>
            <a:round/>
            <a:headEnd len="med" w="med" type="none"/>
            <a:tailEnd len="med" w="med" type="triangle"/>
          </a:ln>
        </p:spPr>
      </p:cxnSp>
      <p:sp>
        <p:nvSpPr>
          <p:cNvPr id="3874" name="Google Shape;3874;p153"/>
          <p:cNvSpPr/>
          <p:nvPr/>
        </p:nvSpPr>
        <p:spPr>
          <a:xfrm>
            <a:off x="3080923" y="3615000"/>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875" name="Google Shape;3875;p153"/>
          <p:cNvCxnSpPr>
            <a:stCxn id="3874" idx="3"/>
            <a:endCxn id="3876" idx="1"/>
          </p:cNvCxnSpPr>
          <p:nvPr/>
        </p:nvCxnSpPr>
        <p:spPr>
          <a:xfrm>
            <a:off x="5343823" y="3916350"/>
            <a:ext cx="797100" cy="3000"/>
          </a:xfrm>
          <a:prstGeom prst="straightConnector1">
            <a:avLst/>
          </a:prstGeom>
          <a:noFill/>
          <a:ln cap="flat" cmpd="sng" w="9150">
            <a:solidFill>
              <a:schemeClr val="dk2"/>
            </a:solidFill>
            <a:prstDash val="solid"/>
            <a:round/>
            <a:headEnd len="med" w="med" type="none"/>
            <a:tailEnd len="med" w="med" type="triangle"/>
          </a:ln>
        </p:spPr>
      </p:cxnSp>
      <p:sp>
        <p:nvSpPr>
          <p:cNvPr id="3877" name="Google Shape;3877;p153"/>
          <p:cNvSpPr/>
          <p:nvPr/>
        </p:nvSpPr>
        <p:spPr>
          <a:xfrm>
            <a:off x="1568709"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78" name="Google Shape;3878;p153"/>
          <p:cNvSpPr/>
          <p:nvPr/>
        </p:nvSpPr>
        <p:spPr>
          <a:xfrm>
            <a:off x="1444288"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79" name="Google Shape;3879;p153"/>
          <p:cNvSpPr/>
          <p:nvPr/>
        </p:nvSpPr>
        <p:spPr>
          <a:xfrm>
            <a:off x="131842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80" name="Google Shape;3880;p153"/>
          <p:cNvSpPr/>
          <p:nvPr/>
        </p:nvSpPr>
        <p:spPr>
          <a:xfrm>
            <a:off x="100963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81" name="Google Shape;3881;p153"/>
          <p:cNvSpPr/>
          <p:nvPr/>
        </p:nvSpPr>
        <p:spPr>
          <a:xfrm>
            <a:off x="1568709"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82" name="Google Shape;3882;p153"/>
          <p:cNvSpPr/>
          <p:nvPr/>
        </p:nvSpPr>
        <p:spPr>
          <a:xfrm>
            <a:off x="1444288"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83" name="Google Shape;3883;p153"/>
          <p:cNvSpPr/>
          <p:nvPr/>
        </p:nvSpPr>
        <p:spPr>
          <a:xfrm>
            <a:off x="131842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84" name="Google Shape;3884;p153"/>
          <p:cNvSpPr/>
          <p:nvPr/>
        </p:nvSpPr>
        <p:spPr>
          <a:xfrm>
            <a:off x="100963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85" name="Google Shape;3885;p153"/>
          <p:cNvSpPr/>
          <p:nvPr/>
        </p:nvSpPr>
        <p:spPr>
          <a:xfrm>
            <a:off x="1568709"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86" name="Google Shape;3886;p153"/>
          <p:cNvSpPr/>
          <p:nvPr/>
        </p:nvSpPr>
        <p:spPr>
          <a:xfrm>
            <a:off x="1444288"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87" name="Google Shape;3887;p153"/>
          <p:cNvSpPr/>
          <p:nvPr/>
        </p:nvSpPr>
        <p:spPr>
          <a:xfrm>
            <a:off x="131842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88" name="Google Shape;3888;p153"/>
          <p:cNvSpPr/>
          <p:nvPr/>
        </p:nvSpPr>
        <p:spPr>
          <a:xfrm>
            <a:off x="100963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889" name="Google Shape;3889;p153"/>
          <p:cNvSpPr txBox="1"/>
          <p:nvPr/>
        </p:nvSpPr>
        <p:spPr>
          <a:xfrm>
            <a:off x="1022751" y="3228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890" name="Google Shape;3890;p153"/>
          <p:cNvSpPr txBox="1"/>
          <p:nvPr/>
        </p:nvSpPr>
        <p:spPr>
          <a:xfrm>
            <a:off x="1025781" y="3668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891" name="Google Shape;3891;p153"/>
          <p:cNvSpPr txBox="1"/>
          <p:nvPr/>
        </p:nvSpPr>
        <p:spPr>
          <a:xfrm>
            <a:off x="1025786" y="4109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892" name="Google Shape;3892;p153"/>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3893" name="Google Shape;3893;p153"/>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894" name="Google Shape;3894;p153"/>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895" name="Google Shape;3895;p153"/>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896" name="Google Shape;3896;p153"/>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897" name="Google Shape;3897;p153"/>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898" name="Google Shape;3898;p153"/>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899" name="Google Shape;3899;p153"/>
          <p:cNvCxnSpPr>
            <a:stCxn id="3898" idx="1"/>
            <a:endCxn id="3900"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3900" name="Google Shape;3900;p153"/>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901" name="Google Shape;3901;p153"/>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3902" name="Google Shape;3902;p153"/>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3903" name="Google Shape;3903;p153"/>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04" name="Google Shape;3904;p153"/>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05" name="Google Shape;3905;p153"/>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06" name="Google Shape;3906;p153"/>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07" name="Google Shape;3907;p153"/>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08" name="Google Shape;3908;p153"/>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09" name="Google Shape;3909;p153"/>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10" name="Google Shape;3910;p153"/>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11" name="Google Shape;3911;p153"/>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12" name="Google Shape;3912;p153"/>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13" name="Google Shape;3913;p153"/>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14" name="Google Shape;3914;p153"/>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15" name="Google Shape;3915;p153"/>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916" name="Google Shape;3916;p153"/>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917" name="Google Shape;3917;p153"/>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918" name="Google Shape;3918;p153"/>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919" name="Google Shape;3919;p153"/>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920" name="Google Shape;3920;p153"/>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921" name="Google Shape;3921;p153"/>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2" name="Google Shape;3922;p153"/>
          <p:cNvSpPr/>
          <p:nvPr/>
        </p:nvSpPr>
        <p:spPr>
          <a:xfrm>
            <a:off x="4939756" y="1930033"/>
            <a:ext cx="158400" cy="154200"/>
          </a:xfrm>
          <a:prstGeom prst="ellipse">
            <a:avLst/>
          </a:prstGeom>
          <a:solidFill>
            <a:schemeClr val="lt1"/>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923" name="Google Shape;3923;p153"/>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4" name="Google Shape;3924;p153"/>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925" name="Google Shape;3925;p153"/>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926" name="Google Shape;3926;p153"/>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7" name="Google Shape;3927;p153"/>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928" name="Google Shape;3928;p153"/>
          <p:cNvSpPr txBox="1"/>
          <p:nvPr/>
        </p:nvSpPr>
        <p:spPr>
          <a:xfrm>
            <a:off x="6805750" y="1433619"/>
            <a:ext cx="1684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data processed as it arrives in (near) real-time</a:t>
            </a:r>
            <a:endParaRPr b="1">
              <a:solidFill>
                <a:srgbClr val="C00001"/>
              </a:solidFill>
              <a:latin typeface="Ubuntu"/>
              <a:ea typeface="Ubuntu"/>
              <a:cs typeface="Ubuntu"/>
              <a:sym typeface="Ubuntu"/>
            </a:endParaRPr>
          </a:p>
        </p:txBody>
      </p:sp>
      <p:sp>
        <p:nvSpPr>
          <p:cNvPr id="3929" name="Google Shape;3929;p153"/>
          <p:cNvSpPr/>
          <p:nvPr/>
        </p:nvSpPr>
        <p:spPr>
          <a:xfrm>
            <a:off x="6141052" y="3484206"/>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930" name="Google Shape;3930;p153"/>
          <p:cNvSpPr/>
          <p:nvPr/>
        </p:nvSpPr>
        <p:spPr>
          <a:xfrm>
            <a:off x="6307844" y="365607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931" name="Google Shape;3931;p153"/>
          <p:cNvSpPr/>
          <p:nvPr/>
        </p:nvSpPr>
        <p:spPr>
          <a:xfrm>
            <a:off x="7340129" y="359808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932" name="Google Shape;3932;p153"/>
          <p:cNvSpPr/>
          <p:nvPr/>
        </p:nvSpPr>
        <p:spPr>
          <a:xfrm>
            <a:off x="8000867" y="359493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3" name="Google Shape;3933;p153"/>
          <p:cNvSpPr/>
          <p:nvPr/>
        </p:nvSpPr>
        <p:spPr>
          <a:xfrm>
            <a:off x="7608049" y="381786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4" name="Google Shape;3934;p153"/>
          <p:cNvSpPr/>
          <p:nvPr/>
        </p:nvSpPr>
        <p:spPr>
          <a:xfrm>
            <a:off x="6387062" y="400485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935" name="Google Shape;3935;p153"/>
          <p:cNvSpPr txBox="1"/>
          <p:nvPr/>
        </p:nvSpPr>
        <p:spPr>
          <a:xfrm>
            <a:off x="7679129" y="3982836"/>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3936" name="Google Shape;3936;p153"/>
          <p:cNvSpPr/>
          <p:nvPr/>
        </p:nvSpPr>
        <p:spPr>
          <a:xfrm>
            <a:off x="6542561" y="370822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7" name="Google Shape;3937;p153"/>
          <p:cNvSpPr/>
          <p:nvPr/>
        </p:nvSpPr>
        <p:spPr>
          <a:xfrm>
            <a:off x="6547378" y="371298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938" name="Google Shape;3938;p153"/>
          <p:cNvSpPr/>
          <p:nvPr/>
        </p:nvSpPr>
        <p:spPr>
          <a:xfrm>
            <a:off x="3921142" y="3744269"/>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939" name="Google Shape;3939;p153"/>
          <p:cNvSpPr/>
          <p:nvPr/>
        </p:nvSpPr>
        <p:spPr>
          <a:xfrm>
            <a:off x="4615549" y="3742066"/>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940" name="Google Shape;3940;p153"/>
          <p:cNvSpPr/>
          <p:nvPr/>
        </p:nvSpPr>
        <p:spPr>
          <a:xfrm>
            <a:off x="3226755" y="3742069"/>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941" name="Google Shape;3941;p153"/>
          <p:cNvSpPr/>
          <p:nvPr/>
        </p:nvSpPr>
        <p:spPr>
          <a:xfrm>
            <a:off x="4803650" y="4113330"/>
            <a:ext cx="1738908" cy="470394"/>
          </a:xfrm>
          <a:prstGeom prst="irregularSeal1">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consolidation!</a:t>
            </a:r>
            <a:endParaRPr sz="1000"/>
          </a:p>
        </p:txBody>
      </p:sp>
      <p:sp>
        <p:nvSpPr>
          <p:cNvPr id="3942" name="Google Shape;3942;p153"/>
          <p:cNvSpPr txBox="1"/>
          <p:nvPr/>
        </p:nvSpPr>
        <p:spPr>
          <a:xfrm>
            <a:off x="3522364" y="3078689"/>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Nearest Neighbor Search</a:t>
            </a:r>
            <a:endParaRPr/>
          </a:p>
        </p:txBody>
      </p:sp>
      <p:sp>
        <p:nvSpPr>
          <p:cNvPr id="298" name="Google Shape;298;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p:txBody>
      </p:sp>
      <p:sp>
        <p:nvSpPr>
          <p:cNvPr id="299" name="Google Shape;299;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00" name="Google Shape;300;p37"/>
          <p:cNvSpPr txBox="1"/>
          <p:nvPr/>
        </p:nvSpPr>
        <p:spPr>
          <a:xfrm>
            <a:off x="6793821" y="1675026"/>
            <a:ext cx="2191200" cy="8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 d</a:t>
            </a:r>
            <a:r>
              <a:rPr b="1" baseline="-25000" i="0" lang="en" sz="1500" u="none" cap="none" strike="noStrike">
                <a:solidFill>
                  <a:schemeClr val="dk1"/>
                </a:solidFill>
                <a:latin typeface="Arial"/>
                <a:ea typeface="Arial"/>
                <a:cs typeface="Arial"/>
                <a:sym typeface="Arial"/>
              </a:rPr>
              <a:t>x </a:t>
            </a:r>
            <a:r>
              <a:rPr b="1" i="0" lang="en" sz="1400" u="none" cap="none" strike="noStrike">
                <a:solidFill>
                  <a:schemeClr val="dk1"/>
                </a:solidFill>
                <a:latin typeface="Arial"/>
                <a:ea typeface="Arial"/>
                <a:cs typeface="Arial"/>
                <a:sym typeface="Arial"/>
              </a:rPr>
              <a:t>= min{d</a:t>
            </a:r>
            <a:r>
              <a:rPr b="1" baseline="-25000" i="0" lang="en" sz="1400" u="none" cap="none" strike="noStrike">
                <a:solidFill>
                  <a:schemeClr val="dk1"/>
                </a:solidFill>
                <a:latin typeface="Arial"/>
                <a:ea typeface="Arial"/>
                <a:cs typeface="Arial"/>
                <a:sym typeface="Arial"/>
              </a:rPr>
              <a:t>i</a:t>
            </a:r>
            <a:r>
              <a:rPr b="1" i="0" lang="en" sz="1400" u="none" cap="none" strike="noStrike">
                <a:solidFill>
                  <a:schemeClr val="dk1"/>
                </a:solidFill>
                <a:latin typeface="Arial"/>
                <a:ea typeface="Arial"/>
                <a:cs typeface="Arial"/>
                <a:sym typeface="Arial"/>
              </a:rPr>
              <a:t>} </a:t>
            </a:r>
            <a:r>
              <a:rPr b="1" i="0" lang="en" sz="1500" u="none" cap="none" strike="noStrike">
                <a:solidFill>
                  <a:schemeClr val="dk1"/>
                </a:solidFill>
                <a:latin typeface="Arial"/>
                <a:ea typeface="Arial"/>
                <a:cs typeface="Arial"/>
                <a:sym typeface="Arial"/>
              </a:rPr>
              <a:t>) = 1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is exact NN</a:t>
            </a:r>
            <a:endParaRPr/>
          </a:p>
        </p:txBody>
      </p:sp>
      <p:pic>
        <p:nvPicPr>
          <p:cNvPr id="301" name="Google Shape;301;p37"/>
          <p:cNvPicPr preferRelativeResize="0"/>
          <p:nvPr/>
        </p:nvPicPr>
        <p:blipFill rotWithShape="1">
          <a:blip r:embed="rId3">
            <a:alphaModFix/>
          </a:blip>
          <a:srcRect b="0" l="0" r="0" t="0"/>
          <a:stretch/>
        </p:blipFill>
        <p:spPr>
          <a:xfrm>
            <a:off x="3009892" y="1017725"/>
            <a:ext cx="3918416" cy="3898140"/>
          </a:xfrm>
          <a:prstGeom prst="rect">
            <a:avLst/>
          </a:prstGeom>
          <a:noFill/>
          <a:ln>
            <a:noFill/>
          </a:ln>
        </p:spPr>
      </p:pic>
      <p:sp>
        <p:nvSpPr>
          <p:cNvPr id="302" name="Google Shape;302;p37"/>
          <p:cNvSpPr txBox="1"/>
          <p:nvPr/>
        </p:nvSpPr>
        <p:spPr>
          <a:xfrm>
            <a:off x="1105900" y="1341531"/>
            <a:ext cx="2959500" cy="10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ε </a:t>
            </a:r>
            <a:r>
              <a:rPr b="1" i="0" lang="en" sz="1400" u="none" cap="none" strike="noStrike">
                <a:solidFill>
                  <a:srgbClr val="3333FF"/>
                </a:solidFill>
                <a:latin typeface="Arial"/>
                <a:ea typeface="Arial"/>
                <a:cs typeface="Arial"/>
                <a:sym typeface="Arial"/>
              </a:rPr>
              <a:t>&lt;= </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x</a:t>
            </a:r>
            <a:r>
              <a:rPr b="1" i="0" lang="en" sz="1500" u="none" cap="none" strike="noStrike">
                <a:solidFill>
                  <a:srgbClr val="3333FF"/>
                </a:solidFill>
                <a:latin typeface="Arial"/>
                <a:ea typeface="Arial"/>
                <a:cs typeface="Arial"/>
                <a:sym typeface="Arial"/>
              </a:rPr>
              <a:t> (1+ε)</a:t>
            </a:r>
            <a:r>
              <a:rPr b="1" i="0" lang="en" sz="1500" u="none" cap="none" strike="noStrike">
                <a:solidFill>
                  <a:schemeClr val="dk1"/>
                </a:solidFill>
                <a:latin typeface="Arial"/>
                <a:ea typeface="Arial"/>
                <a:cs typeface="Arial"/>
                <a:sym typeface="Arial"/>
              </a:rPr>
              <a:t>) = </a:t>
            </a:r>
            <a:r>
              <a:rPr b="1" i="0" lang="en" sz="1500" u="none" cap="none" strike="noStrike">
                <a:solidFill>
                  <a:srgbClr val="3333FF"/>
                </a:solidFill>
                <a:latin typeface="Arial"/>
                <a:ea typeface="Arial"/>
                <a:cs typeface="Arial"/>
                <a:sym typeface="Arial"/>
              </a:rPr>
              <a:t>1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333FF"/>
                </a:solidFill>
                <a:latin typeface="Arial"/>
                <a:ea typeface="Arial"/>
                <a:cs typeface="Arial"/>
                <a:sym typeface="Arial"/>
              </a:rPr>
              <a:t>(1+ ε) of exact NN </a:t>
            </a:r>
            <a:r>
              <a:rPr b="1" i="0" lang="en" sz="1400" u="none" cap="none" strike="noStrike">
                <a:solidFill>
                  <a:schemeClr val="dk1"/>
                </a:solidFill>
                <a:latin typeface="Arial"/>
                <a:ea typeface="Arial"/>
                <a:cs typeface="Arial"/>
                <a:sym typeface="Arial"/>
              </a:rPr>
              <a:t>with</a:t>
            </a:r>
            <a:r>
              <a:rPr b="1" i="0" lang="en" sz="1400" u="none" cap="none" strike="noStrike">
                <a:solidFill>
                  <a:srgbClr val="C00000"/>
                </a:solidFill>
                <a:latin typeface="Arial"/>
                <a:ea typeface="Arial"/>
                <a:cs typeface="Arial"/>
                <a:sym typeface="Arial"/>
              </a:rPr>
              <a:t> </a:t>
            </a:r>
            <a:r>
              <a:rPr b="1" i="0" lang="en" sz="1400" u="none" cap="none" strike="noStrike">
                <a:solidFill>
                  <a:srgbClr val="3333FF"/>
                </a:solidFill>
                <a:latin typeface="Arial"/>
                <a:ea typeface="Arial"/>
                <a:cs typeface="Arial"/>
                <a:sym typeface="Arial"/>
              </a:rPr>
              <a:t>probability 1</a:t>
            </a:r>
            <a:endParaRPr/>
          </a:p>
        </p:txBody>
      </p:sp>
      <p:sp>
        <p:nvSpPr>
          <p:cNvPr id="303" name="Google Shape;303;p37"/>
          <p:cNvSpPr txBox="1"/>
          <p:nvPr/>
        </p:nvSpPr>
        <p:spPr>
          <a:xfrm>
            <a:off x="36996" y="214250"/>
            <a:ext cx="6298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Echihabi et al. “New Trends in High-D Vector Similarity Search: AI-driven, Progressive, and Distributed” PVLDB 2021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6" name="Shape 3946"/>
        <p:cNvGrpSpPr/>
        <p:nvPr/>
      </p:nvGrpSpPr>
      <p:grpSpPr>
        <a:xfrm>
          <a:off x="0" y="0"/>
          <a:ext cx="0" cy="0"/>
          <a:chOff x="0" y="0"/>
          <a:chExt cx="0" cy="0"/>
        </a:xfrm>
      </p:grpSpPr>
      <p:sp>
        <p:nvSpPr>
          <p:cNvPr id="3947" name="Google Shape;3947;p1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3948" name="Google Shape;3948;p1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949" name="Google Shape;3949;p154"/>
          <p:cNvSpPr txBox="1"/>
          <p:nvPr>
            <p:ph idx="1" type="body"/>
          </p:nvPr>
        </p:nvSpPr>
        <p:spPr>
          <a:xfrm rot="-5401108">
            <a:off x="-621799" y="369838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Batched</a:t>
            </a:r>
            <a:endParaRPr sz="2017">
              <a:solidFill>
                <a:srgbClr val="C00000"/>
              </a:solidFill>
              <a:latin typeface="Ubuntu"/>
              <a:ea typeface="Ubuntu"/>
              <a:cs typeface="Ubuntu"/>
              <a:sym typeface="Ubuntu"/>
            </a:endParaRPr>
          </a:p>
        </p:txBody>
      </p:sp>
      <p:sp>
        <p:nvSpPr>
          <p:cNvPr id="3950" name="Google Shape;3950;p154"/>
          <p:cNvSpPr/>
          <p:nvPr/>
        </p:nvSpPr>
        <p:spPr>
          <a:xfrm>
            <a:off x="459775" y="3201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951" name="Google Shape;3951;p154"/>
          <p:cNvSpPr/>
          <p:nvPr/>
        </p:nvSpPr>
        <p:spPr>
          <a:xfrm>
            <a:off x="1696009" y="3305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952" name="Google Shape;3952;p154"/>
          <p:cNvSpPr txBox="1"/>
          <p:nvPr/>
        </p:nvSpPr>
        <p:spPr>
          <a:xfrm>
            <a:off x="1182327" y="2950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953" name="Google Shape;3953;p154"/>
          <p:cNvSpPr/>
          <p:nvPr/>
        </p:nvSpPr>
        <p:spPr>
          <a:xfrm>
            <a:off x="1696010" y="3738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954" name="Google Shape;3954;p154"/>
          <p:cNvSpPr/>
          <p:nvPr/>
        </p:nvSpPr>
        <p:spPr>
          <a:xfrm>
            <a:off x="1696009" y="4171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955" name="Google Shape;3955;p154"/>
          <p:cNvSpPr/>
          <p:nvPr/>
        </p:nvSpPr>
        <p:spPr>
          <a:xfrm>
            <a:off x="2373475" y="3299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956" name="Google Shape;3956;p154"/>
          <p:cNvCxnSpPr>
            <a:stCxn id="3955" idx="1"/>
            <a:endCxn id="3957" idx="1"/>
          </p:cNvCxnSpPr>
          <p:nvPr/>
        </p:nvCxnSpPr>
        <p:spPr>
          <a:xfrm>
            <a:off x="2519575" y="3912876"/>
            <a:ext cx="561300" cy="3600"/>
          </a:xfrm>
          <a:prstGeom prst="straightConnector1">
            <a:avLst/>
          </a:prstGeom>
          <a:noFill/>
          <a:ln cap="flat" cmpd="sng" w="9150">
            <a:solidFill>
              <a:schemeClr val="dk2"/>
            </a:solidFill>
            <a:prstDash val="solid"/>
            <a:round/>
            <a:headEnd len="med" w="med" type="none"/>
            <a:tailEnd len="med" w="med" type="triangle"/>
          </a:ln>
        </p:spPr>
      </p:cxnSp>
      <p:sp>
        <p:nvSpPr>
          <p:cNvPr id="3957" name="Google Shape;3957;p154"/>
          <p:cNvSpPr/>
          <p:nvPr/>
        </p:nvSpPr>
        <p:spPr>
          <a:xfrm>
            <a:off x="3080923" y="3615000"/>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958" name="Google Shape;3958;p154"/>
          <p:cNvCxnSpPr>
            <a:stCxn id="3957" idx="3"/>
            <a:endCxn id="3959" idx="1"/>
          </p:cNvCxnSpPr>
          <p:nvPr/>
        </p:nvCxnSpPr>
        <p:spPr>
          <a:xfrm>
            <a:off x="5343823" y="3916350"/>
            <a:ext cx="797100" cy="3000"/>
          </a:xfrm>
          <a:prstGeom prst="straightConnector1">
            <a:avLst/>
          </a:prstGeom>
          <a:noFill/>
          <a:ln cap="flat" cmpd="sng" w="9150">
            <a:solidFill>
              <a:schemeClr val="dk2"/>
            </a:solidFill>
            <a:prstDash val="solid"/>
            <a:round/>
            <a:headEnd len="med" w="med" type="none"/>
            <a:tailEnd len="med" w="med" type="triangle"/>
          </a:ln>
        </p:spPr>
      </p:cxnSp>
      <p:sp>
        <p:nvSpPr>
          <p:cNvPr id="3960" name="Google Shape;3960;p154"/>
          <p:cNvSpPr/>
          <p:nvPr/>
        </p:nvSpPr>
        <p:spPr>
          <a:xfrm>
            <a:off x="1568709"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61" name="Google Shape;3961;p154"/>
          <p:cNvSpPr/>
          <p:nvPr/>
        </p:nvSpPr>
        <p:spPr>
          <a:xfrm>
            <a:off x="1444288"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62" name="Google Shape;3962;p154"/>
          <p:cNvSpPr/>
          <p:nvPr/>
        </p:nvSpPr>
        <p:spPr>
          <a:xfrm>
            <a:off x="131842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63" name="Google Shape;3963;p154"/>
          <p:cNvSpPr/>
          <p:nvPr/>
        </p:nvSpPr>
        <p:spPr>
          <a:xfrm>
            <a:off x="100963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64" name="Google Shape;3964;p154"/>
          <p:cNvSpPr/>
          <p:nvPr/>
        </p:nvSpPr>
        <p:spPr>
          <a:xfrm>
            <a:off x="1568709"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65" name="Google Shape;3965;p154"/>
          <p:cNvSpPr/>
          <p:nvPr/>
        </p:nvSpPr>
        <p:spPr>
          <a:xfrm>
            <a:off x="1444288"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66" name="Google Shape;3966;p154"/>
          <p:cNvSpPr/>
          <p:nvPr/>
        </p:nvSpPr>
        <p:spPr>
          <a:xfrm>
            <a:off x="131842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67" name="Google Shape;3967;p154"/>
          <p:cNvSpPr/>
          <p:nvPr/>
        </p:nvSpPr>
        <p:spPr>
          <a:xfrm>
            <a:off x="100963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68" name="Google Shape;3968;p154"/>
          <p:cNvSpPr/>
          <p:nvPr/>
        </p:nvSpPr>
        <p:spPr>
          <a:xfrm>
            <a:off x="1568709"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69" name="Google Shape;3969;p154"/>
          <p:cNvSpPr/>
          <p:nvPr/>
        </p:nvSpPr>
        <p:spPr>
          <a:xfrm>
            <a:off x="1444288"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70" name="Google Shape;3970;p154"/>
          <p:cNvSpPr/>
          <p:nvPr/>
        </p:nvSpPr>
        <p:spPr>
          <a:xfrm>
            <a:off x="131842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71" name="Google Shape;3971;p154"/>
          <p:cNvSpPr/>
          <p:nvPr/>
        </p:nvSpPr>
        <p:spPr>
          <a:xfrm>
            <a:off x="100963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72" name="Google Shape;3972;p154"/>
          <p:cNvSpPr txBox="1"/>
          <p:nvPr/>
        </p:nvSpPr>
        <p:spPr>
          <a:xfrm>
            <a:off x="1022751" y="3228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973" name="Google Shape;3973;p154"/>
          <p:cNvSpPr txBox="1"/>
          <p:nvPr/>
        </p:nvSpPr>
        <p:spPr>
          <a:xfrm>
            <a:off x="1025781" y="3668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3974" name="Google Shape;3974;p154"/>
          <p:cNvSpPr txBox="1"/>
          <p:nvPr/>
        </p:nvSpPr>
        <p:spPr>
          <a:xfrm>
            <a:off x="1025786" y="4109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3975" name="Google Shape;3975;p154"/>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3976" name="Google Shape;3976;p154"/>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3977" name="Google Shape;3977;p154"/>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3978" name="Google Shape;3978;p154"/>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3979" name="Google Shape;3979;p154"/>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3980" name="Google Shape;3980;p154"/>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3981" name="Google Shape;3981;p154"/>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982" name="Google Shape;3982;p154"/>
          <p:cNvCxnSpPr>
            <a:stCxn id="3981" idx="1"/>
            <a:endCxn id="3983"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3983" name="Google Shape;3983;p154"/>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3984" name="Google Shape;3984;p154"/>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3985" name="Google Shape;3985;p154"/>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3986" name="Google Shape;3986;p154"/>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87" name="Google Shape;3987;p154"/>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88" name="Google Shape;3988;p154"/>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89" name="Google Shape;3989;p154"/>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90" name="Google Shape;3990;p154"/>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91" name="Google Shape;3991;p154"/>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92" name="Google Shape;3992;p154"/>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93" name="Google Shape;3993;p154"/>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94" name="Google Shape;3994;p154"/>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95" name="Google Shape;3995;p154"/>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96" name="Google Shape;3996;p154"/>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97" name="Google Shape;3997;p154"/>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3998" name="Google Shape;3998;p154"/>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3999" name="Google Shape;3999;p154"/>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000" name="Google Shape;4000;p154"/>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001" name="Google Shape;4001;p154"/>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02" name="Google Shape;4002;p154"/>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03" name="Google Shape;4003;p154"/>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04" name="Google Shape;4004;p154"/>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05" name="Google Shape;4005;p154"/>
          <p:cNvSpPr/>
          <p:nvPr/>
        </p:nvSpPr>
        <p:spPr>
          <a:xfrm>
            <a:off x="4939756" y="1930033"/>
            <a:ext cx="158400" cy="154200"/>
          </a:xfrm>
          <a:prstGeom prst="ellipse">
            <a:avLst/>
          </a:prstGeom>
          <a:solidFill>
            <a:schemeClr val="lt1"/>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06" name="Google Shape;4006;p154"/>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07" name="Google Shape;4007;p154"/>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08" name="Google Shape;4008;p154"/>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009" name="Google Shape;4009;p154"/>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10" name="Google Shape;4010;p154"/>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11" name="Google Shape;4011;p154"/>
          <p:cNvSpPr txBox="1"/>
          <p:nvPr/>
        </p:nvSpPr>
        <p:spPr>
          <a:xfrm>
            <a:off x="6805750" y="1433619"/>
            <a:ext cx="1684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data processed as it arrives in (near) real-time</a:t>
            </a:r>
            <a:endParaRPr b="1">
              <a:solidFill>
                <a:srgbClr val="C00001"/>
              </a:solidFill>
              <a:latin typeface="Ubuntu"/>
              <a:ea typeface="Ubuntu"/>
              <a:cs typeface="Ubuntu"/>
              <a:sym typeface="Ubuntu"/>
            </a:endParaRPr>
          </a:p>
        </p:txBody>
      </p:sp>
      <p:sp>
        <p:nvSpPr>
          <p:cNvPr id="4012" name="Google Shape;4012;p154"/>
          <p:cNvSpPr/>
          <p:nvPr/>
        </p:nvSpPr>
        <p:spPr>
          <a:xfrm>
            <a:off x="6141052" y="3484206"/>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13" name="Google Shape;4013;p154"/>
          <p:cNvSpPr/>
          <p:nvPr/>
        </p:nvSpPr>
        <p:spPr>
          <a:xfrm>
            <a:off x="6307844" y="365607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14" name="Google Shape;4014;p154"/>
          <p:cNvSpPr/>
          <p:nvPr/>
        </p:nvSpPr>
        <p:spPr>
          <a:xfrm>
            <a:off x="7340129" y="359808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15" name="Google Shape;4015;p154"/>
          <p:cNvSpPr/>
          <p:nvPr/>
        </p:nvSpPr>
        <p:spPr>
          <a:xfrm>
            <a:off x="8000867" y="359493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16" name="Google Shape;4016;p154"/>
          <p:cNvSpPr/>
          <p:nvPr/>
        </p:nvSpPr>
        <p:spPr>
          <a:xfrm>
            <a:off x="7608049" y="381786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17" name="Google Shape;4017;p154"/>
          <p:cNvSpPr/>
          <p:nvPr/>
        </p:nvSpPr>
        <p:spPr>
          <a:xfrm>
            <a:off x="6387062" y="400485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18" name="Google Shape;4018;p154"/>
          <p:cNvSpPr txBox="1"/>
          <p:nvPr/>
        </p:nvSpPr>
        <p:spPr>
          <a:xfrm>
            <a:off x="7679129" y="3982836"/>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019" name="Google Shape;4019;p154"/>
          <p:cNvSpPr/>
          <p:nvPr/>
        </p:nvSpPr>
        <p:spPr>
          <a:xfrm>
            <a:off x="6542561" y="370822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20" name="Google Shape;4020;p154"/>
          <p:cNvSpPr/>
          <p:nvPr/>
        </p:nvSpPr>
        <p:spPr>
          <a:xfrm>
            <a:off x="6547378" y="371298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21" name="Google Shape;4021;p154"/>
          <p:cNvSpPr/>
          <p:nvPr/>
        </p:nvSpPr>
        <p:spPr>
          <a:xfrm>
            <a:off x="3921142" y="3744269"/>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022" name="Google Shape;4022;p154"/>
          <p:cNvSpPr/>
          <p:nvPr/>
        </p:nvSpPr>
        <p:spPr>
          <a:xfrm>
            <a:off x="4615549" y="3742066"/>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023" name="Google Shape;4023;p154"/>
          <p:cNvSpPr/>
          <p:nvPr/>
        </p:nvSpPr>
        <p:spPr>
          <a:xfrm>
            <a:off x="3226755" y="3742069"/>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024" name="Google Shape;4024;p154"/>
          <p:cNvSpPr/>
          <p:nvPr/>
        </p:nvSpPr>
        <p:spPr>
          <a:xfrm>
            <a:off x="7178524" y="393911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25" name="Google Shape;4025;p154"/>
          <p:cNvSpPr txBox="1"/>
          <p:nvPr/>
        </p:nvSpPr>
        <p:spPr>
          <a:xfrm>
            <a:off x="3522364" y="3078689"/>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026" name="Google Shape;4026;p154"/>
          <p:cNvSpPr/>
          <p:nvPr/>
        </p:nvSpPr>
        <p:spPr>
          <a:xfrm>
            <a:off x="6547377" y="3711377"/>
            <a:ext cx="158400" cy="154200"/>
          </a:xfrm>
          <a:prstGeom prst="ellipse">
            <a:avLst/>
          </a:prstGeom>
          <a:solidFill>
            <a:srgbClr val="F4CCCC"/>
          </a:solidFill>
          <a:ln cap="flat" cmpd="sng" w="9150">
            <a:solidFill>
              <a:srgbClr val="C00000"/>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27" name="Google Shape;4027;p154"/>
          <p:cNvSpPr/>
          <p:nvPr/>
        </p:nvSpPr>
        <p:spPr>
          <a:xfrm>
            <a:off x="7340127" y="3598077"/>
            <a:ext cx="158400" cy="154200"/>
          </a:xfrm>
          <a:prstGeom prst="ellipse">
            <a:avLst/>
          </a:prstGeom>
          <a:solidFill>
            <a:srgbClr val="F4CCCC"/>
          </a:solidFill>
          <a:ln cap="flat" cmpd="sng" w="9150">
            <a:solidFill>
              <a:srgbClr val="C00000"/>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1" name="Shape 4031"/>
        <p:cNvGrpSpPr/>
        <p:nvPr/>
      </p:nvGrpSpPr>
      <p:grpSpPr>
        <a:xfrm>
          <a:off x="0" y="0"/>
          <a:ext cx="0" cy="0"/>
          <a:chOff x="0" y="0"/>
          <a:chExt cx="0" cy="0"/>
        </a:xfrm>
      </p:grpSpPr>
      <p:sp>
        <p:nvSpPr>
          <p:cNvPr id="4032" name="Google Shape;4032;p1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4033" name="Google Shape;4033;p1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34" name="Google Shape;4034;p155"/>
          <p:cNvSpPr txBox="1"/>
          <p:nvPr>
            <p:ph idx="1" type="body"/>
          </p:nvPr>
        </p:nvSpPr>
        <p:spPr>
          <a:xfrm rot="-5401108">
            <a:off x="-621799" y="369838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Batched</a:t>
            </a:r>
            <a:endParaRPr sz="2017">
              <a:solidFill>
                <a:srgbClr val="C00000"/>
              </a:solidFill>
              <a:latin typeface="Ubuntu"/>
              <a:ea typeface="Ubuntu"/>
              <a:cs typeface="Ubuntu"/>
              <a:sym typeface="Ubuntu"/>
            </a:endParaRPr>
          </a:p>
        </p:txBody>
      </p:sp>
      <p:sp>
        <p:nvSpPr>
          <p:cNvPr id="4035" name="Google Shape;4035;p155"/>
          <p:cNvSpPr/>
          <p:nvPr/>
        </p:nvSpPr>
        <p:spPr>
          <a:xfrm>
            <a:off x="459775" y="3201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36" name="Google Shape;4036;p155"/>
          <p:cNvSpPr/>
          <p:nvPr/>
        </p:nvSpPr>
        <p:spPr>
          <a:xfrm>
            <a:off x="1696009" y="3305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037" name="Google Shape;4037;p155"/>
          <p:cNvSpPr txBox="1"/>
          <p:nvPr/>
        </p:nvSpPr>
        <p:spPr>
          <a:xfrm>
            <a:off x="1182327" y="2950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038" name="Google Shape;4038;p155"/>
          <p:cNvSpPr/>
          <p:nvPr/>
        </p:nvSpPr>
        <p:spPr>
          <a:xfrm>
            <a:off x="1696010" y="3738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039" name="Google Shape;4039;p155"/>
          <p:cNvSpPr/>
          <p:nvPr/>
        </p:nvSpPr>
        <p:spPr>
          <a:xfrm>
            <a:off x="1696009" y="4171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040" name="Google Shape;4040;p155"/>
          <p:cNvSpPr/>
          <p:nvPr/>
        </p:nvSpPr>
        <p:spPr>
          <a:xfrm>
            <a:off x="2373475" y="3299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041" name="Google Shape;4041;p155"/>
          <p:cNvCxnSpPr>
            <a:stCxn id="4040" idx="1"/>
            <a:endCxn id="4042" idx="1"/>
          </p:cNvCxnSpPr>
          <p:nvPr/>
        </p:nvCxnSpPr>
        <p:spPr>
          <a:xfrm>
            <a:off x="2519575" y="3912876"/>
            <a:ext cx="561300" cy="3600"/>
          </a:xfrm>
          <a:prstGeom prst="straightConnector1">
            <a:avLst/>
          </a:prstGeom>
          <a:noFill/>
          <a:ln cap="flat" cmpd="sng" w="9150">
            <a:solidFill>
              <a:schemeClr val="dk2"/>
            </a:solidFill>
            <a:prstDash val="solid"/>
            <a:round/>
            <a:headEnd len="med" w="med" type="none"/>
            <a:tailEnd len="med" w="med" type="triangle"/>
          </a:ln>
        </p:spPr>
      </p:cxnSp>
      <p:sp>
        <p:nvSpPr>
          <p:cNvPr id="4042" name="Google Shape;4042;p155"/>
          <p:cNvSpPr/>
          <p:nvPr/>
        </p:nvSpPr>
        <p:spPr>
          <a:xfrm>
            <a:off x="3080923" y="3615000"/>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043" name="Google Shape;4043;p155"/>
          <p:cNvCxnSpPr>
            <a:stCxn id="4042" idx="3"/>
            <a:endCxn id="4044" idx="1"/>
          </p:cNvCxnSpPr>
          <p:nvPr/>
        </p:nvCxnSpPr>
        <p:spPr>
          <a:xfrm>
            <a:off x="5343823" y="3916350"/>
            <a:ext cx="797100" cy="3000"/>
          </a:xfrm>
          <a:prstGeom prst="straightConnector1">
            <a:avLst/>
          </a:prstGeom>
          <a:noFill/>
          <a:ln cap="flat" cmpd="sng" w="9150">
            <a:solidFill>
              <a:schemeClr val="dk2"/>
            </a:solidFill>
            <a:prstDash val="solid"/>
            <a:round/>
            <a:headEnd len="med" w="med" type="none"/>
            <a:tailEnd len="med" w="med" type="triangle"/>
          </a:ln>
        </p:spPr>
      </p:cxnSp>
      <p:sp>
        <p:nvSpPr>
          <p:cNvPr id="4045" name="Google Shape;4045;p155"/>
          <p:cNvSpPr/>
          <p:nvPr/>
        </p:nvSpPr>
        <p:spPr>
          <a:xfrm>
            <a:off x="1568709"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46" name="Google Shape;4046;p155"/>
          <p:cNvSpPr/>
          <p:nvPr/>
        </p:nvSpPr>
        <p:spPr>
          <a:xfrm>
            <a:off x="1444288"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47" name="Google Shape;4047;p155"/>
          <p:cNvSpPr/>
          <p:nvPr/>
        </p:nvSpPr>
        <p:spPr>
          <a:xfrm>
            <a:off x="131842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48" name="Google Shape;4048;p155"/>
          <p:cNvSpPr/>
          <p:nvPr/>
        </p:nvSpPr>
        <p:spPr>
          <a:xfrm>
            <a:off x="100963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49" name="Google Shape;4049;p155"/>
          <p:cNvSpPr/>
          <p:nvPr/>
        </p:nvSpPr>
        <p:spPr>
          <a:xfrm>
            <a:off x="1568709"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50" name="Google Shape;4050;p155"/>
          <p:cNvSpPr/>
          <p:nvPr/>
        </p:nvSpPr>
        <p:spPr>
          <a:xfrm>
            <a:off x="1444288"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51" name="Google Shape;4051;p155"/>
          <p:cNvSpPr/>
          <p:nvPr/>
        </p:nvSpPr>
        <p:spPr>
          <a:xfrm>
            <a:off x="131842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52" name="Google Shape;4052;p155"/>
          <p:cNvSpPr/>
          <p:nvPr/>
        </p:nvSpPr>
        <p:spPr>
          <a:xfrm>
            <a:off x="100963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53" name="Google Shape;4053;p155"/>
          <p:cNvSpPr/>
          <p:nvPr/>
        </p:nvSpPr>
        <p:spPr>
          <a:xfrm>
            <a:off x="1568709"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54" name="Google Shape;4054;p155"/>
          <p:cNvSpPr/>
          <p:nvPr/>
        </p:nvSpPr>
        <p:spPr>
          <a:xfrm>
            <a:off x="1444288"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55" name="Google Shape;4055;p155"/>
          <p:cNvSpPr/>
          <p:nvPr/>
        </p:nvSpPr>
        <p:spPr>
          <a:xfrm>
            <a:off x="131842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56" name="Google Shape;4056;p155"/>
          <p:cNvSpPr/>
          <p:nvPr/>
        </p:nvSpPr>
        <p:spPr>
          <a:xfrm>
            <a:off x="100963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57" name="Google Shape;4057;p155"/>
          <p:cNvSpPr txBox="1"/>
          <p:nvPr/>
        </p:nvSpPr>
        <p:spPr>
          <a:xfrm>
            <a:off x="1022751" y="3228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058" name="Google Shape;4058;p155"/>
          <p:cNvSpPr txBox="1"/>
          <p:nvPr/>
        </p:nvSpPr>
        <p:spPr>
          <a:xfrm>
            <a:off x="1025781" y="3668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059" name="Google Shape;4059;p155"/>
          <p:cNvSpPr txBox="1"/>
          <p:nvPr/>
        </p:nvSpPr>
        <p:spPr>
          <a:xfrm>
            <a:off x="1025786" y="4109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060" name="Google Shape;4060;p155"/>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4061" name="Google Shape;4061;p155"/>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62" name="Google Shape;4062;p155"/>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063" name="Google Shape;4063;p155"/>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064" name="Google Shape;4064;p155"/>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065" name="Google Shape;4065;p155"/>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066" name="Google Shape;4066;p155"/>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067" name="Google Shape;4067;p155"/>
          <p:cNvCxnSpPr>
            <a:stCxn id="4066" idx="1"/>
            <a:endCxn id="4068"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068" name="Google Shape;4068;p155"/>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069" name="Google Shape;4069;p155"/>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4070" name="Google Shape;4070;p155"/>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071" name="Google Shape;4071;p155"/>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72" name="Google Shape;4072;p155"/>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73" name="Google Shape;4073;p155"/>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74" name="Google Shape;4074;p155"/>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75" name="Google Shape;4075;p155"/>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76" name="Google Shape;4076;p155"/>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77" name="Google Shape;4077;p155"/>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78" name="Google Shape;4078;p155"/>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79" name="Google Shape;4079;p155"/>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80" name="Google Shape;4080;p155"/>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81" name="Google Shape;4081;p155"/>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82" name="Google Shape;4082;p155"/>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083" name="Google Shape;4083;p155"/>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084" name="Google Shape;4084;p155"/>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085" name="Google Shape;4085;p155"/>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086" name="Google Shape;4086;p155"/>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87" name="Google Shape;4087;p155"/>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88" name="Google Shape;4088;p155"/>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89" name="Google Shape;4089;p155"/>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90" name="Google Shape;4090;p155"/>
          <p:cNvSpPr/>
          <p:nvPr/>
        </p:nvSpPr>
        <p:spPr>
          <a:xfrm>
            <a:off x="4939756" y="1930033"/>
            <a:ext cx="158400" cy="154200"/>
          </a:xfrm>
          <a:prstGeom prst="ellipse">
            <a:avLst/>
          </a:prstGeom>
          <a:solidFill>
            <a:schemeClr val="lt1"/>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91" name="Google Shape;4091;p155"/>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92" name="Google Shape;4092;p155"/>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93" name="Google Shape;4093;p155"/>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094" name="Google Shape;4094;p155"/>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95" name="Google Shape;4095;p155"/>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96" name="Google Shape;4096;p155"/>
          <p:cNvSpPr txBox="1"/>
          <p:nvPr/>
        </p:nvSpPr>
        <p:spPr>
          <a:xfrm>
            <a:off x="6805750" y="1433619"/>
            <a:ext cx="1684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data processed as it arrives in (near) real-time</a:t>
            </a:r>
            <a:endParaRPr b="1">
              <a:solidFill>
                <a:srgbClr val="C00001"/>
              </a:solidFill>
              <a:latin typeface="Ubuntu"/>
              <a:ea typeface="Ubuntu"/>
              <a:cs typeface="Ubuntu"/>
              <a:sym typeface="Ubuntu"/>
            </a:endParaRPr>
          </a:p>
        </p:txBody>
      </p:sp>
      <p:sp>
        <p:nvSpPr>
          <p:cNvPr id="4097" name="Google Shape;4097;p155"/>
          <p:cNvSpPr/>
          <p:nvPr/>
        </p:nvSpPr>
        <p:spPr>
          <a:xfrm>
            <a:off x="6141052" y="3484206"/>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98" name="Google Shape;4098;p155"/>
          <p:cNvSpPr/>
          <p:nvPr/>
        </p:nvSpPr>
        <p:spPr>
          <a:xfrm>
            <a:off x="6307844" y="365607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099" name="Google Shape;4099;p155"/>
          <p:cNvSpPr/>
          <p:nvPr/>
        </p:nvSpPr>
        <p:spPr>
          <a:xfrm>
            <a:off x="7340129" y="3598087"/>
            <a:ext cx="158400" cy="154200"/>
          </a:xfrm>
          <a:prstGeom prst="ellipse">
            <a:avLst/>
          </a:prstGeom>
          <a:solidFill>
            <a:schemeClr val="lt1"/>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00" name="Google Shape;4100;p155"/>
          <p:cNvSpPr/>
          <p:nvPr/>
        </p:nvSpPr>
        <p:spPr>
          <a:xfrm>
            <a:off x="8000867" y="359493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01" name="Google Shape;4101;p155"/>
          <p:cNvSpPr/>
          <p:nvPr/>
        </p:nvSpPr>
        <p:spPr>
          <a:xfrm>
            <a:off x="7608049" y="381786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02" name="Google Shape;4102;p155"/>
          <p:cNvSpPr/>
          <p:nvPr/>
        </p:nvSpPr>
        <p:spPr>
          <a:xfrm>
            <a:off x="6387062" y="400485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03" name="Google Shape;4103;p155"/>
          <p:cNvSpPr txBox="1"/>
          <p:nvPr/>
        </p:nvSpPr>
        <p:spPr>
          <a:xfrm>
            <a:off x="7679129" y="3982836"/>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104" name="Google Shape;4104;p155"/>
          <p:cNvSpPr/>
          <p:nvPr/>
        </p:nvSpPr>
        <p:spPr>
          <a:xfrm>
            <a:off x="6542561" y="370822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05" name="Google Shape;4105;p155"/>
          <p:cNvSpPr/>
          <p:nvPr/>
        </p:nvSpPr>
        <p:spPr>
          <a:xfrm>
            <a:off x="6547378" y="3712986"/>
            <a:ext cx="158400" cy="154200"/>
          </a:xfrm>
          <a:prstGeom prst="ellipse">
            <a:avLst/>
          </a:prstGeom>
          <a:solidFill>
            <a:schemeClr val="lt1"/>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06" name="Google Shape;4106;p155"/>
          <p:cNvSpPr/>
          <p:nvPr/>
        </p:nvSpPr>
        <p:spPr>
          <a:xfrm>
            <a:off x="7178524" y="3939118"/>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07" name="Google Shape;4107;p155"/>
          <p:cNvSpPr txBox="1"/>
          <p:nvPr/>
        </p:nvSpPr>
        <p:spPr>
          <a:xfrm>
            <a:off x="3522364" y="3078689"/>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1" name="Shape 4111"/>
        <p:cNvGrpSpPr/>
        <p:nvPr/>
      </p:nvGrpSpPr>
      <p:grpSpPr>
        <a:xfrm>
          <a:off x="0" y="0"/>
          <a:ext cx="0" cy="0"/>
          <a:chOff x="0" y="0"/>
          <a:chExt cx="0" cy="0"/>
        </a:xfrm>
      </p:grpSpPr>
      <p:sp>
        <p:nvSpPr>
          <p:cNvPr id="4112" name="Google Shape;4112;p1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1</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Granularity</a:t>
            </a:r>
            <a:endParaRPr b="1">
              <a:solidFill>
                <a:srgbClr val="C00001"/>
              </a:solidFill>
            </a:endParaRPr>
          </a:p>
        </p:txBody>
      </p:sp>
      <p:sp>
        <p:nvSpPr>
          <p:cNvPr id="4113" name="Google Shape;4113;p1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14" name="Google Shape;4114;p156"/>
          <p:cNvSpPr txBox="1"/>
          <p:nvPr>
            <p:ph idx="1" type="body"/>
          </p:nvPr>
        </p:nvSpPr>
        <p:spPr>
          <a:xfrm rot="-5401108">
            <a:off x="-621799" y="369838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Batched</a:t>
            </a:r>
            <a:endParaRPr sz="2017">
              <a:solidFill>
                <a:srgbClr val="C00000"/>
              </a:solidFill>
              <a:latin typeface="Ubuntu"/>
              <a:ea typeface="Ubuntu"/>
              <a:cs typeface="Ubuntu"/>
              <a:sym typeface="Ubuntu"/>
            </a:endParaRPr>
          </a:p>
        </p:txBody>
      </p:sp>
      <p:sp>
        <p:nvSpPr>
          <p:cNvPr id="4115" name="Google Shape;4115;p156"/>
          <p:cNvSpPr/>
          <p:nvPr/>
        </p:nvSpPr>
        <p:spPr>
          <a:xfrm>
            <a:off x="459775" y="3201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16" name="Google Shape;4116;p156"/>
          <p:cNvSpPr/>
          <p:nvPr/>
        </p:nvSpPr>
        <p:spPr>
          <a:xfrm>
            <a:off x="1696009" y="3305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117" name="Google Shape;4117;p156"/>
          <p:cNvSpPr txBox="1"/>
          <p:nvPr/>
        </p:nvSpPr>
        <p:spPr>
          <a:xfrm>
            <a:off x="1182327" y="2950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118" name="Google Shape;4118;p156"/>
          <p:cNvSpPr/>
          <p:nvPr/>
        </p:nvSpPr>
        <p:spPr>
          <a:xfrm>
            <a:off x="1696010" y="3738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119" name="Google Shape;4119;p156"/>
          <p:cNvSpPr/>
          <p:nvPr/>
        </p:nvSpPr>
        <p:spPr>
          <a:xfrm>
            <a:off x="1696009" y="4171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120" name="Google Shape;4120;p156"/>
          <p:cNvSpPr/>
          <p:nvPr/>
        </p:nvSpPr>
        <p:spPr>
          <a:xfrm>
            <a:off x="2373475" y="3299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121" name="Google Shape;4121;p156"/>
          <p:cNvCxnSpPr>
            <a:stCxn id="4120" idx="1"/>
            <a:endCxn id="4122" idx="1"/>
          </p:cNvCxnSpPr>
          <p:nvPr/>
        </p:nvCxnSpPr>
        <p:spPr>
          <a:xfrm>
            <a:off x="2519575" y="3912876"/>
            <a:ext cx="561300" cy="3600"/>
          </a:xfrm>
          <a:prstGeom prst="straightConnector1">
            <a:avLst/>
          </a:prstGeom>
          <a:noFill/>
          <a:ln cap="flat" cmpd="sng" w="9150">
            <a:solidFill>
              <a:schemeClr val="dk2"/>
            </a:solidFill>
            <a:prstDash val="solid"/>
            <a:round/>
            <a:headEnd len="med" w="med" type="none"/>
            <a:tailEnd len="med" w="med" type="triangle"/>
          </a:ln>
        </p:spPr>
      </p:cxnSp>
      <p:sp>
        <p:nvSpPr>
          <p:cNvPr id="4122" name="Google Shape;4122;p156"/>
          <p:cNvSpPr/>
          <p:nvPr/>
        </p:nvSpPr>
        <p:spPr>
          <a:xfrm>
            <a:off x="3080923" y="3615000"/>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123" name="Google Shape;4123;p156"/>
          <p:cNvCxnSpPr>
            <a:stCxn id="4122" idx="3"/>
            <a:endCxn id="4124" idx="1"/>
          </p:cNvCxnSpPr>
          <p:nvPr/>
        </p:nvCxnSpPr>
        <p:spPr>
          <a:xfrm>
            <a:off x="5343823" y="3916350"/>
            <a:ext cx="797100" cy="3000"/>
          </a:xfrm>
          <a:prstGeom prst="straightConnector1">
            <a:avLst/>
          </a:prstGeom>
          <a:noFill/>
          <a:ln cap="flat" cmpd="sng" w="9150">
            <a:solidFill>
              <a:schemeClr val="dk2"/>
            </a:solidFill>
            <a:prstDash val="solid"/>
            <a:round/>
            <a:headEnd len="med" w="med" type="none"/>
            <a:tailEnd len="med" w="med" type="triangle"/>
          </a:ln>
        </p:spPr>
      </p:cxnSp>
      <p:sp>
        <p:nvSpPr>
          <p:cNvPr id="4125" name="Google Shape;4125;p156"/>
          <p:cNvSpPr/>
          <p:nvPr/>
        </p:nvSpPr>
        <p:spPr>
          <a:xfrm>
            <a:off x="1568709"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26" name="Google Shape;4126;p156"/>
          <p:cNvSpPr/>
          <p:nvPr/>
        </p:nvSpPr>
        <p:spPr>
          <a:xfrm>
            <a:off x="1444288"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27" name="Google Shape;4127;p156"/>
          <p:cNvSpPr/>
          <p:nvPr/>
        </p:nvSpPr>
        <p:spPr>
          <a:xfrm>
            <a:off x="131842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28" name="Google Shape;4128;p156"/>
          <p:cNvSpPr/>
          <p:nvPr/>
        </p:nvSpPr>
        <p:spPr>
          <a:xfrm>
            <a:off x="1009637" y="3305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29" name="Google Shape;4129;p156"/>
          <p:cNvSpPr/>
          <p:nvPr/>
        </p:nvSpPr>
        <p:spPr>
          <a:xfrm>
            <a:off x="1568709"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30" name="Google Shape;4130;p156"/>
          <p:cNvSpPr/>
          <p:nvPr/>
        </p:nvSpPr>
        <p:spPr>
          <a:xfrm>
            <a:off x="1444288"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31" name="Google Shape;4131;p156"/>
          <p:cNvSpPr/>
          <p:nvPr/>
        </p:nvSpPr>
        <p:spPr>
          <a:xfrm>
            <a:off x="131842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32" name="Google Shape;4132;p156"/>
          <p:cNvSpPr/>
          <p:nvPr/>
        </p:nvSpPr>
        <p:spPr>
          <a:xfrm>
            <a:off x="1009637" y="3738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33" name="Google Shape;4133;p156"/>
          <p:cNvSpPr/>
          <p:nvPr/>
        </p:nvSpPr>
        <p:spPr>
          <a:xfrm>
            <a:off x="1568709"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34" name="Google Shape;4134;p156"/>
          <p:cNvSpPr/>
          <p:nvPr/>
        </p:nvSpPr>
        <p:spPr>
          <a:xfrm>
            <a:off x="1444288"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35" name="Google Shape;4135;p156"/>
          <p:cNvSpPr/>
          <p:nvPr/>
        </p:nvSpPr>
        <p:spPr>
          <a:xfrm>
            <a:off x="131842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36" name="Google Shape;4136;p156"/>
          <p:cNvSpPr/>
          <p:nvPr/>
        </p:nvSpPr>
        <p:spPr>
          <a:xfrm>
            <a:off x="1009637" y="4171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37" name="Google Shape;4137;p156"/>
          <p:cNvSpPr txBox="1"/>
          <p:nvPr/>
        </p:nvSpPr>
        <p:spPr>
          <a:xfrm>
            <a:off x="1022751" y="3228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138" name="Google Shape;4138;p156"/>
          <p:cNvSpPr txBox="1"/>
          <p:nvPr/>
        </p:nvSpPr>
        <p:spPr>
          <a:xfrm>
            <a:off x="1025781" y="3668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139" name="Google Shape;4139;p156"/>
          <p:cNvSpPr txBox="1"/>
          <p:nvPr/>
        </p:nvSpPr>
        <p:spPr>
          <a:xfrm>
            <a:off x="1025786" y="4109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140" name="Google Shape;4140;p156"/>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Incremental</a:t>
            </a:r>
            <a:endParaRPr sz="2017">
              <a:solidFill>
                <a:srgbClr val="C00000"/>
              </a:solidFill>
              <a:latin typeface="Ubuntu"/>
              <a:ea typeface="Ubuntu"/>
              <a:cs typeface="Ubuntu"/>
              <a:sym typeface="Ubuntu"/>
            </a:endParaRPr>
          </a:p>
        </p:txBody>
      </p:sp>
      <p:sp>
        <p:nvSpPr>
          <p:cNvPr id="4141" name="Google Shape;4141;p156"/>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42" name="Google Shape;4142;p156"/>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143" name="Google Shape;4143;p156"/>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144" name="Google Shape;4144;p156"/>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145" name="Google Shape;4145;p156"/>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146" name="Google Shape;4146;p156"/>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147" name="Google Shape;4147;p156"/>
          <p:cNvCxnSpPr>
            <a:stCxn id="4146" idx="1"/>
            <a:endCxn id="4148"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148" name="Google Shape;4148;p156"/>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149" name="Google Shape;4149;p156"/>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4150" name="Google Shape;4150;p156"/>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151" name="Google Shape;4151;p156"/>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52" name="Google Shape;4152;p156"/>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53" name="Google Shape;4153;p156"/>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54" name="Google Shape;4154;p156"/>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55" name="Google Shape;4155;p156"/>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56" name="Google Shape;4156;p156"/>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57" name="Google Shape;4157;p156"/>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58" name="Google Shape;4158;p156"/>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59" name="Google Shape;4159;p156"/>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60" name="Google Shape;4160;p156"/>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61" name="Google Shape;4161;p156"/>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62" name="Google Shape;4162;p156"/>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163" name="Google Shape;4163;p156"/>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164" name="Google Shape;4164;p156"/>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165" name="Google Shape;4165;p156"/>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166" name="Google Shape;4166;p156"/>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67" name="Google Shape;4167;p156"/>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68" name="Google Shape;4168;p156"/>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69" name="Google Shape;4169;p156"/>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70" name="Google Shape;4170;p156"/>
          <p:cNvSpPr/>
          <p:nvPr/>
        </p:nvSpPr>
        <p:spPr>
          <a:xfrm>
            <a:off x="4939756" y="1930033"/>
            <a:ext cx="158400" cy="154200"/>
          </a:xfrm>
          <a:prstGeom prst="ellipse">
            <a:avLst/>
          </a:prstGeom>
          <a:solidFill>
            <a:schemeClr val="lt1"/>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71" name="Google Shape;4171;p156"/>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72" name="Google Shape;4172;p156"/>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73" name="Google Shape;4173;p156"/>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174" name="Google Shape;4174;p156"/>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75" name="Google Shape;4175;p156"/>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76" name="Google Shape;4176;p156"/>
          <p:cNvSpPr txBox="1"/>
          <p:nvPr/>
        </p:nvSpPr>
        <p:spPr>
          <a:xfrm>
            <a:off x="6805750" y="1433619"/>
            <a:ext cx="1684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data processed as it arrives in (near) real-time</a:t>
            </a:r>
            <a:endParaRPr b="1">
              <a:solidFill>
                <a:srgbClr val="C00001"/>
              </a:solidFill>
              <a:latin typeface="Ubuntu"/>
              <a:ea typeface="Ubuntu"/>
              <a:cs typeface="Ubuntu"/>
              <a:sym typeface="Ubuntu"/>
            </a:endParaRPr>
          </a:p>
        </p:txBody>
      </p:sp>
      <p:sp>
        <p:nvSpPr>
          <p:cNvPr id="4177" name="Google Shape;4177;p156"/>
          <p:cNvSpPr/>
          <p:nvPr/>
        </p:nvSpPr>
        <p:spPr>
          <a:xfrm>
            <a:off x="6141052" y="3484206"/>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78" name="Google Shape;4178;p156"/>
          <p:cNvSpPr/>
          <p:nvPr/>
        </p:nvSpPr>
        <p:spPr>
          <a:xfrm>
            <a:off x="6307844" y="365607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79" name="Google Shape;4179;p156"/>
          <p:cNvSpPr/>
          <p:nvPr/>
        </p:nvSpPr>
        <p:spPr>
          <a:xfrm>
            <a:off x="7340129" y="3598087"/>
            <a:ext cx="158400" cy="154200"/>
          </a:xfrm>
          <a:prstGeom prst="ellipse">
            <a:avLst/>
          </a:prstGeom>
          <a:solidFill>
            <a:schemeClr val="lt1"/>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80" name="Google Shape;4180;p156"/>
          <p:cNvSpPr/>
          <p:nvPr/>
        </p:nvSpPr>
        <p:spPr>
          <a:xfrm>
            <a:off x="8000867" y="359493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81" name="Google Shape;4181;p156"/>
          <p:cNvSpPr/>
          <p:nvPr/>
        </p:nvSpPr>
        <p:spPr>
          <a:xfrm>
            <a:off x="7608049" y="381786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82" name="Google Shape;4182;p156"/>
          <p:cNvSpPr/>
          <p:nvPr/>
        </p:nvSpPr>
        <p:spPr>
          <a:xfrm>
            <a:off x="6387062" y="400485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83" name="Google Shape;4183;p156"/>
          <p:cNvSpPr txBox="1"/>
          <p:nvPr/>
        </p:nvSpPr>
        <p:spPr>
          <a:xfrm>
            <a:off x="7679129" y="3982836"/>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184" name="Google Shape;4184;p156"/>
          <p:cNvSpPr/>
          <p:nvPr/>
        </p:nvSpPr>
        <p:spPr>
          <a:xfrm>
            <a:off x="6542561" y="370822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85" name="Google Shape;4185;p156"/>
          <p:cNvSpPr/>
          <p:nvPr/>
        </p:nvSpPr>
        <p:spPr>
          <a:xfrm>
            <a:off x="6547378" y="3712986"/>
            <a:ext cx="158400" cy="154200"/>
          </a:xfrm>
          <a:prstGeom prst="ellipse">
            <a:avLst/>
          </a:prstGeom>
          <a:solidFill>
            <a:schemeClr val="lt1"/>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86" name="Google Shape;4186;p156"/>
          <p:cNvSpPr/>
          <p:nvPr/>
        </p:nvSpPr>
        <p:spPr>
          <a:xfrm>
            <a:off x="7178524" y="3939118"/>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87" name="Google Shape;4187;p156"/>
          <p:cNvSpPr txBox="1"/>
          <p:nvPr/>
        </p:nvSpPr>
        <p:spPr>
          <a:xfrm>
            <a:off x="6833494" y="2816075"/>
            <a:ext cx="1628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process large amounts of data</a:t>
            </a:r>
            <a:endParaRPr b="1">
              <a:solidFill>
                <a:srgbClr val="C00001"/>
              </a:solidFill>
              <a:latin typeface="Ubuntu"/>
              <a:ea typeface="Ubuntu"/>
              <a:cs typeface="Ubuntu"/>
              <a:sym typeface="Ubuntu"/>
            </a:endParaRPr>
          </a:p>
        </p:txBody>
      </p:sp>
      <p:sp>
        <p:nvSpPr>
          <p:cNvPr id="4188" name="Google Shape;4188;p156"/>
          <p:cNvSpPr txBox="1"/>
          <p:nvPr/>
        </p:nvSpPr>
        <p:spPr>
          <a:xfrm>
            <a:off x="3522364" y="3078689"/>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2" name="Shape 4192"/>
        <p:cNvGrpSpPr/>
        <p:nvPr/>
      </p:nvGrpSpPr>
      <p:grpSpPr>
        <a:xfrm>
          <a:off x="0" y="0"/>
          <a:ext cx="0" cy="0"/>
          <a:chOff x="0" y="0"/>
          <a:chExt cx="0" cy="0"/>
        </a:xfrm>
      </p:grpSpPr>
      <p:sp>
        <p:nvSpPr>
          <p:cNvPr id="4193" name="Google Shape;4193;p1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4194" name="Google Shape;4194;p1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95" name="Google Shape;4195;p157"/>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4196" name="Google Shape;4196;p157"/>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197" name="Google Shape;4197;p157"/>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198" name="Google Shape;4198;p157"/>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199" name="Google Shape;4199;p157"/>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200" name="Google Shape;4200;p157"/>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201" name="Google Shape;4201;p157"/>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202" name="Google Shape;4202;p157"/>
          <p:cNvCxnSpPr>
            <a:stCxn id="4201" idx="1"/>
            <a:endCxn id="4203"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203" name="Google Shape;4203;p157"/>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204" name="Google Shape;4204;p157"/>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4205" name="Google Shape;4205;p157"/>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206" name="Google Shape;4206;p157"/>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07" name="Google Shape;4207;p157"/>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08" name="Google Shape;4208;p157"/>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09" name="Google Shape;4209;p157"/>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10" name="Google Shape;4210;p157"/>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11" name="Google Shape;4211;p157"/>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12" name="Google Shape;4212;p157"/>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13" name="Google Shape;4213;p157"/>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14" name="Google Shape;4214;p157"/>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15" name="Google Shape;4215;p157"/>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16" name="Google Shape;4216;p157"/>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17" name="Google Shape;4217;p157"/>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18" name="Google Shape;4218;p157"/>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219" name="Google Shape;4219;p157"/>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220" name="Google Shape;4220;p157"/>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221" name="Google Shape;4221;p157"/>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222" name="Google Shape;4222;p157"/>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223" name="Google Shape;4223;p157"/>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224" name="Google Shape;4224;p157"/>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25" name="Google Shape;4225;p157"/>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26" name="Google Shape;4226;p157"/>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227" name="Google Shape;4227;p157"/>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228" name="Google Shape;4228;p157"/>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29" name="Google Shape;4229;p157"/>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3" name="Shape 4233"/>
        <p:cNvGrpSpPr/>
        <p:nvPr/>
      </p:nvGrpSpPr>
      <p:grpSpPr>
        <a:xfrm>
          <a:off x="0" y="0"/>
          <a:ext cx="0" cy="0"/>
          <a:chOff x="0" y="0"/>
          <a:chExt cx="0" cy="0"/>
        </a:xfrm>
      </p:grpSpPr>
      <p:sp>
        <p:nvSpPr>
          <p:cNvPr id="4234" name="Google Shape;4234;p1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4235" name="Google Shape;4235;p1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236" name="Google Shape;4236;p158"/>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4237" name="Google Shape;4237;p158"/>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238" name="Google Shape;4238;p158"/>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239" name="Google Shape;4239;p158"/>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240" name="Google Shape;4240;p158"/>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241" name="Google Shape;4241;p158"/>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242" name="Google Shape;4242;p158"/>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243" name="Google Shape;4243;p158"/>
          <p:cNvCxnSpPr>
            <a:stCxn id="4242" idx="1"/>
            <a:endCxn id="4244"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244" name="Google Shape;4244;p158"/>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245" name="Google Shape;4245;p158"/>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4246" name="Google Shape;4246;p158"/>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247" name="Google Shape;4247;p158"/>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48" name="Google Shape;4248;p158"/>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49" name="Google Shape;4249;p158"/>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50" name="Google Shape;4250;p158"/>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51" name="Google Shape;4251;p158"/>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52" name="Google Shape;4252;p158"/>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53" name="Google Shape;4253;p158"/>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54" name="Google Shape;4254;p158"/>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55" name="Google Shape;4255;p158"/>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56" name="Google Shape;4256;p158"/>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57" name="Google Shape;4257;p158"/>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58" name="Google Shape;4258;p158"/>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59" name="Google Shape;4259;p158"/>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260" name="Google Shape;4260;p158"/>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261" name="Google Shape;4261;p158"/>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262" name="Google Shape;4262;p158"/>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263" name="Google Shape;4263;p158"/>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264" name="Google Shape;4264;p158"/>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265" name="Google Shape;4265;p158"/>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6" name="Google Shape;4266;p158"/>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7" name="Google Shape;4267;p158"/>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268" name="Google Shape;4268;p158"/>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269" name="Google Shape;4269;p158"/>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0" name="Google Shape;4270;p158"/>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271" name="Google Shape;4271;p158"/>
          <p:cNvSpPr/>
          <p:nvPr/>
        </p:nvSpPr>
        <p:spPr>
          <a:xfrm>
            <a:off x="2993221" y="1651144"/>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5" name="Shape 4275"/>
        <p:cNvGrpSpPr/>
        <p:nvPr/>
      </p:nvGrpSpPr>
      <p:grpSpPr>
        <a:xfrm>
          <a:off x="0" y="0"/>
          <a:ext cx="0" cy="0"/>
          <a:chOff x="0" y="0"/>
          <a:chExt cx="0" cy="0"/>
        </a:xfrm>
      </p:grpSpPr>
      <p:sp>
        <p:nvSpPr>
          <p:cNvPr id="4276" name="Google Shape;4276;p1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4277" name="Google Shape;4277;p1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278" name="Google Shape;4278;p159"/>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4279" name="Google Shape;4279;p159"/>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280" name="Google Shape;4280;p159"/>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281" name="Google Shape;4281;p159"/>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282" name="Google Shape;4282;p159"/>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283" name="Google Shape;4283;p159"/>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284" name="Google Shape;4284;p159"/>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285" name="Google Shape;4285;p159"/>
          <p:cNvCxnSpPr>
            <a:stCxn id="4284" idx="1"/>
            <a:endCxn id="4286"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286" name="Google Shape;4286;p159"/>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287" name="Google Shape;4287;p159"/>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4288" name="Google Shape;4288;p159"/>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289" name="Google Shape;4289;p159"/>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90" name="Google Shape;4290;p159"/>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91" name="Google Shape;4291;p159"/>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92" name="Google Shape;4292;p159"/>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93" name="Google Shape;4293;p159"/>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94" name="Google Shape;4294;p159"/>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95" name="Google Shape;4295;p159"/>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96" name="Google Shape;4296;p159"/>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97" name="Google Shape;4297;p159"/>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98" name="Google Shape;4298;p159"/>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299" name="Google Shape;4299;p159"/>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00" name="Google Shape;4300;p159"/>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01" name="Google Shape;4301;p159"/>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302" name="Google Shape;4302;p159"/>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303" name="Google Shape;4303;p159"/>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304" name="Google Shape;4304;p159"/>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05" name="Google Shape;4305;p159"/>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06" name="Google Shape;4306;p159"/>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07" name="Google Shape;4307;p159"/>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8" name="Google Shape;4308;p159"/>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09" name="Google Shape;4309;p159"/>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10" name="Google Shape;4310;p159"/>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311" name="Google Shape;4311;p159"/>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2" name="Google Shape;4312;p159"/>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13" name="Google Shape;4313;p159"/>
          <p:cNvSpPr/>
          <p:nvPr/>
        </p:nvSpPr>
        <p:spPr>
          <a:xfrm>
            <a:off x="2993221" y="1651144"/>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314" name="Google Shape;4314;p159"/>
          <p:cNvSpPr/>
          <p:nvPr/>
        </p:nvSpPr>
        <p:spPr>
          <a:xfrm>
            <a:off x="5109745" y="1793630"/>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8" name="Shape 4318"/>
        <p:cNvGrpSpPr/>
        <p:nvPr/>
      </p:nvGrpSpPr>
      <p:grpSpPr>
        <a:xfrm>
          <a:off x="0" y="0"/>
          <a:ext cx="0" cy="0"/>
          <a:chOff x="0" y="0"/>
          <a:chExt cx="0" cy="0"/>
        </a:xfrm>
      </p:grpSpPr>
      <p:sp>
        <p:nvSpPr>
          <p:cNvPr id="4319" name="Google Shape;4319;p1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4320" name="Google Shape;4320;p1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21" name="Google Shape;4321;p160"/>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4322" name="Google Shape;4322;p160"/>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23" name="Google Shape;4323;p160"/>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324" name="Google Shape;4324;p160"/>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325" name="Google Shape;4325;p160"/>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326" name="Google Shape;4326;p160"/>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327" name="Google Shape;4327;p160"/>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328" name="Google Shape;4328;p160"/>
          <p:cNvCxnSpPr>
            <a:stCxn id="4327" idx="1"/>
            <a:endCxn id="4329"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329" name="Google Shape;4329;p160"/>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330" name="Google Shape;4330;p160"/>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4331" name="Google Shape;4331;p160"/>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332" name="Google Shape;4332;p160"/>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33" name="Google Shape;4333;p160"/>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34" name="Google Shape;4334;p160"/>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35" name="Google Shape;4335;p160"/>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36" name="Google Shape;4336;p160"/>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37" name="Google Shape;4337;p160"/>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38" name="Google Shape;4338;p160"/>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39" name="Google Shape;4339;p160"/>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40" name="Google Shape;4340;p160"/>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41" name="Google Shape;4341;p160"/>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42" name="Google Shape;4342;p160"/>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43" name="Google Shape;4343;p160"/>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44" name="Google Shape;4344;p160"/>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345" name="Google Shape;4345;p160"/>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346" name="Google Shape;4346;p160"/>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347" name="Google Shape;4347;p160"/>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48" name="Google Shape;4348;p160"/>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49" name="Google Shape;4349;p160"/>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50" name="Google Shape;4350;p160"/>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1" name="Google Shape;4351;p160"/>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2" name="Google Shape;4352;p160"/>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53" name="Google Shape;4353;p160"/>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354" name="Google Shape;4354;p160"/>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5" name="Google Shape;4355;p160"/>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56" name="Google Shape;4356;p160"/>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0" name="Shape 4360"/>
        <p:cNvGrpSpPr/>
        <p:nvPr/>
      </p:nvGrpSpPr>
      <p:grpSpPr>
        <a:xfrm>
          <a:off x="0" y="0"/>
          <a:ext cx="0" cy="0"/>
          <a:chOff x="0" y="0"/>
          <a:chExt cx="0" cy="0"/>
        </a:xfrm>
      </p:grpSpPr>
      <p:sp>
        <p:nvSpPr>
          <p:cNvPr id="4361" name="Google Shape;4361;p1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4362" name="Google Shape;4362;p1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63" name="Google Shape;4363;p161"/>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4364" name="Google Shape;4364;p161"/>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65" name="Google Shape;4365;p161"/>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366" name="Google Shape;4366;p161"/>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367" name="Google Shape;4367;p161"/>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368" name="Google Shape;4368;p161"/>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369" name="Google Shape;4369;p161"/>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370" name="Google Shape;4370;p161"/>
          <p:cNvCxnSpPr>
            <a:stCxn id="4369" idx="1"/>
            <a:endCxn id="4371"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371" name="Google Shape;4371;p161"/>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372" name="Google Shape;4372;p161"/>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4373" name="Google Shape;4373;p161"/>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374" name="Google Shape;4374;p161"/>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75" name="Google Shape;4375;p161"/>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76" name="Google Shape;4376;p161"/>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77" name="Google Shape;4377;p161"/>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78" name="Google Shape;4378;p161"/>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79" name="Google Shape;4379;p161"/>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80" name="Google Shape;4380;p161"/>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81" name="Google Shape;4381;p161"/>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82" name="Google Shape;4382;p161"/>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83" name="Google Shape;4383;p161"/>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84" name="Google Shape;4384;p161"/>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85" name="Google Shape;4385;p161"/>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386" name="Google Shape;4386;p161"/>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387" name="Google Shape;4387;p161"/>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388" name="Google Shape;4388;p161"/>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389" name="Google Shape;4389;p161"/>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90" name="Google Shape;4390;p161"/>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91" name="Google Shape;4391;p161"/>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92" name="Google Shape;4392;p161"/>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93" name="Google Shape;4393;p161"/>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94" name="Google Shape;4394;p161"/>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95" name="Google Shape;4395;p161"/>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396" name="Google Shape;4396;p161"/>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97" name="Google Shape;4397;p161"/>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398" name="Google Shape;4398;p161"/>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99" name="Google Shape;4399;p161"/>
          <p:cNvSpPr/>
          <p:nvPr/>
        </p:nvSpPr>
        <p:spPr>
          <a:xfrm>
            <a:off x="2993223" y="1644172"/>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400" name="Google Shape;4400;p161"/>
          <p:cNvSpPr/>
          <p:nvPr/>
        </p:nvSpPr>
        <p:spPr>
          <a:xfrm>
            <a:off x="4652523" y="1635700"/>
            <a:ext cx="158400" cy="154200"/>
          </a:xfrm>
          <a:prstGeom prst="ellipse">
            <a:avLst/>
          </a:prstGeom>
          <a:solidFill>
            <a:srgbClr val="F4CCCC"/>
          </a:solidFill>
          <a:ln cap="flat" cmpd="sng" w="9150">
            <a:solidFill>
              <a:srgbClr val="C00000"/>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4" name="Shape 4404"/>
        <p:cNvGrpSpPr/>
        <p:nvPr/>
      </p:nvGrpSpPr>
      <p:grpSpPr>
        <a:xfrm>
          <a:off x="0" y="0"/>
          <a:ext cx="0" cy="0"/>
          <a:chOff x="0" y="0"/>
          <a:chExt cx="0" cy="0"/>
        </a:xfrm>
      </p:grpSpPr>
      <p:sp>
        <p:nvSpPr>
          <p:cNvPr id="4405" name="Google Shape;4405;p1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4406" name="Google Shape;4406;p1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07" name="Google Shape;4407;p162"/>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4408" name="Google Shape;4408;p162"/>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409" name="Google Shape;4409;p162"/>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410" name="Google Shape;4410;p162"/>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411" name="Google Shape;4411;p162"/>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412" name="Google Shape;4412;p162"/>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413" name="Google Shape;4413;p162"/>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414" name="Google Shape;4414;p162"/>
          <p:cNvCxnSpPr>
            <a:stCxn id="4413" idx="1"/>
            <a:endCxn id="4415"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415" name="Google Shape;4415;p162"/>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416" name="Google Shape;4416;p162"/>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4417" name="Google Shape;4417;p162"/>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418" name="Google Shape;4418;p162"/>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19" name="Google Shape;4419;p162"/>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20" name="Google Shape;4420;p162"/>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21" name="Google Shape;4421;p162"/>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22" name="Google Shape;4422;p162"/>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23" name="Google Shape;4423;p162"/>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24" name="Google Shape;4424;p162"/>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25" name="Google Shape;4425;p162"/>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26" name="Google Shape;4426;p162"/>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27" name="Google Shape;4427;p162"/>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28" name="Google Shape;4428;p162"/>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29" name="Google Shape;4429;p162"/>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30" name="Google Shape;4430;p162"/>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431" name="Google Shape;4431;p162"/>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432" name="Google Shape;4432;p162"/>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433" name="Google Shape;4433;p162"/>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434" name="Google Shape;4434;p162"/>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435" name="Google Shape;4435;p162"/>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436" name="Google Shape;4436;p162"/>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37" name="Google Shape;4437;p162"/>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38" name="Google Shape;4438;p162"/>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439" name="Google Shape;4439;p162"/>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440" name="Google Shape;4440;p162"/>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41" name="Google Shape;4441;p162"/>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442" name="Google Shape;4442;p162"/>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43" name="Google Shape;4443;p162"/>
          <p:cNvSpPr/>
          <p:nvPr/>
        </p:nvSpPr>
        <p:spPr>
          <a:xfrm>
            <a:off x="2993223" y="1644172"/>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444" name="Google Shape;4444;p162"/>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8" name="Shape 4448"/>
        <p:cNvGrpSpPr/>
        <p:nvPr/>
      </p:nvGrpSpPr>
      <p:grpSpPr>
        <a:xfrm>
          <a:off x="0" y="0"/>
          <a:ext cx="0" cy="0"/>
          <a:chOff x="0" y="0"/>
          <a:chExt cx="0" cy="0"/>
        </a:xfrm>
      </p:grpSpPr>
      <p:sp>
        <p:nvSpPr>
          <p:cNvPr id="4449" name="Google Shape;4449;p1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4450" name="Google Shape;4450;p1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51" name="Google Shape;4451;p163"/>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4452" name="Google Shape;4452;p163"/>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453" name="Google Shape;4453;p163"/>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454" name="Google Shape;4454;p163"/>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455" name="Google Shape;4455;p163"/>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456" name="Google Shape;4456;p163"/>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457" name="Google Shape;4457;p163"/>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458" name="Google Shape;4458;p163"/>
          <p:cNvCxnSpPr>
            <a:stCxn id="4457" idx="1"/>
            <a:endCxn id="4459"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459" name="Google Shape;4459;p163"/>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460" name="Google Shape;4460;p163"/>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4461" name="Google Shape;4461;p163"/>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462" name="Google Shape;4462;p163"/>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63" name="Google Shape;4463;p163"/>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64" name="Google Shape;4464;p163"/>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65" name="Google Shape;4465;p163"/>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66" name="Google Shape;4466;p163"/>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67" name="Google Shape;4467;p163"/>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68" name="Google Shape;4468;p163"/>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69" name="Google Shape;4469;p163"/>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70" name="Google Shape;4470;p163"/>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71" name="Google Shape;4471;p163"/>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72" name="Google Shape;4472;p163"/>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73" name="Google Shape;4473;p163"/>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474" name="Google Shape;4474;p163"/>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475" name="Google Shape;4475;p163"/>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476" name="Google Shape;4476;p163"/>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477" name="Google Shape;4477;p163"/>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478" name="Google Shape;4478;p163"/>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479" name="Google Shape;4479;p163"/>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480" name="Google Shape;4480;p163"/>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81" name="Google Shape;4481;p163"/>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82" name="Google Shape;4482;p163"/>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483" name="Google Shape;4483;p163"/>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484" name="Google Shape;4484;p163"/>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85" name="Google Shape;4485;p163"/>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486" name="Google Shape;4486;p163"/>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87" name="Google Shape;4487;p163"/>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Nearest Neighbor Search</a:t>
            </a:r>
            <a:endParaRPr/>
          </a:p>
        </p:txBody>
      </p:sp>
      <p:sp>
        <p:nvSpPr>
          <p:cNvPr id="309" name="Google Shape;309;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p:txBody>
      </p:sp>
      <p:sp>
        <p:nvSpPr>
          <p:cNvPr id="310" name="Google Shape;310;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11" name="Google Shape;311;p38"/>
          <p:cNvSpPr txBox="1"/>
          <p:nvPr/>
        </p:nvSpPr>
        <p:spPr>
          <a:xfrm>
            <a:off x="6793821" y="1675026"/>
            <a:ext cx="2191200" cy="8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 d</a:t>
            </a:r>
            <a:r>
              <a:rPr b="1" baseline="-25000" i="0" lang="en" sz="1500" u="none" cap="none" strike="noStrike">
                <a:solidFill>
                  <a:schemeClr val="dk1"/>
                </a:solidFill>
                <a:latin typeface="Arial"/>
                <a:ea typeface="Arial"/>
                <a:cs typeface="Arial"/>
                <a:sym typeface="Arial"/>
              </a:rPr>
              <a:t>x </a:t>
            </a:r>
            <a:r>
              <a:rPr b="1" i="0" lang="en" sz="1400" u="none" cap="none" strike="noStrike">
                <a:solidFill>
                  <a:schemeClr val="dk1"/>
                </a:solidFill>
                <a:latin typeface="Arial"/>
                <a:ea typeface="Arial"/>
                <a:cs typeface="Arial"/>
                <a:sym typeface="Arial"/>
              </a:rPr>
              <a:t>= min{d</a:t>
            </a:r>
            <a:r>
              <a:rPr b="1" baseline="-25000" i="0" lang="en" sz="1400" u="none" cap="none" strike="noStrike">
                <a:solidFill>
                  <a:schemeClr val="dk1"/>
                </a:solidFill>
                <a:latin typeface="Arial"/>
                <a:ea typeface="Arial"/>
                <a:cs typeface="Arial"/>
                <a:sym typeface="Arial"/>
              </a:rPr>
              <a:t>i</a:t>
            </a:r>
            <a:r>
              <a:rPr b="1" i="0" lang="en" sz="1400" u="none" cap="none" strike="noStrike">
                <a:solidFill>
                  <a:schemeClr val="dk1"/>
                </a:solidFill>
                <a:latin typeface="Arial"/>
                <a:ea typeface="Arial"/>
                <a:cs typeface="Arial"/>
                <a:sym typeface="Arial"/>
              </a:rPr>
              <a:t>} </a:t>
            </a:r>
            <a:r>
              <a:rPr b="1" i="0" lang="en" sz="1500" u="none" cap="none" strike="noStrike">
                <a:solidFill>
                  <a:schemeClr val="dk1"/>
                </a:solidFill>
                <a:latin typeface="Arial"/>
                <a:ea typeface="Arial"/>
                <a:cs typeface="Arial"/>
                <a:sym typeface="Arial"/>
              </a:rPr>
              <a:t>) = 1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is exact NN</a:t>
            </a:r>
            <a:endParaRPr/>
          </a:p>
        </p:txBody>
      </p:sp>
      <p:pic>
        <p:nvPicPr>
          <p:cNvPr id="312" name="Google Shape;312;p38"/>
          <p:cNvPicPr preferRelativeResize="0"/>
          <p:nvPr/>
        </p:nvPicPr>
        <p:blipFill rotWithShape="1">
          <a:blip r:embed="rId3">
            <a:alphaModFix/>
          </a:blip>
          <a:srcRect b="0" l="0" r="0" t="0"/>
          <a:stretch/>
        </p:blipFill>
        <p:spPr>
          <a:xfrm>
            <a:off x="3009892" y="1017725"/>
            <a:ext cx="3918416" cy="3898140"/>
          </a:xfrm>
          <a:prstGeom prst="rect">
            <a:avLst/>
          </a:prstGeom>
          <a:noFill/>
          <a:ln>
            <a:noFill/>
          </a:ln>
        </p:spPr>
      </p:pic>
      <p:sp>
        <p:nvSpPr>
          <p:cNvPr id="313" name="Google Shape;313;p38"/>
          <p:cNvSpPr txBox="1"/>
          <p:nvPr/>
        </p:nvSpPr>
        <p:spPr>
          <a:xfrm>
            <a:off x="1105900" y="1341531"/>
            <a:ext cx="2959500" cy="10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ε </a:t>
            </a:r>
            <a:r>
              <a:rPr b="1" i="0" lang="en" sz="1400" u="none" cap="none" strike="noStrike">
                <a:solidFill>
                  <a:srgbClr val="3333FF"/>
                </a:solidFill>
                <a:latin typeface="Arial"/>
                <a:ea typeface="Arial"/>
                <a:cs typeface="Arial"/>
                <a:sym typeface="Arial"/>
              </a:rPr>
              <a:t>&lt;= </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x</a:t>
            </a:r>
            <a:r>
              <a:rPr b="1" i="0" lang="en" sz="1500" u="none" cap="none" strike="noStrike">
                <a:solidFill>
                  <a:srgbClr val="3333FF"/>
                </a:solidFill>
                <a:latin typeface="Arial"/>
                <a:ea typeface="Arial"/>
                <a:cs typeface="Arial"/>
                <a:sym typeface="Arial"/>
              </a:rPr>
              <a:t> (1+ε)</a:t>
            </a:r>
            <a:r>
              <a:rPr b="1" i="0" lang="en" sz="1500" u="none" cap="none" strike="noStrike">
                <a:solidFill>
                  <a:schemeClr val="dk1"/>
                </a:solidFill>
                <a:latin typeface="Arial"/>
                <a:ea typeface="Arial"/>
                <a:cs typeface="Arial"/>
                <a:sym typeface="Arial"/>
              </a:rPr>
              <a:t>) = </a:t>
            </a:r>
            <a:r>
              <a:rPr b="1" i="0" lang="en" sz="1500" u="none" cap="none" strike="noStrike">
                <a:solidFill>
                  <a:srgbClr val="3333FF"/>
                </a:solidFill>
                <a:latin typeface="Arial"/>
                <a:ea typeface="Arial"/>
                <a:cs typeface="Arial"/>
                <a:sym typeface="Arial"/>
              </a:rPr>
              <a:t>1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333FF"/>
                </a:solidFill>
                <a:latin typeface="Arial"/>
                <a:ea typeface="Arial"/>
                <a:cs typeface="Arial"/>
                <a:sym typeface="Arial"/>
              </a:rPr>
              <a:t>(1+ ε) of exact NN </a:t>
            </a:r>
            <a:r>
              <a:rPr b="1" i="0" lang="en" sz="1400" u="none" cap="none" strike="noStrike">
                <a:solidFill>
                  <a:schemeClr val="dk1"/>
                </a:solidFill>
                <a:latin typeface="Arial"/>
                <a:ea typeface="Arial"/>
                <a:cs typeface="Arial"/>
                <a:sym typeface="Arial"/>
              </a:rPr>
              <a:t>with</a:t>
            </a:r>
            <a:r>
              <a:rPr b="1" i="0" lang="en" sz="1400" u="none" cap="none" strike="noStrike">
                <a:solidFill>
                  <a:srgbClr val="C00000"/>
                </a:solidFill>
                <a:latin typeface="Arial"/>
                <a:ea typeface="Arial"/>
                <a:cs typeface="Arial"/>
                <a:sym typeface="Arial"/>
              </a:rPr>
              <a:t> </a:t>
            </a:r>
            <a:r>
              <a:rPr b="1" i="0" lang="en" sz="1400" u="none" cap="none" strike="noStrike">
                <a:solidFill>
                  <a:srgbClr val="3333FF"/>
                </a:solidFill>
                <a:latin typeface="Arial"/>
                <a:ea typeface="Arial"/>
                <a:cs typeface="Arial"/>
                <a:sym typeface="Arial"/>
              </a:rPr>
              <a:t>probability 1</a:t>
            </a:r>
            <a:endParaRPr/>
          </a:p>
        </p:txBody>
      </p:sp>
      <p:sp>
        <p:nvSpPr>
          <p:cNvPr id="314" name="Google Shape;314;p38"/>
          <p:cNvSpPr txBox="1"/>
          <p:nvPr/>
        </p:nvSpPr>
        <p:spPr>
          <a:xfrm>
            <a:off x="6115588" y="3957695"/>
            <a:ext cx="2959500" cy="10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ε </a:t>
            </a:r>
            <a:r>
              <a:rPr b="1" i="0" lang="en" sz="1400" u="none" cap="none" strike="noStrike">
                <a:solidFill>
                  <a:srgbClr val="3333FF"/>
                </a:solidFill>
                <a:latin typeface="Arial"/>
                <a:ea typeface="Arial"/>
                <a:cs typeface="Arial"/>
                <a:sym typeface="Arial"/>
              </a:rPr>
              <a:t>&lt;= </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x</a:t>
            </a:r>
            <a:r>
              <a:rPr b="1" i="0" lang="en" sz="1500" u="none" cap="none" strike="noStrike">
                <a:solidFill>
                  <a:srgbClr val="3333FF"/>
                </a:solidFill>
                <a:latin typeface="Arial"/>
                <a:ea typeface="Arial"/>
                <a:cs typeface="Arial"/>
                <a:sym typeface="Arial"/>
              </a:rPr>
              <a:t> (1+ε)</a:t>
            </a:r>
            <a:r>
              <a:rPr b="1" i="0" lang="en" sz="1500" u="none" cap="none" strike="noStrike">
                <a:solidFill>
                  <a:schemeClr val="dk1"/>
                </a:solidFill>
                <a:latin typeface="Arial"/>
                <a:ea typeface="Arial"/>
                <a:cs typeface="Arial"/>
                <a:sym typeface="Arial"/>
              </a:rPr>
              <a:t>) &gt;= </a:t>
            </a:r>
            <a:r>
              <a:rPr b="1" i="0" lang="en" sz="1500" u="none" cap="none" strike="noStrike">
                <a:solidFill>
                  <a:srgbClr val="C00000"/>
                </a:solidFill>
                <a:latin typeface="Arial"/>
                <a:ea typeface="Arial"/>
                <a:cs typeface="Arial"/>
                <a:sym typeface="Arial"/>
              </a:rPr>
              <a:t>δ</a:t>
            </a:r>
            <a:r>
              <a:rPr b="1" i="0" lang="en" sz="1500" u="none" cap="none" strike="noStrike">
                <a:solidFill>
                  <a:srgbClr val="3333FF"/>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333FF"/>
                </a:solidFill>
                <a:latin typeface="Arial"/>
                <a:ea typeface="Arial"/>
                <a:cs typeface="Arial"/>
                <a:sym typeface="Arial"/>
              </a:rPr>
              <a:t>(1+ ε) of exact NN </a:t>
            </a:r>
            <a:r>
              <a:rPr b="1" i="0" lang="en" sz="1400" u="none" cap="none" strike="noStrike">
                <a:solidFill>
                  <a:schemeClr val="dk1"/>
                </a:solidFill>
                <a:latin typeface="Arial"/>
                <a:ea typeface="Arial"/>
                <a:cs typeface="Arial"/>
                <a:sym typeface="Arial"/>
              </a:rPr>
              <a:t>with</a:t>
            </a:r>
            <a:r>
              <a:rPr b="1" i="0" lang="en" sz="1400" u="none" cap="none" strike="noStrike">
                <a:solidFill>
                  <a:srgbClr val="C00000"/>
                </a:solidFill>
                <a:latin typeface="Arial"/>
                <a:ea typeface="Arial"/>
                <a:cs typeface="Arial"/>
                <a:sym typeface="Arial"/>
              </a:rPr>
              <a:t> probability at least δ</a:t>
            </a:r>
            <a:endParaRPr/>
          </a:p>
        </p:txBody>
      </p:sp>
      <p:sp>
        <p:nvSpPr>
          <p:cNvPr id="315" name="Google Shape;315;p38"/>
          <p:cNvSpPr txBox="1"/>
          <p:nvPr/>
        </p:nvSpPr>
        <p:spPr>
          <a:xfrm>
            <a:off x="36996" y="214250"/>
            <a:ext cx="6298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Echihabi et al. “New Trends in High-D Vector Similarity Search: AI-driven, Progressive, and Distributed” PVLDB 2021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1" name="Shape 4491"/>
        <p:cNvGrpSpPr/>
        <p:nvPr/>
      </p:nvGrpSpPr>
      <p:grpSpPr>
        <a:xfrm>
          <a:off x="0" y="0"/>
          <a:ext cx="0" cy="0"/>
          <a:chOff x="0" y="0"/>
          <a:chExt cx="0" cy="0"/>
        </a:xfrm>
      </p:grpSpPr>
      <p:sp>
        <p:nvSpPr>
          <p:cNvPr id="4492" name="Google Shape;4492;p1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4493" name="Google Shape;4493;p1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94" name="Google Shape;4494;p164"/>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4495" name="Google Shape;4495;p164"/>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496" name="Google Shape;4496;p164"/>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497" name="Google Shape;4497;p164"/>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498" name="Google Shape;4498;p164"/>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499" name="Google Shape;4499;p164"/>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500" name="Google Shape;4500;p164"/>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501" name="Google Shape;4501;p164"/>
          <p:cNvCxnSpPr>
            <a:stCxn id="4500" idx="1"/>
            <a:endCxn id="4502"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502" name="Google Shape;4502;p164"/>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503" name="Google Shape;4503;p164"/>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4504" name="Google Shape;4504;p164"/>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505" name="Google Shape;4505;p164"/>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06" name="Google Shape;4506;p164"/>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07" name="Google Shape;4507;p164"/>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08" name="Google Shape;4508;p164"/>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09" name="Google Shape;4509;p164"/>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10" name="Google Shape;4510;p164"/>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11" name="Google Shape;4511;p164"/>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12" name="Google Shape;4512;p164"/>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13" name="Google Shape;4513;p164"/>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14" name="Google Shape;4514;p164"/>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15" name="Google Shape;4515;p164"/>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16" name="Google Shape;4516;p164"/>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17" name="Google Shape;4517;p164"/>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518" name="Google Shape;4518;p164"/>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519" name="Google Shape;4519;p164"/>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520" name="Google Shape;4520;p164"/>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521" name="Google Shape;4521;p164"/>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522" name="Google Shape;4522;p164"/>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523" name="Google Shape;4523;p164"/>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24" name="Google Shape;4524;p164"/>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25" name="Google Shape;4525;p164"/>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526" name="Google Shape;4526;p164"/>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527" name="Google Shape;4527;p164"/>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28" name="Google Shape;4528;p164"/>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529" name="Google Shape;4529;p164"/>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30" name="Google Shape;4530;p164"/>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531" name="Google Shape;4531;p164"/>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5" name="Shape 4535"/>
        <p:cNvGrpSpPr/>
        <p:nvPr/>
      </p:nvGrpSpPr>
      <p:grpSpPr>
        <a:xfrm>
          <a:off x="0" y="0"/>
          <a:ext cx="0" cy="0"/>
          <a:chOff x="0" y="0"/>
          <a:chExt cx="0" cy="0"/>
        </a:xfrm>
      </p:grpSpPr>
      <p:sp>
        <p:nvSpPr>
          <p:cNvPr id="4536" name="Google Shape;4536;p1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4537" name="Google Shape;4537;p165"/>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538" name="Google Shape;4538;p165"/>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4539" name="Google Shape;4539;p165"/>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540" name="Google Shape;4540;p165"/>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541" name="Google Shape;4541;p165"/>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542" name="Google Shape;4542;p165"/>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543" name="Google Shape;4543;p165"/>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544" name="Google Shape;4544;p165"/>
          <p:cNvCxnSpPr>
            <a:stCxn id="4543" idx="1"/>
            <a:endCxn id="4545"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4545" name="Google Shape;4545;p165"/>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546" name="Google Shape;4546;p165"/>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547" name="Google Shape;4547;p165"/>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48" name="Google Shape;4548;p165"/>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49" name="Google Shape;4549;p165"/>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50" name="Google Shape;4550;p165"/>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51" name="Google Shape;4551;p165"/>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52" name="Google Shape;4552;p165"/>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53" name="Google Shape;4553;p165"/>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54" name="Google Shape;4554;p165"/>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55" name="Google Shape;4555;p165"/>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56" name="Google Shape;4556;p165"/>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57" name="Google Shape;4557;p165"/>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58" name="Google Shape;4558;p165"/>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59" name="Google Shape;4559;p165"/>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560" name="Google Shape;4560;p165"/>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561" name="Google Shape;4561;p165"/>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562" name="Google Shape;4562;p165"/>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563" name="Google Shape;4563;p165"/>
          <p:cNvCxnSpPr>
            <a:stCxn id="4545" idx="3"/>
            <a:endCxn id="4564"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4565" name="Google Shape;4565;p165"/>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4566" name="Google Shape;4566;p165"/>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567" name="Google Shape;4567;p165"/>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568" name="Google Shape;4568;p165"/>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569" name="Google Shape;4569;p165"/>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570" name="Google Shape;4570;p165"/>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571" name="Google Shape;4571;p165"/>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572" name="Google Shape;4572;p165"/>
          <p:cNvCxnSpPr>
            <a:stCxn id="4571" idx="1"/>
            <a:endCxn id="4573"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573" name="Google Shape;4573;p165"/>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574" name="Google Shape;4574;p165"/>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4575" name="Google Shape;4575;p165"/>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576" name="Google Shape;4576;p165"/>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77" name="Google Shape;4577;p165"/>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78" name="Google Shape;4578;p165"/>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79" name="Google Shape;4579;p165"/>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80" name="Google Shape;4580;p165"/>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81" name="Google Shape;4581;p165"/>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82" name="Google Shape;4582;p165"/>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83" name="Google Shape;4583;p165"/>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84" name="Google Shape;4584;p165"/>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85" name="Google Shape;4585;p165"/>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86" name="Google Shape;4586;p165"/>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87" name="Google Shape;4587;p165"/>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588" name="Google Shape;4588;p165"/>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589" name="Google Shape;4589;p165"/>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590" name="Google Shape;4590;p165"/>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591" name="Google Shape;4591;p165"/>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592" name="Google Shape;4592;p165"/>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593" name="Google Shape;4593;p165"/>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594" name="Google Shape;4594;p165"/>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5" name="Google Shape;4595;p165"/>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6" name="Google Shape;4596;p165"/>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597" name="Google Shape;4597;p165"/>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598" name="Google Shape;4598;p165"/>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9" name="Google Shape;4599;p165"/>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00" name="Google Shape;4600;p165"/>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1" name="Google Shape;4601;p165"/>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02" name="Google Shape;4602;p165"/>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4603" name="Google Shape;4603;p165"/>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04" name="Google Shape;4604;p165"/>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05" name="Google Shape;4605;p165"/>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06" name="Google Shape;4606;p165"/>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7" name="Google Shape;4607;p165"/>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8" name="Google Shape;4608;p165"/>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09" name="Google Shape;4609;p165"/>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610" name="Google Shape;4610;p165"/>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11" name="Google Shape;4611;p165"/>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12" name="Google Shape;4612;p165"/>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13" name="Google Shape;4613;p165"/>
          <p:cNvSpPr/>
          <p:nvPr/>
        </p:nvSpPr>
        <p:spPr>
          <a:xfrm>
            <a:off x="2592165" y="3724883"/>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cxnSp>
        <p:nvCxnSpPr>
          <p:cNvPr id="4614" name="Google Shape;4614;p165"/>
          <p:cNvCxnSpPr/>
          <p:nvPr/>
        </p:nvCxnSpPr>
        <p:spPr>
          <a:xfrm>
            <a:off x="4790400" y="3890250"/>
            <a:ext cx="1200" cy="291000"/>
          </a:xfrm>
          <a:prstGeom prst="straightConnector1">
            <a:avLst/>
          </a:prstGeom>
          <a:noFill/>
          <a:ln cap="flat" cmpd="sng" w="9150">
            <a:solidFill>
              <a:schemeClr val="dk2"/>
            </a:solidFill>
            <a:prstDash val="solid"/>
            <a:round/>
            <a:headEnd len="med" w="med" type="none"/>
            <a:tailEnd len="med" w="med" type="triangle"/>
          </a:ln>
        </p:spPr>
      </p:cxnSp>
      <p:sp>
        <p:nvSpPr>
          <p:cNvPr id="4615" name="Google Shape;4615;p165"/>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9" name="Shape 4619"/>
        <p:cNvGrpSpPr/>
        <p:nvPr/>
      </p:nvGrpSpPr>
      <p:grpSpPr>
        <a:xfrm>
          <a:off x="0" y="0"/>
          <a:ext cx="0" cy="0"/>
          <a:chOff x="0" y="0"/>
          <a:chExt cx="0" cy="0"/>
        </a:xfrm>
      </p:grpSpPr>
      <p:sp>
        <p:nvSpPr>
          <p:cNvPr id="4620" name="Google Shape;4620;p1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4621" name="Google Shape;4621;p166"/>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22" name="Google Shape;4622;p166"/>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4623" name="Google Shape;4623;p166"/>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24" name="Google Shape;4624;p166"/>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625" name="Google Shape;4625;p166"/>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626" name="Google Shape;4626;p166"/>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627" name="Google Shape;4627;p166"/>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628" name="Google Shape;4628;p166"/>
          <p:cNvCxnSpPr>
            <a:stCxn id="4627" idx="1"/>
            <a:endCxn id="4629"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4629" name="Google Shape;4629;p166"/>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30" name="Google Shape;4630;p166"/>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631" name="Google Shape;4631;p166"/>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32" name="Google Shape;4632;p166"/>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33" name="Google Shape;4633;p166"/>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34" name="Google Shape;4634;p166"/>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35" name="Google Shape;4635;p166"/>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36" name="Google Shape;4636;p166"/>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37" name="Google Shape;4637;p166"/>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38" name="Google Shape;4638;p166"/>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39" name="Google Shape;4639;p166"/>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40" name="Google Shape;4640;p166"/>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41" name="Google Shape;4641;p166"/>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42" name="Google Shape;4642;p166"/>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43" name="Google Shape;4643;p166"/>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644" name="Google Shape;4644;p166"/>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645" name="Google Shape;4645;p166"/>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646" name="Google Shape;4646;p166"/>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647" name="Google Shape;4647;p166"/>
          <p:cNvCxnSpPr>
            <a:stCxn id="4629" idx="3"/>
            <a:endCxn id="4648"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4649" name="Google Shape;4649;p166"/>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4650" name="Google Shape;4650;p166"/>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51" name="Google Shape;4651;p166"/>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652" name="Google Shape;4652;p166"/>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653" name="Google Shape;4653;p166"/>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654" name="Google Shape;4654;p166"/>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655" name="Google Shape;4655;p166"/>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656" name="Google Shape;4656;p166"/>
          <p:cNvCxnSpPr>
            <a:stCxn id="4655" idx="1"/>
            <a:endCxn id="4657"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657" name="Google Shape;4657;p166"/>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658" name="Google Shape;4658;p166"/>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4659" name="Google Shape;4659;p166"/>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660" name="Google Shape;4660;p166"/>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61" name="Google Shape;4661;p166"/>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62" name="Google Shape;4662;p166"/>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63" name="Google Shape;4663;p166"/>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64" name="Google Shape;4664;p166"/>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65" name="Google Shape;4665;p166"/>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66" name="Google Shape;4666;p166"/>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67" name="Google Shape;4667;p166"/>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68" name="Google Shape;4668;p166"/>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69" name="Google Shape;4669;p166"/>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70" name="Google Shape;4670;p166"/>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71" name="Google Shape;4671;p166"/>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672" name="Google Shape;4672;p166"/>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673" name="Google Shape;4673;p166"/>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674" name="Google Shape;4674;p166"/>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675" name="Google Shape;4675;p166"/>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76" name="Google Shape;4676;p166"/>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77" name="Google Shape;4677;p166"/>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78" name="Google Shape;4678;p166"/>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79" name="Google Shape;4679;p166"/>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0" name="Google Shape;4680;p166"/>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81" name="Google Shape;4681;p166"/>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682" name="Google Shape;4682;p166"/>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3" name="Google Shape;4683;p166"/>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84" name="Google Shape;4684;p166"/>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85" name="Google Shape;4685;p166"/>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86" name="Google Shape;4686;p166"/>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4687" name="Google Shape;4687;p166"/>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88" name="Google Shape;4688;p166"/>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89" name="Google Shape;4689;p166"/>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90" name="Google Shape;4690;p166"/>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1" name="Google Shape;4691;p166"/>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2" name="Google Shape;4692;p166"/>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93" name="Google Shape;4693;p166"/>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694" name="Google Shape;4694;p166"/>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5" name="Google Shape;4695;p166"/>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696" name="Google Shape;4696;p166"/>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7" name="Google Shape;4697;p166"/>
          <p:cNvSpPr/>
          <p:nvPr/>
        </p:nvSpPr>
        <p:spPr>
          <a:xfrm>
            <a:off x="3829740" y="3739483"/>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cxnSp>
        <p:nvCxnSpPr>
          <p:cNvPr id="4698" name="Google Shape;4698;p166"/>
          <p:cNvCxnSpPr/>
          <p:nvPr/>
        </p:nvCxnSpPr>
        <p:spPr>
          <a:xfrm>
            <a:off x="4790400" y="3890250"/>
            <a:ext cx="1200" cy="291000"/>
          </a:xfrm>
          <a:prstGeom prst="straightConnector1">
            <a:avLst/>
          </a:prstGeom>
          <a:noFill/>
          <a:ln cap="flat" cmpd="sng" w="9150">
            <a:solidFill>
              <a:schemeClr val="dk2"/>
            </a:solidFill>
            <a:prstDash val="solid"/>
            <a:round/>
            <a:headEnd len="med" w="med" type="none"/>
            <a:tailEnd len="med" w="med" type="triangle"/>
          </a:ln>
        </p:spPr>
      </p:cxnSp>
      <p:sp>
        <p:nvSpPr>
          <p:cNvPr id="4699" name="Google Shape;4699;p166"/>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3" name="Shape 4703"/>
        <p:cNvGrpSpPr/>
        <p:nvPr/>
      </p:nvGrpSpPr>
      <p:grpSpPr>
        <a:xfrm>
          <a:off x="0" y="0"/>
          <a:ext cx="0" cy="0"/>
          <a:chOff x="0" y="0"/>
          <a:chExt cx="0" cy="0"/>
        </a:xfrm>
      </p:grpSpPr>
      <p:sp>
        <p:nvSpPr>
          <p:cNvPr id="4704" name="Google Shape;4704;p1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4705" name="Google Shape;4705;p167"/>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06" name="Google Shape;4706;p167"/>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4707" name="Google Shape;4707;p167"/>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08" name="Google Shape;4708;p167"/>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709" name="Google Shape;4709;p167"/>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710" name="Google Shape;4710;p167"/>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711" name="Google Shape;4711;p167"/>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712" name="Google Shape;4712;p167"/>
          <p:cNvCxnSpPr>
            <a:stCxn id="4711" idx="1"/>
            <a:endCxn id="4713"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4713" name="Google Shape;4713;p167"/>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14" name="Google Shape;4714;p167"/>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715" name="Google Shape;4715;p167"/>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16" name="Google Shape;4716;p167"/>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17" name="Google Shape;4717;p167"/>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18" name="Google Shape;4718;p167"/>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19" name="Google Shape;4719;p167"/>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20" name="Google Shape;4720;p167"/>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21" name="Google Shape;4721;p167"/>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22" name="Google Shape;4722;p167"/>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23" name="Google Shape;4723;p167"/>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24" name="Google Shape;4724;p167"/>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25" name="Google Shape;4725;p167"/>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26" name="Google Shape;4726;p167"/>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27" name="Google Shape;4727;p167"/>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728" name="Google Shape;4728;p167"/>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729" name="Google Shape;4729;p167"/>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730" name="Google Shape;4730;p167"/>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731" name="Google Shape;4731;p167"/>
          <p:cNvCxnSpPr>
            <a:stCxn id="4713" idx="3"/>
            <a:endCxn id="4732"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4733" name="Google Shape;4733;p167"/>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4734" name="Google Shape;4734;p167"/>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35" name="Google Shape;4735;p167"/>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736" name="Google Shape;4736;p167"/>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737" name="Google Shape;4737;p167"/>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738" name="Google Shape;4738;p167"/>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739" name="Google Shape;4739;p167"/>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740" name="Google Shape;4740;p167"/>
          <p:cNvCxnSpPr>
            <a:stCxn id="4739" idx="1"/>
            <a:endCxn id="4741"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741" name="Google Shape;4741;p167"/>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742" name="Google Shape;4742;p167"/>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4743" name="Google Shape;4743;p167"/>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744" name="Google Shape;4744;p167"/>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45" name="Google Shape;4745;p167"/>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46" name="Google Shape;4746;p167"/>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47" name="Google Shape;4747;p167"/>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48" name="Google Shape;4748;p167"/>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49" name="Google Shape;4749;p167"/>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50" name="Google Shape;4750;p167"/>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51" name="Google Shape;4751;p167"/>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52" name="Google Shape;4752;p167"/>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53" name="Google Shape;4753;p167"/>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54" name="Google Shape;4754;p167"/>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55" name="Google Shape;4755;p167"/>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756" name="Google Shape;4756;p167"/>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757" name="Google Shape;4757;p167"/>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758" name="Google Shape;4758;p167"/>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759" name="Google Shape;4759;p167"/>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60" name="Google Shape;4760;p167"/>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61" name="Google Shape;4761;p167"/>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62" name="Google Shape;4762;p167"/>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63" name="Google Shape;4763;p167"/>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64" name="Google Shape;4764;p167"/>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65" name="Google Shape;4765;p167"/>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766" name="Google Shape;4766;p167"/>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67" name="Google Shape;4767;p167"/>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68" name="Google Shape;4768;p167"/>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69" name="Google Shape;4769;p167"/>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70" name="Google Shape;4770;p167"/>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4771" name="Google Shape;4771;p167"/>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72" name="Google Shape;4772;p167"/>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73" name="Google Shape;4773;p167"/>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74" name="Google Shape;4774;p167"/>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75" name="Google Shape;4775;p167"/>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76" name="Google Shape;4776;p167"/>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77" name="Google Shape;4777;p167"/>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778" name="Google Shape;4778;p167"/>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79" name="Google Shape;4779;p167"/>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80" name="Google Shape;4780;p167"/>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1" name="Google Shape;4781;p167"/>
          <p:cNvSpPr/>
          <p:nvPr/>
        </p:nvSpPr>
        <p:spPr>
          <a:xfrm>
            <a:off x="3833603" y="430539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cxnSp>
        <p:nvCxnSpPr>
          <p:cNvPr id="4782" name="Google Shape;4782;p167"/>
          <p:cNvCxnSpPr/>
          <p:nvPr/>
        </p:nvCxnSpPr>
        <p:spPr>
          <a:xfrm>
            <a:off x="4790400" y="3890250"/>
            <a:ext cx="1200" cy="291000"/>
          </a:xfrm>
          <a:prstGeom prst="straightConnector1">
            <a:avLst/>
          </a:prstGeom>
          <a:noFill/>
          <a:ln cap="flat" cmpd="sng" w="9150">
            <a:solidFill>
              <a:schemeClr val="dk2"/>
            </a:solidFill>
            <a:prstDash val="solid"/>
            <a:round/>
            <a:headEnd len="med" w="med" type="none"/>
            <a:tailEnd len="med" w="med" type="triangle"/>
          </a:ln>
        </p:spPr>
      </p:cxnSp>
      <p:sp>
        <p:nvSpPr>
          <p:cNvPr id="4783" name="Google Shape;4783;p167"/>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
        <p:nvSpPr>
          <p:cNvPr id="4784" name="Google Shape;4784;p167"/>
          <p:cNvSpPr/>
          <p:nvPr/>
        </p:nvSpPr>
        <p:spPr>
          <a:xfrm>
            <a:off x="6804272" y="3621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8" name="Shape 4788"/>
        <p:cNvGrpSpPr/>
        <p:nvPr/>
      </p:nvGrpSpPr>
      <p:grpSpPr>
        <a:xfrm>
          <a:off x="0" y="0"/>
          <a:ext cx="0" cy="0"/>
          <a:chOff x="0" y="0"/>
          <a:chExt cx="0" cy="0"/>
        </a:xfrm>
      </p:grpSpPr>
      <p:sp>
        <p:nvSpPr>
          <p:cNvPr id="4789" name="Google Shape;4789;p1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4790" name="Google Shape;4790;p168"/>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91" name="Google Shape;4791;p168"/>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4792" name="Google Shape;4792;p168"/>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93" name="Google Shape;4793;p168"/>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794" name="Google Shape;4794;p168"/>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795" name="Google Shape;4795;p168"/>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796" name="Google Shape;4796;p168"/>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797" name="Google Shape;4797;p168"/>
          <p:cNvCxnSpPr>
            <a:stCxn id="4796" idx="1"/>
            <a:endCxn id="4798"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4798" name="Google Shape;4798;p168"/>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799" name="Google Shape;4799;p168"/>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800" name="Google Shape;4800;p168"/>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01" name="Google Shape;4801;p168"/>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02" name="Google Shape;4802;p168"/>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03" name="Google Shape;4803;p168"/>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04" name="Google Shape;4804;p168"/>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05" name="Google Shape;4805;p168"/>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06" name="Google Shape;4806;p168"/>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07" name="Google Shape;4807;p168"/>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08" name="Google Shape;4808;p168"/>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09" name="Google Shape;4809;p168"/>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10" name="Google Shape;4810;p168"/>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11" name="Google Shape;4811;p168"/>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12" name="Google Shape;4812;p168"/>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813" name="Google Shape;4813;p168"/>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814" name="Google Shape;4814;p168"/>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815" name="Google Shape;4815;p168"/>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816" name="Google Shape;4816;p168"/>
          <p:cNvCxnSpPr>
            <a:stCxn id="4798" idx="3"/>
            <a:endCxn id="4817"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4818" name="Google Shape;4818;p168"/>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4819" name="Google Shape;4819;p168"/>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820" name="Google Shape;4820;p168"/>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821" name="Google Shape;4821;p168"/>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822" name="Google Shape;4822;p168"/>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823" name="Google Shape;4823;p168"/>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824" name="Google Shape;4824;p168"/>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825" name="Google Shape;4825;p168"/>
          <p:cNvCxnSpPr>
            <a:stCxn id="4824" idx="1"/>
            <a:endCxn id="4826"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826" name="Google Shape;4826;p168"/>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827" name="Google Shape;4827;p168"/>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4828" name="Google Shape;4828;p168"/>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829" name="Google Shape;4829;p168"/>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30" name="Google Shape;4830;p168"/>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31" name="Google Shape;4831;p168"/>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32" name="Google Shape;4832;p168"/>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33" name="Google Shape;4833;p168"/>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34" name="Google Shape;4834;p168"/>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35" name="Google Shape;4835;p168"/>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36" name="Google Shape;4836;p168"/>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37" name="Google Shape;4837;p168"/>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38" name="Google Shape;4838;p168"/>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39" name="Google Shape;4839;p168"/>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40" name="Google Shape;4840;p168"/>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41" name="Google Shape;4841;p168"/>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842" name="Google Shape;4842;p168"/>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843" name="Google Shape;4843;p168"/>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844" name="Google Shape;4844;p168"/>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845" name="Google Shape;4845;p168"/>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846" name="Google Shape;4846;p168"/>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847" name="Google Shape;4847;p168"/>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8" name="Google Shape;4848;p168"/>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9" name="Google Shape;4849;p168"/>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850" name="Google Shape;4850;p168"/>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851" name="Google Shape;4851;p168"/>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52" name="Google Shape;4852;p168"/>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853" name="Google Shape;4853;p168"/>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54" name="Google Shape;4854;p168"/>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855" name="Google Shape;4855;p168"/>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4856" name="Google Shape;4856;p168"/>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857" name="Google Shape;4857;p168"/>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858" name="Google Shape;4858;p168"/>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859" name="Google Shape;4859;p168"/>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60" name="Google Shape;4860;p168"/>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61" name="Google Shape;4861;p168"/>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862" name="Google Shape;4862;p168"/>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863" name="Google Shape;4863;p168"/>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64" name="Google Shape;4864;p168"/>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865" name="Google Shape;4865;p168"/>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66" name="Google Shape;4866;p168"/>
          <p:cNvSpPr/>
          <p:nvPr/>
        </p:nvSpPr>
        <p:spPr>
          <a:xfrm>
            <a:off x="3833603" y="430539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cxnSp>
        <p:nvCxnSpPr>
          <p:cNvPr id="4867" name="Google Shape;4867;p168"/>
          <p:cNvCxnSpPr/>
          <p:nvPr/>
        </p:nvCxnSpPr>
        <p:spPr>
          <a:xfrm>
            <a:off x="4790400" y="3890250"/>
            <a:ext cx="1200" cy="291000"/>
          </a:xfrm>
          <a:prstGeom prst="straightConnector1">
            <a:avLst/>
          </a:prstGeom>
          <a:noFill/>
          <a:ln cap="flat" cmpd="sng" w="9150">
            <a:solidFill>
              <a:schemeClr val="dk2"/>
            </a:solidFill>
            <a:prstDash val="solid"/>
            <a:round/>
            <a:headEnd len="med" w="med" type="none"/>
            <a:tailEnd len="med" w="med" type="triangle"/>
          </a:ln>
        </p:spPr>
      </p:cxnSp>
      <p:sp>
        <p:nvSpPr>
          <p:cNvPr id="4868" name="Google Shape;4868;p168"/>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
        <p:nvSpPr>
          <p:cNvPr id="4869" name="Google Shape;4869;p168"/>
          <p:cNvSpPr/>
          <p:nvPr/>
        </p:nvSpPr>
        <p:spPr>
          <a:xfrm>
            <a:off x="6804272" y="3621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70" name="Google Shape;4870;p168"/>
          <p:cNvSpPr txBox="1"/>
          <p:nvPr/>
        </p:nvSpPr>
        <p:spPr>
          <a:xfrm>
            <a:off x="6016800" y="4363925"/>
            <a:ext cx="2885100" cy="523200"/>
          </a:xfrm>
          <a:prstGeom prst="rect">
            <a:avLst/>
          </a:prstGeom>
          <a:solidFill>
            <a:srgbClr val="EEECE1"/>
          </a:solidFill>
          <a:ln cap="flat" cmpd="sng" w="9525">
            <a:solidFill>
              <a:srgbClr val="9E9E9E"/>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0E0E0E"/>
                </a:solidFill>
                <a:latin typeface="Ubuntu"/>
                <a:ea typeface="Ubuntu"/>
                <a:cs typeface="Ubuntu"/>
                <a:sym typeface="Ubuntu"/>
              </a:rPr>
              <a:t>deleted vectors first marked in the index</a:t>
            </a:r>
            <a:endParaRPr sz="1100">
              <a:solidFill>
                <a:srgbClr val="0E0E0E"/>
              </a:solidFill>
              <a:latin typeface="Ubuntu"/>
              <a:ea typeface="Ubuntu"/>
              <a:cs typeface="Ubuntu"/>
              <a:sym typeface="Ubuntu"/>
            </a:endParaRPr>
          </a:p>
          <a:p>
            <a:pPr indent="0" lvl="0" marL="0" rtl="0" algn="l">
              <a:spcBef>
                <a:spcPts val="0"/>
              </a:spcBef>
              <a:spcAft>
                <a:spcPts val="0"/>
              </a:spcAft>
              <a:buNone/>
            </a:pPr>
            <a:r>
              <a:rPr lang="en" sz="1100">
                <a:solidFill>
                  <a:srgbClr val="0E0E0E"/>
                </a:solidFill>
                <a:latin typeface="Ubuntu"/>
                <a:ea typeface="Ubuntu"/>
                <a:cs typeface="Ubuntu"/>
                <a:sym typeface="Ubuntu"/>
              </a:rPr>
              <a:t>then removed at a later point</a:t>
            </a:r>
            <a:endParaRPr sz="1100">
              <a:solidFill>
                <a:srgbClr val="0E0E0E"/>
              </a:solidFill>
              <a:latin typeface="Ubuntu"/>
              <a:ea typeface="Ubuntu"/>
              <a:cs typeface="Ubuntu"/>
              <a:sym typeface="Ubuntu"/>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4" name="Shape 4874"/>
        <p:cNvGrpSpPr/>
        <p:nvPr/>
      </p:nvGrpSpPr>
      <p:grpSpPr>
        <a:xfrm>
          <a:off x="0" y="0"/>
          <a:ext cx="0" cy="0"/>
          <a:chOff x="0" y="0"/>
          <a:chExt cx="0" cy="0"/>
        </a:xfrm>
      </p:grpSpPr>
      <p:sp>
        <p:nvSpPr>
          <p:cNvPr id="4875" name="Google Shape;4875;p1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4876" name="Google Shape;4876;p169"/>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877" name="Google Shape;4877;p169"/>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4878" name="Google Shape;4878;p169"/>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879" name="Google Shape;4879;p169"/>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880" name="Google Shape;4880;p169"/>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881" name="Google Shape;4881;p169"/>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882" name="Google Shape;4882;p169"/>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883" name="Google Shape;4883;p169"/>
          <p:cNvCxnSpPr>
            <a:stCxn id="4882" idx="1"/>
            <a:endCxn id="4884"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4884" name="Google Shape;4884;p169"/>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885" name="Google Shape;4885;p169"/>
          <p:cNvCxnSpPr>
            <a:endCxn id="4886" idx="0"/>
          </p:cNvCxnSpPr>
          <p:nvPr/>
        </p:nvCxnSpPr>
        <p:spPr>
          <a:xfrm>
            <a:off x="4790396" y="3890351"/>
            <a:ext cx="1200" cy="291000"/>
          </a:xfrm>
          <a:prstGeom prst="straightConnector1">
            <a:avLst/>
          </a:prstGeom>
          <a:noFill/>
          <a:ln cap="flat" cmpd="sng" w="9150">
            <a:solidFill>
              <a:schemeClr val="dk2"/>
            </a:solidFill>
            <a:prstDash val="solid"/>
            <a:round/>
            <a:headEnd len="med" w="med" type="none"/>
            <a:tailEnd len="med" w="med" type="triangle"/>
          </a:ln>
        </p:spPr>
      </p:cxnSp>
      <p:sp>
        <p:nvSpPr>
          <p:cNvPr id="4887" name="Google Shape;4887;p169"/>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888" name="Google Shape;4888;p169"/>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89" name="Google Shape;4889;p169"/>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90" name="Google Shape;4890;p169"/>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91" name="Google Shape;4891;p169"/>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92" name="Google Shape;4892;p169"/>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93" name="Google Shape;4893;p169"/>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94" name="Google Shape;4894;p169"/>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95" name="Google Shape;4895;p169"/>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96" name="Google Shape;4896;p169"/>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97" name="Google Shape;4897;p169"/>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98" name="Google Shape;4898;p169"/>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899" name="Google Shape;4899;p169"/>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00" name="Google Shape;4900;p169"/>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901" name="Google Shape;4901;p169"/>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902" name="Google Shape;4902;p169"/>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886" name="Google Shape;4886;p169"/>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903" name="Google Shape;4903;p169"/>
          <p:cNvCxnSpPr>
            <a:stCxn id="4884" idx="3"/>
            <a:endCxn id="4904"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4905" name="Google Shape;4905;p169"/>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4906" name="Google Shape;4906;p169"/>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907" name="Google Shape;4907;p169"/>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908" name="Google Shape;4908;p169"/>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909" name="Google Shape;4909;p169"/>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910" name="Google Shape;4910;p169"/>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911" name="Google Shape;4911;p169"/>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912" name="Google Shape;4912;p169"/>
          <p:cNvCxnSpPr>
            <a:stCxn id="4911" idx="1"/>
            <a:endCxn id="4913"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913" name="Google Shape;4913;p169"/>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914" name="Google Shape;4914;p169"/>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4915" name="Google Shape;4915;p169"/>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916" name="Google Shape;4916;p169"/>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17" name="Google Shape;4917;p169"/>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18" name="Google Shape;4918;p169"/>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19" name="Google Shape;4919;p169"/>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20" name="Google Shape;4920;p169"/>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21" name="Google Shape;4921;p169"/>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22" name="Google Shape;4922;p169"/>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23" name="Google Shape;4923;p169"/>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24" name="Google Shape;4924;p169"/>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25" name="Google Shape;4925;p169"/>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26" name="Google Shape;4926;p169"/>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27" name="Google Shape;4927;p169"/>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28" name="Google Shape;4928;p169"/>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929" name="Google Shape;4929;p169"/>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930" name="Google Shape;4930;p169"/>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931" name="Google Shape;4931;p169"/>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932" name="Google Shape;4932;p169"/>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933" name="Google Shape;4933;p169"/>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934" name="Google Shape;4934;p169"/>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5" name="Google Shape;4935;p169"/>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6" name="Google Shape;4936;p169"/>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937" name="Google Shape;4937;p169"/>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938" name="Google Shape;4938;p169"/>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39" name="Google Shape;4939;p169"/>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940" name="Google Shape;4940;p169"/>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1" name="Google Shape;4941;p169"/>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942" name="Google Shape;4942;p169"/>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4943" name="Google Shape;4943;p169"/>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944" name="Google Shape;4944;p169"/>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945" name="Google Shape;4945;p169"/>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946" name="Google Shape;4946;p169"/>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7" name="Google Shape;4947;p169"/>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8" name="Google Shape;4948;p169"/>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949" name="Google Shape;4949;p169"/>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4950" name="Google Shape;4950;p169"/>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1" name="Google Shape;4951;p169"/>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952" name="Google Shape;4952;p169"/>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3" name="Google Shape;4953;p169"/>
          <p:cNvSpPr/>
          <p:nvPr/>
        </p:nvSpPr>
        <p:spPr>
          <a:xfrm>
            <a:off x="3833603" y="430539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954" name="Google Shape;4954;p169"/>
          <p:cNvSpPr/>
          <p:nvPr/>
        </p:nvSpPr>
        <p:spPr>
          <a:xfrm>
            <a:off x="2592115" y="3726586"/>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955" name="Google Shape;4955;p169"/>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
        <p:nvSpPr>
          <p:cNvPr id="4956" name="Google Shape;4956;p169"/>
          <p:cNvSpPr/>
          <p:nvPr/>
        </p:nvSpPr>
        <p:spPr>
          <a:xfrm>
            <a:off x="6804272" y="3621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0" name="Shape 4960"/>
        <p:cNvGrpSpPr/>
        <p:nvPr/>
      </p:nvGrpSpPr>
      <p:grpSpPr>
        <a:xfrm>
          <a:off x="0" y="0"/>
          <a:ext cx="0" cy="0"/>
          <a:chOff x="0" y="0"/>
          <a:chExt cx="0" cy="0"/>
        </a:xfrm>
      </p:grpSpPr>
      <p:sp>
        <p:nvSpPr>
          <p:cNvPr id="4961" name="Google Shape;4961;p1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4962" name="Google Shape;4962;p170"/>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963" name="Google Shape;4963;p170"/>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4964" name="Google Shape;4964;p170"/>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965" name="Google Shape;4965;p170"/>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966" name="Google Shape;4966;p170"/>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967" name="Google Shape;4967;p170"/>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968" name="Google Shape;4968;p170"/>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969" name="Google Shape;4969;p170"/>
          <p:cNvCxnSpPr>
            <a:stCxn id="4968" idx="1"/>
            <a:endCxn id="4970"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4970" name="Google Shape;4970;p170"/>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971" name="Google Shape;4971;p170"/>
          <p:cNvCxnSpPr>
            <a:endCxn id="4972" idx="0"/>
          </p:cNvCxnSpPr>
          <p:nvPr/>
        </p:nvCxnSpPr>
        <p:spPr>
          <a:xfrm>
            <a:off x="4783196" y="3889751"/>
            <a:ext cx="8400" cy="291600"/>
          </a:xfrm>
          <a:prstGeom prst="straightConnector1">
            <a:avLst/>
          </a:prstGeom>
          <a:noFill/>
          <a:ln cap="flat" cmpd="sng" w="9150">
            <a:solidFill>
              <a:schemeClr val="dk2"/>
            </a:solidFill>
            <a:prstDash val="solid"/>
            <a:round/>
            <a:headEnd len="med" w="med" type="none"/>
            <a:tailEnd len="med" w="med" type="triangle"/>
          </a:ln>
        </p:spPr>
      </p:cxnSp>
      <p:sp>
        <p:nvSpPr>
          <p:cNvPr id="4973" name="Google Shape;4973;p170"/>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4974" name="Google Shape;4974;p170"/>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75" name="Google Shape;4975;p170"/>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76" name="Google Shape;4976;p170"/>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77" name="Google Shape;4977;p170"/>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78" name="Google Shape;4978;p170"/>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79" name="Google Shape;4979;p170"/>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80" name="Google Shape;4980;p170"/>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81" name="Google Shape;4981;p170"/>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82" name="Google Shape;4982;p170"/>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83" name="Google Shape;4983;p170"/>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84" name="Google Shape;4984;p170"/>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85" name="Google Shape;4985;p170"/>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4986" name="Google Shape;4986;p170"/>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4987" name="Google Shape;4987;p170"/>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4988" name="Google Shape;4988;p170"/>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4972" name="Google Shape;4972;p170"/>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989" name="Google Shape;4989;p170"/>
          <p:cNvCxnSpPr>
            <a:stCxn id="4970" idx="3"/>
            <a:endCxn id="4990"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4991" name="Google Shape;4991;p170"/>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4992" name="Google Shape;4992;p170"/>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4993" name="Google Shape;4993;p170"/>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4994" name="Google Shape;4994;p170"/>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4995" name="Google Shape;4995;p170"/>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4996" name="Google Shape;4996;p170"/>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4997" name="Google Shape;4997;p170"/>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4998" name="Google Shape;4998;p170"/>
          <p:cNvCxnSpPr>
            <a:stCxn id="4997" idx="1"/>
            <a:endCxn id="4999"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4999" name="Google Shape;4999;p170"/>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000" name="Google Shape;5000;p170"/>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5001" name="Google Shape;5001;p170"/>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002" name="Google Shape;5002;p170"/>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03" name="Google Shape;5003;p170"/>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04" name="Google Shape;5004;p170"/>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05" name="Google Shape;5005;p170"/>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06" name="Google Shape;5006;p170"/>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07" name="Google Shape;5007;p170"/>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08" name="Google Shape;5008;p170"/>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09" name="Google Shape;5009;p170"/>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10" name="Google Shape;5010;p170"/>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11" name="Google Shape;5011;p170"/>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12" name="Google Shape;5012;p170"/>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13" name="Google Shape;5013;p170"/>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14" name="Google Shape;5014;p170"/>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015" name="Google Shape;5015;p170"/>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016" name="Google Shape;5016;p170"/>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017" name="Google Shape;5017;p170"/>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018" name="Google Shape;5018;p170"/>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019" name="Google Shape;5019;p170"/>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020" name="Google Shape;5020;p170"/>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1" name="Google Shape;5021;p170"/>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2" name="Google Shape;5022;p170"/>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023" name="Google Shape;5023;p170"/>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024" name="Google Shape;5024;p170"/>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5" name="Google Shape;5025;p170"/>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026" name="Google Shape;5026;p170"/>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7" name="Google Shape;5027;p170"/>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028" name="Google Shape;5028;p170"/>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5029" name="Google Shape;5029;p170"/>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030" name="Google Shape;5030;p170"/>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031" name="Google Shape;5031;p170"/>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032" name="Google Shape;5032;p170"/>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3" name="Google Shape;5033;p170"/>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4" name="Google Shape;5034;p170"/>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035" name="Google Shape;5035;p170"/>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036" name="Google Shape;5036;p170"/>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7" name="Google Shape;5037;p170"/>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038" name="Google Shape;5038;p170"/>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9" name="Google Shape;5039;p170"/>
          <p:cNvSpPr/>
          <p:nvPr/>
        </p:nvSpPr>
        <p:spPr>
          <a:xfrm>
            <a:off x="3833603" y="430539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040" name="Google Shape;5040;p170"/>
          <p:cNvSpPr/>
          <p:nvPr/>
        </p:nvSpPr>
        <p:spPr>
          <a:xfrm>
            <a:off x="3837378" y="3686511"/>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041" name="Google Shape;5041;p170"/>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
        <p:nvSpPr>
          <p:cNvPr id="5042" name="Google Shape;5042;p170"/>
          <p:cNvSpPr/>
          <p:nvPr/>
        </p:nvSpPr>
        <p:spPr>
          <a:xfrm>
            <a:off x="6804272" y="3621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6" name="Shape 5046"/>
        <p:cNvGrpSpPr/>
        <p:nvPr/>
      </p:nvGrpSpPr>
      <p:grpSpPr>
        <a:xfrm>
          <a:off x="0" y="0"/>
          <a:ext cx="0" cy="0"/>
          <a:chOff x="0" y="0"/>
          <a:chExt cx="0" cy="0"/>
        </a:xfrm>
      </p:grpSpPr>
      <p:sp>
        <p:nvSpPr>
          <p:cNvPr id="5047" name="Google Shape;5047;p1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5048" name="Google Shape;5048;p171"/>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049" name="Google Shape;5049;p171"/>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5050" name="Google Shape;5050;p171"/>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051" name="Google Shape;5051;p171"/>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052" name="Google Shape;5052;p171"/>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053" name="Google Shape;5053;p171"/>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054" name="Google Shape;5054;p171"/>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055" name="Google Shape;5055;p171"/>
          <p:cNvCxnSpPr>
            <a:stCxn id="5054" idx="1"/>
            <a:endCxn id="5056"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5056" name="Google Shape;5056;p171"/>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057" name="Google Shape;5057;p171"/>
          <p:cNvCxnSpPr>
            <a:endCxn id="5058" idx="0"/>
          </p:cNvCxnSpPr>
          <p:nvPr/>
        </p:nvCxnSpPr>
        <p:spPr>
          <a:xfrm>
            <a:off x="4783196" y="3889751"/>
            <a:ext cx="8400" cy="291600"/>
          </a:xfrm>
          <a:prstGeom prst="straightConnector1">
            <a:avLst/>
          </a:prstGeom>
          <a:noFill/>
          <a:ln cap="flat" cmpd="sng" w="9150">
            <a:solidFill>
              <a:schemeClr val="dk2"/>
            </a:solidFill>
            <a:prstDash val="solid"/>
            <a:round/>
            <a:headEnd len="med" w="med" type="none"/>
            <a:tailEnd len="med" w="med" type="triangle"/>
          </a:ln>
        </p:spPr>
      </p:cxnSp>
      <p:sp>
        <p:nvSpPr>
          <p:cNvPr id="5059" name="Google Shape;5059;p171"/>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060" name="Google Shape;5060;p171"/>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61" name="Google Shape;5061;p171"/>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62" name="Google Shape;5062;p171"/>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63" name="Google Shape;5063;p171"/>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64" name="Google Shape;5064;p171"/>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65" name="Google Shape;5065;p171"/>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66" name="Google Shape;5066;p171"/>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67" name="Google Shape;5067;p171"/>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68" name="Google Shape;5068;p171"/>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69" name="Google Shape;5069;p171"/>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70" name="Google Shape;5070;p171"/>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71" name="Google Shape;5071;p171"/>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72" name="Google Shape;5072;p171"/>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073" name="Google Shape;5073;p171"/>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074" name="Google Shape;5074;p171"/>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058" name="Google Shape;5058;p171"/>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075" name="Google Shape;5075;p171"/>
          <p:cNvCxnSpPr>
            <a:stCxn id="5056" idx="3"/>
            <a:endCxn id="5076"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5077" name="Google Shape;5077;p171"/>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5078" name="Google Shape;5078;p171"/>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079" name="Google Shape;5079;p171"/>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080" name="Google Shape;5080;p171"/>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5081" name="Google Shape;5081;p171"/>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082" name="Google Shape;5082;p171"/>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083" name="Google Shape;5083;p171"/>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084" name="Google Shape;5084;p171"/>
          <p:cNvCxnSpPr>
            <a:stCxn id="5083" idx="1"/>
            <a:endCxn id="5085"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5085" name="Google Shape;5085;p171"/>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086" name="Google Shape;5086;p171"/>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5087" name="Google Shape;5087;p171"/>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088" name="Google Shape;5088;p171"/>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89" name="Google Shape;5089;p171"/>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90" name="Google Shape;5090;p171"/>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91" name="Google Shape;5091;p171"/>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92" name="Google Shape;5092;p171"/>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93" name="Google Shape;5093;p171"/>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94" name="Google Shape;5094;p171"/>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95" name="Google Shape;5095;p171"/>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96" name="Google Shape;5096;p171"/>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97" name="Google Shape;5097;p171"/>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98" name="Google Shape;5098;p171"/>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099" name="Google Shape;5099;p171"/>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00" name="Google Shape;5100;p171"/>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101" name="Google Shape;5101;p171"/>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102" name="Google Shape;5102;p171"/>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103" name="Google Shape;5103;p171"/>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04" name="Google Shape;5104;p171"/>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05" name="Google Shape;5105;p171"/>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06" name="Google Shape;5106;p171"/>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07" name="Google Shape;5107;p171"/>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08" name="Google Shape;5108;p171"/>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09" name="Google Shape;5109;p171"/>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110" name="Google Shape;5110;p171"/>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11" name="Google Shape;5111;p171"/>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12" name="Google Shape;5112;p171"/>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13" name="Google Shape;5113;p171"/>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14" name="Google Shape;5114;p171"/>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5115" name="Google Shape;5115;p171"/>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16" name="Google Shape;5116;p171"/>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17" name="Google Shape;5117;p171"/>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18" name="Google Shape;5118;p171"/>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19" name="Google Shape;5119;p171"/>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20" name="Google Shape;5120;p171"/>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21" name="Google Shape;5121;p171"/>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122" name="Google Shape;5122;p171"/>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23" name="Google Shape;5123;p171"/>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24" name="Google Shape;5124;p171"/>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25" name="Google Shape;5125;p171"/>
          <p:cNvSpPr/>
          <p:nvPr/>
        </p:nvSpPr>
        <p:spPr>
          <a:xfrm>
            <a:off x="3833603" y="430539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126" name="Google Shape;5126;p171"/>
          <p:cNvSpPr/>
          <p:nvPr/>
        </p:nvSpPr>
        <p:spPr>
          <a:xfrm>
            <a:off x="5418268" y="3706261"/>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127" name="Google Shape;5127;p171"/>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
        <p:nvSpPr>
          <p:cNvPr id="5128" name="Google Shape;5128;p171"/>
          <p:cNvSpPr/>
          <p:nvPr/>
        </p:nvSpPr>
        <p:spPr>
          <a:xfrm>
            <a:off x="6804272" y="3621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2" name="Shape 5132"/>
        <p:cNvGrpSpPr/>
        <p:nvPr/>
      </p:nvGrpSpPr>
      <p:grpSpPr>
        <a:xfrm>
          <a:off x="0" y="0"/>
          <a:ext cx="0" cy="0"/>
          <a:chOff x="0" y="0"/>
          <a:chExt cx="0" cy="0"/>
        </a:xfrm>
      </p:grpSpPr>
      <p:sp>
        <p:nvSpPr>
          <p:cNvPr id="5133" name="Google Shape;5133;p1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5134" name="Google Shape;5134;p172"/>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135" name="Google Shape;5135;p172"/>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5136" name="Google Shape;5136;p172"/>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37" name="Google Shape;5137;p172"/>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138" name="Google Shape;5138;p172"/>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139" name="Google Shape;5139;p172"/>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140" name="Google Shape;5140;p172"/>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141" name="Google Shape;5141;p172"/>
          <p:cNvCxnSpPr>
            <a:stCxn id="5140" idx="1"/>
            <a:endCxn id="5142"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5142" name="Google Shape;5142;p172"/>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143" name="Google Shape;5143;p172"/>
          <p:cNvCxnSpPr>
            <a:endCxn id="5144" idx="0"/>
          </p:cNvCxnSpPr>
          <p:nvPr/>
        </p:nvCxnSpPr>
        <p:spPr>
          <a:xfrm>
            <a:off x="4783196" y="3889751"/>
            <a:ext cx="8400" cy="291600"/>
          </a:xfrm>
          <a:prstGeom prst="straightConnector1">
            <a:avLst/>
          </a:prstGeom>
          <a:noFill/>
          <a:ln cap="flat" cmpd="sng" w="9150">
            <a:solidFill>
              <a:schemeClr val="dk2"/>
            </a:solidFill>
            <a:prstDash val="solid"/>
            <a:round/>
            <a:headEnd len="med" w="med" type="none"/>
            <a:tailEnd len="med" w="med" type="triangle"/>
          </a:ln>
        </p:spPr>
      </p:cxnSp>
      <p:sp>
        <p:nvSpPr>
          <p:cNvPr id="5145" name="Google Shape;5145;p172"/>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146" name="Google Shape;5146;p172"/>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47" name="Google Shape;5147;p172"/>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48" name="Google Shape;5148;p172"/>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49" name="Google Shape;5149;p172"/>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50" name="Google Shape;5150;p172"/>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51" name="Google Shape;5151;p172"/>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52" name="Google Shape;5152;p172"/>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53" name="Google Shape;5153;p172"/>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54" name="Google Shape;5154;p172"/>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55" name="Google Shape;5155;p172"/>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56" name="Google Shape;5156;p172"/>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57" name="Google Shape;5157;p172"/>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58" name="Google Shape;5158;p172"/>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159" name="Google Shape;5159;p172"/>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160" name="Google Shape;5160;p172"/>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144" name="Google Shape;5144;p172"/>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161" name="Google Shape;5161;p172"/>
          <p:cNvCxnSpPr>
            <a:stCxn id="5142" idx="3"/>
            <a:endCxn id="5162"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5163" name="Google Shape;5163;p172"/>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5164" name="Google Shape;5164;p172"/>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65" name="Google Shape;5165;p172"/>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166" name="Google Shape;5166;p172"/>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5167" name="Google Shape;5167;p172"/>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168" name="Google Shape;5168;p172"/>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169" name="Google Shape;5169;p172"/>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170" name="Google Shape;5170;p172"/>
          <p:cNvCxnSpPr>
            <a:stCxn id="5169" idx="1"/>
            <a:endCxn id="5171"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5171" name="Google Shape;5171;p172"/>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172" name="Google Shape;5172;p172"/>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5173" name="Google Shape;5173;p172"/>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174" name="Google Shape;5174;p172"/>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75" name="Google Shape;5175;p172"/>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76" name="Google Shape;5176;p172"/>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77" name="Google Shape;5177;p172"/>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78" name="Google Shape;5178;p172"/>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79" name="Google Shape;5179;p172"/>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80" name="Google Shape;5180;p172"/>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81" name="Google Shape;5181;p172"/>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82" name="Google Shape;5182;p172"/>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83" name="Google Shape;5183;p172"/>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84" name="Google Shape;5184;p172"/>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85" name="Google Shape;5185;p172"/>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186" name="Google Shape;5186;p172"/>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187" name="Google Shape;5187;p172"/>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188" name="Google Shape;5188;p172"/>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189" name="Google Shape;5189;p172"/>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90" name="Google Shape;5190;p172"/>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91" name="Google Shape;5191;p172"/>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92" name="Google Shape;5192;p172"/>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93" name="Google Shape;5193;p172"/>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94" name="Google Shape;5194;p172"/>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95" name="Google Shape;5195;p172"/>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196" name="Google Shape;5196;p172"/>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97" name="Google Shape;5197;p172"/>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198" name="Google Shape;5198;p172"/>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99" name="Google Shape;5199;p172"/>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00" name="Google Shape;5200;p172"/>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5201" name="Google Shape;5201;p172"/>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02" name="Google Shape;5202;p172"/>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03" name="Google Shape;5203;p172"/>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04" name="Google Shape;5204;p172"/>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05" name="Google Shape;5205;p172"/>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06" name="Google Shape;5206;p172"/>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07" name="Google Shape;5207;p172"/>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208" name="Google Shape;5208;p172"/>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09" name="Google Shape;5209;p172"/>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10" name="Google Shape;5210;p172"/>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11" name="Google Shape;5211;p172"/>
          <p:cNvSpPr/>
          <p:nvPr/>
        </p:nvSpPr>
        <p:spPr>
          <a:xfrm>
            <a:off x="3833603" y="430539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212" name="Google Shape;5212;p172"/>
          <p:cNvSpPr/>
          <p:nvPr/>
        </p:nvSpPr>
        <p:spPr>
          <a:xfrm>
            <a:off x="7795496" y="404556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13" name="Google Shape;5213;p172"/>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
        <p:nvSpPr>
          <p:cNvPr id="5214" name="Google Shape;5214;p172"/>
          <p:cNvSpPr/>
          <p:nvPr/>
        </p:nvSpPr>
        <p:spPr>
          <a:xfrm>
            <a:off x="6804272" y="3621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8" name="Shape 5218"/>
        <p:cNvGrpSpPr/>
        <p:nvPr/>
      </p:nvGrpSpPr>
      <p:grpSpPr>
        <a:xfrm>
          <a:off x="0" y="0"/>
          <a:ext cx="0" cy="0"/>
          <a:chOff x="0" y="0"/>
          <a:chExt cx="0" cy="0"/>
        </a:xfrm>
      </p:grpSpPr>
      <p:sp>
        <p:nvSpPr>
          <p:cNvPr id="5219" name="Google Shape;5219;p1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5220" name="Google Shape;5220;p173"/>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221" name="Google Shape;5221;p173"/>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5222" name="Google Shape;5222;p173"/>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23" name="Google Shape;5223;p173"/>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224" name="Google Shape;5224;p173"/>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225" name="Google Shape;5225;p173"/>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226" name="Google Shape;5226;p173"/>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227" name="Google Shape;5227;p173"/>
          <p:cNvCxnSpPr>
            <a:stCxn id="5226" idx="1"/>
            <a:endCxn id="5228"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5228" name="Google Shape;5228;p173"/>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229" name="Google Shape;5229;p173"/>
          <p:cNvCxnSpPr>
            <a:endCxn id="5230" idx="0"/>
          </p:cNvCxnSpPr>
          <p:nvPr/>
        </p:nvCxnSpPr>
        <p:spPr>
          <a:xfrm>
            <a:off x="4783196" y="3889751"/>
            <a:ext cx="8400" cy="291600"/>
          </a:xfrm>
          <a:prstGeom prst="straightConnector1">
            <a:avLst/>
          </a:prstGeom>
          <a:noFill/>
          <a:ln cap="flat" cmpd="sng" w="9150">
            <a:solidFill>
              <a:schemeClr val="dk2"/>
            </a:solidFill>
            <a:prstDash val="solid"/>
            <a:round/>
            <a:headEnd len="med" w="med" type="none"/>
            <a:tailEnd len="med" w="med" type="triangle"/>
          </a:ln>
        </p:spPr>
      </p:cxnSp>
      <p:sp>
        <p:nvSpPr>
          <p:cNvPr id="5231" name="Google Shape;5231;p173"/>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232" name="Google Shape;5232;p173"/>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33" name="Google Shape;5233;p173"/>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34" name="Google Shape;5234;p173"/>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35" name="Google Shape;5235;p173"/>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36" name="Google Shape;5236;p173"/>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37" name="Google Shape;5237;p173"/>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38" name="Google Shape;5238;p173"/>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39" name="Google Shape;5239;p173"/>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40" name="Google Shape;5240;p173"/>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41" name="Google Shape;5241;p173"/>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42" name="Google Shape;5242;p173"/>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43" name="Google Shape;5243;p173"/>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44" name="Google Shape;5244;p173"/>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245" name="Google Shape;5245;p173"/>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246" name="Google Shape;5246;p173"/>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230" name="Google Shape;5230;p173"/>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247" name="Google Shape;5247;p173"/>
          <p:cNvCxnSpPr>
            <a:stCxn id="5228" idx="3"/>
            <a:endCxn id="5248"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5249" name="Google Shape;5249;p173"/>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5250" name="Google Shape;5250;p173"/>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51" name="Google Shape;5251;p173"/>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252" name="Google Shape;5252;p173"/>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5253" name="Google Shape;5253;p173"/>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254" name="Google Shape;5254;p173"/>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255" name="Google Shape;5255;p173"/>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256" name="Google Shape;5256;p173"/>
          <p:cNvCxnSpPr>
            <a:stCxn id="5255" idx="1"/>
            <a:endCxn id="5257"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5257" name="Google Shape;5257;p173"/>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258" name="Google Shape;5258;p173"/>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5259" name="Google Shape;5259;p173"/>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260" name="Google Shape;5260;p173"/>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61" name="Google Shape;5261;p173"/>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62" name="Google Shape;5262;p173"/>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63" name="Google Shape;5263;p173"/>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64" name="Google Shape;5264;p173"/>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65" name="Google Shape;5265;p173"/>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66" name="Google Shape;5266;p173"/>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67" name="Google Shape;5267;p173"/>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68" name="Google Shape;5268;p173"/>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69" name="Google Shape;5269;p173"/>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70" name="Google Shape;5270;p173"/>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71" name="Google Shape;5271;p173"/>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272" name="Google Shape;5272;p173"/>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273" name="Google Shape;5273;p173"/>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274" name="Google Shape;5274;p173"/>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275" name="Google Shape;5275;p173"/>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76" name="Google Shape;5276;p173"/>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77" name="Google Shape;5277;p173"/>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78" name="Google Shape;5278;p173"/>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79" name="Google Shape;5279;p173"/>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80" name="Google Shape;5280;p173"/>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81" name="Google Shape;5281;p173"/>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282" name="Google Shape;5282;p173"/>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83" name="Google Shape;5283;p173"/>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84" name="Google Shape;5284;p173"/>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85" name="Google Shape;5285;p173"/>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86" name="Google Shape;5286;p173"/>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5287" name="Google Shape;5287;p173"/>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88" name="Google Shape;5288;p173"/>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89" name="Google Shape;5289;p173"/>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90" name="Google Shape;5290;p173"/>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91" name="Google Shape;5291;p173"/>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92" name="Google Shape;5292;p173"/>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93" name="Google Shape;5293;p173"/>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294" name="Google Shape;5294;p173"/>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95" name="Google Shape;5295;p173"/>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296" name="Google Shape;5296;p173"/>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97" name="Google Shape;5297;p173"/>
          <p:cNvSpPr/>
          <p:nvPr/>
        </p:nvSpPr>
        <p:spPr>
          <a:xfrm>
            <a:off x="3833603" y="430539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298" name="Google Shape;5298;p173"/>
          <p:cNvSpPr/>
          <p:nvPr/>
        </p:nvSpPr>
        <p:spPr>
          <a:xfrm>
            <a:off x="7795496" y="4045568"/>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99" name="Google Shape;5299;p173"/>
          <p:cNvSpPr/>
          <p:nvPr/>
        </p:nvSpPr>
        <p:spPr>
          <a:xfrm>
            <a:off x="2592165" y="3724883"/>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300" name="Google Shape;5300;p173"/>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
        <p:nvSpPr>
          <p:cNvPr id="5301" name="Google Shape;5301;p173"/>
          <p:cNvSpPr/>
          <p:nvPr/>
        </p:nvSpPr>
        <p:spPr>
          <a:xfrm>
            <a:off x="6804272" y="3621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Nearest Neighbor Search</a:t>
            </a:r>
            <a:endParaRPr/>
          </a:p>
        </p:txBody>
      </p:sp>
      <p:sp>
        <p:nvSpPr>
          <p:cNvPr id="321" name="Google Shape;321;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p:txBody>
      </p:sp>
      <p:sp>
        <p:nvSpPr>
          <p:cNvPr id="322" name="Google Shape;32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23" name="Google Shape;323;p39"/>
          <p:cNvSpPr txBox="1"/>
          <p:nvPr/>
        </p:nvSpPr>
        <p:spPr>
          <a:xfrm>
            <a:off x="6793821" y="1675026"/>
            <a:ext cx="2191200" cy="8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 d</a:t>
            </a:r>
            <a:r>
              <a:rPr b="1" baseline="-25000" i="0" lang="en" sz="1500" u="none" cap="none" strike="noStrike">
                <a:solidFill>
                  <a:schemeClr val="dk1"/>
                </a:solidFill>
                <a:latin typeface="Arial"/>
                <a:ea typeface="Arial"/>
                <a:cs typeface="Arial"/>
                <a:sym typeface="Arial"/>
              </a:rPr>
              <a:t>x </a:t>
            </a:r>
            <a:r>
              <a:rPr b="1" i="0" lang="en" sz="1400" u="none" cap="none" strike="noStrike">
                <a:solidFill>
                  <a:schemeClr val="dk1"/>
                </a:solidFill>
                <a:latin typeface="Arial"/>
                <a:ea typeface="Arial"/>
                <a:cs typeface="Arial"/>
                <a:sym typeface="Arial"/>
              </a:rPr>
              <a:t>= min{d</a:t>
            </a:r>
            <a:r>
              <a:rPr b="1" baseline="-25000" i="0" lang="en" sz="1400" u="none" cap="none" strike="noStrike">
                <a:solidFill>
                  <a:schemeClr val="dk1"/>
                </a:solidFill>
                <a:latin typeface="Arial"/>
                <a:ea typeface="Arial"/>
                <a:cs typeface="Arial"/>
                <a:sym typeface="Arial"/>
              </a:rPr>
              <a:t>i</a:t>
            </a:r>
            <a:r>
              <a:rPr b="1" i="0" lang="en" sz="1400" u="none" cap="none" strike="noStrike">
                <a:solidFill>
                  <a:schemeClr val="dk1"/>
                </a:solidFill>
                <a:latin typeface="Arial"/>
                <a:ea typeface="Arial"/>
                <a:cs typeface="Arial"/>
                <a:sym typeface="Arial"/>
              </a:rPr>
              <a:t>} </a:t>
            </a:r>
            <a:r>
              <a:rPr b="1" i="0" lang="en" sz="1500" u="none" cap="none" strike="noStrike">
                <a:solidFill>
                  <a:schemeClr val="dk1"/>
                </a:solidFill>
                <a:latin typeface="Arial"/>
                <a:ea typeface="Arial"/>
                <a:cs typeface="Arial"/>
                <a:sym typeface="Arial"/>
              </a:rPr>
              <a:t>) = 1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is exact NN</a:t>
            </a:r>
            <a:endParaRPr/>
          </a:p>
        </p:txBody>
      </p:sp>
      <p:pic>
        <p:nvPicPr>
          <p:cNvPr id="324" name="Google Shape;324;p39"/>
          <p:cNvPicPr preferRelativeResize="0"/>
          <p:nvPr/>
        </p:nvPicPr>
        <p:blipFill rotWithShape="1">
          <a:blip r:embed="rId3">
            <a:alphaModFix/>
          </a:blip>
          <a:srcRect b="0" l="0" r="0" t="0"/>
          <a:stretch/>
        </p:blipFill>
        <p:spPr>
          <a:xfrm>
            <a:off x="2772160" y="1017725"/>
            <a:ext cx="4156664" cy="3898140"/>
          </a:xfrm>
          <a:prstGeom prst="rect">
            <a:avLst/>
          </a:prstGeom>
          <a:noFill/>
          <a:ln>
            <a:noFill/>
          </a:ln>
        </p:spPr>
      </p:pic>
      <p:sp>
        <p:nvSpPr>
          <p:cNvPr id="325" name="Google Shape;325;p39"/>
          <p:cNvSpPr txBox="1"/>
          <p:nvPr/>
        </p:nvSpPr>
        <p:spPr>
          <a:xfrm>
            <a:off x="1105900" y="1341531"/>
            <a:ext cx="2959500" cy="10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ε </a:t>
            </a:r>
            <a:r>
              <a:rPr b="1" i="0" lang="en" sz="1400" u="none" cap="none" strike="noStrike">
                <a:solidFill>
                  <a:srgbClr val="3333FF"/>
                </a:solidFill>
                <a:latin typeface="Arial"/>
                <a:ea typeface="Arial"/>
                <a:cs typeface="Arial"/>
                <a:sym typeface="Arial"/>
              </a:rPr>
              <a:t>&lt;= </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x</a:t>
            </a:r>
            <a:r>
              <a:rPr b="1" i="0" lang="en" sz="1500" u="none" cap="none" strike="noStrike">
                <a:solidFill>
                  <a:srgbClr val="3333FF"/>
                </a:solidFill>
                <a:latin typeface="Arial"/>
                <a:ea typeface="Arial"/>
                <a:cs typeface="Arial"/>
                <a:sym typeface="Arial"/>
              </a:rPr>
              <a:t> (1+ε)</a:t>
            </a:r>
            <a:r>
              <a:rPr b="1" i="0" lang="en" sz="1500" u="none" cap="none" strike="noStrike">
                <a:solidFill>
                  <a:schemeClr val="dk1"/>
                </a:solidFill>
                <a:latin typeface="Arial"/>
                <a:ea typeface="Arial"/>
                <a:cs typeface="Arial"/>
                <a:sym typeface="Arial"/>
              </a:rPr>
              <a:t>) = </a:t>
            </a:r>
            <a:r>
              <a:rPr b="1" i="0" lang="en" sz="1500" u="none" cap="none" strike="noStrike">
                <a:solidFill>
                  <a:srgbClr val="3333FF"/>
                </a:solidFill>
                <a:latin typeface="Arial"/>
                <a:ea typeface="Arial"/>
                <a:cs typeface="Arial"/>
                <a:sym typeface="Arial"/>
              </a:rPr>
              <a:t>1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333FF"/>
                </a:solidFill>
                <a:latin typeface="Arial"/>
                <a:ea typeface="Arial"/>
                <a:cs typeface="Arial"/>
                <a:sym typeface="Arial"/>
              </a:rPr>
              <a:t>(1+ ε) of exact NN </a:t>
            </a:r>
            <a:r>
              <a:rPr b="1" i="0" lang="en" sz="1400" u="none" cap="none" strike="noStrike">
                <a:solidFill>
                  <a:schemeClr val="dk1"/>
                </a:solidFill>
                <a:latin typeface="Arial"/>
                <a:ea typeface="Arial"/>
                <a:cs typeface="Arial"/>
                <a:sym typeface="Arial"/>
              </a:rPr>
              <a:t>with</a:t>
            </a:r>
            <a:r>
              <a:rPr b="1" i="0" lang="en" sz="1400" u="none" cap="none" strike="noStrike">
                <a:solidFill>
                  <a:srgbClr val="C00000"/>
                </a:solidFill>
                <a:latin typeface="Arial"/>
                <a:ea typeface="Arial"/>
                <a:cs typeface="Arial"/>
                <a:sym typeface="Arial"/>
              </a:rPr>
              <a:t> </a:t>
            </a:r>
            <a:r>
              <a:rPr b="1" i="0" lang="en" sz="1400" u="none" cap="none" strike="noStrike">
                <a:solidFill>
                  <a:srgbClr val="3333FF"/>
                </a:solidFill>
                <a:latin typeface="Arial"/>
                <a:ea typeface="Arial"/>
                <a:cs typeface="Arial"/>
                <a:sym typeface="Arial"/>
              </a:rPr>
              <a:t>probability 1</a:t>
            </a:r>
            <a:endParaRPr/>
          </a:p>
        </p:txBody>
      </p:sp>
      <p:sp>
        <p:nvSpPr>
          <p:cNvPr id="326" name="Google Shape;326;p39"/>
          <p:cNvSpPr txBox="1"/>
          <p:nvPr/>
        </p:nvSpPr>
        <p:spPr>
          <a:xfrm>
            <a:off x="6115588" y="3957695"/>
            <a:ext cx="2959500" cy="10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ε </a:t>
            </a:r>
            <a:r>
              <a:rPr b="1" i="0" lang="en" sz="1400" u="none" cap="none" strike="noStrike">
                <a:solidFill>
                  <a:srgbClr val="3333FF"/>
                </a:solidFill>
                <a:latin typeface="Arial"/>
                <a:ea typeface="Arial"/>
                <a:cs typeface="Arial"/>
                <a:sym typeface="Arial"/>
              </a:rPr>
              <a:t>&lt;= </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x</a:t>
            </a:r>
            <a:r>
              <a:rPr b="1" i="0" lang="en" sz="1500" u="none" cap="none" strike="noStrike">
                <a:solidFill>
                  <a:srgbClr val="3333FF"/>
                </a:solidFill>
                <a:latin typeface="Arial"/>
                <a:ea typeface="Arial"/>
                <a:cs typeface="Arial"/>
                <a:sym typeface="Arial"/>
              </a:rPr>
              <a:t> (1+ε)</a:t>
            </a:r>
            <a:r>
              <a:rPr b="1" i="0" lang="en" sz="1500" u="none" cap="none" strike="noStrike">
                <a:solidFill>
                  <a:schemeClr val="dk1"/>
                </a:solidFill>
                <a:latin typeface="Arial"/>
                <a:ea typeface="Arial"/>
                <a:cs typeface="Arial"/>
                <a:sym typeface="Arial"/>
              </a:rPr>
              <a:t>) &gt;= </a:t>
            </a:r>
            <a:r>
              <a:rPr b="1" i="0" lang="en" sz="1500" u="none" cap="none" strike="noStrike">
                <a:solidFill>
                  <a:srgbClr val="C00000"/>
                </a:solidFill>
                <a:latin typeface="Arial"/>
                <a:ea typeface="Arial"/>
                <a:cs typeface="Arial"/>
                <a:sym typeface="Arial"/>
              </a:rPr>
              <a:t>δ</a:t>
            </a:r>
            <a:r>
              <a:rPr b="1" i="0" lang="en" sz="1500" u="none" cap="none" strike="noStrike">
                <a:solidFill>
                  <a:srgbClr val="3333FF"/>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333FF"/>
                </a:solidFill>
                <a:latin typeface="Arial"/>
                <a:ea typeface="Arial"/>
                <a:cs typeface="Arial"/>
                <a:sym typeface="Arial"/>
              </a:rPr>
              <a:t>(1+ ε) of exact NN </a:t>
            </a:r>
            <a:r>
              <a:rPr b="1" i="0" lang="en" sz="1400" u="none" cap="none" strike="noStrike">
                <a:solidFill>
                  <a:schemeClr val="dk1"/>
                </a:solidFill>
                <a:latin typeface="Arial"/>
                <a:ea typeface="Arial"/>
                <a:cs typeface="Arial"/>
                <a:sym typeface="Arial"/>
              </a:rPr>
              <a:t>with</a:t>
            </a:r>
            <a:r>
              <a:rPr b="1" i="0" lang="en" sz="1400" u="none" cap="none" strike="noStrike">
                <a:solidFill>
                  <a:srgbClr val="C00000"/>
                </a:solidFill>
                <a:latin typeface="Arial"/>
                <a:ea typeface="Arial"/>
                <a:cs typeface="Arial"/>
                <a:sym typeface="Arial"/>
              </a:rPr>
              <a:t> probability at least δ</a:t>
            </a:r>
            <a:endParaRPr/>
          </a:p>
        </p:txBody>
      </p:sp>
      <p:sp>
        <p:nvSpPr>
          <p:cNvPr id="327" name="Google Shape;327;p39"/>
          <p:cNvSpPr txBox="1"/>
          <p:nvPr/>
        </p:nvSpPr>
        <p:spPr>
          <a:xfrm>
            <a:off x="876400" y="3435092"/>
            <a:ext cx="2553600" cy="8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8761D"/>
                </a:solidFill>
                <a:latin typeface="Arial"/>
                <a:ea typeface="Arial"/>
                <a:cs typeface="Arial"/>
                <a:sym typeface="Arial"/>
              </a:rPr>
              <a:t>d</a:t>
            </a:r>
            <a:r>
              <a:rPr b="1" baseline="-25000" i="0" lang="en" sz="1500" u="none" cap="none" strike="noStrike">
                <a:solidFill>
                  <a:srgbClr val="38761D"/>
                </a:solidFill>
                <a:latin typeface="Arial"/>
                <a:ea typeface="Arial"/>
                <a:cs typeface="Arial"/>
                <a:sym typeface="Arial"/>
              </a:rPr>
              <a:t>ng </a:t>
            </a:r>
            <a:r>
              <a:rPr b="1" i="0" lang="en" sz="1400" u="none" cap="none" strike="noStrike">
                <a:solidFill>
                  <a:srgbClr val="38761D"/>
                </a:solidFill>
                <a:latin typeface="Arial"/>
                <a:ea typeface="Arial"/>
                <a:cs typeface="Arial"/>
                <a:sym typeface="Arial"/>
              </a:rPr>
              <a:t>&lt;&gt;= ?</a:t>
            </a:r>
            <a:r>
              <a:rPr b="1" i="0" lang="en" sz="1500" u="none" cap="none" strike="noStrike">
                <a:solidFill>
                  <a:schemeClr val="dk1"/>
                </a:solidFill>
                <a:latin typeface="Arial"/>
                <a:ea typeface="Arial"/>
                <a:cs typeface="Arial"/>
                <a:sym typeface="Arial"/>
              </a:rPr>
              <a:t>) = </a:t>
            </a:r>
            <a:r>
              <a:rPr b="1" i="0" lang="en" sz="1500" u="none" cap="none" strike="noStrike">
                <a:solidFill>
                  <a:srgbClr val="38761D"/>
                </a:solidFill>
                <a:latin typeface="Arial"/>
                <a:ea typeface="Arial"/>
                <a:cs typeface="Arial"/>
                <a:sym typeface="Arial"/>
              </a:rPr>
              <a:t>?</a:t>
            </a:r>
            <a:r>
              <a:rPr b="1" i="0" lang="en" sz="1500" u="none" cap="none" strike="noStrike">
                <a:solidFill>
                  <a:srgbClr val="3333FF"/>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8761D"/>
                </a:solidFill>
                <a:latin typeface="Arial"/>
                <a:ea typeface="Arial"/>
                <a:cs typeface="Arial"/>
                <a:sym typeface="Arial"/>
              </a:rPr>
              <a:t>? of exact NN</a:t>
            </a:r>
            <a:endParaRPr/>
          </a:p>
        </p:txBody>
      </p:sp>
      <p:sp>
        <p:nvSpPr>
          <p:cNvPr id="328" name="Google Shape;328;p39"/>
          <p:cNvSpPr txBox="1"/>
          <p:nvPr/>
        </p:nvSpPr>
        <p:spPr>
          <a:xfrm>
            <a:off x="36996" y="214250"/>
            <a:ext cx="6298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Echihabi et al. “New Trends in High-D Vector Similarity Search: AI-driven, Progressive, and Distributed” PVLDB 2021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5" name="Shape 5305"/>
        <p:cNvGrpSpPr/>
        <p:nvPr/>
      </p:nvGrpSpPr>
      <p:grpSpPr>
        <a:xfrm>
          <a:off x="0" y="0"/>
          <a:ext cx="0" cy="0"/>
          <a:chOff x="0" y="0"/>
          <a:chExt cx="0" cy="0"/>
        </a:xfrm>
      </p:grpSpPr>
      <p:sp>
        <p:nvSpPr>
          <p:cNvPr id="5306" name="Google Shape;5306;p1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5307" name="Google Shape;5307;p174"/>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308" name="Google Shape;5308;p174"/>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5309" name="Google Shape;5309;p174"/>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310" name="Google Shape;5310;p174"/>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311" name="Google Shape;5311;p174"/>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312" name="Google Shape;5312;p174"/>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313" name="Google Shape;5313;p174"/>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314" name="Google Shape;5314;p174"/>
          <p:cNvCxnSpPr>
            <a:stCxn id="5313" idx="1"/>
            <a:endCxn id="5315"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5315" name="Google Shape;5315;p174"/>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316" name="Google Shape;5316;p174"/>
          <p:cNvCxnSpPr>
            <a:endCxn id="5317" idx="0"/>
          </p:cNvCxnSpPr>
          <p:nvPr/>
        </p:nvCxnSpPr>
        <p:spPr>
          <a:xfrm>
            <a:off x="4783196" y="3889751"/>
            <a:ext cx="8400" cy="291600"/>
          </a:xfrm>
          <a:prstGeom prst="straightConnector1">
            <a:avLst/>
          </a:prstGeom>
          <a:noFill/>
          <a:ln cap="flat" cmpd="sng" w="9150">
            <a:solidFill>
              <a:schemeClr val="dk2"/>
            </a:solidFill>
            <a:prstDash val="solid"/>
            <a:round/>
            <a:headEnd len="med" w="med" type="none"/>
            <a:tailEnd len="med" w="med" type="triangle"/>
          </a:ln>
        </p:spPr>
      </p:cxnSp>
      <p:sp>
        <p:nvSpPr>
          <p:cNvPr id="5318" name="Google Shape;5318;p174"/>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319" name="Google Shape;5319;p174"/>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20" name="Google Shape;5320;p174"/>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21" name="Google Shape;5321;p174"/>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22" name="Google Shape;5322;p174"/>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23" name="Google Shape;5323;p174"/>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24" name="Google Shape;5324;p174"/>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25" name="Google Shape;5325;p174"/>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26" name="Google Shape;5326;p174"/>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27" name="Google Shape;5327;p174"/>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28" name="Google Shape;5328;p174"/>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29" name="Google Shape;5329;p174"/>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30" name="Google Shape;5330;p174"/>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31" name="Google Shape;5331;p174"/>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332" name="Google Shape;5332;p174"/>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333" name="Google Shape;5333;p174"/>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317" name="Google Shape;5317;p174"/>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334" name="Google Shape;5334;p174"/>
          <p:cNvCxnSpPr>
            <a:stCxn id="5315" idx="3"/>
            <a:endCxn id="5335"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5336" name="Google Shape;5336;p174"/>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5337" name="Google Shape;5337;p174"/>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338" name="Google Shape;5338;p174"/>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339" name="Google Shape;5339;p174"/>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5340" name="Google Shape;5340;p174"/>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341" name="Google Shape;5341;p174"/>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342" name="Google Shape;5342;p174"/>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343" name="Google Shape;5343;p174"/>
          <p:cNvCxnSpPr>
            <a:stCxn id="5342" idx="1"/>
            <a:endCxn id="5344"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5344" name="Google Shape;5344;p174"/>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345" name="Google Shape;5345;p174"/>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5346" name="Google Shape;5346;p174"/>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347" name="Google Shape;5347;p174"/>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48" name="Google Shape;5348;p174"/>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49" name="Google Shape;5349;p174"/>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50" name="Google Shape;5350;p174"/>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51" name="Google Shape;5351;p174"/>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52" name="Google Shape;5352;p174"/>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53" name="Google Shape;5353;p174"/>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54" name="Google Shape;5354;p174"/>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55" name="Google Shape;5355;p174"/>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56" name="Google Shape;5356;p174"/>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57" name="Google Shape;5357;p174"/>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58" name="Google Shape;5358;p174"/>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359" name="Google Shape;5359;p174"/>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360" name="Google Shape;5360;p174"/>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361" name="Google Shape;5361;p174"/>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362" name="Google Shape;5362;p174"/>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363" name="Google Shape;5363;p174"/>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364" name="Google Shape;5364;p174"/>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365" name="Google Shape;5365;p174"/>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66" name="Google Shape;5366;p174"/>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67" name="Google Shape;5367;p174"/>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368" name="Google Shape;5368;p174"/>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369" name="Google Shape;5369;p174"/>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70" name="Google Shape;5370;p174"/>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371" name="Google Shape;5371;p174"/>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72" name="Google Shape;5372;p174"/>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373" name="Google Shape;5373;p174"/>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5374" name="Google Shape;5374;p174"/>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375" name="Google Shape;5375;p174"/>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376" name="Google Shape;5376;p174"/>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377" name="Google Shape;5377;p174"/>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78" name="Google Shape;5378;p174"/>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79" name="Google Shape;5379;p174"/>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380" name="Google Shape;5380;p174"/>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381" name="Google Shape;5381;p174"/>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82" name="Google Shape;5382;p174"/>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383" name="Google Shape;5383;p174"/>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84" name="Google Shape;5384;p174"/>
          <p:cNvSpPr/>
          <p:nvPr/>
        </p:nvSpPr>
        <p:spPr>
          <a:xfrm>
            <a:off x="3833603" y="430539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385" name="Google Shape;5385;p174"/>
          <p:cNvSpPr/>
          <p:nvPr/>
        </p:nvSpPr>
        <p:spPr>
          <a:xfrm>
            <a:off x="7795496" y="4045568"/>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86" name="Google Shape;5386;p174"/>
          <p:cNvSpPr/>
          <p:nvPr/>
        </p:nvSpPr>
        <p:spPr>
          <a:xfrm>
            <a:off x="3829740" y="3739483"/>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387" name="Google Shape;5387;p174"/>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
        <p:nvSpPr>
          <p:cNvPr id="5388" name="Google Shape;5388;p174"/>
          <p:cNvSpPr/>
          <p:nvPr/>
        </p:nvSpPr>
        <p:spPr>
          <a:xfrm>
            <a:off x="6804272" y="3621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2" name="Shape 5392"/>
        <p:cNvGrpSpPr/>
        <p:nvPr/>
      </p:nvGrpSpPr>
      <p:grpSpPr>
        <a:xfrm>
          <a:off x="0" y="0"/>
          <a:ext cx="0" cy="0"/>
          <a:chOff x="0" y="0"/>
          <a:chExt cx="0" cy="0"/>
        </a:xfrm>
      </p:grpSpPr>
      <p:sp>
        <p:nvSpPr>
          <p:cNvPr id="5393" name="Google Shape;5393;p1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5394" name="Google Shape;5394;p175"/>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395" name="Google Shape;5395;p175"/>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5396" name="Google Shape;5396;p175"/>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397" name="Google Shape;5397;p175"/>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398" name="Google Shape;5398;p175"/>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399" name="Google Shape;5399;p175"/>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400" name="Google Shape;5400;p175"/>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401" name="Google Shape;5401;p175"/>
          <p:cNvCxnSpPr>
            <a:stCxn id="5400" idx="1"/>
            <a:endCxn id="5402"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5402" name="Google Shape;5402;p175"/>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403" name="Google Shape;5403;p175"/>
          <p:cNvCxnSpPr>
            <a:endCxn id="5404" idx="0"/>
          </p:cNvCxnSpPr>
          <p:nvPr/>
        </p:nvCxnSpPr>
        <p:spPr>
          <a:xfrm>
            <a:off x="4783196" y="3889751"/>
            <a:ext cx="8400" cy="291600"/>
          </a:xfrm>
          <a:prstGeom prst="straightConnector1">
            <a:avLst/>
          </a:prstGeom>
          <a:noFill/>
          <a:ln cap="flat" cmpd="sng" w="9150">
            <a:solidFill>
              <a:schemeClr val="dk2"/>
            </a:solidFill>
            <a:prstDash val="solid"/>
            <a:round/>
            <a:headEnd len="med" w="med" type="none"/>
            <a:tailEnd len="med" w="med" type="triangle"/>
          </a:ln>
        </p:spPr>
      </p:cxnSp>
      <p:sp>
        <p:nvSpPr>
          <p:cNvPr id="5405" name="Google Shape;5405;p175"/>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406" name="Google Shape;5406;p175"/>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07" name="Google Shape;5407;p175"/>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08" name="Google Shape;5408;p175"/>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09" name="Google Shape;5409;p175"/>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10" name="Google Shape;5410;p175"/>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11" name="Google Shape;5411;p175"/>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12" name="Google Shape;5412;p175"/>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13" name="Google Shape;5413;p175"/>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14" name="Google Shape;5414;p175"/>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15" name="Google Shape;5415;p175"/>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16" name="Google Shape;5416;p175"/>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17" name="Google Shape;5417;p175"/>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18" name="Google Shape;5418;p175"/>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419" name="Google Shape;5419;p175"/>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420" name="Google Shape;5420;p175"/>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404" name="Google Shape;5404;p175"/>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421" name="Google Shape;5421;p175"/>
          <p:cNvCxnSpPr>
            <a:stCxn id="5402" idx="3"/>
            <a:endCxn id="5422"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5423" name="Google Shape;5423;p175"/>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5424" name="Google Shape;5424;p175"/>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425" name="Google Shape;5425;p175"/>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426" name="Google Shape;5426;p175"/>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5427" name="Google Shape;5427;p175"/>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428" name="Google Shape;5428;p175"/>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429" name="Google Shape;5429;p175"/>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430" name="Google Shape;5430;p175"/>
          <p:cNvCxnSpPr>
            <a:stCxn id="5429" idx="1"/>
            <a:endCxn id="5431"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5431" name="Google Shape;5431;p175"/>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432" name="Google Shape;5432;p175"/>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5433" name="Google Shape;5433;p175"/>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434" name="Google Shape;5434;p175"/>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35" name="Google Shape;5435;p175"/>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36" name="Google Shape;5436;p175"/>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37" name="Google Shape;5437;p175"/>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38" name="Google Shape;5438;p175"/>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39" name="Google Shape;5439;p175"/>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40" name="Google Shape;5440;p175"/>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41" name="Google Shape;5441;p175"/>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42" name="Google Shape;5442;p175"/>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43" name="Google Shape;5443;p175"/>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44" name="Google Shape;5444;p175"/>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45" name="Google Shape;5445;p175"/>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46" name="Google Shape;5446;p175"/>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447" name="Google Shape;5447;p175"/>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448" name="Google Shape;5448;p175"/>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449" name="Google Shape;5449;p175"/>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450" name="Google Shape;5450;p175"/>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451" name="Google Shape;5451;p175"/>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452" name="Google Shape;5452;p175"/>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53" name="Google Shape;5453;p175"/>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54" name="Google Shape;5454;p175"/>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455" name="Google Shape;5455;p175"/>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456" name="Google Shape;5456;p175"/>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57" name="Google Shape;5457;p175"/>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458" name="Google Shape;5458;p175"/>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59" name="Google Shape;5459;p175"/>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460" name="Google Shape;5460;p175"/>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5461" name="Google Shape;5461;p175"/>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462" name="Google Shape;5462;p175"/>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463" name="Google Shape;5463;p175"/>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464" name="Google Shape;5464;p175"/>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65" name="Google Shape;5465;p175"/>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66" name="Google Shape;5466;p175"/>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467" name="Google Shape;5467;p175"/>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468" name="Google Shape;5468;p175"/>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69" name="Google Shape;5469;p175"/>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470" name="Google Shape;5470;p175"/>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71" name="Google Shape;5471;p175"/>
          <p:cNvSpPr/>
          <p:nvPr/>
        </p:nvSpPr>
        <p:spPr>
          <a:xfrm>
            <a:off x="3833603" y="430539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472" name="Google Shape;5472;p175"/>
          <p:cNvSpPr/>
          <p:nvPr/>
        </p:nvSpPr>
        <p:spPr>
          <a:xfrm>
            <a:off x="7795496" y="4045568"/>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73" name="Google Shape;5473;p175"/>
          <p:cNvSpPr/>
          <p:nvPr/>
        </p:nvSpPr>
        <p:spPr>
          <a:xfrm>
            <a:off x="4545140" y="4305470"/>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474" name="Google Shape;5474;p175"/>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
        <p:nvSpPr>
          <p:cNvPr id="5475" name="Google Shape;5475;p175"/>
          <p:cNvSpPr/>
          <p:nvPr/>
        </p:nvSpPr>
        <p:spPr>
          <a:xfrm>
            <a:off x="6804272" y="3621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76" name="Google Shape;5476;p175"/>
          <p:cNvSpPr/>
          <p:nvPr/>
        </p:nvSpPr>
        <p:spPr>
          <a:xfrm>
            <a:off x="6884956" y="3967097"/>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0" name="Shape 5480"/>
        <p:cNvGrpSpPr/>
        <p:nvPr/>
      </p:nvGrpSpPr>
      <p:grpSpPr>
        <a:xfrm>
          <a:off x="0" y="0"/>
          <a:ext cx="0" cy="0"/>
          <a:chOff x="0" y="0"/>
          <a:chExt cx="0" cy="0"/>
        </a:xfrm>
      </p:grpSpPr>
      <p:sp>
        <p:nvSpPr>
          <p:cNvPr id="5481" name="Google Shape;5481;p17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5482" name="Google Shape;5482;p176"/>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483" name="Google Shape;5483;p176"/>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5484" name="Google Shape;5484;p176"/>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485" name="Google Shape;5485;p176"/>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486" name="Google Shape;5486;p176"/>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487" name="Google Shape;5487;p176"/>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488" name="Google Shape;5488;p176"/>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489" name="Google Shape;5489;p176"/>
          <p:cNvCxnSpPr>
            <a:stCxn id="5488" idx="1"/>
            <a:endCxn id="5490"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5490" name="Google Shape;5490;p176"/>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491" name="Google Shape;5491;p176"/>
          <p:cNvCxnSpPr>
            <a:endCxn id="5492" idx="0"/>
          </p:cNvCxnSpPr>
          <p:nvPr/>
        </p:nvCxnSpPr>
        <p:spPr>
          <a:xfrm>
            <a:off x="4783196" y="3889751"/>
            <a:ext cx="8400" cy="291600"/>
          </a:xfrm>
          <a:prstGeom prst="straightConnector1">
            <a:avLst/>
          </a:prstGeom>
          <a:noFill/>
          <a:ln cap="flat" cmpd="sng" w="9150">
            <a:solidFill>
              <a:schemeClr val="dk2"/>
            </a:solidFill>
            <a:prstDash val="solid"/>
            <a:round/>
            <a:headEnd len="med" w="med" type="none"/>
            <a:tailEnd len="med" w="med" type="triangle"/>
          </a:ln>
        </p:spPr>
      </p:cxnSp>
      <p:sp>
        <p:nvSpPr>
          <p:cNvPr id="5493" name="Google Shape;5493;p176"/>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494" name="Google Shape;5494;p176"/>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95" name="Google Shape;5495;p176"/>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96" name="Google Shape;5496;p176"/>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97" name="Google Shape;5497;p176"/>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98" name="Google Shape;5498;p176"/>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499" name="Google Shape;5499;p176"/>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00" name="Google Shape;5500;p176"/>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01" name="Google Shape;5501;p176"/>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02" name="Google Shape;5502;p176"/>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03" name="Google Shape;5503;p176"/>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04" name="Google Shape;5504;p176"/>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05" name="Google Shape;5505;p176"/>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06" name="Google Shape;5506;p176"/>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507" name="Google Shape;5507;p176"/>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508" name="Google Shape;5508;p176"/>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492" name="Google Shape;5492;p176"/>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509" name="Google Shape;5509;p176"/>
          <p:cNvCxnSpPr>
            <a:stCxn id="5490" idx="3"/>
            <a:endCxn id="5510"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5511" name="Google Shape;5511;p176"/>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5512" name="Google Shape;5512;p176"/>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513" name="Google Shape;5513;p176"/>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514" name="Google Shape;5514;p176"/>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5515" name="Google Shape;5515;p176"/>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516" name="Google Shape;5516;p176"/>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517" name="Google Shape;5517;p176"/>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518" name="Google Shape;5518;p176"/>
          <p:cNvCxnSpPr>
            <a:stCxn id="5517" idx="1"/>
            <a:endCxn id="5519"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5519" name="Google Shape;5519;p176"/>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520" name="Google Shape;5520;p176"/>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5521" name="Google Shape;5521;p176"/>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522" name="Google Shape;5522;p176"/>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23" name="Google Shape;5523;p176"/>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24" name="Google Shape;5524;p176"/>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25" name="Google Shape;5525;p176"/>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26" name="Google Shape;5526;p176"/>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27" name="Google Shape;5527;p176"/>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28" name="Google Shape;5528;p176"/>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29" name="Google Shape;5529;p176"/>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30" name="Google Shape;5530;p176"/>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31" name="Google Shape;5531;p176"/>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32" name="Google Shape;5532;p176"/>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33" name="Google Shape;5533;p176"/>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34" name="Google Shape;5534;p176"/>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535" name="Google Shape;5535;p176"/>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536" name="Google Shape;5536;p176"/>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537" name="Google Shape;5537;p176"/>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538" name="Google Shape;5538;p176"/>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539" name="Google Shape;5539;p176"/>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540" name="Google Shape;5540;p176"/>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41" name="Google Shape;5541;p176"/>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42" name="Google Shape;5542;p176"/>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543" name="Google Shape;5543;p176"/>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544" name="Google Shape;5544;p176"/>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45" name="Google Shape;5545;p176"/>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546" name="Google Shape;5546;p176"/>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47" name="Google Shape;5547;p176"/>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548" name="Google Shape;5548;p176"/>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5549" name="Google Shape;5549;p176"/>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550" name="Google Shape;5550;p176"/>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551" name="Google Shape;5551;p176"/>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552" name="Google Shape;5552;p176"/>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53" name="Google Shape;5553;p176"/>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54" name="Google Shape;5554;p176"/>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555" name="Google Shape;5555;p176"/>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556" name="Google Shape;5556;p176"/>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57" name="Google Shape;5557;p176"/>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558" name="Google Shape;5558;p176"/>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59" name="Google Shape;5559;p176"/>
          <p:cNvSpPr/>
          <p:nvPr/>
        </p:nvSpPr>
        <p:spPr>
          <a:xfrm>
            <a:off x="3833603" y="430539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560" name="Google Shape;5560;p176"/>
          <p:cNvSpPr/>
          <p:nvPr/>
        </p:nvSpPr>
        <p:spPr>
          <a:xfrm>
            <a:off x="7795496" y="4045568"/>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61" name="Google Shape;5561;p176"/>
          <p:cNvSpPr/>
          <p:nvPr/>
        </p:nvSpPr>
        <p:spPr>
          <a:xfrm>
            <a:off x="4545140" y="4305470"/>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562" name="Google Shape;5562;p176"/>
          <p:cNvSpPr/>
          <p:nvPr/>
        </p:nvSpPr>
        <p:spPr>
          <a:xfrm>
            <a:off x="2592170" y="37248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563" name="Google Shape;5563;p176"/>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
        <p:nvSpPr>
          <p:cNvPr id="5564" name="Google Shape;5564;p176"/>
          <p:cNvSpPr/>
          <p:nvPr/>
        </p:nvSpPr>
        <p:spPr>
          <a:xfrm>
            <a:off x="6804272" y="3621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65" name="Google Shape;5565;p176"/>
          <p:cNvSpPr/>
          <p:nvPr/>
        </p:nvSpPr>
        <p:spPr>
          <a:xfrm>
            <a:off x="6884956" y="3967097"/>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9" name="Shape 5569"/>
        <p:cNvGrpSpPr/>
        <p:nvPr/>
      </p:nvGrpSpPr>
      <p:grpSpPr>
        <a:xfrm>
          <a:off x="0" y="0"/>
          <a:ext cx="0" cy="0"/>
          <a:chOff x="0" y="0"/>
          <a:chExt cx="0" cy="0"/>
        </a:xfrm>
      </p:grpSpPr>
      <p:sp>
        <p:nvSpPr>
          <p:cNvPr id="5570" name="Google Shape;5570;p17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5571" name="Google Shape;5571;p177"/>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572" name="Google Shape;5572;p177"/>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5573" name="Google Shape;5573;p177"/>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574" name="Google Shape;5574;p177"/>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575" name="Google Shape;5575;p177"/>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576" name="Google Shape;5576;p177"/>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577" name="Google Shape;5577;p177"/>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578" name="Google Shape;5578;p177"/>
          <p:cNvCxnSpPr>
            <a:stCxn id="5577" idx="1"/>
            <a:endCxn id="5579"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5579" name="Google Shape;5579;p177"/>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580" name="Google Shape;5580;p177"/>
          <p:cNvCxnSpPr>
            <a:endCxn id="5581" idx="0"/>
          </p:cNvCxnSpPr>
          <p:nvPr/>
        </p:nvCxnSpPr>
        <p:spPr>
          <a:xfrm>
            <a:off x="4783196" y="3889751"/>
            <a:ext cx="8400" cy="291600"/>
          </a:xfrm>
          <a:prstGeom prst="straightConnector1">
            <a:avLst/>
          </a:prstGeom>
          <a:noFill/>
          <a:ln cap="flat" cmpd="sng" w="9150">
            <a:solidFill>
              <a:schemeClr val="dk2"/>
            </a:solidFill>
            <a:prstDash val="solid"/>
            <a:round/>
            <a:headEnd len="med" w="med" type="none"/>
            <a:tailEnd len="med" w="med" type="triangle"/>
          </a:ln>
        </p:spPr>
      </p:cxnSp>
      <p:sp>
        <p:nvSpPr>
          <p:cNvPr id="5582" name="Google Shape;5582;p177"/>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583" name="Google Shape;5583;p177"/>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84" name="Google Shape;5584;p177"/>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85" name="Google Shape;5585;p177"/>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86" name="Google Shape;5586;p177"/>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87" name="Google Shape;5587;p177"/>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88" name="Google Shape;5588;p177"/>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89" name="Google Shape;5589;p177"/>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90" name="Google Shape;5590;p177"/>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91" name="Google Shape;5591;p177"/>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92" name="Google Shape;5592;p177"/>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93" name="Google Shape;5593;p177"/>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94" name="Google Shape;5594;p177"/>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595" name="Google Shape;5595;p177"/>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596" name="Google Shape;5596;p177"/>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597" name="Google Shape;5597;p177"/>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581" name="Google Shape;5581;p177"/>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598" name="Google Shape;5598;p177"/>
          <p:cNvCxnSpPr>
            <a:stCxn id="5579" idx="3"/>
            <a:endCxn id="5599"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5600" name="Google Shape;5600;p177"/>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5601" name="Google Shape;5601;p177"/>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602" name="Google Shape;5602;p177"/>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603" name="Google Shape;5603;p177"/>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5604" name="Google Shape;5604;p177"/>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605" name="Google Shape;5605;p177"/>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606" name="Google Shape;5606;p177"/>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607" name="Google Shape;5607;p177"/>
          <p:cNvCxnSpPr>
            <a:stCxn id="5606" idx="1"/>
            <a:endCxn id="5608"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5608" name="Google Shape;5608;p177"/>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609" name="Google Shape;5609;p177"/>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5610" name="Google Shape;5610;p177"/>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611" name="Google Shape;5611;p177"/>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12" name="Google Shape;5612;p177"/>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13" name="Google Shape;5613;p177"/>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14" name="Google Shape;5614;p177"/>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15" name="Google Shape;5615;p177"/>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16" name="Google Shape;5616;p177"/>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17" name="Google Shape;5617;p177"/>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18" name="Google Shape;5618;p177"/>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19" name="Google Shape;5619;p177"/>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20" name="Google Shape;5620;p177"/>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21" name="Google Shape;5621;p177"/>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22" name="Google Shape;5622;p177"/>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23" name="Google Shape;5623;p177"/>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624" name="Google Shape;5624;p177"/>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625" name="Google Shape;5625;p177"/>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626" name="Google Shape;5626;p177"/>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627" name="Google Shape;5627;p177"/>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628" name="Google Shape;5628;p177"/>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629" name="Google Shape;5629;p177"/>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30" name="Google Shape;5630;p177"/>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31" name="Google Shape;5631;p177"/>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632" name="Google Shape;5632;p177"/>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633" name="Google Shape;5633;p177"/>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34" name="Google Shape;5634;p177"/>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635" name="Google Shape;5635;p177"/>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36" name="Google Shape;5636;p177"/>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637" name="Google Shape;5637;p177"/>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5638" name="Google Shape;5638;p177"/>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639" name="Google Shape;5639;p177"/>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640" name="Google Shape;5640;p177"/>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641" name="Google Shape;5641;p177"/>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42" name="Google Shape;5642;p177"/>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43" name="Google Shape;5643;p177"/>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644" name="Google Shape;5644;p177"/>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645" name="Google Shape;5645;p177"/>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46" name="Google Shape;5646;p177"/>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647" name="Google Shape;5647;p177"/>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48" name="Google Shape;5648;p177"/>
          <p:cNvSpPr/>
          <p:nvPr/>
        </p:nvSpPr>
        <p:spPr>
          <a:xfrm>
            <a:off x="3833603" y="430539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649" name="Google Shape;5649;p177"/>
          <p:cNvSpPr/>
          <p:nvPr/>
        </p:nvSpPr>
        <p:spPr>
          <a:xfrm>
            <a:off x="7795496" y="4045568"/>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50" name="Google Shape;5650;p177"/>
          <p:cNvSpPr/>
          <p:nvPr/>
        </p:nvSpPr>
        <p:spPr>
          <a:xfrm>
            <a:off x="4545140" y="4305470"/>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651" name="Google Shape;5651;p177"/>
          <p:cNvSpPr/>
          <p:nvPr/>
        </p:nvSpPr>
        <p:spPr>
          <a:xfrm>
            <a:off x="3476876" y="3552411"/>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652" name="Google Shape;5652;p177"/>
          <p:cNvSpPr/>
          <p:nvPr/>
        </p:nvSpPr>
        <p:spPr>
          <a:xfrm>
            <a:off x="3476878" y="390064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653" name="Google Shape;5653;p177"/>
          <p:cNvSpPr/>
          <p:nvPr/>
        </p:nvSpPr>
        <p:spPr>
          <a:xfrm rot="-925330">
            <a:off x="3220265" y="3309615"/>
            <a:ext cx="1064946" cy="1089707"/>
          </a:xfrm>
          <a:prstGeom prst="ellipse">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54" name="Google Shape;5654;p177"/>
          <p:cNvSpPr txBox="1"/>
          <p:nvPr/>
        </p:nvSpPr>
        <p:spPr>
          <a:xfrm>
            <a:off x="4139895" y="3292094"/>
            <a:ext cx="2018400" cy="354000"/>
          </a:xfrm>
          <a:prstGeom prst="rect">
            <a:avLst/>
          </a:prstGeom>
          <a:solidFill>
            <a:srgbClr val="EEECE1"/>
          </a:solidFill>
          <a:ln cap="flat" cmpd="sng" w="9525">
            <a:solidFill>
              <a:srgbClr val="9E9E9E"/>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0E0E0E"/>
                </a:solidFill>
                <a:latin typeface="Ubuntu"/>
                <a:ea typeface="Ubuntu"/>
                <a:cs typeface="Ubuntu"/>
                <a:sym typeface="Ubuntu"/>
              </a:rPr>
              <a:t>update = deletion + insertion</a:t>
            </a:r>
            <a:endParaRPr sz="1100">
              <a:solidFill>
                <a:srgbClr val="0E0E0E"/>
              </a:solidFill>
              <a:latin typeface="Ubuntu"/>
              <a:ea typeface="Ubuntu"/>
              <a:cs typeface="Ubuntu"/>
              <a:sym typeface="Ubuntu"/>
            </a:endParaRPr>
          </a:p>
        </p:txBody>
      </p:sp>
      <p:sp>
        <p:nvSpPr>
          <p:cNvPr id="5655" name="Google Shape;5655;p177"/>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
        <p:nvSpPr>
          <p:cNvPr id="5656" name="Google Shape;5656;p177"/>
          <p:cNvSpPr/>
          <p:nvPr/>
        </p:nvSpPr>
        <p:spPr>
          <a:xfrm>
            <a:off x="6804272" y="3621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57" name="Google Shape;5657;p177"/>
          <p:cNvSpPr/>
          <p:nvPr/>
        </p:nvSpPr>
        <p:spPr>
          <a:xfrm>
            <a:off x="6884956" y="3967097"/>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1" name="Shape 5661"/>
        <p:cNvGrpSpPr/>
        <p:nvPr/>
      </p:nvGrpSpPr>
      <p:grpSpPr>
        <a:xfrm>
          <a:off x="0" y="0"/>
          <a:ext cx="0" cy="0"/>
          <a:chOff x="0" y="0"/>
          <a:chExt cx="0" cy="0"/>
        </a:xfrm>
      </p:grpSpPr>
      <p:sp>
        <p:nvSpPr>
          <p:cNvPr id="5662" name="Google Shape;5662;p17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5663" name="Google Shape;5663;p178"/>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664" name="Google Shape;5664;p178"/>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5665" name="Google Shape;5665;p178"/>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666" name="Google Shape;5666;p178"/>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667" name="Google Shape;5667;p178"/>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668" name="Google Shape;5668;p178"/>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669" name="Google Shape;5669;p178"/>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670" name="Google Shape;5670;p178"/>
          <p:cNvCxnSpPr>
            <a:stCxn id="5669" idx="1"/>
            <a:endCxn id="5671"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5671" name="Google Shape;5671;p178"/>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672" name="Google Shape;5672;p178"/>
          <p:cNvCxnSpPr>
            <a:endCxn id="5673" idx="0"/>
          </p:cNvCxnSpPr>
          <p:nvPr/>
        </p:nvCxnSpPr>
        <p:spPr>
          <a:xfrm>
            <a:off x="4783196" y="3889751"/>
            <a:ext cx="8400" cy="291600"/>
          </a:xfrm>
          <a:prstGeom prst="straightConnector1">
            <a:avLst/>
          </a:prstGeom>
          <a:noFill/>
          <a:ln cap="flat" cmpd="sng" w="9150">
            <a:solidFill>
              <a:schemeClr val="dk2"/>
            </a:solidFill>
            <a:prstDash val="solid"/>
            <a:round/>
            <a:headEnd len="med" w="med" type="none"/>
            <a:tailEnd len="med" w="med" type="triangle"/>
          </a:ln>
        </p:spPr>
      </p:cxnSp>
      <p:sp>
        <p:nvSpPr>
          <p:cNvPr id="5674" name="Google Shape;5674;p178"/>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675" name="Google Shape;5675;p178"/>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76" name="Google Shape;5676;p178"/>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77" name="Google Shape;5677;p178"/>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78" name="Google Shape;5678;p178"/>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79" name="Google Shape;5679;p178"/>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80" name="Google Shape;5680;p178"/>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81" name="Google Shape;5681;p178"/>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82" name="Google Shape;5682;p178"/>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83" name="Google Shape;5683;p178"/>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84" name="Google Shape;5684;p178"/>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85" name="Google Shape;5685;p178"/>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86" name="Google Shape;5686;p178"/>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687" name="Google Shape;5687;p178"/>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688" name="Google Shape;5688;p178"/>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689" name="Google Shape;5689;p178"/>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673" name="Google Shape;5673;p178"/>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690" name="Google Shape;5690;p178"/>
          <p:cNvCxnSpPr>
            <a:stCxn id="5671" idx="3"/>
            <a:endCxn id="5691"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5692" name="Google Shape;5692;p178"/>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5693" name="Google Shape;5693;p178"/>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694" name="Google Shape;5694;p178"/>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695" name="Google Shape;5695;p178"/>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5696" name="Google Shape;5696;p178"/>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697" name="Google Shape;5697;p178"/>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698" name="Google Shape;5698;p178"/>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699" name="Google Shape;5699;p178"/>
          <p:cNvCxnSpPr>
            <a:stCxn id="5698" idx="1"/>
            <a:endCxn id="5700"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5700" name="Google Shape;5700;p178"/>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701" name="Google Shape;5701;p178"/>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5702" name="Google Shape;5702;p178"/>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703" name="Google Shape;5703;p178"/>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04" name="Google Shape;5704;p178"/>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05" name="Google Shape;5705;p178"/>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06" name="Google Shape;5706;p178"/>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07" name="Google Shape;5707;p178"/>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08" name="Google Shape;5708;p178"/>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09" name="Google Shape;5709;p178"/>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10" name="Google Shape;5710;p178"/>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11" name="Google Shape;5711;p178"/>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12" name="Google Shape;5712;p178"/>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13" name="Google Shape;5713;p178"/>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14" name="Google Shape;5714;p178"/>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15" name="Google Shape;5715;p178"/>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716" name="Google Shape;5716;p178"/>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717" name="Google Shape;5717;p178"/>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718" name="Google Shape;5718;p178"/>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719" name="Google Shape;5719;p178"/>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720" name="Google Shape;5720;p178"/>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721" name="Google Shape;5721;p178"/>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22" name="Google Shape;5722;p178"/>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23" name="Google Shape;5723;p178"/>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724" name="Google Shape;5724;p178"/>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725" name="Google Shape;5725;p178"/>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26" name="Google Shape;5726;p178"/>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727" name="Google Shape;5727;p178"/>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28" name="Google Shape;5728;p178"/>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729" name="Google Shape;5729;p178"/>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5730" name="Google Shape;5730;p178"/>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731" name="Google Shape;5731;p178"/>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732" name="Google Shape;5732;p178"/>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733" name="Google Shape;5733;p178"/>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34" name="Google Shape;5734;p178"/>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35" name="Google Shape;5735;p178"/>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736" name="Google Shape;5736;p178"/>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737" name="Google Shape;5737;p178"/>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38" name="Google Shape;5738;p178"/>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739" name="Google Shape;5739;p178"/>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40" name="Google Shape;5740;p178"/>
          <p:cNvSpPr/>
          <p:nvPr/>
        </p:nvSpPr>
        <p:spPr>
          <a:xfrm>
            <a:off x="3833603" y="430539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741" name="Google Shape;5741;p178"/>
          <p:cNvSpPr/>
          <p:nvPr/>
        </p:nvSpPr>
        <p:spPr>
          <a:xfrm>
            <a:off x="7795496" y="4045568"/>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42" name="Google Shape;5742;p178"/>
          <p:cNvSpPr/>
          <p:nvPr/>
        </p:nvSpPr>
        <p:spPr>
          <a:xfrm>
            <a:off x="4545140" y="4305470"/>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743" name="Google Shape;5743;p178"/>
          <p:cNvSpPr/>
          <p:nvPr/>
        </p:nvSpPr>
        <p:spPr>
          <a:xfrm>
            <a:off x="4511514" y="3677186"/>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744" name="Google Shape;5744;p178"/>
          <p:cNvSpPr/>
          <p:nvPr/>
        </p:nvSpPr>
        <p:spPr>
          <a:xfrm>
            <a:off x="5231215" y="4305470"/>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745" name="Google Shape;5745;p178"/>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
        <p:nvSpPr>
          <p:cNvPr id="5746" name="Google Shape;5746;p178"/>
          <p:cNvSpPr/>
          <p:nvPr/>
        </p:nvSpPr>
        <p:spPr>
          <a:xfrm>
            <a:off x="6804272" y="3621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47" name="Google Shape;5747;p178"/>
          <p:cNvSpPr/>
          <p:nvPr/>
        </p:nvSpPr>
        <p:spPr>
          <a:xfrm>
            <a:off x="6884956" y="3967097"/>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48" name="Google Shape;5748;p178"/>
          <p:cNvSpPr/>
          <p:nvPr/>
        </p:nvSpPr>
        <p:spPr>
          <a:xfrm>
            <a:off x="8502081" y="3563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2" name="Shape 5752"/>
        <p:cNvGrpSpPr/>
        <p:nvPr/>
      </p:nvGrpSpPr>
      <p:grpSpPr>
        <a:xfrm>
          <a:off x="0" y="0"/>
          <a:ext cx="0" cy="0"/>
          <a:chOff x="0" y="0"/>
          <a:chExt cx="0" cy="0"/>
        </a:xfrm>
      </p:grpSpPr>
      <p:sp>
        <p:nvSpPr>
          <p:cNvPr id="5753" name="Google Shape;5753;p17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5754" name="Google Shape;5754;p179"/>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55" name="Google Shape;5755;p179"/>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5756" name="Google Shape;5756;p179"/>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757" name="Google Shape;5757;p179"/>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758" name="Google Shape;5758;p179"/>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759" name="Google Shape;5759;p179"/>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760" name="Google Shape;5760;p179"/>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761" name="Google Shape;5761;p179"/>
          <p:cNvCxnSpPr>
            <a:stCxn id="5760" idx="1"/>
            <a:endCxn id="5762"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5762" name="Google Shape;5762;p179"/>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763" name="Google Shape;5763;p179"/>
          <p:cNvCxnSpPr>
            <a:endCxn id="5764" idx="0"/>
          </p:cNvCxnSpPr>
          <p:nvPr/>
        </p:nvCxnSpPr>
        <p:spPr>
          <a:xfrm>
            <a:off x="4783196" y="3889751"/>
            <a:ext cx="8400" cy="291600"/>
          </a:xfrm>
          <a:prstGeom prst="straightConnector1">
            <a:avLst/>
          </a:prstGeom>
          <a:noFill/>
          <a:ln cap="flat" cmpd="sng" w="9150">
            <a:solidFill>
              <a:schemeClr val="dk2"/>
            </a:solidFill>
            <a:prstDash val="solid"/>
            <a:round/>
            <a:headEnd len="med" w="med" type="none"/>
            <a:tailEnd len="med" w="med" type="triangle"/>
          </a:ln>
        </p:spPr>
      </p:cxnSp>
      <p:sp>
        <p:nvSpPr>
          <p:cNvPr id="5765" name="Google Shape;5765;p179"/>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766" name="Google Shape;5766;p179"/>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67" name="Google Shape;5767;p179"/>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68" name="Google Shape;5768;p179"/>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69" name="Google Shape;5769;p179"/>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70" name="Google Shape;5770;p179"/>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71" name="Google Shape;5771;p179"/>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72" name="Google Shape;5772;p179"/>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73" name="Google Shape;5773;p179"/>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74" name="Google Shape;5774;p179"/>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75" name="Google Shape;5775;p179"/>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76" name="Google Shape;5776;p179"/>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77" name="Google Shape;5777;p179"/>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78" name="Google Shape;5778;p179"/>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779" name="Google Shape;5779;p179"/>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780" name="Google Shape;5780;p179"/>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764" name="Google Shape;5764;p179"/>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781" name="Google Shape;5781;p179"/>
          <p:cNvCxnSpPr>
            <a:stCxn id="5762" idx="3"/>
            <a:endCxn id="5782"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5783" name="Google Shape;5783;p179"/>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5784" name="Google Shape;5784;p179"/>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785" name="Google Shape;5785;p179"/>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786" name="Google Shape;5786;p179"/>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5787" name="Google Shape;5787;p179"/>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788" name="Google Shape;5788;p179"/>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789" name="Google Shape;5789;p179"/>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790" name="Google Shape;5790;p179"/>
          <p:cNvCxnSpPr>
            <a:stCxn id="5789" idx="1"/>
            <a:endCxn id="5791"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5791" name="Google Shape;5791;p179"/>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792" name="Google Shape;5792;p179"/>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5793" name="Google Shape;5793;p179"/>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794" name="Google Shape;5794;p179"/>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95" name="Google Shape;5795;p179"/>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96" name="Google Shape;5796;p179"/>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97" name="Google Shape;5797;p179"/>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98" name="Google Shape;5798;p179"/>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799" name="Google Shape;5799;p179"/>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00" name="Google Shape;5800;p179"/>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01" name="Google Shape;5801;p179"/>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02" name="Google Shape;5802;p179"/>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03" name="Google Shape;5803;p179"/>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04" name="Google Shape;5804;p179"/>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05" name="Google Shape;5805;p179"/>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06" name="Google Shape;5806;p179"/>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807" name="Google Shape;5807;p179"/>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808" name="Google Shape;5808;p179"/>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809" name="Google Shape;5809;p179"/>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810" name="Google Shape;5810;p179"/>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811" name="Google Shape;5811;p179"/>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812" name="Google Shape;5812;p179"/>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13" name="Google Shape;5813;p179"/>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14" name="Google Shape;5814;p179"/>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815" name="Google Shape;5815;p179"/>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816" name="Google Shape;5816;p179"/>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17" name="Google Shape;5817;p179"/>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818" name="Google Shape;5818;p179"/>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19" name="Google Shape;5819;p179"/>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820" name="Google Shape;5820;p179"/>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5821" name="Google Shape;5821;p179"/>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822" name="Google Shape;5822;p179"/>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823" name="Google Shape;5823;p179"/>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824" name="Google Shape;5824;p179"/>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25" name="Google Shape;5825;p179"/>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26" name="Google Shape;5826;p179"/>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827" name="Google Shape;5827;p179"/>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828" name="Google Shape;5828;p179"/>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29" name="Google Shape;5829;p179"/>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830" name="Google Shape;5830;p179"/>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31" name="Google Shape;5831;p179"/>
          <p:cNvSpPr/>
          <p:nvPr/>
        </p:nvSpPr>
        <p:spPr>
          <a:xfrm>
            <a:off x="3833603" y="430539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832" name="Google Shape;5832;p179"/>
          <p:cNvSpPr/>
          <p:nvPr/>
        </p:nvSpPr>
        <p:spPr>
          <a:xfrm>
            <a:off x="7795496" y="4045568"/>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33" name="Google Shape;5833;p179"/>
          <p:cNvSpPr/>
          <p:nvPr/>
        </p:nvSpPr>
        <p:spPr>
          <a:xfrm>
            <a:off x="4545140" y="4305470"/>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834" name="Google Shape;5834;p179"/>
          <p:cNvSpPr/>
          <p:nvPr/>
        </p:nvSpPr>
        <p:spPr>
          <a:xfrm>
            <a:off x="5820164" y="3677186"/>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835" name="Google Shape;5835;p179"/>
          <p:cNvSpPr/>
          <p:nvPr/>
        </p:nvSpPr>
        <p:spPr>
          <a:xfrm>
            <a:off x="5231215" y="4305470"/>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836" name="Google Shape;5836;p179"/>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
        <p:nvSpPr>
          <p:cNvPr id="5837" name="Google Shape;5837;p179"/>
          <p:cNvSpPr/>
          <p:nvPr/>
        </p:nvSpPr>
        <p:spPr>
          <a:xfrm>
            <a:off x="6804272" y="3621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38" name="Google Shape;5838;p179"/>
          <p:cNvSpPr/>
          <p:nvPr/>
        </p:nvSpPr>
        <p:spPr>
          <a:xfrm>
            <a:off x="6884956" y="3967097"/>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39" name="Google Shape;5839;p179"/>
          <p:cNvSpPr/>
          <p:nvPr/>
        </p:nvSpPr>
        <p:spPr>
          <a:xfrm>
            <a:off x="8502081" y="3563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3" name="Shape 5843"/>
        <p:cNvGrpSpPr/>
        <p:nvPr/>
      </p:nvGrpSpPr>
      <p:grpSpPr>
        <a:xfrm>
          <a:off x="0" y="0"/>
          <a:ext cx="0" cy="0"/>
          <a:chOff x="0" y="0"/>
          <a:chExt cx="0" cy="0"/>
        </a:xfrm>
      </p:grpSpPr>
      <p:sp>
        <p:nvSpPr>
          <p:cNvPr id="5844" name="Google Shape;5844;p18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5845" name="Google Shape;5845;p180"/>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846" name="Google Shape;5846;p180"/>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5847" name="Google Shape;5847;p180"/>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848" name="Google Shape;5848;p180"/>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849" name="Google Shape;5849;p180"/>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850" name="Google Shape;5850;p180"/>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851" name="Google Shape;5851;p180"/>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852" name="Google Shape;5852;p180"/>
          <p:cNvCxnSpPr>
            <a:stCxn id="5851" idx="1"/>
            <a:endCxn id="5853"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5853" name="Google Shape;5853;p180"/>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854" name="Google Shape;5854;p180"/>
          <p:cNvCxnSpPr>
            <a:endCxn id="5855" idx="0"/>
          </p:cNvCxnSpPr>
          <p:nvPr/>
        </p:nvCxnSpPr>
        <p:spPr>
          <a:xfrm>
            <a:off x="4783196" y="3889751"/>
            <a:ext cx="8400" cy="291600"/>
          </a:xfrm>
          <a:prstGeom prst="straightConnector1">
            <a:avLst/>
          </a:prstGeom>
          <a:noFill/>
          <a:ln cap="flat" cmpd="sng" w="9150">
            <a:solidFill>
              <a:schemeClr val="dk2"/>
            </a:solidFill>
            <a:prstDash val="solid"/>
            <a:round/>
            <a:headEnd len="med" w="med" type="none"/>
            <a:tailEnd len="med" w="med" type="triangle"/>
          </a:ln>
        </p:spPr>
      </p:cxnSp>
      <p:sp>
        <p:nvSpPr>
          <p:cNvPr id="5856" name="Google Shape;5856;p180"/>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857" name="Google Shape;5857;p180"/>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58" name="Google Shape;5858;p180"/>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59" name="Google Shape;5859;p180"/>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60" name="Google Shape;5860;p180"/>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61" name="Google Shape;5861;p180"/>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62" name="Google Shape;5862;p180"/>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63" name="Google Shape;5863;p180"/>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64" name="Google Shape;5864;p180"/>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65" name="Google Shape;5865;p180"/>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66" name="Google Shape;5866;p180"/>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67" name="Google Shape;5867;p180"/>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68" name="Google Shape;5868;p180"/>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69" name="Google Shape;5869;p180"/>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870" name="Google Shape;5870;p180"/>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871" name="Google Shape;5871;p180"/>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855" name="Google Shape;5855;p180"/>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872" name="Google Shape;5872;p180"/>
          <p:cNvCxnSpPr>
            <a:stCxn id="5853" idx="3"/>
            <a:endCxn id="5873"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5874" name="Google Shape;5874;p180"/>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5875" name="Google Shape;5875;p180"/>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876" name="Google Shape;5876;p180"/>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877" name="Google Shape;5877;p180"/>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5878" name="Google Shape;5878;p180"/>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879" name="Google Shape;5879;p180"/>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880" name="Google Shape;5880;p180"/>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881" name="Google Shape;5881;p180"/>
          <p:cNvCxnSpPr>
            <a:stCxn id="5880" idx="1"/>
            <a:endCxn id="5882"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5882" name="Google Shape;5882;p180"/>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883" name="Google Shape;5883;p180"/>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5884" name="Google Shape;5884;p180"/>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885" name="Google Shape;5885;p180"/>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86" name="Google Shape;5886;p180"/>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87" name="Google Shape;5887;p180"/>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88" name="Google Shape;5888;p180"/>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89" name="Google Shape;5889;p180"/>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90" name="Google Shape;5890;p180"/>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91" name="Google Shape;5891;p180"/>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92" name="Google Shape;5892;p180"/>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93" name="Google Shape;5893;p180"/>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94" name="Google Shape;5894;p180"/>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95" name="Google Shape;5895;p180"/>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96" name="Google Shape;5896;p180"/>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897" name="Google Shape;5897;p180"/>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898" name="Google Shape;5898;p180"/>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899" name="Google Shape;5899;p180"/>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900" name="Google Shape;5900;p180"/>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01" name="Google Shape;5901;p180"/>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02" name="Google Shape;5902;p180"/>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03" name="Google Shape;5903;p180"/>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04" name="Google Shape;5904;p180"/>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05" name="Google Shape;5905;p180"/>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06" name="Google Shape;5906;p180"/>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907" name="Google Shape;5907;p180"/>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08" name="Google Shape;5908;p180"/>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09" name="Google Shape;5909;p180"/>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10" name="Google Shape;5910;p180"/>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11" name="Google Shape;5911;p180"/>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5912" name="Google Shape;5912;p180"/>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13" name="Google Shape;5913;p180"/>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14" name="Google Shape;5914;p180"/>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15" name="Google Shape;5915;p180"/>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16" name="Google Shape;5916;p180"/>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17" name="Google Shape;5917;p180"/>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18" name="Google Shape;5918;p180"/>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919" name="Google Shape;5919;p180"/>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20" name="Google Shape;5920;p180"/>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21" name="Google Shape;5921;p180"/>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22" name="Google Shape;5922;p180"/>
          <p:cNvSpPr/>
          <p:nvPr/>
        </p:nvSpPr>
        <p:spPr>
          <a:xfrm>
            <a:off x="3833603" y="430539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923" name="Google Shape;5923;p180"/>
          <p:cNvSpPr/>
          <p:nvPr/>
        </p:nvSpPr>
        <p:spPr>
          <a:xfrm>
            <a:off x="7795496" y="4045568"/>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24" name="Google Shape;5924;p180"/>
          <p:cNvSpPr/>
          <p:nvPr/>
        </p:nvSpPr>
        <p:spPr>
          <a:xfrm>
            <a:off x="4545140" y="4305470"/>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925" name="Google Shape;5925;p180"/>
          <p:cNvSpPr/>
          <p:nvPr/>
        </p:nvSpPr>
        <p:spPr>
          <a:xfrm>
            <a:off x="5231215" y="4305470"/>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926" name="Google Shape;5926;p180"/>
          <p:cNvSpPr/>
          <p:nvPr/>
        </p:nvSpPr>
        <p:spPr>
          <a:xfrm>
            <a:off x="7393121" y="356061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27" name="Google Shape;5927;p180"/>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
        <p:nvSpPr>
          <p:cNvPr id="5928" name="Google Shape;5928;p180"/>
          <p:cNvSpPr/>
          <p:nvPr/>
        </p:nvSpPr>
        <p:spPr>
          <a:xfrm>
            <a:off x="6804272" y="3621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29" name="Google Shape;5929;p180"/>
          <p:cNvSpPr/>
          <p:nvPr/>
        </p:nvSpPr>
        <p:spPr>
          <a:xfrm>
            <a:off x="6884956" y="3967097"/>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30" name="Google Shape;5930;p180"/>
          <p:cNvSpPr/>
          <p:nvPr/>
        </p:nvSpPr>
        <p:spPr>
          <a:xfrm>
            <a:off x="8502081" y="3563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4" name="Shape 5934"/>
        <p:cNvGrpSpPr/>
        <p:nvPr/>
      </p:nvGrpSpPr>
      <p:grpSpPr>
        <a:xfrm>
          <a:off x="0" y="0"/>
          <a:ext cx="0" cy="0"/>
          <a:chOff x="0" y="0"/>
          <a:chExt cx="0" cy="0"/>
        </a:xfrm>
      </p:grpSpPr>
      <p:sp>
        <p:nvSpPr>
          <p:cNvPr id="5935" name="Google Shape;5935;p18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5936" name="Google Shape;5936;p181"/>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937" name="Google Shape;5937;p181"/>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5938" name="Google Shape;5938;p181"/>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39" name="Google Shape;5939;p181"/>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940" name="Google Shape;5940;p181"/>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941" name="Google Shape;5941;p181"/>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942" name="Google Shape;5942;p181"/>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943" name="Google Shape;5943;p181"/>
          <p:cNvCxnSpPr>
            <a:stCxn id="5942" idx="1"/>
            <a:endCxn id="5944"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5944" name="Google Shape;5944;p181"/>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945" name="Google Shape;5945;p181"/>
          <p:cNvCxnSpPr>
            <a:endCxn id="5946" idx="0"/>
          </p:cNvCxnSpPr>
          <p:nvPr/>
        </p:nvCxnSpPr>
        <p:spPr>
          <a:xfrm>
            <a:off x="4783196" y="3889751"/>
            <a:ext cx="8400" cy="291600"/>
          </a:xfrm>
          <a:prstGeom prst="straightConnector1">
            <a:avLst/>
          </a:prstGeom>
          <a:noFill/>
          <a:ln cap="flat" cmpd="sng" w="9150">
            <a:solidFill>
              <a:schemeClr val="dk2"/>
            </a:solidFill>
            <a:prstDash val="solid"/>
            <a:round/>
            <a:headEnd len="med" w="med" type="none"/>
            <a:tailEnd len="med" w="med" type="triangle"/>
          </a:ln>
        </p:spPr>
      </p:cxnSp>
      <p:sp>
        <p:nvSpPr>
          <p:cNvPr id="5947" name="Google Shape;5947;p181"/>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948" name="Google Shape;5948;p181"/>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49" name="Google Shape;5949;p181"/>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50" name="Google Shape;5950;p181"/>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51" name="Google Shape;5951;p181"/>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52" name="Google Shape;5952;p181"/>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53" name="Google Shape;5953;p181"/>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54" name="Google Shape;5954;p181"/>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55" name="Google Shape;5955;p181"/>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56" name="Google Shape;5956;p181"/>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57" name="Google Shape;5957;p181"/>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58" name="Google Shape;5958;p181"/>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59" name="Google Shape;5959;p181"/>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60" name="Google Shape;5960;p181"/>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961" name="Google Shape;5961;p181"/>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962" name="Google Shape;5962;p181"/>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946" name="Google Shape;5946;p181"/>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63" name="Google Shape;5963;p181"/>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cxnSp>
        <p:nvCxnSpPr>
          <p:cNvPr id="5964" name="Google Shape;5964;p181"/>
          <p:cNvCxnSpPr>
            <a:stCxn id="5944" idx="3"/>
            <a:endCxn id="5965"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5966" name="Google Shape;5966;p181"/>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5967" name="Google Shape;5967;p181"/>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68" name="Google Shape;5968;p181"/>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5969" name="Google Shape;5969;p181"/>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5970" name="Google Shape;5970;p181"/>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5971" name="Google Shape;5971;p181"/>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5972" name="Google Shape;5972;p181"/>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973" name="Google Shape;5973;p181"/>
          <p:cNvCxnSpPr>
            <a:stCxn id="5972" idx="1"/>
            <a:endCxn id="5974"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5974" name="Google Shape;5974;p181"/>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5975" name="Google Shape;5975;p181"/>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5976" name="Google Shape;5976;p181"/>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5977" name="Google Shape;5977;p181"/>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78" name="Google Shape;5978;p181"/>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79" name="Google Shape;5979;p181"/>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80" name="Google Shape;5980;p181"/>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81" name="Google Shape;5981;p181"/>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82" name="Google Shape;5982;p181"/>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83" name="Google Shape;5983;p181"/>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84" name="Google Shape;5984;p181"/>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85" name="Google Shape;5985;p181"/>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86" name="Google Shape;5986;p181"/>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87" name="Google Shape;5987;p181"/>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88" name="Google Shape;5988;p181"/>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5989" name="Google Shape;5989;p181"/>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5990" name="Google Shape;5990;p181"/>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5991" name="Google Shape;5991;p181"/>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5992" name="Google Shape;5992;p181"/>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93" name="Google Shape;5993;p181"/>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94" name="Google Shape;5994;p181"/>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95" name="Google Shape;5995;p181"/>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96" name="Google Shape;5996;p181"/>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97" name="Google Shape;5997;p181"/>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5998" name="Google Shape;5998;p181"/>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5999" name="Google Shape;5999;p181"/>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00" name="Google Shape;6000;p181"/>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01" name="Google Shape;6001;p181"/>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02" name="Google Shape;6002;p181"/>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03" name="Google Shape;6003;p181"/>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6004" name="Google Shape;6004;p181"/>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05" name="Google Shape;6005;p181"/>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06" name="Google Shape;6006;p181"/>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07" name="Google Shape;6007;p181"/>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08" name="Google Shape;6008;p181"/>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09" name="Google Shape;6009;p181"/>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10" name="Google Shape;6010;p181"/>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6011" name="Google Shape;6011;p181"/>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12" name="Google Shape;6012;p181"/>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13" name="Google Shape;6013;p181"/>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14" name="Google Shape;6014;p181"/>
          <p:cNvSpPr/>
          <p:nvPr/>
        </p:nvSpPr>
        <p:spPr>
          <a:xfrm>
            <a:off x="3833603" y="4305395"/>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6015" name="Google Shape;6015;p181"/>
          <p:cNvSpPr/>
          <p:nvPr/>
        </p:nvSpPr>
        <p:spPr>
          <a:xfrm>
            <a:off x="7795496" y="4045568"/>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16" name="Google Shape;6016;p181"/>
          <p:cNvSpPr/>
          <p:nvPr/>
        </p:nvSpPr>
        <p:spPr>
          <a:xfrm>
            <a:off x="4545140" y="4305470"/>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6017" name="Google Shape;6017;p181"/>
          <p:cNvSpPr/>
          <p:nvPr/>
        </p:nvSpPr>
        <p:spPr>
          <a:xfrm>
            <a:off x="5231215" y="4305470"/>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6018" name="Google Shape;6018;p181"/>
          <p:cNvSpPr/>
          <p:nvPr/>
        </p:nvSpPr>
        <p:spPr>
          <a:xfrm>
            <a:off x="7393121" y="356061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19" name="Google Shape;6019;p181"/>
          <p:cNvSpPr/>
          <p:nvPr/>
        </p:nvSpPr>
        <p:spPr>
          <a:xfrm>
            <a:off x="6804272" y="3621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20" name="Google Shape;6020;p181"/>
          <p:cNvSpPr/>
          <p:nvPr/>
        </p:nvSpPr>
        <p:spPr>
          <a:xfrm>
            <a:off x="6884956" y="3967097"/>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21" name="Google Shape;6021;p181"/>
          <p:cNvSpPr/>
          <p:nvPr/>
        </p:nvSpPr>
        <p:spPr>
          <a:xfrm>
            <a:off x="8502081" y="3563763"/>
            <a:ext cx="158400" cy="154200"/>
          </a:xfrm>
          <a:prstGeom prst="flowChartSummingJunction">
            <a:avLst/>
          </a:prstGeom>
          <a:solidFill>
            <a:srgbClr val="F4CCCC"/>
          </a:solidFill>
          <a:ln cap="flat" cmpd="sng" w="9525">
            <a:solidFill>
              <a:srgbClr val="C000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22" name="Google Shape;6022;p181"/>
          <p:cNvSpPr txBox="1"/>
          <p:nvPr/>
        </p:nvSpPr>
        <p:spPr>
          <a:xfrm>
            <a:off x="6016800" y="4363925"/>
            <a:ext cx="2885100" cy="354000"/>
          </a:xfrm>
          <a:prstGeom prst="rect">
            <a:avLst/>
          </a:prstGeom>
          <a:solidFill>
            <a:srgbClr val="EEECE1"/>
          </a:solidFill>
          <a:ln cap="flat" cmpd="sng" w="9525">
            <a:solidFill>
              <a:srgbClr val="9E9E9E"/>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0E0E0E"/>
                </a:solidFill>
                <a:latin typeface="Ubuntu"/>
                <a:ea typeface="Ubuntu"/>
                <a:cs typeface="Ubuntu"/>
                <a:sym typeface="Ubuntu"/>
              </a:rPr>
              <a:t>deleted vectors removed from the index</a:t>
            </a:r>
            <a:endParaRPr sz="1100">
              <a:solidFill>
                <a:srgbClr val="0E0E0E"/>
              </a:solidFill>
              <a:latin typeface="Ubuntu"/>
              <a:ea typeface="Ubuntu"/>
              <a:cs typeface="Ubuntu"/>
              <a:sym typeface="Ubuntu"/>
            </a:endParaRPr>
          </a:p>
        </p:txBody>
      </p:sp>
      <p:sp>
        <p:nvSpPr>
          <p:cNvPr id="6023" name="Google Shape;6023;p181"/>
          <p:cNvSpPr/>
          <p:nvPr/>
        </p:nvSpPr>
        <p:spPr>
          <a:xfrm>
            <a:off x="5149684" y="3954341"/>
            <a:ext cx="1738908" cy="470394"/>
          </a:xfrm>
          <a:prstGeom prst="irregularSeal1">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consolidation!</a:t>
            </a:r>
            <a:endParaRPr sz="1000"/>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7" name="Shape 6027"/>
        <p:cNvGrpSpPr/>
        <p:nvPr/>
      </p:nvGrpSpPr>
      <p:grpSpPr>
        <a:xfrm>
          <a:off x="0" y="0"/>
          <a:ext cx="0" cy="0"/>
          <a:chOff x="0" y="0"/>
          <a:chExt cx="0" cy="0"/>
        </a:xfrm>
      </p:grpSpPr>
      <p:sp>
        <p:nvSpPr>
          <p:cNvPr id="6028" name="Google Shape;6028;p18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6029" name="Google Shape;6029;p182"/>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030" name="Google Shape;6030;p182"/>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6031" name="Google Shape;6031;p182"/>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32" name="Google Shape;6032;p182"/>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6033" name="Google Shape;6033;p182"/>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6034" name="Google Shape;6034;p182"/>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6035" name="Google Shape;6035;p182"/>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6036" name="Google Shape;6036;p182"/>
          <p:cNvCxnSpPr>
            <a:stCxn id="6035" idx="1"/>
            <a:endCxn id="6037"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6037" name="Google Shape;6037;p182"/>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6038" name="Google Shape;6038;p182"/>
          <p:cNvCxnSpPr>
            <a:endCxn id="6039" idx="0"/>
          </p:cNvCxnSpPr>
          <p:nvPr/>
        </p:nvCxnSpPr>
        <p:spPr>
          <a:xfrm>
            <a:off x="4783196" y="3889751"/>
            <a:ext cx="8400" cy="291600"/>
          </a:xfrm>
          <a:prstGeom prst="straightConnector1">
            <a:avLst/>
          </a:prstGeom>
          <a:noFill/>
          <a:ln cap="flat" cmpd="sng" w="9150">
            <a:solidFill>
              <a:schemeClr val="dk2"/>
            </a:solidFill>
            <a:prstDash val="solid"/>
            <a:round/>
            <a:headEnd len="med" w="med" type="none"/>
            <a:tailEnd len="med" w="med" type="triangle"/>
          </a:ln>
        </p:spPr>
      </p:cxnSp>
      <p:sp>
        <p:nvSpPr>
          <p:cNvPr id="6040" name="Google Shape;6040;p182"/>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6041" name="Google Shape;6041;p182"/>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42" name="Google Shape;6042;p182"/>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43" name="Google Shape;6043;p182"/>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44" name="Google Shape;6044;p182"/>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45" name="Google Shape;6045;p182"/>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46" name="Google Shape;6046;p182"/>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47" name="Google Shape;6047;p182"/>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48" name="Google Shape;6048;p182"/>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49" name="Google Shape;6049;p182"/>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50" name="Google Shape;6050;p182"/>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51" name="Google Shape;6051;p182"/>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52" name="Google Shape;6052;p182"/>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53" name="Google Shape;6053;p182"/>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6054" name="Google Shape;6054;p182"/>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6055" name="Google Shape;6055;p182"/>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6039" name="Google Shape;6039;p182"/>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56" name="Google Shape;6056;p182"/>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cxnSp>
        <p:nvCxnSpPr>
          <p:cNvPr id="6057" name="Google Shape;6057;p182"/>
          <p:cNvCxnSpPr>
            <a:stCxn id="6037" idx="3"/>
            <a:endCxn id="6058"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6059" name="Google Shape;6059;p182"/>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6060" name="Google Shape;6060;p182"/>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61" name="Google Shape;6061;p182"/>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6062" name="Google Shape;6062;p182"/>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6063" name="Google Shape;6063;p182"/>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6064" name="Google Shape;6064;p182"/>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6065" name="Google Shape;6065;p182"/>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6066" name="Google Shape;6066;p182"/>
          <p:cNvCxnSpPr>
            <a:stCxn id="6065" idx="1"/>
            <a:endCxn id="6067"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6067" name="Google Shape;6067;p182"/>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6068" name="Google Shape;6068;p182"/>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6069" name="Google Shape;6069;p182"/>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6070" name="Google Shape;6070;p182"/>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71" name="Google Shape;6071;p182"/>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72" name="Google Shape;6072;p182"/>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73" name="Google Shape;6073;p182"/>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74" name="Google Shape;6074;p182"/>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75" name="Google Shape;6075;p182"/>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76" name="Google Shape;6076;p182"/>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77" name="Google Shape;6077;p182"/>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78" name="Google Shape;6078;p182"/>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79" name="Google Shape;6079;p182"/>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80" name="Google Shape;6080;p182"/>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81" name="Google Shape;6081;p182"/>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082" name="Google Shape;6082;p182"/>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6083" name="Google Shape;6083;p182"/>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6084" name="Google Shape;6084;p182"/>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6085" name="Google Shape;6085;p182"/>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86" name="Google Shape;6086;p182"/>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87" name="Google Shape;6087;p182"/>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88" name="Google Shape;6088;p182"/>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89" name="Google Shape;6089;p182"/>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90" name="Google Shape;6090;p182"/>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91" name="Google Shape;6091;p182"/>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6092" name="Google Shape;6092;p182"/>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93" name="Google Shape;6093;p182"/>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94" name="Google Shape;6094;p182"/>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95" name="Google Shape;6095;p182"/>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96" name="Google Shape;6096;p182"/>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6097" name="Google Shape;6097;p182"/>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98" name="Google Shape;6098;p182"/>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099" name="Google Shape;6099;p182"/>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00" name="Google Shape;6100;p182"/>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01" name="Google Shape;6101;p182"/>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02" name="Google Shape;6102;p182"/>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03" name="Google Shape;6103;p182"/>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6104" name="Google Shape;6104;p182"/>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05" name="Google Shape;6105;p182"/>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06" name="Google Shape;6106;p182"/>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07" name="Google Shape;6107;p182"/>
          <p:cNvSpPr/>
          <p:nvPr/>
        </p:nvSpPr>
        <p:spPr>
          <a:xfrm>
            <a:off x="7795496" y="4045568"/>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08" name="Google Shape;6108;p182"/>
          <p:cNvSpPr/>
          <p:nvPr/>
        </p:nvSpPr>
        <p:spPr>
          <a:xfrm>
            <a:off x="7393121" y="356061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09" name="Google Shape;6109;p182"/>
          <p:cNvSpPr/>
          <p:nvPr/>
        </p:nvSpPr>
        <p:spPr>
          <a:xfrm>
            <a:off x="6805748" y="3621775"/>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10" name="Google Shape;6110;p182"/>
          <p:cNvSpPr/>
          <p:nvPr/>
        </p:nvSpPr>
        <p:spPr>
          <a:xfrm>
            <a:off x="6884948" y="397055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11" name="Google Shape;6111;p182"/>
          <p:cNvSpPr/>
          <p:nvPr/>
        </p:nvSpPr>
        <p:spPr>
          <a:xfrm>
            <a:off x="8502073" y="3563775"/>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5" name="Shape 6115"/>
        <p:cNvGrpSpPr/>
        <p:nvPr/>
      </p:nvGrpSpPr>
      <p:grpSpPr>
        <a:xfrm>
          <a:off x="0" y="0"/>
          <a:ext cx="0" cy="0"/>
          <a:chOff x="0" y="0"/>
          <a:chExt cx="0" cy="0"/>
        </a:xfrm>
      </p:grpSpPr>
      <p:sp>
        <p:nvSpPr>
          <p:cNvPr id="6116" name="Google Shape;6116;p18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6117" name="Google Shape;6117;p183"/>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118" name="Google Shape;6118;p183"/>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6119" name="Google Shape;6119;p183"/>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20" name="Google Shape;6120;p183"/>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6121" name="Google Shape;6121;p183"/>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6122" name="Google Shape;6122;p183"/>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6123" name="Google Shape;6123;p183"/>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6124" name="Google Shape;6124;p183"/>
          <p:cNvCxnSpPr>
            <a:stCxn id="6123" idx="1"/>
            <a:endCxn id="6125"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6125" name="Google Shape;6125;p183"/>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6126" name="Google Shape;6126;p183"/>
          <p:cNvCxnSpPr>
            <a:endCxn id="6127" idx="0"/>
          </p:cNvCxnSpPr>
          <p:nvPr/>
        </p:nvCxnSpPr>
        <p:spPr>
          <a:xfrm>
            <a:off x="4783196" y="3889751"/>
            <a:ext cx="8400" cy="291600"/>
          </a:xfrm>
          <a:prstGeom prst="straightConnector1">
            <a:avLst/>
          </a:prstGeom>
          <a:noFill/>
          <a:ln cap="flat" cmpd="sng" w="9150">
            <a:solidFill>
              <a:schemeClr val="dk2"/>
            </a:solidFill>
            <a:prstDash val="solid"/>
            <a:round/>
            <a:headEnd len="med" w="med" type="none"/>
            <a:tailEnd len="med" w="med" type="triangle"/>
          </a:ln>
        </p:spPr>
      </p:cxnSp>
      <p:sp>
        <p:nvSpPr>
          <p:cNvPr id="6128" name="Google Shape;6128;p183"/>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6129" name="Google Shape;6129;p183"/>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30" name="Google Shape;6130;p183"/>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31" name="Google Shape;6131;p183"/>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32" name="Google Shape;6132;p183"/>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33" name="Google Shape;6133;p183"/>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34" name="Google Shape;6134;p183"/>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35" name="Google Shape;6135;p183"/>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36" name="Google Shape;6136;p183"/>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37" name="Google Shape;6137;p183"/>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38" name="Google Shape;6138;p183"/>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39" name="Google Shape;6139;p183"/>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40" name="Google Shape;6140;p183"/>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41" name="Google Shape;6141;p183"/>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6142" name="Google Shape;6142;p183"/>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6143" name="Google Shape;6143;p183"/>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6127" name="Google Shape;6127;p183"/>
          <p:cNvSpPr/>
          <p:nvPr/>
        </p:nvSpPr>
        <p:spPr>
          <a:xfrm>
            <a:off x="3660146" y="4181351"/>
            <a:ext cx="22629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6144" name="Google Shape;6144;p183"/>
          <p:cNvCxnSpPr>
            <a:stCxn id="6125" idx="3"/>
            <a:endCxn id="6145" idx="1"/>
          </p:cNvCxnSpPr>
          <p:nvPr/>
        </p:nvCxnSpPr>
        <p:spPr>
          <a:xfrm flipH="1" rot="10800000">
            <a:off x="3340738" y="3877857"/>
            <a:ext cx="3298200" cy="11400"/>
          </a:xfrm>
          <a:prstGeom prst="straightConnector1">
            <a:avLst/>
          </a:prstGeom>
          <a:noFill/>
          <a:ln cap="flat" cmpd="sng" w="9150">
            <a:solidFill>
              <a:schemeClr val="dk2"/>
            </a:solidFill>
            <a:prstDash val="solid"/>
            <a:round/>
            <a:headEnd len="med" w="med" type="none"/>
            <a:tailEnd len="med" w="med" type="triangle"/>
          </a:ln>
        </p:spPr>
      </p:cxnSp>
      <p:sp>
        <p:nvSpPr>
          <p:cNvPr id="6146" name="Google Shape;6146;p183"/>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6147" name="Google Shape;6147;p183"/>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48" name="Google Shape;6148;p183"/>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6149" name="Google Shape;6149;p183"/>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6150" name="Google Shape;6150;p183"/>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6151" name="Google Shape;6151;p183"/>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6152" name="Google Shape;6152;p183"/>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6153" name="Google Shape;6153;p183"/>
          <p:cNvCxnSpPr>
            <a:stCxn id="6152" idx="1"/>
            <a:endCxn id="6154"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6154" name="Google Shape;6154;p183"/>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6155" name="Google Shape;6155;p183"/>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6156" name="Google Shape;6156;p183"/>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6157" name="Google Shape;6157;p183"/>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58" name="Google Shape;6158;p183"/>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59" name="Google Shape;6159;p183"/>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60" name="Google Shape;6160;p183"/>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61" name="Google Shape;6161;p183"/>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62" name="Google Shape;6162;p183"/>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63" name="Google Shape;6163;p183"/>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64" name="Google Shape;6164;p183"/>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65" name="Google Shape;6165;p183"/>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66" name="Google Shape;6166;p183"/>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67" name="Google Shape;6167;p183"/>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68" name="Google Shape;6168;p183"/>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169" name="Google Shape;6169;p183"/>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6170" name="Google Shape;6170;p183"/>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6171" name="Google Shape;6171;p183"/>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6172" name="Google Shape;6172;p183"/>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73" name="Google Shape;6173;p183"/>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74" name="Google Shape;6174;p183"/>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75" name="Google Shape;6175;p183"/>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76" name="Google Shape;6176;p183"/>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77" name="Google Shape;6177;p183"/>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78" name="Google Shape;6178;p183"/>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6179" name="Google Shape;6179;p183"/>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80" name="Google Shape;6180;p183"/>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81" name="Google Shape;6181;p183"/>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82" name="Google Shape;6182;p183"/>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83" name="Google Shape;6183;p183"/>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6184" name="Google Shape;6184;p183"/>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85" name="Google Shape;6185;p183"/>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86" name="Google Shape;6186;p183"/>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87" name="Google Shape;6187;p183"/>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88" name="Google Shape;6188;p183"/>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89" name="Google Shape;6189;p183"/>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90" name="Google Shape;6190;p183"/>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6191" name="Google Shape;6191;p183"/>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92" name="Google Shape;6192;p183"/>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93" name="Google Shape;6193;p183"/>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94" name="Google Shape;6194;p183"/>
          <p:cNvSpPr/>
          <p:nvPr/>
        </p:nvSpPr>
        <p:spPr>
          <a:xfrm>
            <a:off x="7795496" y="4045568"/>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95" name="Google Shape;6195;p183"/>
          <p:cNvSpPr/>
          <p:nvPr/>
        </p:nvSpPr>
        <p:spPr>
          <a:xfrm>
            <a:off x="7393121" y="356061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96" name="Google Shape;6196;p183"/>
          <p:cNvSpPr txBox="1"/>
          <p:nvPr/>
        </p:nvSpPr>
        <p:spPr>
          <a:xfrm>
            <a:off x="6633525" y="2805825"/>
            <a:ext cx="2198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changes </a:t>
            </a:r>
            <a:r>
              <a:rPr b="1" lang="en">
                <a:solidFill>
                  <a:srgbClr val="C00001"/>
                </a:solidFill>
                <a:latin typeface="Ubuntu"/>
                <a:ea typeface="Ubuntu"/>
                <a:cs typeface="Ubuntu"/>
                <a:sym typeface="Ubuntu"/>
              </a:rPr>
              <a:t>stored in an auxiliary data structure</a:t>
            </a:r>
            <a:endParaRPr b="1">
              <a:solidFill>
                <a:srgbClr val="C00001"/>
              </a:solidFill>
              <a:latin typeface="Ubuntu"/>
              <a:ea typeface="Ubuntu"/>
              <a:cs typeface="Ubuntu"/>
              <a:sym typeface="Ubuntu"/>
            </a:endParaRPr>
          </a:p>
        </p:txBody>
      </p:sp>
      <p:sp>
        <p:nvSpPr>
          <p:cNvPr id="6197" name="Google Shape;6197;p183"/>
          <p:cNvSpPr txBox="1"/>
          <p:nvPr/>
        </p:nvSpPr>
        <p:spPr>
          <a:xfrm>
            <a:off x="3950707" y="4784175"/>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
        <p:nvSpPr>
          <p:cNvPr id="6198" name="Google Shape;6198;p183"/>
          <p:cNvSpPr/>
          <p:nvPr/>
        </p:nvSpPr>
        <p:spPr>
          <a:xfrm>
            <a:off x="6805748" y="3621775"/>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199" name="Google Shape;6199;p183"/>
          <p:cNvSpPr/>
          <p:nvPr/>
        </p:nvSpPr>
        <p:spPr>
          <a:xfrm>
            <a:off x="6884948" y="397055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00" name="Google Shape;6200;p183"/>
          <p:cNvSpPr/>
          <p:nvPr/>
        </p:nvSpPr>
        <p:spPr>
          <a:xfrm>
            <a:off x="8502073" y="3563775"/>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Nearest Neighbor Search</a:t>
            </a:r>
            <a:endParaRPr/>
          </a:p>
        </p:txBody>
      </p:sp>
      <p:sp>
        <p:nvSpPr>
          <p:cNvPr id="334" name="Google Shape;334;p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p:txBody>
      </p:sp>
      <p:sp>
        <p:nvSpPr>
          <p:cNvPr id="335" name="Google Shape;335;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36" name="Google Shape;336;p40"/>
          <p:cNvSpPr txBox="1"/>
          <p:nvPr/>
        </p:nvSpPr>
        <p:spPr>
          <a:xfrm>
            <a:off x="6793821" y="1675026"/>
            <a:ext cx="2191200" cy="8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 d</a:t>
            </a:r>
            <a:r>
              <a:rPr b="1" baseline="-25000" i="0" lang="en" sz="1500" u="none" cap="none" strike="noStrike">
                <a:solidFill>
                  <a:schemeClr val="dk1"/>
                </a:solidFill>
                <a:latin typeface="Arial"/>
                <a:ea typeface="Arial"/>
                <a:cs typeface="Arial"/>
                <a:sym typeface="Arial"/>
              </a:rPr>
              <a:t>x </a:t>
            </a:r>
            <a:r>
              <a:rPr b="1" i="0" lang="en" sz="1400" u="none" cap="none" strike="noStrike">
                <a:solidFill>
                  <a:schemeClr val="dk1"/>
                </a:solidFill>
                <a:latin typeface="Arial"/>
                <a:ea typeface="Arial"/>
                <a:cs typeface="Arial"/>
                <a:sym typeface="Arial"/>
              </a:rPr>
              <a:t>= min{d</a:t>
            </a:r>
            <a:r>
              <a:rPr b="1" baseline="-25000" i="0" lang="en" sz="1400" u="none" cap="none" strike="noStrike">
                <a:solidFill>
                  <a:schemeClr val="dk1"/>
                </a:solidFill>
                <a:latin typeface="Arial"/>
                <a:ea typeface="Arial"/>
                <a:cs typeface="Arial"/>
                <a:sym typeface="Arial"/>
              </a:rPr>
              <a:t>i</a:t>
            </a:r>
            <a:r>
              <a:rPr b="1" i="0" lang="en" sz="1400" u="none" cap="none" strike="noStrike">
                <a:solidFill>
                  <a:schemeClr val="dk1"/>
                </a:solidFill>
                <a:latin typeface="Arial"/>
                <a:ea typeface="Arial"/>
                <a:cs typeface="Arial"/>
                <a:sym typeface="Arial"/>
              </a:rPr>
              <a:t>} </a:t>
            </a:r>
            <a:r>
              <a:rPr b="1" i="0" lang="en" sz="1500" u="none" cap="none" strike="noStrike">
                <a:solidFill>
                  <a:schemeClr val="dk1"/>
                </a:solidFill>
                <a:latin typeface="Arial"/>
                <a:ea typeface="Arial"/>
                <a:cs typeface="Arial"/>
                <a:sym typeface="Arial"/>
              </a:rPr>
              <a:t>) = 1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is exact NN</a:t>
            </a:r>
            <a:endParaRPr/>
          </a:p>
        </p:txBody>
      </p:sp>
      <p:pic>
        <p:nvPicPr>
          <p:cNvPr id="337" name="Google Shape;337;p40"/>
          <p:cNvPicPr preferRelativeResize="0"/>
          <p:nvPr/>
        </p:nvPicPr>
        <p:blipFill rotWithShape="1">
          <a:blip r:embed="rId3">
            <a:alphaModFix/>
          </a:blip>
          <a:srcRect b="0" l="0" r="0" t="0"/>
          <a:stretch/>
        </p:blipFill>
        <p:spPr>
          <a:xfrm>
            <a:off x="2772160" y="1017725"/>
            <a:ext cx="4156664" cy="3898140"/>
          </a:xfrm>
          <a:prstGeom prst="rect">
            <a:avLst/>
          </a:prstGeom>
          <a:noFill/>
          <a:ln>
            <a:noFill/>
          </a:ln>
        </p:spPr>
      </p:pic>
      <p:sp>
        <p:nvSpPr>
          <p:cNvPr id="338" name="Google Shape;338;p40"/>
          <p:cNvSpPr txBox="1"/>
          <p:nvPr/>
        </p:nvSpPr>
        <p:spPr>
          <a:xfrm>
            <a:off x="1105900" y="1341531"/>
            <a:ext cx="2959500" cy="10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ε </a:t>
            </a:r>
            <a:r>
              <a:rPr b="1" i="0" lang="en" sz="1400" u="none" cap="none" strike="noStrike">
                <a:solidFill>
                  <a:srgbClr val="3333FF"/>
                </a:solidFill>
                <a:latin typeface="Arial"/>
                <a:ea typeface="Arial"/>
                <a:cs typeface="Arial"/>
                <a:sym typeface="Arial"/>
              </a:rPr>
              <a:t>&lt;= </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x</a:t>
            </a:r>
            <a:r>
              <a:rPr b="1" i="0" lang="en" sz="1500" u="none" cap="none" strike="noStrike">
                <a:solidFill>
                  <a:srgbClr val="3333FF"/>
                </a:solidFill>
                <a:latin typeface="Arial"/>
                <a:ea typeface="Arial"/>
                <a:cs typeface="Arial"/>
                <a:sym typeface="Arial"/>
              </a:rPr>
              <a:t> (1+ε)</a:t>
            </a:r>
            <a:r>
              <a:rPr b="1" i="0" lang="en" sz="1500" u="none" cap="none" strike="noStrike">
                <a:solidFill>
                  <a:schemeClr val="dk1"/>
                </a:solidFill>
                <a:latin typeface="Arial"/>
                <a:ea typeface="Arial"/>
                <a:cs typeface="Arial"/>
                <a:sym typeface="Arial"/>
              </a:rPr>
              <a:t>) = </a:t>
            </a:r>
            <a:r>
              <a:rPr b="1" i="0" lang="en" sz="1500" u="none" cap="none" strike="noStrike">
                <a:solidFill>
                  <a:srgbClr val="3333FF"/>
                </a:solidFill>
                <a:latin typeface="Arial"/>
                <a:ea typeface="Arial"/>
                <a:cs typeface="Arial"/>
                <a:sym typeface="Arial"/>
              </a:rPr>
              <a:t>1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333FF"/>
                </a:solidFill>
                <a:latin typeface="Arial"/>
                <a:ea typeface="Arial"/>
                <a:cs typeface="Arial"/>
                <a:sym typeface="Arial"/>
              </a:rPr>
              <a:t>(1+ ε) of exact NN </a:t>
            </a:r>
            <a:r>
              <a:rPr b="1" i="0" lang="en" sz="1400" u="none" cap="none" strike="noStrike">
                <a:solidFill>
                  <a:schemeClr val="dk1"/>
                </a:solidFill>
                <a:latin typeface="Arial"/>
                <a:ea typeface="Arial"/>
                <a:cs typeface="Arial"/>
                <a:sym typeface="Arial"/>
              </a:rPr>
              <a:t>with</a:t>
            </a:r>
            <a:r>
              <a:rPr b="1" i="0" lang="en" sz="1400" u="none" cap="none" strike="noStrike">
                <a:solidFill>
                  <a:srgbClr val="C00000"/>
                </a:solidFill>
                <a:latin typeface="Arial"/>
                <a:ea typeface="Arial"/>
                <a:cs typeface="Arial"/>
                <a:sym typeface="Arial"/>
              </a:rPr>
              <a:t> </a:t>
            </a:r>
            <a:r>
              <a:rPr b="1" i="0" lang="en" sz="1400" u="none" cap="none" strike="noStrike">
                <a:solidFill>
                  <a:srgbClr val="3333FF"/>
                </a:solidFill>
                <a:latin typeface="Arial"/>
                <a:ea typeface="Arial"/>
                <a:cs typeface="Arial"/>
                <a:sym typeface="Arial"/>
              </a:rPr>
              <a:t>probability 1</a:t>
            </a:r>
            <a:endParaRPr/>
          </a:p>
        </p:txBody>
      </p:sp>
      <p:sp>
        <p:nvSpPr>
          <p:cNvPr id="339" name="Google Shape;339;p40"/>
          <p:cNvSpPr txBox="1"/>
          <p:nvPr/>
        </p:nvSpPr>
        <p:spPr>
          <a:xfrm>
            <a:off x="6115588" y="3957695"/>
            <a:ext cx="2959500" cy="10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ε </a:t>
            </a:r>
            <a:r>
              <a:rPr b="1" i="0" lang="en" sz="1400" u="none" cap="none" strike="noStrike">
                <a:solidFill>
                  <a:srgbClr val="3333FF"/>
                </a:solidFill>
                <a:latin typeface="Arial"/>
                <a:ea typeface="Arial"/>
                <a:cs typeface="Arial"/>
                <a:sym typeface="Arial"/>
              </a:rPr>
              <a:t>&lt;= </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x</a:t>
            </a:r>
            <a:r>
              <a:rPr b="1" i="0" lang="en" sz="1500" u="none" cap="none" strike="noStrike">
                <a:solidFill>
                  <a:srgbClr val="3333FF"/>
                </a:solidFill>
                <a:latin typeface="Arial"/>
                <a:ea typeface="Arial"/>
                <a:cs typeface="Arial"/>
                <a:sym typeface="Arial"/>
              </a:rPr>
              <a:t> (1+ε)</a:t>
            </a:r>
            <a:r>
              <a:rPr b="1" i="0" lang="en" sz="1500" u="none" cap="none" strike="noStrike">
                <a:solidFill>
                  <a:schemeClr val="dk1"/>
                </a:solidFill>
                <a:latin typeface="Arial"/>
                <a:ea typeface="Arial"/>
                <a:cs typeface="Arial"/>
                <a:sym typeface="Arial"/>
              </a:rPr>
              <a:t>) &gt;= </a:t>
            </a:r>
            <a:r>
              <a:rPr b="1" i="0" lang="en" sz="1500" u="none" cap="none" strike="noStrike">
                <a:solidFill>
                  <a:srgbClr val="C00000"/>
                </a:solidFill>
                <a:latin typeface="Arial"/>
                <a:ea typeface="Arial"/>
                <a:cs typeface="Arial"/>
                <a:sym typeface="Arial"/>
              </a:rPr>
              <a:t>δ</a:t>
            </a:r>
            <a:r>
              <a:rPr b="1" i="0" lang="en" sz="1500" u="none" cap="none" strike="noStrike">
                <a:solidFill>
                  <a:srgbClr val="3333FF"/>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333FF"/>
                </a:solidFill>
                <a:latin typeface="Arial"/>
                <a:ea typeface="Arial"/>
                <a:cs typeface="Arial"/>
                <a:sym typeface="Arial"/>
              </a:rPr>
              <a:t>(1+ ε) of exact NN </a:t>
            </a:r>
            <a:r>
              <a:rPr b="1" i="0" lang="en" sz="1400" u="none" cap="none" strike="noStrike">
                <a:solidFill>
                  <a:schemeClr val="dk1"/>
                </a:solidFill>
                <a:latin typeface="Arial"/>
                <a:ea typeface="Arial"/>
                <a:cs typeface="Arial"/>
                <a:sym typeface="Arial"/>
              </a:rPr>
              <a:t>with</a:t>
            </a:r>
            <a:r>
              <a:rPr b="1" i="0" lang="en" sz="1400" u="none" cap="none" strike="noStrike">
                <a:solidFill>
                  <a:srgbClr val="C00000"/>
                </a:solidFill>
                <a:latin typeface="Arial"/>
                <a:ea typeface="Arial"/>
                <a:cs typeface="Arial"/>
                <a:sym typeface="Arial"/>
              </a:rPr>
              <a:t> probability at least δ</a:t>
            </a:r>
            <a:endParaRPr/>
          </a:p>
        </p:txBody>
      </p:sp>
      <p:sp>
        <p:nvSpPr>
          <p:cNvPr id="340" name="Google Shape;340;p40"/>
          <p:cNvSpPr txBox="1"/>
          <p:nvPr/>
        </p:nvSpPr>
        <p:spPr>
          <a:xfrm>
            <a:off x="876400" y="3435092"/>
            <a:ext cx="2553600" cy="8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8761D"/>
                </a:solidFill>
                <a:latin typeface="Arial"/>
                <a:ea typeface="Arial"/>
                <a:cs typeface="Arial"/>
                <a:sym typeface="Arial"/>
              </a:rPr>
              <a:t>d</a:t>
            </a:r>
            <a:r>
              <a:rPr b="1" baseline="-25000" i="0" lang="en" sz="1500" u="none" cap="none" strike="noStrike">
                <a:solidFill>
                  <a:srgbClr val="38761D"/>
                </a:solidFill>
                <a:latin typeface="Arial"/>
                <a:ea typeface="Arial"/>
                <a:cs typeface="Arial"/>
                <a:sym typeface="Arial"/>
              </a:rPr>
              <a:t>ng </a:t>
            </a:r>
            <a:r>
              <a:rPr b="1" i="0" lang="en" sz="1400" u="none" cap="none" strike="noStrike">
                <a:solidFill>
                  <a:srgbClr val="38761D"/>
                </a:solidFill>
                <a:latin typeface="Arial"/>
                <a:ea typeface="Arial"/>
                <a:cs typeface="Arial"/>
                <a:sym typeface="Arial"/>
              </a:rPr>
              <a:t>&lt;&gt;= ?</a:t>
            </a:r>
            <a:r>
              <a:rPr b="1" i="0" lang="en" sz="1500" u="none" cap="none" strike="noStrike">
                <a:solidFill>
                  <a:schemeClr val="dk1"/>
                </a:solidFill>
                <a:latin typeface="Arial"/>
                <a:ea typeface="Arial"/>
                <a:cs typeface="Arial"/>
                <a:sym typeface="Arial"/>
              </a:rPr>
              <a:t>) = </a:t>
            </a:r>
            <a:r>
              <a:rPr b="1" i="0" lang="en" sz="1500" u="none" cap="none" strike="noStrike">
                <a:solidFill>
                  <a:srgbClr val="38761D"/>
                </a:solidFill>
                <a:latin typeface="Arial"/>
                <a:ea typeface="Arial"/>
                <a:cs typeface="Arial"/>
                <a:sym typeface="Arial"/>
              </a:rPr>
              <a:t>?</a:t>
            </a:r>
            <a:r>
              <a:rPr b="1" i="0" lang="en" sz="1500" u="none" cap="none" strike="noStrike">
                <a:solidFill>
                  <a:srgbClr val="3333FF"/>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8761D"/>
                </a:solidFill>
                <a:latin typeface="Arial"/>
                <a:ea typeface="Arial"/>
                <a:cs typeface="Arial"/>
                <a:sym typeface="Arial"/>
              </a:rPr>
              <a:t>? of exact NN</a:t>
            </a:r>
            <a:endParaRPr/>
          </a:p>
        </p:txBody>
      </p:sp>
      <p:sp>
        <p:nvSpPr>
          <p:cNvPr id="341" name="Google Shape;341;p40"/>
          <p:cNvSpPr txBox="1"/>
          <p:nvPr/>
        </p:nvSpPr>
        <p:spPr>
          <a:xfrm>
            <a:off x="611673" y="4159275"/>
            <a:ext cx="2874000" cy="75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1" lang="en">
                <a:solidFill>
                  <a:srgbClr val="980000"/>
                </a:solidFill>
                <a:latin typeface="Ubuntu"/>
                <a:ea typeface="Ubuntu"/>
                <a:cs typeface="Ubuntu"/>
                <a:sym typeface="Ubuntu"/>
              </a:rPr>
              <a:t>r</a:t>
            </a:r>
            <a:r>
              <a:rPr b="1" i="1" lang="en">
                <a:solidFill>
                  <a:srgbClr val="980000"/>
                </a:solidFill>
                <a:latin typeface="Ubuntu"/>
                <a:ea typeface="Ubuntu"/>
                <a:cs typeface="Ubuntu"/>
                <a:sym typeface="Ubuntu"/>
              </a:rPr>
              <a:t>ecall </a:t>
            </a:r>
            <a:r>
              <a:rPr b="1" lang="en">
                <a:solidFill>
                  <a:schemeClr val="dk1"/>
                </a:solidFill>
                <a:latin typeface="Ubuntu"/>
                <a:ea typeface="Ubuntu"/>
                <a:cs typeface="Ubuntu"/>
                <a:sym typeface="Ubuntu"/>
              </a:rPr>
              <a:t>is the number of returned answers that are correct </a:t>
            </a:r>
            <a:endParaRPr b="1">
              <a:solidFill>
                <a:schemeClr val="dk1"/>
              </a:solidFill>
              <a:latin typeface="Ubuntu"/>
              <a:ea typeface="Ubuntu"/>
              <a:cs typeface="Ubuntu"/>
              <a:sym typeface="Ubuntu"/>
            </a:endParaRPr>
          </a:p>
          <a:p>
            <a:pPr indent="0" lvl="0" marL="0" marR="0" rtl="0" algn="l">
              <a:lnSpc>
                <a:spcPct val="100000"/>
              </a:lnSpc>
              <a:spcBef>
                <a:spcPts val="0"/>
              </a:spcBef>
              <a:spcAft>
                <a:spcPts val="0"/>
              </a:spcAft>
              <a:buClr>
                <a:schemeClr val="dk1"/>
              </a:buClr>
              <a:buSzPts val="2800"/>
              <a:buFont typeface="Arial"/>
              <a:buNone/>
            </a:pPr>
            <a:r>
              <a:rPr b="1" lang="en">
                <a:solidFill>
                  <a:schemeClr val="dk1"/>
                </a:solidFill>
                <a:latin typeface="Ubuntu"/>
                <a:ea typeface="Ubuntu"/>
                <a:cs typeface="Ubuntu"/>
                <a:sym typeface="Ubuntu"/>
              </a:rPr>
              <a:t>(part of the groundtruth)</a:t>
            </a:r>
            <a:endParaRPr>
              <a:solidFill>
                <a:schemeClr val="dk1"/>
              </a:solidFill>
              <a:latin typeface="Ubuntu"/>
              <a:ea typeface="Ubuntu"/>
              <a:cs typeface="Ubuntu"/>
              <a:sym typeface="Ubuntu"/>
            </a:endParaRPr>
          </a:p>
        </p:txBody>
      </p:sp>
      <p:sp>
        <p:nvSpPr>
          <p:cNvPr id="342" name="Google Shape;342;p40"/>
          <p:cNvSpPr txBox="1"/>
          <p:nvPr/>
        </p:nvSpPr>
        <p:spPr>
          <a:xfrm>
            <a:off x="36996" y="214250"/>
            <a:ext cx="6298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Echihabi et al. “New Trends in High-D Vector Similarity Search: AI-driven, Progressive, and Distributed” PVLDB 2021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4" name="Shape 6204"/>
        <p:cNvGrpSpPr/>
        <p:nvPr/>
      </p:nvGrpSpPr>
      <p:grpSpPr>
        <a:xfrm>
          <a:off x="0" y="0"/>
          <a:ext cx="0" cy="0"/>
          <a:chOff x="0" y="0"/>
          <a:chExt cx="0" cy="0"/>
        </a:xfrm>
      </p:grpSpPr>
      <p:sp>
        <p:nvSpPr>
          <p:cNvPr id="6205" name="Google Shape;6205;p18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 - </a:t>
            </a:r>
            <a:r>
              <a:rPr b="1" lang="en">
                <a:solidFill>
                  <a:srgbClr val="C00001"/>
                </a:solidFill>
              </a:rPr>
              <a:t>Materialization</a:t>
            </a:r>
            <a:endParaRPr b="1">
              <a:solidFill>
                <a:srgbClr val="C00001"/>
              </a:solidFill>
            </a:endParaRPr>
          </a:p>
        </p:txBody>
      </p:sp>
      <p:sp>
        <p:nvSpPr>
          <p:cNvPr id="6206" name="Google Shape;6206;p184"/>
          <p:cNvSpPr txBox="1"/>
          <p:nvPr>
            <p:ph idx="12" type="sldNum"/>
          </p:nvPr>
        </p:nvSpPr>
        <p:spPr>
          <a:xfrm>
            <a:off x="8471233" y="46630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207" name="Google Shape;6207;p184"/>
          <p:cNvSpPr txBox="1"/>
          <p:nvPr>
            <p:ph idx="1" type="body"/>
          </p:nvPr>
        </p:nvSpPr>
        <p:spPr>
          <a:xfrm rot="-5401457">
            <a:off x="-427944" y="3679599"/>
            <a:ext cx="14157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Out of place</a:t>
            </a:r>
            <a:endParaRPr sz="2017">
              <a:solidFill>
                <a:srgbClr val="C00000"/>
              </a:solidFill>
              <a:latin typeface="Ubuntu"/>
              <a:ea typeface="Ubuntu"/>
              <a:cs typeface="Ubuntu"/>
              <a:sym typeface="Ubuntu"/>
            </a:endParaRPr>
          </a:p>
        </p:txBody>
      </p:sp>
      <p:sp>
        <p:nvSpPr>
          <p:cNvPr id="6208" name="Google Shape;6208;p184"/>
          <p:cNvSpPr/>
          <p:nvPr/>
        </p:nvSpPr>
        <p:spPr>
          <a:xfrm>
            <a:off x="435725" y="3188074"/>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09" name="Google Shape;6209;p184"/>
          <p:cNvSpPr/>
          <p:nvPr/>
        </p:nvSpPr>
        <p:spPr>
          <a:xfrm>
            <a:off x="1414545" y="3291808"/>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6210" name="Google Shape;6210;p184"/>
          <p:cNvSpPr/>
          <p:nvPr/>
        </p:nvSpPr>
        <p:spPr>
          <a:xfrm>
            <a:off x="1414547" y="3724886"/>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6211" name="Google Shape;6211;p184"/>
          <p:cNvSpPr/>
          <p:nvPr/>
        </p:nvSpPr>
        <p:spPr>
          <a:xfrm>
            <a:off x="1414545" y="4157964"/>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6212" name="Google Shape;6212;p184"/>
          <p:cNvSpPr/>
          <p:nvPr/>
        </p:nvSpPr>
        <p:spPr>
          <a:xfrm>
            <a:off x="2092011" y="3286715"/>
            <a:ext cx="146100" cy="12111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6213" name="Google Shape;6213;p184"/>
          <p:cNvCxnSpPr>
            <a:stCxn id="6212" idx="1"/>
            <a:endCxn id="6214" idx="1"/>
          </p:cNvCxnSpPr>
          <p:nvPr/>
        </p:nvCxnSpPr>
        <p:spPr>
          <a:xfrm flipH="1" rot="10800000">
            <a:off x="2238111" y="3889265"/>
            <a:ext cx="193200" cy="3000"/>
          </a:xfrm>
          <a:prstGeom prst="straightConnector1">
            <a:avLst/>
          </a:prstGeom>
          <a:noFill/>
          <a:ln cap="flat" cmpd="sng" w="9150">
            <a:solidFill>
              <a:schemeClr val="dk2"/>
            </a:solidFill>
            <a:prstDash val="solid"/>
            <a:round/>
            <a:headEnd len="med" w="med" type="none"/>
            <a:tailEnd len="med" w="med" type="triangle"/>
          </a:ln>
        </p:spPr>
      </p:cxnSp>
      <p:sp>
        <p:nvSpPr>
          <p:cNvPr id="6214" name="Google Shape;6214;p184"/>
          <p:cNvSpPr/>
          <p:nvPr/>
        </p:nvSpPr>
        <p:spPr>
          <a:xfrm>
            <a:off x="2431438" y="3587907"/>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15" name="Google Shape;6215;p184"/>
          <p:cNvSpPr txBox="1"/>
          <p:nvPr/>
        </p:nvSpPr>
        <p:spPr>
          <a:xfrm>
            <a:off x="2169609" y="3029260"/>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6216" name="Google Shape;6216;p184"/>
          <p:cNvSpPr/>
          <p:nvPr/>
        </p:nvSpPr>
        <p:spPr>
          <a:xfrm>
            <a:off x="1287245"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17" name="Google Shape;6217;p184"/>
          <p:cNvSpPr/>
          <p:nvPr/>
        </p:nvSpPr>
        <p:spPr>
          <a:xfrm>
            <a:off x="116282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18" name="Google Shape;6218;p184"/>
          <p:cNvSpPr/>
          <p:nvPr/>
        </p:nvSpPr>
        <p:spPr>
          <a:xfrm>
            <a:off x="1036963"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19" name="Google Shape;6219;p184"/>
          <p:cNvSpPr/>
          <p:nvPr/>
        </p:nvSpPr>
        <p:spPr>
          <a:xfrm>
            <a:off x="728174" y="3291808"/>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20" name="Google Shape;6220;p184"/>
          <p:cNvSpPr/>
          <p:nvPr/>
        </p:nvSpPr>
        <p:spPr>
          <a:xfrm>
            <a:off x="1287245"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21" name="Google Shape;6221;p184"/>
          <p:cNvSpPr/>
          <p:nvPr/>
        </p:nvSpPr>
        <p:spPr>
          <a:xfrm>
            <a:off x="116282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22" name="Google Shape;6222;p184"/>
          <p:cNvSpPr/>
          <p:nvPr/>
        </p:nvSpPr>
        <p:spPr>
          <a:xfrm>
            <a:off x="1036963"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23" name="Google Shape;6223;p184"/>
          <p:cNvSpPr/>
          <p:nvPr/>
        </p:nvSpPr>
        <p:spPr>
          <a:xfrm>
            <a:off x="728174" y="3724886"/>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24" name="Google Shape;6224;p184"/>
          <p:cNvSpPr/>
          <p:nvPr/>
        </p:nvSpPr>
        <p:spPr>
          <a:xfrm>
            <a:off x="1287245"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25" name="Google Shape;6225;p184"/>
          <p:cNvSpPr/>
          <p:nvPr/>
        </p:nvSpPr>
        <p:spPr>
          <a:xfrm>
            <a:off x="116282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26" name="Google Shape;6226;p184"/>
          <p:cNvSpPr/>
          <p:nvPr/>
        </p:nvSpPr>
        <p:spPr>
          <a:xfrm>
            <a:off x="1036963"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27" name="Google Shape;6227;p184"/>
          <p:cNvSpPr/>
          <p:nvPr/>
        </p:nvSpPr>
        <p:spPr>
          <a:xfrm>
            <a:off x="728174" y="4157964"/>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28" name="Google Shape;6228;p184"/>
          <p:cNvSpPr txBox="1"/>
          <p:nvPr/>
        </p:nvSpPr>
        <p:spPr>
          <a:xfrm>
            <a:off x="741288" y="321527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6229" name="Google Shape;6229;p184"/>
          <p:cNvSpPr txBox="1"/>
          <p:nvPr/>
        </p:nvSpPr>
        <p:spPr>
          <a:xfrm>
            <a:off x="744317" y="3654979"/>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6230" name="Google Shape;6230;p184"/>
          <p:cNvSpPr txBox="1"/>
          <p:nvPr/>
        </p:nvSpPr>
        <p:spPr>
          <a:xfrm>
            <a:off x="744322" y="4096023"/>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6231" name="Google Shape;6231;p184"/>
          <p:cNvSpPr/>
          <p:nvPr/>
        </p:nvSpPr>
        <p:spPr>
          <a:xfrm>
            <a:off x="3660150" y="3414442"/>
            <a:ext cx="2262900" cy="9318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6232" name="Google Shape;6232;p184"/>
          <p:cNvCxnSpPr>
            <a:stCxn id="6214" idx="3"/>
            <a:endCxn id="6231" idx="1"/>
          </p:cNvCxnSpPr>
          <p:nvPr/>
        </p:nvCxnSpPr>
        <p:spPr>
          <a:xfrm flipH="1" rot="10800000">
            <a:off x="3340738" y="3880257"/>
            <a:ext cx="319500" cy="9000"/>
          </a:xfrm>
          <a:prstGeom prst="straightConnector1">
            <a:avLst/>
          </a:prstGeom>
          <a:noFill/>
          <a:ln cap="flat" cmpd="sng" w="9150">
            <a:solidFill>
              <a:schemeClr val="dk2"/>
            </a:solidFill>
            <a:prstDash val="solid"/>
            <a:round/>
            <a:headEnd len="med" w="med" type="none"/>
            <a:tailEnd len="med" w="med" type="triangle"/>
          </a:ln>
        </p:spPr>
      </p:cxnSp>
      <p:sp>
        <p:nvSpPr>
          <p:cNvPr id="6233" name="Google Shape;6233;p184"/>
          <p:cNvSpPr txBox="1"/>
          <p:nvPr>
            <p:ph idx="1" type="body"/>
          </p:nvPr>
        </p:nvSpPr>
        <p:spPr>
          <a:xfrm rot="-5401108">
            <a:off x="-630899" y="1626734"/>
            <a:ext cx="1861500" cy="432600"/>
          </a:xfrm>
          <a:prstGeom prst="rect">
            <a:avLst/>
          </a:prstGeom>
        </p:spPr>
        <p:txBody>
          <a:bodyPr anchorCtr="0" anchor="ctr" bIns="87800" lIns="87800" spcFirstLastPara="1" rIns="87800" wrap="square" tIns="87800">
            <a:normAutofit/>
          </a:bodyPr>
          <a:lstStyle/>
          <a:p>
            <a:pPr indent="0" lvl="0" marL="0" rtl="0" algn="ctr">
              <a:spcBef>
                <a:spcPts val="1152"/>
              </a:spcBef>
              <a:spcAft>
                <a:spcPts val="1152"/>
              </a:spcAft>
              <a:buNone/>
            </a:pPr>
            <a:r>
              <a:rPr b="1" lang="en" sz="1344">
                <a:solidFill>
                  <a:srgbClr val="C00000"/>
                </a:solidFill>
              </a:rPr>
              <a:t>In-place</a:t>
            </a:r>
            <a:endParaRPr sz="2017">
              <a:solidFill>
                <a:srgbClr val="C00000"/>
              </a:solidFill>
              <a:latin typeface="Ubuntu"/>
              <a:ea typeface="Ubuntu"/>
              <a:cs typeface="Ubuntu"/>
              <a:sym typeface="Ubuntu"/>
            </a:endParaRPr>
          </a:p>
        </p:txBody>
      </p:sp>
      <p:sp>
        <p:nvSpPr>
          <p:cNvPr id="6234" name="Google Shape;6234;p184"/>
          <p:cNvSpPr/>
          <p:nvPr/>
        </p:nvSpPr>
        <p:spPr>
          <a:xfrm>
            <a:off x="450675" y="1114326"/>
            <a:ext cx="264000" cy="1457400"/>
          </a:xfrm>
          <a:prstGeom prst="leftBracket">
            <a:avLst>
              <a:gd fmla="val 90648" name="adj"/>
            </a:avLst>
          </a:prstGeom>
          <a:noFill/>
          <a:ln cap="flat" cmpd="sng" w="1830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35" name="Google Shape;6235;p184"/>
          <p:cNvSpPr/>
          <p:nvPr/>
        </p:nvSpPr>
        <p:spPr>
          <a:xfrm>
            <a:off x="1686909" y="1218069"/>
            <a:ext cx="5877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38761D"/>
                </a:solidFill>
                <a:latin typeface="Ubuntu"/>
                <a:ea typeface="Ubuntu"/>
                <a:cs typeface="Ubuntu"/>
                <a:sym typeface="Ubuntu"/>
              </a:rPr>
              <a:t>insert</a:t>
            </a:r>
            <a:endParaRPr b="1" sz="864">
              <a:solidFill>
                <a:srgbClr val="38761D"/>
              </a:solidFill>
              <a:latin typeface="Ubuntu"/>
              <a:ea typeface="Ubuntu"/>
              <a:cs typeface="Ubuntu"/>
              <a:sym typeface="Ubuntu"/>
            </a:endParaRPr>
          </a:p>
        </p:txBody>
      </p:sp>
      <p:sp>
        <p:nvSpPr>
          <p:cNvPr id="6236" name="Google Shape;6236;p184"/>
          <p:cNvSpPr txBox="1"/>
          <p:nvPr/>
        </p:nvSpPr>
        <p:spPr>
          <a:xfrm>
            <a:off x="1173227" y="863425"/>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Data Streams</a:t>
            </a:r>
            <a:endParaRPr b="1" sz="1152">
              <a:solidFill>
                <a:schemeClr val="dk1"/>
              </a:solidFill>
              <a:latin typeface="Ubuntu"/>
              <a:ea typeface="Ubuntu"/>
              <a:cs typeface="Ubuntu"/>
              <a:sym typeface="Ubuntu"/>
            </a:endParaRPr>
          </a:p>
        </p:txBody>
      </p:sp>
      <p:sp>
        <p:nvSpPr>
          <p:cNvPr id="6237" name="Google Shape;6237;p184"/>
          <p:cNvSpPr/>
          <p:nvPr/>
        </p:nvSpPr>
        <p:spPr>
          <a:xfrm>
            <a:off x="1686910" y="1651147"/>
            <a:ext cx="5877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C00001"/>
                </a:solidFill>
                <a:latin typeface="Ubuntu"/>
                <a:ea typeface="Ubuntu"/>
                <a:cs typeface="Ubuntu"/>
                <a:sym typeface="Ubuntu"/>
              </a:rPr>
              <a:t>delete</a:t>
            </a:r>
            <a:endParaRPr b="1" sz="864">
              <a:solidFill>
                <a:srgbClr val="C00001"/>
              </a:solidFill>
              <a:latin typeface="Ubuntu"/>
              <a:ea typeface="Ubuntu"/>
              <a:cs typeface="Ubuntu"/>
              <a:sym typeface="Ubuntu"/>
            </a:endParaRPr>
          </a:p>
        </p:txBody>
      </p:sp>
      <p:sp>
        <p:nvSpPr>
          <p:cNvPr id="6238" name="Google Shape;6238;p184"/>
          <p:cNvSpPr/>
          <p:nvPr/>
        </p:nvSpPr>
        <p:spPr>
          <a:xfrm>
            <a:off x="1686909" y="2084226"/>
            <a:ext cx="587700" cy="354600"/>
          </a:xfrm>
          <a:prstGeom prst="roundRect">
            <a:avLst>
              <a:gd fmla="val 16667" name="adj"/>
            </a:avLst>
          </a:prstGeom>
          <a:solidFill>
            <a:srgbClr val="FCE5CD"/>
          </a:solidFill>
          <a:ln cap="flat" cmpd="sng" w="9150">
            <a:solidFill>
              <a:srgbClr val="B45F06"/>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b="1" lang="en" sz="864">
                <a:solidFill>
                  <a:srgbClr val="EA7600"/>
                </a:solidFill>
                <a:latin typeface="Ubuntu"/>
                <a:ea typeface="Ubuntu"/>
                <a:cs typeface="Ubuntu"/>
                <a:sym typeface="Ubuntu"/>
              </a:rPr>
              <a:t>update</a:t>
            </a:r>
            <a:endParaRPr b="1" sz="864">
              <a:solidFill>
                <a:srgbClr val="EA7600"/>
              </a:solidFill>
              <a:latin typeface="Ubuntu"/>
              <a:ea typeface="Ubuntu"/>
              <a:cs typeface="Ubuntu"/>
              <a:sym typeface="Ubuntu"/>
            </a:endParaRPr>
          </a:p>
        </p:txBody>
      </p:sp>
      <p:sp>
        <p:nvSpPr>
          <p:cNvPr id="6239" name="Google Shape;6239;p184"/>
          <p:cNvSpPr/>
          <p:nvPr/>
        </p:nvSpPr>
        <p:spPr>
          <a:xfrm>
            <a:off x="2364375" y="1212976"/>
            <a:ext cx="146100" cy="1225800"/>
          </a:xfrm>
          <a:prstGeom prst="rightBrace">
            <a:avLst>
              <a:gd fmla="val 50000" name="adj1"/>
              <a:gd fmla="val 50000" name="adj2"/>
            </a:avLst>
          </a:prstGeom>
          <a:no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6240" name="Google Shape;6240;p184"/>
          <p:cNvCxnSpPr>
            <a:stCxn id="6239" idx="1"/>
            <a:endCxn id="6241" idx="1"/>
          </p:cNvCxnSpPr>
          <p:nvPr/>
        </p:nvCxnSpPr>
        <p:spPr>
          <a:xfrm flipH="1" rot="10800000">
            <a:off x="2510475" y="1823176"/>
            <a:ext cx="321900" cy="2700"/>
          </a:xfrm>
          <a:prstGeom prst="straightConnector1">
            <a:avLst/>
          </a:prstGeom>
          <a:noFill/>
          <a:ln cap="flat" cmpd="sng" w="9150">
            <a:solidFill>
              <a:schemeClr val="dk2"/>
            </a:solidFill>
            <a:prstDash val="solid"/>
            <a:round/>
            <a:headEnd len="med" w="med" type="none"/>
            <a:tailEnd len="med" w="med" type="triangle"/>
          </a:ln>
        </p:spPr>
      </p:cxnSp>
      <p:sp>
        <p:nvSpPr>
          <p:cNvPr id="6241" name="Google Shape;6241;p184"/>
          <p:cNvSpPr/>
          <p:nvPr/>
        </p:nvSpPr>
        <p:spPr>
          <a:xfrm>
            <a:off x="2832517" y="1521920"/>
            <a:ext cx="909300" cy="6027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cxnSp>
        <p:nvCxnSpPr>
          <p:cNvPr id="6242" name="Google Shape;6242;p184"/>
          <p:cNvCxnSpPr/>
          <p:nvPr/>
        </p:nvCxnSpPr>
        <p:spPr>
          <a:xfrm>
            <a:off x="3741744" y="1825764"/>
            <a:ext cx="504900" cy="0"/>
          </a:xfrm>
          <a:prstGeom prst="straightConnector1">
            <a:avLst/>
          </a:prstGeom>
          <a:noFill/>
          <a:ln cap="flat" cmpd="sng" w="9150">
            <a:solidFill>
              <a:schemeClr val="dk2"/>
            </a:solidFill>
            <a:prstDash val="solid"/>
            <a:round/>
            <a:headEnd len="med" w="med" type="none"/>
            <a:tailEnd len="med" w="med" type="triangle"/>
          </a:ln>
        </p:spPr>
      </p:cxnSp>
      <p:sp>
        <p:nvSpPr>
          <p:cNvPr id="6243" name="Google Shape;6243;p184"/>
          <p:cNvSpPr txBox="1"/>
          <p:nvPr/>
        </p:nvSpPr>
        <p:spPr>
          <a:xfrm>
            <a:off x="2570689" y="957357"/>
            <a:ext cx="1380000" cy="7095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Stream processing</a:t>
            </a:r>
            <a:endParaRPr b="1" sz="1152">
              <a:solidFill>
                <a:schemeClr val="dk1"/>
              </a:solidFill>
              <a:latin typeface="Ubuntu"/>
              <a:ea typeface="Ubuntu"/>
              <a:cs typeface="Ubuntu"/>
              <a:sym typeface="Ubuntu"/>
            </a:endParaRPr>
          </a:p>
          <a:p>
            <a:pPr indent="0" lvl="0" marL="0" rtl="0" algn="ctr">
              <a:spcBef>
                <a:spcPts val="0"/>
              </a:spcBef>
              <a:spcAft>
                <a:spcPts val="0"/>
              </a:spcAft>
              <a:buNone/>
            </a:pPr>
            <a:r>
              <a:t/>
            </a:r>
            <a:endParaRPr b="1" sz="1152">
              <a:solidFill>
                <a:schemeClr val="dk1"/>
              </a:solidFill>
              <a:latin typeface="Ubuntu"/>
              <a:ea typeface="Ubuntu"/>
              <a:cs typeface="Ubuntu"/>
              <a:sym typeface="Ubuntu"/>
            </a:endParaRPr>
          </a:p>
        </p:txBody>
      </p:sp>
      <p:sp>
        <p:nvSpPr>
          <p:cNvPr id="6244" name="Google Shape;6244;p184"/>
          <p:cNvSpPr/>
          <p:nvPr/>
        </p:nvSpPr>
        <p:spPr>
          <a:xfrm>
            <a:off x="1559609"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45" name="Google Shape;6245;p184"/>
          <p:cNvSpPr/>
          <p:nvPr/>
        </p:nvSpPr>
        <p:spPr>
          <a:xfrm>
            <a:off x="1435188"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46" name="Google Shape;6246;p184"/>
          <p:cNvSpPr/>
          <p:nvPr/>
        </p:nvSpPr>
        <p:spPr>
          <a:xfrm>
            <a:off x="130932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47" name="Google Shape;6247;p184"/>
          <p:cNvSpPr/>
          <p:nvPr/>
        </p:nvSpPr>
        <p:spPr>
          <a:xfrm>
            <a:off x="1000537" y="1218069"/>
            <a:ext cx="75000" cy="354600"/>
          </a:xfrm>
          <a:prstGeom prst="roundRect">
            <a:avLst>
              <a:gd fmla="val 16667" name="adj"/>
            </a:avLst>
          </a:prstGeom>
          <a:solidFill>
            <a:srgbClr val="D9EAD3"/>
          </a:solidFill>
          <a:ln cap="flat" cmpd="sng" w="9150">
            <a:solidFill>
              <a:srgbClr val="38761D"/>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48" name="Google Shape;6248;p184"/>
          <p:cNvSpPr/>
          <p:nvPr/>
        </p:nvSpPr>
        <p:spPr>
          <a:xfrm>
            <a:off x="1559609"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49" name="Google Shape;6249;p184"/>
          <p:cNvSpPr/>
          <p:nvPr/>
        </p:nvSpPr>
        <p:spPr>
          <a:xfrm>
            <a:off x="1435188"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50" name="Google Shape;6250;p184"/>
          <p:cNvSpPr/>
          <p:nvPr/>
        </p:nvSpPr>
        <p:spPr>
          <a:xfrm>
            <a:off x="130932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51" name="Google Shape;6251;p184"/>
          <p:cNvSpPr/>
          <p:nvPr/>
        </p:nvSpPr>
        <p:spPr>
          <a:xfrm>
            <a:off x="1000537" y="1651147"/>
            <a:ext cx="75000" cy="354600"/>
          </a:xfrm>
          <a:prstGeom prst="roundRect">
            <a:avLst>
              <a:gd fmla="val 16667" name="adj"/>
            </a:avLst>
          </a:prstGeom>
          <a:solidFill>
            <a:srgbClr val="F4CCCC"/>
          </a:solidFill>
          <a:ln cap="flat" cmpd="sng" w="9150">
            <a:solidFill>
              <a:srgbClr val="C00001"/>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52" name="Google Shape;6252;p184"/>
          <p:cNvSpPr/>
          <p:nvPr/>
        </p:nvSpPr>
        <p:spPr>
          <a:xfrm>
            <a:off x="1559609"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53" name="Google Shape;6253;p184"/>
          <p:cNvSpPr/>
          <p:nvPr/>
        </p:nvSpPr>
        <p:spPr>
          <a:xfrm>
            <a:off x="1435188"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54" name="Google Shape;6254;p184"/>
          <p:cNvSpPr/>
          <p:nvPr/>
        </p:nvSpPr>
        <p:spPr>
          <a:xfrm>
            <a:off x="130932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55" name="Google Shape;6255;p184"/>
          <p:cNvSpPr/>
          <p:nvPr/>
        </p:nvSpPr>
        <p:spPr>
          <a:xfrm>
            <a:off x="1000537" y="2084226"/>
            <a:ext cx="75000" cy="354600"/>
          </a:xfrm>
          <a:prstGeom prst="roundRect">
            <a:avLst>
              <a:gd fmla="val 16667" name="adj"/>
            </a:avLst>
          </a:prstGeom>
          <a:solidFill>
            <a:srgbClr val="FCE5CD"/>
          </a:solidFill>
          <a:ln cap="flat" cmpd="sng" w="9150">
            <a:solidFill>
              <a:srgbClr val="B45F05"/>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b="1" sz="864">
              <a:solidFill>
                <a:srgbClr val="38761D"/>
              </a:solidFill>
              <a:latin typeface="Ubuntu"/>
              <a:ea typeface="Ubuntu"/>
              <a:cs typeface="Ubuntu"/>
              <a:sym typeface="Ubuntu"/>
            </a:endParaRPr>
          </a:p>
        </p:txBody>
      </p:sp>
      <p:sp>
        <p:nvSpPr>
          <p:cNvPr id="6256" name="Google Shape;6256;p184"/>
          <p:cNvSpPr txBox="1"/>
          <p:nvPr/>
        </p:nvSpPr>
        <p:spPr>
          <a:xfrm>
            <a:off x="1013651" y="1141532"/>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38761D"/>
                </a:solidFill>
              </a:rPr>
              <a:t>…</a:t>
            </a:r>
            <a:endParaRPr b="1" sz="1440">
              <a:solidFill>
                <a:srgbClr val="38761D"/>
              </a:solidFill>
            </a:endParaRPr>
          </a:p>
        </p:txBody>
      </p:sp>
      <p:sp>
        <p:nvSpPr>
          <p:cNvPr id="6257" name="Google Shape;6257;p184"/>
          <p:cNvSpPr txBox="1"/>
          <p:nvPr/>
        </p:nvSpPr>
        <p:spPr>
          <a:xfrm>
            <a:off x="1016681" y="1581241"/>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C00001"/>
                </a:solidFill>
              </a:rPr>
              <a:t>…</a:t>
            </a:r>
            <a:endParaRPr b="1" sz="1440">
              <a:solidFill>
                <a:srgbClr val="C00001"/>
              </a:solidFill>
            </a:endParaRPr>
          </a:p>
        </p:txBody>
      </p:sp>
      <p:sp>
        <p:nvSpPr>
          <p:cNvPr id="6258" name="Google Shape;6258;p184"/>
          <p:cNvSpPr txBox="1"/>
          <p:nvPr/>
        </p:nvSpPr>
        <p:spPr>
          <a:xfrm>
            <a:off x="1016686" y="2022284"/>
            <a:ext cx="433200" cy="399000"/>
          </a:xfrm>
          <a:prstGeom prst="rect">
            <a:avLst/>
          </a:prstGeom>
          <a:noFill/>
          <a:ln>
            <a:noFill/>
          </a:ln>
        </p:spPr>
        <p:txBody>
          <a:bodyPr anchorCtr="0" anchor="t" bIns="87800" lIns="87800" spcFirstLastPara="1" rIns="87800" wrap="square" tIns="87800">
            <a:spAutoFit/>
          </a:bodyPr>
          <a:lstStyle/>
          <a:p>
            <a:pPr indent="0" lvl="0" marL="0" rtl="0" algn="l">
              <a:spcBef>
                <a:spcPts val="0"/>
              </a:spcBef>
              <a:spcAft>
                <a:spcPts val="0"/>
              </a:spcAft>
              <a:buNone/>
            </a:pPr>
            <a:r>
              <a:rPr b="1" lang="en" sz="1440">
                <a:solidFill>
                  <a:srgbClr val="EA7501"/>
                </a:solidFill>
              </a:rPr>
              <a:t>…</a:t>
            </a:r>
            <a:endParaRPr b="1" sz="1440">
              <a:solidFill>
                <a:srgbClr val="EA7501"/>
              </a:solidFill>
            </a:endParaRPr>
          </a:p>
        </p:txBody>
      </p:sp>
      <p:sp>
        <p:nvSpPr>
          <p:cNvPr id="6259" name="Google Shape;6259;p184"/>
          <p:cNvSpPr/>
          <p:nvPr/>
        </p:nvSpPr>
        <p:spPr>
          <a:xfrm>
            <a:off x="4246800" y="1409372"/>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60" name="Google Shape;6260;p184"/>
          <p:cNvSpPr/>
          <p:nvPr/>
        </p:nvSpPr>
        <p:spPr>
          <a:xfrm>
            <a:off x="4413593" y="15812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61" name="Google Shape;6261;p184"/>
          <p:cNvSpPr/>
          <p:nvPr/>
        </p:nvSpPr>
        <p:spPr>
          <a:xfrm>
            <a:off x="5445877" y="1523252"/>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62" name="Google Shape;6262;p184"/>
          <p:cNvSpPr/>
          <p:nvPr/>
        </p:nvSpPr>
        <p:spPr>
          <a:xfrm>
            <a:off x="6106616" y="152010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63" name="Google Shape;6263;p184"/>
          <p:cNvSpPr/>
          <p:nvPr/>
        </p:nvSpPr>
        <p:spPr>
          <a:xfrm>
            <a:off x="5713797" y="17430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64" name="Google Shape;6264;p184"/>
          <p:cNvSpPr/>
          <p:nvPr/>
        </p:nvSpPr>
        <p:spPr>
          <a:xfrm>
            <a:off x="4492810" y="193001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65" name="Google Shape;6265;p184"/>
          <p:cNvSpPr txBox="1"/>
          <p:nvPr/>
        </p:nvSpPr>
        <p:spPr>
          <a:xfrm>
            <a:off x="5784877" y="1908002"/>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6266" name="Google Shape;6266;p184"/>
          <p:cNvSpPr/>
          <p:nvPr/>
        </p:nvSpPr>
        <p:spPr>
          <a:xfrm>
            <a:off x="4648309" y="163338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67" name="Google Shape;6267;p184"/>
          <p:cNvSpPr/>
          <p:nvPr/>
        </p:nvSpPr>
        <p:spPr>
          <a:xfrm>
            <a:off x="4653126" y="1638151"/>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68" name="Google Shape;6268;p184"/>
          <p:cNvSpPr/>
          <p:nvPr/>
        </p:nvSpPr>
        <p:spPr>
          <a:xfrm>
            <a:off x="5109745" y="1793630"/>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69" name="Google Shape;6269;p184"/>
          <p:cNvSpPr/>
          <p:nvPr/>
        </p:nvSpPr>
        <p:spPr>
          <a:xfrm>
            <a:off x="4652523" y="163570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70" name="Google Shape;6270;p184"/>
          <p:cNvSpPr txBox="1"/>
          <p:nvPr/>
        </p:nvSpPr>
        <p:spPr>
          <a:xfrm>
            <a:off x="6633518" y="1566068"/>
            <a:ext cx="168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direct changes in the index</a:t>
            </a:r>
            <a:endParaRPr b="1">
              <a:solidFill>
                <a:srgbClr val="C00001"/>
              </a:solidFill>
              <a:latin typeface="Ubuntu"/>
              <a:ea typeface="Ubuntu"/>
              <a:cs typeface="Ubuntu"/>
              <a:sym typeface="Ubuntu"/>
            </a:endParaRPr>
          </a:p>
        </p:txBody>
      </p:sp>
      <p:sp>
        <p:nvSpPr>
          <p:cNvPr id="6271" name="Google Shape;6271;p184"/>
          <p:cNvSpPr/>
          <p:nvPr/>
        </p:nvSpPr>
        <p:spPr>
          <a:xfrm>
            <a:off x="6638950" y="3449897"/>
            <a:ext cx="2262900" cy="867300"/>
          </a:xfrm>
          <a:prstGeom prst="roundRect">
            <a:avLst>
              <a:gd fmla="val 16667"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72" name="Google Shape;6272;p184"/>
          <p:cNvSpPr/>
          <p:nvPr/>
        </p:nvSpPr>
        <p:spPr>
          <a:xfrm>
            <a:off x="6805743" y="3621765"/>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73" name="Google Shape;6273;p184"/>
          <p:cNvSpPr/>
          <p:nvPr/>
        </p:nvSpPr>
        <p:spPr>
          <a:xfrm>
            <a:off x="7838027" y="3563777"/>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74" name="Google Shape;6274;p184"/>
          <p:cNvSpPr/>
          <p:nvPr/>
        </p:nvSpPr>
        <p:spPr>
          <a:xfrm>
            <a:off x="8498766" y="3560625"/>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75" name="Google Shape;6275;p184"/>
          <p:cNvSpPr/>
          <p:nvPr/>
        </p:nvSpPr>
        <p:spPr>
          <a:xfrm>
            <a:off x="8105947" y="3783550"/>
            <a:ext cx="165000" cy="160500"/>
          </a:xfrm>
          <a:prstGeom prst="ellipse">
            <a:avLst/>
          </a:prstGeom>
          <a:solidFill>
            <a:srgbClr val="9E9E9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76" name="Google Shape;6276;p184"/>
          <p:cNvSpPr/>
          <p:nvPr/>
        </p:nvSpPr>
        <p:spPr>
          <a:xfrm>
            <a:off x="6884960" y="3970540"/>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77" name="Google Shape;6277;p184"/>
          <p:cNvSpPr txBox="1"/>
          <p:nvPr/>
        </p:nvSpPr>
        <p:spPr>
          <a:xfrm>
            <a:off x="8177027" y="3948527"/>
            <a:ext cx="8085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Index</a:t>
            </a:r>
            <a:endParaRPr b="1" sz="1152">
              <a:solidFill>
                <a:schemeClr val="dk1"/>
              </a:solidFill>
              <a:latin typeface="Ubuntu"/>
              <a:ea typeface="Ubuntu"/>
              <a:cs typeface="Ubuntu"/>
              <a:sym typeface="Ubuntu"/>
            </a:endParaRPr>
          </a:p>
        </p:txBody>
      </p:sp>
      <p:sp>
        <p:nvSpPr>
          <p:cNvPr id="6278" name="Google Shape;6278;p184"/>
          <p:cNvSpPr/>
          <p:nvPr/>
        </p:nvSpPr>
        <p:spPr>
          <a:xfrm>
            <a:off x="7040459" y="3673913"/>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79" name="Google Shape;6279;p184"/>
          <p:cNvSpPr/>
          <p:nvPr/>
        </p:nvSpPr>
        <p:spPr>
          <a:xfrm>
            <a:off x="7045276" y="3678676"/>
            <a:ext cx="158400" cy="154200"/>
          </a:xfrm>
          <a:prstGeom prst="ellipse">
            <a:avLst/>
          </a:prstGeom>
          <a:solidFill>
            <a:srgbClr val="9E9E9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80" name="Google Shape;6280;p184"/>
          <p:cNvSpPr/>
          <p:nvPr/>
        </p:nvSpPr>
        <p:spPr>
          <a:xfrm>
            <a:off x="7501895" y="3834155"/>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81" name="Google Shape;6281;p184"/>
          <p:cNvSpPr/>
          <p:nvPr/>
        </p:nvSpPr>
        <p:spPr>
          <a:xfrm>
            <a:off x="7795496" y="4045568"/>
            <a:ext cx="165000" cy="160500"/>
          </a:xfrm>
          <a:prstGeom prst="ellipse">
            <a:avLst/>
          </a:prstGeom>
          <a:solidFill>
            <a:srgbClr val="9E9E9E"/>
          </a:solidFill>
          <a:ln cap="flat" cmpd="sng" w="9525">
            <a:solidFill>
              <a:srgbClr val="2C2C2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82" name="Google Shape;6282;p184"/>
          <p:cNvSpPr/>
          <p:nvPr/>
        </p:nvSpPr>
        <p:spPr>
          <a:xfrm>
            <a:off x="7393121" y="3560618"/>
            <a:ext cx="165000" cy="160500"/>
          </a:xfrm>
          <a:prstGeom prst="ellipse">
            <a:avLst/>
          </a:prstGeom>
          <a:solidFill>
            <a:srgbClr val="D8EAD3"/>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83" name="Google Shape;6283;p184"/>
          <p:cNvSpPr txBox="1"/>
          <p:nvPr/>
        </p:nvSpPr>
        <p:spPr>
          <a:xfrm>
            <a:off x="6633525" y="2805825"/>
            <a:ext cx="2198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00001"/>
                </a:solidFill>
                <a:latin typeface="Ubuntu"/>
                <a:ea typeface="Ubuntu"/>
                <a:cs typeface="Ubuntu"/>
                <a:sym typeface="Ubuntu"/>
              </a:rPr>
              <a:t>changes stored in an auxiliary data structure</a:t>
            </a:r>
            <a:endParaRPr b="1">
              <a:solidFill>
                <a:srgbClr val="C00001"/>
              </a:solidFill>
              <a:latin typeface="Ubuntu"/>
              <a:ea typeface="Ubuntu"/>
              <a:cs typeface="Ubuntu"/>
              <a:sym typeface="Ubuntu"/>
            </a:endParaRPr>
          </a:p>
        </p:txBody>
      </p:sp>
      <p:sp>
        <p:nvSpPr>
          <p:cNvPr id="6284" name="Google Shape;6284;p184"/>
          <p:cNvSpPr txBox="1"/>
          <p:nvPr/>
        </p:nvSpPr>
        <p:spPr>
          <a:xfrm>
            <a:off x="4201258" y="3485424"/>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delete list</a:t>
            </a:r>
            <a:endParaRPr b="1" sz="1152">
              <a:solidFill>
                <a:schemeClr val="dk1"/>
              </a:solidFill>
              <a:latin typeface="Ubuntu"/>
              <a:ea typeface="Ubuntu"/>
              <a:cs typeface="Ubuntu"/>
              <a:sym typeface="Ubuntu"/>
            </a:endParaRPr>
          </a:p>
        </p:txBody>
      </p:sp>
      <p:sp>
        <p:nvSpPr>
          <p:cNvPr id="6285" name="Google Shape;6285;p184"/>
          <p:cNvSpPr/>
          <p:nvPr/>
        </p:nvSpPr>
        <p:spPr>
          <a:xfrm>
            <a:off x="6805748" y="3621775"/>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86" name="Google Shape;6286;p184"/>
          <p:cNvSpPr/>
          <p:nvPr/>
        </p:nvSpPr>
        <p:spPr>
          <a:xfrm>
            <a:off x="6884948" y="3970550"/>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87" name="Google Shape;6287;p184"/>
          <p:cNvSpPr/>
          <p:nvPr/>
        </p:nvSpPr>
        <p:spPr>
          <a:xfrm>
            <a:off x="8502073" y="3563775"/>
            <a:ext cx="158400" cy="154200"/>
          </a:xfrm>
          <a:prstGeom prst="ellipse">
            <a:avLst/>
          </a:prstGeom>
          <a:solidFill>
            <a:schemeClr val="lt1"/>
          </a:solidFill>
          <a:ln cap="flat" cmpd="sng" w="9150">
            <a:solidFill>
              <a:srgbClr val="2C2C2C"/>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88" name="Google Shape;6288;p184"/>
          <p:cNvSpPr/>
          <p:nvPr/>
        </p:nvSpPr>
        <p:spPr>
          <a:xfrm>
            <a:off x="3689912" y="3911055"/>
            <a:ext cx="2198700" cy="393600"/>
          </a:xfrm>
          <a:prstGeom prst="roundRect">
            <a:avLst>
              <a:gd fmla="val 30132"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89" name="Google Shape;6289;p184"/>
          <p:cNvSpPr/>
          <p:nvPr/>
        </p:nvSpPr>
        <p:spPr>
          <a:xfrm>
            <a:off x="3692262" y="3465942"/>
            <a:ext cx="2198700" cy="393600"/>
          </a:xfrm>
          <a:prstGeom prst="roundRect">
            <a:avLst>
              <a:gd fmla="val 30132" name="adj"/>
            </a:avLst>
          </a:prstGeom>
          <a:solidFill>
            <a:schemeClr val="lt2"/>
          </a:solidFill>
          <a:ln cap="flat" cmpd="sng" w="9150">
            <a:solidFill>
              <a:schemeClr val="dk2"/>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6290" name="Google Shape;6290;p184"/>
          <p:cNvSpPr txBox="1"/>
          <p:nvPr/>
        </p:nvSpPr>
        <p:spPr>
          <a:xfrm>
            <a:off x="4203608" y="3942313"/>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insert list</a:t>
            </a:r>
            <a:endParaRPr b="1" sz="1152">
              <a:solidFill>
                <a:schemeClr val="dk1"/>
              </a:solidFill>
              <a:latin typeface="Ubuntu"/>
              <a:ea typeface="Ubuntu"/>
              <a:cs typeface="Ubuntu"/>
              <a:sym typeface="Ubuntu"/>
            </a:endParaRPr>
          </a:p>
        </p:txBody>
      </p:sp>
      <p:cxnSp>
        <p:nvCxnSpPr>
          <p:cNvPr id="6291" name="Google Shape;6291;p184"/>
          <p:cNvCxnSpPr>
            <a:stCxn id="6231" idx="3"/>
            <a:endCxn id="6271" idx="1"/>
          </p:cNvCxnSpPr>
          <p:nvPr/>
        </p:nvCxnSpPr>
        <p:spPr>
          <a:xfrm>
            <a:off x="5923050" y="3880342"/>
            <a:ext cx="715800" cy="3300"/>
          </a:xfrm>
          <a:prstGeom prst="straightConnector1">
            <a:avLst/>
          </a:prstGeom>
          <a:noFill/>
          <a:ln cap="flat" cmpd="sng" w="9150">
            <a:solidFill>
              <a:schemeClr val="dk2"/>
            </a:solidFill>
            <a:prstDash val="solid"/>
            <a:round/>
            <a:headEnd len="med" w="med" type="none"/>
            <a:tailEnd len="med" w="med" type="triangle"/>
          </a:ln>
        </p:spPr>
      </p:cxnSp>
      <p:sp>
        <p:nvSpPr>
          <p:cNvPr id="6292" name="Google Shape;6292;p184"/>
          <p:cNvSpPr txBox="1"/>
          <p:nvPr/>
        </p:nvSpPr>
        <p:spPr>
          <a:xfrm>
            <a:off x="4206674" y="3485438"/>
            <a:ext cx="11760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delete</a:t>
            </a:r>
            <a:r>
              <a:rPr b="1" lang="en" sz="1152">
                <a:solidFill>
                  <a:schemeClr val="dk1"/>
                </a:solidFill>
                <a:latin typeface="Ubuntu"/>
                <a:ea typeface="Ubuntu"/>
                <a:cs typeface="Ubuntu"/>
                <a:sym typeface="Ubuntu"/>
              </a:rPr>
              <a:t> list</a:t>
            </a:r>
            <a:endParaRPr b="1" sz="1152">
              <a:solidFill>
                <a:schemeClr val="dk1"/>
              </a:solidFill>
              <a:latin typeface="Ubuntu"/>
              <a:ea typeface="Ubuntu"/>
              <a:cs typeface="Ubuntu"/>
              <a:sym typeface="Ubuntu"/>
            </a:endParaRPr>
          </a:p>
        </p:txBody>
      </p:sp>
      <p:sp>
        <p:nvSpPr>
          <p:cNvPr id="6293" name="Google Shape;6293;p184"/>
          <p:cNvSpPr txBox="1"/>
          <p:nvPr/>
        </p:nvSpPr>
        <p:spPr>
          <a:xfrm>
            <a:off x="3905650" y="4396261"/>
            <a:ext cx="1776600" cy="354600"/>
          </a:xfrm>
          <a:prstGeom prst="rect">
            <a:avLst/>
          </a:prstGeom>
          <a:noFill/>
          <a:ln>
            <a:noFill/>
          </a:ln>
        </p:spPr>
        <p:txBody>
          <a:bodyPr anchorCtr="0" anchor="t" bIns="87800" lIns="87800" spcFirstLastPara="1" rIns="87800" wrap="square" tIns="87800">
            <a:spAutoFit/>
          </a:bodyPr>
          <a:lstStyle/>
          <a:p>
            <a:pPr indent="0" lvl="0" marL="0" rtl="0" algn="ctr">
              <a:spcBef>
                <a:spcPts val="0"/>
              </a:spcBef>
              <a:spcAft>
                <a:spcPts val="0"/>
              </a:spcAft>
              <a:buNone/>
            </a:pPr>
            <a:r>
              <a:rPr b="1" lang="en" sz="1152">
                <a:solidFill>
                  <a:schemeClr val="dk1"/>
                </a:solidFill>
                <a:latin typeface="Ubuntu"/>
                <a:ea typeface="Ubuntu"/>
                <a:cs typeface="Ubuntu"/>
                <a:sym typeface="Ubuntu"/>
              </a:rPr>
              <a:t>Aux. Data Structure</a:t>
            </a:r>
            <a:endParaRPr b="1" sz="1152">
              <a:solidFill>
                <a:schemeClr val="dk1"/>
              </a:solidFill>
              <a:latin typeface="Ubuntu"/>
              <a:ea typeface="Ubuntu"/>
              <a:cs typeface="Ubuntu"/>
              <a:sym typeface="Ubuntu"/>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7" name="Shape 6297"/>
        <p:cNvGrpSpPr/>
        <p:nvPr/>
      </p:nvGrpSpPr>
      <p:grpSpPr>
        <a:xfrm>
          <a:off x="0" y="0"/>
          <a:ext cx="0" cy="0"/>
          <a:chOff x="0" y="0"/>
          <a:chExt cx="0" cy="0"/>
        </a:xfrm>
      </p:grpSpPr>
      <p:sp>
        <p:nvSpPr>
          <p:cNvPr id="6298" name="Google Shape;6298;p18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a:t>
            </a:r>
            <a:endParaRPr>
              <a:latin typeface="Ubuntu"/>
              <a:ea typeface="Ubuntu"/>
              <a:cs typeface="Ubuntu"/>
              <a:sym typeface="Ubuntu"/>
            </a:endParaRPr>
          </a:p>
        </p:txBody>
      </p:sp>
      <p:sp>
        <p:nvSpPr>
          <p:cNvPr id="6299" name="Google Shape;6299;p185"/>
          <p:cNvSpPr txBox="1"/>
          <p:nvPr>
            <p:ph idx="1" type="body"/>
          </p:nvPr>
        </p:nvSpPr>
        <p:spPr>
          <a:xfrm>
            <a:off x="311700" y="1152475"/>
            <a:ext cx="8520600" cy="204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Ubuntu"/>
                <a:ea typeface="Ubuntu"/>
                <a:cs typeface="Ubuntu"/>
                <a:sym typeface="Ubuntu"/>
              </a:rPr>
              <a:t>Batched</a:t>
            </a:r>
            <a:endParaRPr>
              <a:solidFill>
                <a:schemeClr val="dk1"/>
              </a:solidFill>
              <a:latin typeface="Ubuntu"/>
              <a:ea typeface="Ubuntu"/>
              <a:cs typeface="Ubuntu"/>
              <a:sym typeface="Ubuntu"/>
            </a:endParaRPr>
          </a:p>
          <a:p>
            <a:pPr indent="-342900" lvl="0" marL="457200" rtl="0" algn="l">
              <a:spcBef>
                <a:spcPts val="1200"/>
              </a:spcBef>
              <a:spcAft>
                <a:spcPts val="0"/>
              </a:spcAft>
              <a:buClr>
                <a:schemeClr val="dk1"/>
              </a:buClr>
              <a:buSzPts val="1800"/>
              <a:buFont typeface="Ubuntu"/>
              <a:buChar char="●"/>
            </a:pPr>
            <a:r>
              <a:rPr lang="en">
                <a:solidFill>
                  <a:schemeClr val="dk1"/>
                </a:solidFill>
                <a:latin typeface="Ubuntu"/>
                <a:ea typeface="Ubuntu"/>
                <a:cs typeface="Ubuntu"/>
                <a:sym typeface="Ubuntu"/>
              </a:rPr>
              <a:t>Accumulate updates</a:t>
            </a:r>
            <a:endParaRPr>
              <a:solidFill>
                <a:schemeClr val="dk1"/>
              </a:solidFill>
              <a:latin typeface="Ubuntu"/>
              <a:ea typeface="Ubuntu"/>
              <a:cs typeface="Ubuntu"/>
              <a:sym typeface="Ubuntu"/>
            </a:endParaRPr>
          </a:p>
          <a:p>
            <a:pPr indent="-342900" lvl="0" marL="457200" rtl="0" algn="l">
              <a:spcBef>
                <a:spcPts val="0"/>
              </a:spcBef>
              <a:spcAft>
                <a:spcPts val="0"/>
              </a:spcAft>
              <a:buClr>
                <a:schemeClr val="dk1"/>
              </a:buClr>
              <a:buSzPts val="1800"/>
              <a:buFont typeface="Ubuntu"/>
              <a:buChar char="●"/>
            </a:pPr>
            <a:r>
              <a:rPr lang="en">
                <a:solidFill>
                  <a:schemeClr val="dk1"/>
                </a:solidFill>
                <a:latin typeface="Ubuntu"/>
                <a:ea typeface="Ubuntu"/>
                <a:cs typeface="Ubuntu"/>
                <a:sym typeface="Ubuntu"/>
              </a:rPr>
              <a:t>Periodic rebuild</a:t>
            </a:r>
            <a:endParaRPr>
              <a:solidFill>
                <a:schemeClr val="dk1"/>
              </a:solidFill>
              <a:latin typeface="Ubuntu"/>
              <a:ea typeface="Ubuntu"/>
              <a:cs typeface="Ubuntu"/>
              <a:sym typeface="Ubuntu"/>
            </a:endParaRPr>
          </a:p>
          <a:p>
            <a:pPr indent="-342900" lvl="0" marL="457200" rtl="0" algn="l">
              <a:spcBef>
                <a:spcPts val="0"/>
              </a:spcBef>
              <a:spcAft>
                <a:spcPts val="0"/>
              </a:spcAft>
              <a:buClr>
                <a:srgbClr val="6AA84F"/>
              </a:buClr>
              <a:buSzPts val="1800"/>
              <a:buFont typeface="Ubuntu"/>
              <a:buChar char="●"/>
            </a:pPr>
            <a:r>
              <a:rPr lang="en">
                <a:solidFill>
                  <a:srgbClr val="6AA84F"/>
                </a:solidFill>
                <a:latin typeface="Ubuntu"/>
                <a:ea typeface="Ubuntu"/>
                <a:cs typeface="Ubuntu"/>
                <a:sym typeface="Ubuntu"/>
              </a:rPr>
              <a:t>High quality</a:t>
            </a:r>
            <a:endParaRPr>
              <a:solidFill>
                <a:srgbClr val="6AA84F"/>
              </a:solidFill>
              <a:latin typeface="Ubuntu"/>
              <a:ea typeface="Ubuntu"/>
              <a:cs typeface="Ubuntu"/>
              <a:sym typeface="Ubuntu"/>
            </a:endParaRPr>
          </a:p>
          <a:p>
            <a:pPr indent="-342900" lvl="0" marL="457200" rtl="0" algn="l">
              <a:spcBef>
                <a:spcPts val="0"/>
              </a:spcBef>
              <a:spcAft>
                <a:spcPts val="0"/>
              </a:spcAft>
              <a:buClr>
                <a:srgbClr val="E06666"/>
              </a:buClr>
              <a:buSzPts val="1800"/>
              <a:buFont typeface="Ubuntu"/>
              <a:buChar char="●"/>
            </a:pPr>
            <a:r>
              <a:rPr lang="en">
                <a:solidFill>
                  <a:srgbClr val="E06666"/>
                </a:solidFill>
                <a:latin typeface="Ubuntu"/>
                <a:ea typeface="Ubuntu"/>
                <a:cs typeface="Ubuntu"/>
                <a:sym typeface="Ubuntu"/>
              </a:rPr>
              <a:t>High latency </a:t>
            </a:r>
            <a:endParaRPr>
              <a:solidFill>
                <a:srgbClr val="E06666"/>
              </a:solidFill>
              <a:latin typeface="Ubuntu"/>
              <a:ea typeface="Ubuntu"/>
              <a:cs typeface="Ubuntu"/>
              <a:sym typeface="Ubuntu"/>
            </a:endParaRPr>
          </a:p>
        </p:txBody>
      </p:sp>
      <p:sp>
        <p:nvSpPr>
          <p:cNvPr id="6300" name="Google Shape;6300;p18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301" name="Google Shape;6301;p185"/>
          <p:cNvSpPr txBox="1"/>
          <p:nvPr>
            <p:ph idx="1" type="body"/>
          </p:nvPr>
        </p:nvSpPr>
        <p:spPr>
          <a:xfrm>
            <a:off x="4572000" y="1152475"/>
            <a:ext cx="4260300" cy="198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Ubuntu"/>
                <a:ea typeface="Ubuntu"/>
                <a:cs typeface="Ubuntu"/>
                <a:sym typeface="Ubuntu"/>
              </a:rPr>
              <a:t>Incremental</a:t>
            </a:r>
            <a:endParaRPr>
              <a:solidFill>
                <a:schemeClr val="dk1"/>
              </a:solidFill>
              <a:latin typeface="Ubuntu"/>
              <a:ea typeface="Ubuntu"/>
              <a:cs typeface="Ubuntu"/>
              <a:sym typeface="Ubuntu"/>
            </a:endParaRPr>
          </a:p>
          <a:p>
            <a:pPr indent="-342900" lvl="0" marL="457200" rtl="0" algn="l">
              <a:spcBef>
                <a:spcPts val="1200"/>
              </a:spcBef>
              <a:spcAft>
                <a:spcPts val="0"/>
              </a:spcAft>
              <a:buClr>
                <a:schemeClr val="dk1"/>
              </a:buClr>
              <a:buSzPts val="1800"/>
              <a:buFont typeface="Ubuntu"/>
              <a:buChar char="●"/>
            </a:pPr>
            <a:r>
              <a:rPr lang="en">
                <a:solidFill>
                  <a:schemeClr val="dk1"/>
                </a:solidFill>
                <a:latin typeface="Ubuntu"/>
                <a:ea typeface="Ubuntu"/>
                <a:cs typeface="Ubuntu"/>
                <a:sym typeface="Ubuntu"/>
              </a:rPr>
              <a:t>Immediate visibility</a:t>
            </a:r>
            <a:endParaRPr>
              <a:solidFill>
                <a:schemeClr val="dk1"/>
              </a:solidFill>
              <a:latin typeface="Ubuntu"/>
              <a:ea typeface="Ubuntu"/>
              <a:cs typeface="Ubuntu"/>
              <a:sym typeface="Ubuntu"/>
            </a:endParaRPr>
          </a:p>
          <a:p>
            <a:pPr indent="-342900" lvl="0" marL="457200" rtl="0" algn="l">
              <a:spcBef>
                <a:spcPts val="0"/>
              </a:spcBef>
              <a:spcAft>
                <a:spcPts val="0"/>
              </a:spcAft>
              <a:buClr>
                <a:schemeClr val="dk1"/>
              </a:buClr>
              <a:buSzPts val="1800"/>
              <a:buFont typeface="Ubuntu"/>
              <a:buChar char="●"/>
            </a:pPr>
            <a:r>
              <a:rPr lang="en">
                <a:solidFill>
                  <a:schemeClr val="dk1"/>
                </a:solidFill>
                <a:latin typeface="Ubuntu"/>
                <a:ea typeface="Ubuntu"/>
                <a:cs typeface="Ubuntu"/>
                <a:sym typeface="Ubuntu"/>
              </a:rPr>
              <a:t>Local rebuilds</a:t>
            </a:r>
            <a:endParaRPr>
              <a:solidFill>
                <a:schemeClr val="dk1"/>
              </a:solidFill>
              <a:latin typeface="Ubuntu"/>
              <a:ea typeface="Ubuntu"/>
              <a:cs typeface="Ubuntu"/>
              <a:sym typeface="Ubuntu"/>
            </a:endParaRPr>
          </a:p>
          <a:p>
            <a:pPr indent="-342900" lvl="0" marL="457200" rtl="0" algn="l">
              <a:spcBef>
                <a:spcPts val="0"/>
              </a:spcBef>
              <a:spcAft>
                <a:spcPts val="0"/>
              </a:spcAft>
              <a:buClr>
                <a:srgbClr val="6AA84F"/>
              </a:buClr>
              <a:buSzPts val="1800"/>
              <a:buFont typeface="Ubuntu"/>
              <a:buChar char="●"/>
            </a:pPr>
            <a:r>
              <a:rPr lang="en">
                <a:solidFill>
                  <a:srgbClr val="6AA84F"/>
                </a:solidFill>
                <a:latin typeface="Ubuntu"/>
                <a:ea typeface="Ubuntu"/>
                <a:cs typeface="Ubuntu"/>
                <a:sym typeface="Ubuntu"/>
              </a:rPr>
              <a:t>Low latency</a:t>
            </a:r>
            <a:endParaRPr>
              <a:solidFill>
                <a:srgbClr val="6AA84F"/>
              </a:solidFill>
              <a:latin typeface="Ubuntu"/>
              <a:ea typeface="Ubuntu"/>
              <a:cs typeface="Ubuntu"/>
              <a:sym typeface="Ubuntu"/>
            </a:endParaRPr>
          </a:p>
          <a:p>
            <a:pPr indent="-342900" lvl="0" marL="457200" rtl="0" algn="l">
              <a:spcBef>
                <a:spcPts val="0"/>
              </a:spcBef>
              <a:spcAft>
                <a:spcPts val="0"/>
              </a:spcAft>
              <a:buClr>
                <a:srgbClr val="E06666"/>
              </a:buClr>
              <a:buSzPts val="1800"/>
              <a:buFont typeface="Ubuntu"/>
              <a:buChar char="●"/>
            </a:pPr>
            <a:r>
              <a:rPr lang="en">
                <a:solidFill>
                  <a:srgbClr val="E06666"/>
                </a:solidFill>
                <a:latin typeface="Ubuntu"/>
                <a:ea typeface="Ubuntu"/>
                <a:cs typeface="Ubuntu"/>
                <a:sym typeface="Ubuntu"/>
              </a:rPr>
              <a:t>Risk of index degradation</a:t>
            </a:r>
            <a:endParaRPr>
              <a:solidFill>
                <a:srgbClr val="E06666"/>
              </a:solidFill>
              <a:latin typeface="Ubuntu"/>
              <a:ea typeface="Ubuntu"/>
              <a:cs typeface="Ubuntu"/>
              <a:sym typeface="Ubuntu"/>
            </a:endParaRPr>
          </a:p>
        </p:txBody>
      </p:sp>
      <p:sp>
        <p:nvSpPr>
          <p:cNvPr id="6302" name="Google Shape;6302;p185"/>
          <p:cNvSpPr txBox="1"/>
          <p:nvPr>
            <p:ph idx="1" type="body"/>
          </p:nvPr>
        </p:nvSpPr>
        <p:spPr>
          <a:xfrm rot="-5400958">
            <a:off x="-406367" y="3897974"/>
            <a:ext cx="1076700" cy="250500"/>
          </a:xfrm>
          <a:prstGeom prst="rect">
            <a:avLst/>
          </a:prstGeom>
        </p:spPr>
        <p:txBody>
          <a:bodyPr anchorCtr="0" anchor="ctr" bIns="50825" lIns="50825" spcFirstLastPara="1" rIns="50825" wrap="square" tIns="50825">
            <a:normAutofit/>
          </a:bodyPr>
          <a:lstStyle/>
          <a:p>
            <a:pPr indent="0" lvl="0" marL="0" rtl="0" algn="ctr">
              <a:spcBef>
                <a:spcPts val="667"/>
              </a:spcBef>
              <a:spcAft>
                <a:spcPts val="667"/>
              </a:spcAft>
              <a:buNone/>
            </a:pPr>
            <a:r>
              <a:rPr b="1" lang="en" sz="778">
                <a:solidFill>
                  <a:srgbClr val="C00000"/>
                </a:solidFill>
              </a:rPr>
              <a:t>Batched</a:t>
            </a:r>
            <a:endParaRPr sz="1167">
              <a:solidFill>
                <a:srgbClr val="C00000"/>
              </a:solidFill>
              <a:latin typeface="Ubuntu"/>
              <a:ea typeface="Ubuntu"/>
              <a:cs typeface="Ubuntu"/>
              <a:sym typeface="Ubuntu"/>
            </a:endParaRPr>
          </a:p>
        </p:txBody>
      </p:sp>
      <p:sp>
        <p:nvSpPr>
          <p:cNvPr id="6303" name="Google Shape;6303;p185"/>
          <p:cNvSpPr/>
          <p:nvPr/>
        </p:nvSpPr>
        <p:spPr>
          <a:xfrm>
            <a:off x="219076" y="3610513"/>
            <a:ext cx="152400" cy="843000"/>
          </a:xfrm>
          <a:prstGeom prst="leftBracket">
            <a:avLst>
              <a:gd fmla="val 90648" name="adj"/>
            </a:avLst>
          </a:prstGeom>
          <a:noFill/>
          <a:ln cap="flat" cmpd="sng" w="10575">
            <a:solidFill>
              <a:srgbClr val="C00001"/>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sp>
        <p:nvSpPr>
          <p:cNvPr id="6304" name="Google Shape;6304;p185"/>
          <p:cNvSpPr/>
          <p:nvPr/>
        </p:nvSpPr>
        <p:spPr>
          <a:xfrm>
            <a:off x="934188" y="3670525"/>
            <a:ext cx="339900" cy="205200"/>
          </a:xfrm>
          <a:prstGeom prst="roundRect">
            <a:avLst>
              <a:gd fmla="val 16667" name="adj"/>
            </a:avLst>
          </a:prstGeom>
          <a:solidFill>
            <a:srgbClr val="D9EAD3"/>
          </a:solidFill>
          <a:ln cap="flat" cmpd="sng" w="5300">
            <a:solidFill>
              <a:srgbClr val="38761D"/>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rPr b="1" lang="en" sz="500">
                <a:solidFill>
                  <a:srgbClr val="38761D"/>
                </a:solidFill>
                <a:latin typeface="Ubuntu"/>
                <a:ea typeface="Ubuntu"/>
                <a:cs typeface="Ubuntu"/>
                <a:sym typeface="Ubuntu"/>
              </a:rPr>
              <a:t>insert</a:t>
            </a:r>
            <a:endParaRPr b="1" sz="500">
              <a:solidFill>
                <a:srgbClr val="38761D"/>
              </a:solidFill>
              <a:latin typeface="Ubuntu"/>
              <a:ea typeface="Ubuntu"/>
              <a:cs typeface="Ubuntu"/>
              <a:sym typeface="Ubuntu"/>
            </a:endParaRPr>
          </a:p>
        </p:txBody>
      </p:sp>
      <p:sp>
        <p:nvSpPr>
          <p:cNvPr id="6305" name="Google Shape;6305;p185"/>
          <p:cNvSpPr txBox="1"/>
          <p:nvPr/>
        </p:nvSpPr>
        <p:spPr>
          <a:xfrm>
            <a:off x="637044" y="3465374"/>
            <a:ext cx="680100" cy="205200"/>
          </a:xfrm>
          <a:prstGeom prst="rect">
            <a:avLst/>
          </a:prstGeom>
          <a:noFill/>
          <a:ln>
            <a:noFill/>
          </a:ln>
        </p:spPr>
        <p:txBody>
          <a:bodyPr anchorCtr="0" anchor="t" bIns="50825" lIns="50825" spcFirstLastPara="1" rIns="50825" wrap="square" tIns="50825">
            <a:spAutoFit/>
          </a:bodyPr>
          <a:lstStyle/>
          <a:p>
            <a:pPr indent="0" lvl="0" marL="0" rtl="0" algn="ctr">
              <a:spcBef>
                <a:spcPts val="0"/>
              </a:spcBef>
              <a:spcAft>
                <a:spcPts val="0"/>
              </a:spcAft>
              <a:buNone/>
            </a:pPr>
            <a:r>
              <a:rPr b="1" lang="en" sz="667">
                <a:solidFill>
                  <a:schemeClr val="dk1"/>
                </a:solidFill>
                <a:latin typeface="Ubuntu"/>
                <a:ea typeface="Ubuntu"/>
                <a:cs typeface="Ubuntu"/>
                <a:sym typeface="Ubuntu"/>
              </a:rPr>
              <a:t>Data Streams</a:t>
            </a:r>
            <a:endParaRPr b="1" sz="667">
              <a:solidFill>
                <a:schemeClr val="dk1"/>
              </a:solidFill>
              <a:latin typeface="Ubuntu"/>
              <a:ea typeface="Ubuntu"/>
              <a:cs typeface="Ubuntu"/>
              <a:sym typeface="Ubuntu"/>
            </a:endParaRPr>
          </a:p>
        </p:txBody>
      </p:sp>
      <p:sp>
        <p:nvSpPr>
          <p:cNvPr id="6306" name="Google Shape;6306;p185"/>
          <p:cNvSpPr/>
          <p:nvPr/>
        </p:nvSpPr>
        <p:spPr>
          <a:xfrm>
            <a:off x="934189" y="3921046"/>
            <a:ext cx="339900" cy="205200"/>
          </a:xfrm>
          <a:prstGeom prst="roundRect">
            <a:avLst>
              <a:gd fmla="val 16667" name="adj"/>
            </a:avLst>
          </a:prstGeom>
          <a:solidFill>
            <a:srgbClr val="F4CCCC"/>
          </a:solidFill>
          <a:ln cap="flat" cmpd="sng" w="5300">
            <a:solidFill>
              <a:srgbClr val="C00001"/>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rPr b="1" lang="en" sz="500">
                <a:solidFill>
                  <a:srgbClr val="C00001"/>
                </a:solidFill>
                <a:latin typeface="Ubuntu"/>
                <a:ea typeface="Ubuntu"/>
                <a:cs typeface="Ubuntu"/>
                <a:sym typeface="Ubuntu"/>
              </a:rPr>
              <a:t>delete</a:t>
            </a:r>
            <a:endParaRPr b="1" sz="500">
              <a:solidFill>
                <a:srgbClr val="C00001"/>
              </a:solidFill>
              <a:latin typeface="Ubuntu"/>
              <a:ea typeface="Ubuntu"/>
              <a:cs typeface="Ubuntu"/>
              <a:sym typeface="Ubuntu"/>
            </a:endParaRPr>
          </a:p>
        </p:txBody>
      </p:sp>
      <p:sp>
        <p:nvSpPr>
          <p:cNvPr id="6307" name="Google Shape;6307;p185"/>
          <p:cNvSpPr/>
          <p:nvPr/>
        </p:nvSpPr>
        <p:spPr>
          <a:xfrm>
            <a:off x="934188" y="4171567"/>
            <a:ext cx="339900" cy="205200"/>
          </a:xfrm>
          <a:prstGeom prst="roundRect">
            <a:avLst>
              <a:gd fmla="val 16667" name="adj"/>
            </a:avLst>
          </a:prstGeom>
          <a:solidFill>
            <a:srgbClr val="FCE5CD"/>
          </a:solidFill>
          <a:ln cap="flat" cmpd="sng" w="5300">
            <a:solidFill>
              <a:srgbClr val="B45F06"/>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rPr b="1" lang="en" sz="500">
                <a:solidFill>
                  <a:srgbClr val="EA7600"/>
                </a:solidFill>
                <a:latin typeface="Ubuntu"/>
                <a:ea typeface="Ubuntu"/>
                <a:cs typeface="Ubuntu"/>
                <a:sym typeface="Ubuntu"/>
              </a:rPr>
              <a:t>update</a:t>
            </a:r>
            <a:endParaRPr b="1" sz="500">
              <a:solidFill>
                <a:srgbClr val="EA7600"/>
              </a:solidFill>
              <a:latin typeface="Ubuntu"/>
              <a:ea typeface="Ubuntu"/>
              <a:cs typeface="Ubuntu"/>
              <a:sym typeface="Ubuntu"/>
            </a:endParaRPr>
          </a:p>
        </p:txBody>
      </p:sp>
      <p:sp>
        <p:nvSpPr>
          <p:cNvPr id="6308" name="Google Shape;6308;p185"/>
          <p:cNvSpPr/>
          <p:nvPr/>
        </p:nvSpPr>
        <p:spPr>
          <a:xfrm>
            <a:off x="1326075" y="3667578"/>
            <a:ext cx="84600" cy="708900"/>
          </a:xfrm>
          <a:prstGeom prst="rightBrace">
            <a:avLst>
              <a:gd fmla="val 50000" name="adj1"/>
              <a:gd fmla="val 50000" name="adj2"/>
            </a:avLst>
          </a:prstGeom>
          <a:noFill/>
          <a:ln cap="flat" cmpd="sng" w="5300">
            <a:solidFill>
              <a:schemeClr val="dk2"/>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cxnSp>
        <p:nvCxnSpPr>
          <p:cNvPr id="6309" name="Google Shape;6309;p185"/>
          <p:cNvCxnSpPr>
            <a:stCxn id="6308" idx="1"/>
            <a:endCxn id="6310" idx="1"/>
          </p:cNvCxnSpPr>
          <p:nvPr/>
        </p:nvCxnSpPr>
        <p:spPr>
          <a:xfrm>
            <a:off x="1410675" y="4022028"/>
            <a:ext cx="225900" cy="2100"/>
          </a:xfrm>
          <a:prstGeom prst="straightConnector1">
            <a:avLst/>
          </a:prstGeom>
          <a:noFill/>
          <a:ln cap="flat" cmpd="sng" w="5300">
            <a:solidFill>
              <a:schemeClr val="dk2"/>
            </a:solidFill>
            <a:prstDash val="solid"/>
            <a:round/>
            <a:headEnd len="med" w="med" type="none"/>
            <a:tailEnd len="med" w="med" type="triangle"/>
          </a:ln>
        </p:spPr>
      </p:cxnSp>
      <p:sp>
        <p:nvSpPr>
          <p:cNvPr id="6310" name="Google Shape;6310;p185"/>
          <p:cNvSpPr/>
          <p:nvPr/>
        </p:nvSpPr>
        <p:spPr>
          <a:xfrm>
            <a:off x="1636659" y="3849809"/>
            <a:ext cx="1309200" cy="348600"/>
          </a:xfrm>
          <a:prstGeom prst="roundRect">
            <a:avLst>
              <a:gd fmla="val 16667" name="adj"/>
            </a:avLst>
          </a:prstGeom>
          <a:solidFill>
            <a:schemeClr val="lt2"/>
          </a:solidFill>
          <a:ln cap="flat" cmpd="sng" w="5300">
            <a:solidFill>
              <a:schemeClr val="dk2"/>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cxnSp>
        <p:nvCxnSpPr>
          <p:cNvPr id="6311" name="Google Shape;6311;p185"/>
          <p:cNvCxnSpPr>
            <a:stCxn id="6310" idx="3"/>
            <a:endCxn id="6312" idx="1"/>
          </p:cNvCxnSpPr>
          <p:nvPr/>
        </p:nvCxnSpPr>
        <p:spPr>
          <a:xfrm>
            <a:off x="2945859" y="4024109"/>
            <a:ext cx="253800" cy="600"/>
          </a:xfrm>
          <a:prstGeom prst="straightConnector1">
            <a:avLst/>
          </a:prstGeom>
          <a:noFill/>
          <a:ln cap="flat" cmpd="sng" w="5300">
            <a:solidFill>
              <a:schemeClr val="dk2"/>
            </a:solidFill>
            <a:prstDash val="solid"/>
            <a:round/>
            <a:headEnd len="med" w="med" type="none"/>
            <a:tailEnd len="med" w="med" type="triangle"/>
          </a:ln>
        </p:spPr>
      </p:cxnSp>
      <p:sp>
        <p:nvSpPr>
          <p:cNvPr id="6313" name="Google Shape;6313;p185"/>
          <p:cNvSpPr/>
          <p:nvPr/>
        </p:nvSpPr>
        <p:spPr>
          <a:xfrm>
            <a:off x="860550" y="3670525"/>
            <a:ext cx="43500" cy="205200"/>
          </a:xfrm>
          <a:prstGeom prst="roundRect">
            <a:avLst>
              <a:gd fmla="val 16667" name="adj"/>
            </a:avLst>
          </a:prstGeom>
          <a:solidFill>
            <a:srgbClr val="D9EAD3"/>
          </a:solidFill>
          <a:ln cap="flat" cmpd="sng" w="5300">
            <a:solidFill>
              <a:srgbClr val="38761D"/>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314" name="Google Shape;6314;p185"/>
          <p:cNvSpPr/>
          <p:nvPr/>
        </p:nvSpPr>
        <p:spPr>
          <a:xfrm>
            <a:off x="788578" y="3670525"/>
            <a:ext cx="43500" cy="205200"/>
          </a:xfrm>
          <a:prstGeom prst="roundRect">
            <a:avLst>
              <a:gd fmla="val 16667" name="adj"/>
            </a:avLst>
          </a:prstGeom>
          <a:solidFill>
            <a:srgbClr val="D9EAD3"/>
          </a:solidFill>
          <a:ln cap="flat" cmpd="sng" w="5300">
            <a:solidFill>
              <a:srgbClr val="38761D"/>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315" name="Google Shape;6315;p185"/>
          <p:cNvSpPr/>
          <p:nvPr/>
        </p:nvSpPr>
        <p:spPr>
          <a:xfrm>
            <a:off x="715772" y="3670525"/>
            <a:ext cx="43500" cy="205200"/>
          </a:xfrm>
          <a:prstGeom prst="roundRect">
            <a:avLst>
              <a:gd fmla="val 16667" name="adj"/>
            </a:avLst>
          </a:prstGeom>
          <a:solidFill>
            <a:srgbClr val="D9EAD3"/>
          </a:solidFill>
          <a:ln cap="flat" cmpd="sng" w="5300">
            <a:solidFill>
              <a:srgbClr val="38761D"/>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316" name="Google Shape;6316;p185"/>
          <p:cNvSpPr/>
          <p:nvPr/>
        </p:nvSpPr>
        <p:spPr>
          <a:xfrm>
            <a:off x="537150" y="3670525"/>
            <a:ext cx="43500" cy="205200"/>
          </a:xfrm>
          <a:prstGeom prst="roundRect">
            <a:avLst>
              <a:gd fmla="val 16667" name="adj"/>
            </a:avLst>
          </a:prstGeom>
          <a:solidFill>
            <a:srgbClr val="D9EAD3"/>
          </a:solidFill>
          <a:ln cap="flat" cmpd="sng" w="5300">
            <a:solidFill>
              <a:srgbClr val="38761D"/>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317" name="Google Shape;6317;p185"/>
          <p:cNvSpPr/>
          <p:nvPr/>
        </p:nvSpPr>
        <p:spPr>
          <a:xfrm>
            <a:off x="860550" y="3921046"/>
            <a:ext cx="43500" cy="205200"/>
          </a:xfrm>
          <a:prstGeom prst="roundRect">
            <a:avLst>
              <a:gd fmla="val 16667" name="adj"/>
            </a:avLst>
          </a:prstGeom>
          <a:solidFill>
            <a:srgbClr val="F4CCCC"/>
          </a:solidFill>
          <a:ln cap="flat" cmpd="sng" w="5300">
            <a:solidFill>
              <a:srgbClr val="C00001"/>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318" name="Google Shape;6318;p185"/>
          <p:cNvSpPr/>
          <p:nvPr/>
        </p:nvSpPr>
        <p:spPr>
          <a:xfrm>
            <a:off x="788578" y="3921046"/>
            <a:ext cx="43500" cy="205200"/>
          </a:xfrm>
          <a:prstGeom prst="roundRect">
            <a:avLst>
              <a:gd fmla="val 16667" name="adj"/>
            </a:avLst>
          </a:prstGeom>
          <a:solidFill>
            <a:srgbClr val="F4CCCC"/>
          </a:solidFill>
          <a:ln cap="flat" cmpd="sng" w="5300">
            <a:solidFill>
              <a:srgbClr val="C00001"/>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319" name="Google Shape;6319;p185"/>
          <p:cNvSpPr/>
          <p:nvPr/>
        </p:nvSpPr>
        <p:spPr>
          <a:xfrm>
            <a:off x="715772" y="3921046"/>
            <a:ext cx="43500" cy="205200"/>
          </a:xfrm>
          <a:prstGeom prst="roundRect">
            <a:avLst>
              <a:gd fmla="val 16667" name="adj"/>
            </a:avLst>
          </a:prstGeom>
          <a:solidFill>
            <a:srgbClr val="F4CCCC"/>
          </a:solidFill>
          <a:ln cap="flat" cmpd="sng" w="5300">
            <a:solidFill>
              <a:srgbClr val="C00001"/>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320" name="Google Shape;6320;p185"/>
          <p:cNvSpPr/>
          <p:nvPr/>
        </p:nvSpPr>
        <p:spPr>
          <a:xfrm>
            <a:off x="537150" y="3921046"/>
            <a:ext cx="43500" cy="205200"/>
          </a:xfrm>
          <a:prstGeom prst="roundRect">
            <a:avLst>
              <a:gd fmla="val 16667" name="adj"/>
            </a:avLst>
          </a:prstGeom>
          <a:solidFill>
            <a:srgbClr val="F4CCCC"/>
          </a:solidFill>
          <a:ln cap="flat" cmpd="sng" w="5300">
            <a:solidFill>
              <a:srgbClr val="C00001"/>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321" name="Google Shape;6321;p185"/>
          <p:cNvSpPr/>
          <p:nvPr/>
        </p:nvSpPr>
        <p:spPr>
          <a:xfrm>
            <a:off x="860550" y="4171567"/>
            <a:ext cx="43500" cy="205200"/>
          </a:xfrm>
          <a:prstGeom prst="roundRect">
            <a:avLst>
              <a:gd fmla="val 16667" name="adj"/>
            </a:avLst>
          </a:prstGeom>
          <a:solidFill>
            <a:srgbClr val="FCE5CD"/>
          </a:solidFill>
          <a:ln cap="flat" cmpd="sng" w="5300">
            <a:solidFill>
              <a:srgbClr val="B45F05"/>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322" name="Google Shape;6322;p185"/>
          <p:cNvSpPr/>
          <p:nvPr/>
        </p:nvSpPr>
        <p:spPr>
          <a:xfrm>
            <a:off x="788578" y="4171567"/>
            <a:ext cx="43500" cy="205200"/>
          </a:xfrm>
          <a:prstGeom prst="roundRect">
            <a:avLst>
              <a:gd fmla="val 16667" name="adj"/>
            </a:avLst>
          </a:prstGeom>
          <a:solidFill>
            <a:srgbClr val="FCE5CD"/>
          </a:solidFill>
          <a:ln cap="flat" cmpd="sng" w="5300">
            <a:solidFill>
              <a:srgbClr val="B45F05"/>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323" name="Google Shape;6323;p185"/>
          <p:cNvSpPr/>
          <p:nvPr/>
        </p:nvSpPr>
        <p:spPr>
          <a:xfrm>
            <a:off x="715772" y="4171567"/>
            <a:ext cx="43500" cy="205200"/>
          </a:xfrm>
          <a:prstGeom prst="roundRect">
            <a:avLst>
              <a:gd fmla="val 16667" name="adj"/>
            </a:avLst>
          </a:prstGeom>
          <a:solidFill>
            <a:srgbClr val="FCE5CD"/>
          </a:solidFill>
          <a:ln cap="flat" cmpd="sng" w="5300">
            <a:solidFill>
              <a:srgbClr val="B45F05"/>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324" name="Google Shape;6324;p185"/>
          <p:cNvSpPr/>
          <p:nvPr/>
        </p:nvSpPr>
        <p:spPr>
          <a:xfrm>
            <a:off x="537150" y="4171567"/>
            <a:ext cx="43500" cy="205200"/>
          </a:xfrm>
          <a:prstGeom prst="roundRect">
            <a:avLst>
              <a:gd fmla="val 16667" name="adj"/>
            </a:avLst>
          </a:prstGeom>
          <a:solidFill>
            <a:srgbClr val="FCE5CD"/>
          </a:solidFill>
          <a:ln cap="flat" cmpd="sng" w="5300">
            <a:solidFill>
              <a:srgbClr val="B45F05"/>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325" name="Google Shape;6325;p185"/>
          <p:cNvSpPr txBox="1"/>
          <p:nvPr/>
        </p:nvSpPr>
        <p:spPr>
          <a:xfrm>
            <a:off x="544736" y="3626250"/>
            <a:ext cx="250500" cy="231000"/>
          </a:xfrm>
          <a:prstGeom prst="rect">
            <a:avLst/>
          </a:prstGeom>
          <a:noFill/>
          <a:ln>
            <a:noFill/>
          </a:ln>
        </p:spPr>
        <p:txBody>
          <a:bodyPr anchorCtr="0" anchor="t" bIns="50825" lIns="50825" spcFirstLastPara="1" rIns="50825" wrap="square" tIns="50825">
            <a:spAutoFit/>
          </a:bodyPr>
          <a:lstStyle/>
          <a:p>
            <a:pPr indent="0" lvl="0" marL="0" rtl="0" algn="l">
              <a:spcBef>
                <a:spcPts val="0"/>
              </a:spcBef>
              <a:spcAft>
                <a:spcPts val="0"/>
              </a:spcAft>
              <a:buNone/>
            </a:pPr>
            <a:r>
              <a:rPr b="1" lang="en" sz="833">
                <a:solidFill>
                  <a:srgbClr val="38761D"/>
                </a:solidFill>
              </a:rPr>
              <a:t>…</a:t>
            </a:r>
            <a:endParaRPr b="1" sz="833">
              <a:solidFill>
                <a:srgbClr val="38761D"/>
              </a:solidFill>
            </a:endParaRPr>
          </a:p>
        </p:txBody>
      </p:sp>
      <p:sp>
        <p:nvSpPr>
          <p:cNvPr id="6326" name="Google Shape;6326;p185"/>
          <p:cNvSpPr txBox="1"/>
          <p:nvPr/>
        </p:nvSpPr>
        <p:spPr>
          <a:xfrm>
            <a:off x="546488" y="3880607"/>
            <a:ext cx="250500" cy="231000"/>
          </a:xfrm>
          <a:prstGeom prst="rect">
            <a:avLst/>
          </a:prstGeom>
          <a:noFill/>
          <a:ln>
            <a:noFill/>
          </a:ln>
        </p:spPr>
        <p:txBody>
          <a:bodyPr anchorCtr="0" anchor="t" bIns="50825" lIns="50825" spcFirstLastPara="1" rIns="50825" wrap="square" tIns="50825">
            <a:spAutoFit/>
          </a:bodyPr>
          <a:lstStyle/>
          <a:p>
            <a:pPr indent="0" lvl="0" marL="0" rtl="0" algn="l">
              <a:spcBef>
                <a:spcPts val="0"/>
              </a:spcBef>
              <a:spcAft>
                <a:spcPts val="0"/>
              </a:spcAft>
              <a:buNone/>
            </a:pPr>
            <a:r>
              <a:rPr b="1" lang="en" sz="833">
                <a:solidFill>
                  <a:srgbClr val="C00001"/>
                </a:solidFill>
              </a:rPr>
              <a:t>…</a:t>
            </a:r>
            <a:endParaRPr b="1" sz="833">
              <a:solidFill>
                <a:srgbClr val="C00001"/>
              </a:solidFill>
            </a:endParaRPr>
          </a:p>
        </p:txBody>
      </p:sp>
      <p:sp>
        <p:nvSpPr>
          <p:cNvPr id="6327" name="Google Shape;6327;p185"/>
          <p:cNvSpPr txBox="1"/>
          <p:nvPr/>
        </p:nvSpPr>
        <p:spPr>
          <a:xfrm>
            <a:off x="546491" y="4135736"/>
            <a:ext cx="250500" cy="231000"/>
          </a:xfrm>
          <a:prstGeom prst="rect">
            <a:avLst/>
          </a:prstGeom>
          <a:noFill/>
          <a:ln>
            <a:noFill/>
          </a:ln>
        </p:spPr>
        <p:txBody>
          <a:bodyPr anchorCtr="0" anchor="t" bIns="50825" lIns="50825" spcFirstLastPara="1" rIns="50825" wrap="square" tIns="50825">
            <a:spAutoFit/>
          </a:bodyPr>
          <a:lstStyle/>
          <a:p>
            <a:pPr indent="0" lvl="0" marL="0" rtl="0" algn="l">
              <a:spcBef>
                <a:spcPts val="0"/>
              </a:spcBef>
              <a:spcAft>
                <a:spcPts val="0"/>
              </a:spcAft>
              <a:buNone/>
            </a:pPr>
            <a:r>
              <a:rPr b="1" lang="en" sz="833">
                <a:solidFill>
                  <a:srgbClr val="EA7501"/>
                </a:solidFill>
              </a:rPr>
              <a:t>…</a:t>
            </a:r>
            <a:endParaRPr b="1" sz="833">
              <a:solidFill>
                <a:srgbClr val="EA7501"/>
              </a:solidFill>
            </a:endParaRPr>
          </a:p>
        </p:txBody>
      </p:sp>
      <p:sp>
        <p:nvSpPr>
          <p:cNvPr id="6312" name="Google Shape;6312;p185"/>
          <p:cNvSpPr/>
          <p:nvPr/>
        </p:nvSpPr>
        <p:spPr>
          <a:xfrm>
            <a:off x="3199664" y="3774149"/>
            <a:ext cx="1309200" cy="501300"/>
          </a:xfrm>
          <a:prstGeom prst="roundRect">
            <a:avLst>
              <a:gd fmla="val 16667" name="adj"/>
            </a:avLst>
          </a:prstGeom>
          <a:solidFill>
            <a:schemeClr val="lt2"/>
          </a:solidFill>
          <a:ln cap="flat" cmpd="sng" w="5300">
            <a:solidFill>
              <a:schemeClr val="dk2"/>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sp>
        <p:nvSpPr>
          <p:cNvPr id="6328" name="Google Shape;6328;p185"/>
          <p:cNvSpPr/>
          <p:nvPr/>
        </p:nvSpPr>
        <p:spPr>
          <a:xfrm>
            <a:off x="3296147" y="3873569"/>
            <a:ext cx="91800" cy="89100"/>
          </a:xfrm>
          <a:prstGeom prst="ellipse">
            <a:avLst/>
          </a:prstGeom>
          <a:solidFill>
            <a:srgbClr val="9E9E9E"/>
          </a:solidFill>
          <a:ln cap="flat" cmpd="sng" w="5300">
            <a:solidFill>
              <a:srgbClr val="595959"/>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sp>
        <p:nvSpPr>
          <p:cNvPr id="6329" name="Google Shape;6329;p185"/>
          <p:cNvSpPr/>
          <p:nvPr/>
        </p:nvSpPr>
        <p:spPr>
          <a:xfrm>
            <a:off x="3893282" y="3840025"/>
            <a:ext cx="91800" cy="89100"/>
          </a:xfrm>
          <a:prstGeom prst="ellipse">
            <a:avLst/>
          </a:prstGeom>
          <a:solidFill>
            <a:schemeClr val="lt1"/>
          </a:solidFill>
          <a:ln cap="flat" cmpd="sng" w="5300">
            <a:solidFill>
              <a:srgbClr val="595959"/>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sp>
        <p:nvSpPr>
          <p:cNvPr id="6330" name="Google Shape;6330;p185"/>
          <p:cNvSpPr/>
          <p:nvPr/>
        </p:nvSpPr>
        <p:spPr>
          <a:xfrm>
            <a:off x="4275493" y="3838202"/>
            <a:ext cx="95700" cy="92700"/>
          </a:xfrm>
          <a:prstGeom prst="ellipse">
            <a:avLst/>
          </a:prstGeom>
          <a:solidFill>
            <a:srgbClr val="9E9E9E"/>
          </a:solidFill>
          <a:ln cap="flat" cmpd="sng" w="5525">
            <a:solidFill>
              <a:srgbClr val="595959"/>
            </a:solidFill>
            <a:prstDash val="solid"/>
            <a:round/>
            <a:headEnd len="sm" w="sm" type="none"/>
            <a:tailEnd len="sm" w="sm" type="none"/>
          </a:ln>
        </p:spPr>
        <p:txBody>
          <a:bodyPr anchorCtr="0" anchor="ctr" bIns="52900" lIns="52900" spcFirstLastPara="1" rIns="52900" wrap="square" tIns="52900">
            <a:noAutofit/>
          </a:bodyPr>
          <a:lstStyle/>
          <a:p>
            <a:pPr indent="0" lvl="0" marL="0" rtl="0" algn="ctr">
              <a:spcBef>
                <a:spcPts val="0"/>
              </a:spcBef>
              <a:spcAft>
                <a:spcPts val="0"/>
              </a:spcAft>
              <a:buNone/>
            </a:pPr>
            <a:r>
              <a:t/>
            </a:r>
            <a:endParaRPr sz="810"/>
          </a:p>
        </p:txBody>
      </p:sp>
      <p:sp>
        <p:nvSpPr>
          <p:cNvPr id="6331" name="Google Shape;6331;p185"/>
          <p:cNvSpPr/>
          <p:nvPr/>
        </p:nvSpPr>
        <p:spPr>
          <a:xfrm>
            <a:off x="4048263" y="3967157"/>
            <a:ext cx="95700" cy="92700"/>
          </a:xfrm>
          <a:prstGeom prst="ellipse">
            <a:avLst/>
          </a:prstGeom>
          <a:solidFill>
            <a:srgbClr val="9E9E9E"/>
          </a:solidFill>
          <a:ln cap="flat" cmpd="sng" w="5525">
            <a:solidFill>
              <a:srgbClr val="595959"/>
            </a:solidFill>
            <a:prstDash val="solid"/>
            <a:round/>
            <a:headEnd len="sm" w="sm" type="none"/>
            <a:tailEnd len="sm" w="sm" type="none"/>
          </a:ln>
        </p:spPr>
        <p:txBody>
          <a:bodyPr anchorCtr="0" anchor="ctr" bIns="52900" lIns="52900" spcFirstLastPara="1" rIns="52900" wrap="square" tIns="52900">
            <a:noAutofit/>
          </a:bodyPr>
          <a:lstStyle/>
          <a:p>
            <a:pPr indent="0" lvl="0" marL="0" rtl="0" algn="ctr">
              <a:spcBef>
                <a:spcPts val="0"/>
              </a:spcBef>
              <a:spcAft>
                <a:spcPts val="0"/>
              </a:spcAft>
              <a:buNone/>
            </a:pPr>
            <a:r>
              <a:t/>
            </a:r>
            <a:endParaRPr sz="810"/>
          </a:p>
        </p:txBody>
      </p:sp>
      <p:sp>
        <p:nvSpPr>
          <p:cNvPr id="6332" name="Google Shape;6332;p185"/>
          <p:cNvSpPr/>
          <p:nvPr/>
        </p:nvSpPr>
        <p:spPr>
          <a:xfrm>
            <a:off x="3341970" y="4075324"/>
            <a:ext cx="91800" cy="89100"/>
          </a:xfrm>
          <a:prstGeom prst="ellipse">
            <a:avLst/>
          </a:prstGeom>
          <a:solidFill>
            <a:srgbClr val="9E9E9E"/>
          </a:solidFill>
          <a:ln cap="flat" cmpd="sng" w="5300">
            <a:solidFill>
              <a:srgbClr val="595959"/>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sp>
        <p:nvSpPr>
          <p:cNvPr id="6333" name="Google Shape;6333;p185"/>
          <p:cNvSpPr txBox="1"/>
          <p:nvPr/>
        </p:nvSpPr>
        <p:spPr>
          <a:xfrm>
            <a:off x="4089380" y="4062590"/>
            <a:ext cx="467700" cy="205200"/>
          </a:xfrm>
          <a:prstGeom prst="rect">
            <a:avLst/>
          </a:prstGeom>
          <a:noFill/>
          <a:ln>
            <a:noFill/>
          </a:ln>
        </p:spPr>
        <p:txBody>
          <a:bodyPr anchorCtr="0" anchor="t" bIns="50825" lIns="50825" spcFirstLastPara="1" rIns="50825" wrap="square" tIns="50825">
            <a:spAutoFit/>
          </a:bodyPr>
          <a:lstStyle/>
          <a:p>
            <a:pPr indent="0" lvl="0" marL="0" rtl="0" algn="ctr">
              <a:spcBef>
                <a:spcPts val="0"/>
              </a:spcBef>
              <a:spcAft>
                <a:spcPts val="0"/>
              </a:spcAft>
              <a:buNone/>
            </a:pPr>
            <a:r>
              <a:rPr b="1" lang="en" sz="667">
                <a:solidFill>
                  <a:schemeClr val="dk1"/>
                </a:solidFill>
                <a:latin typeface="Ubuntu"/>
                <a:ea typeface="Ubuntu"/>
                <a:cs typeface="Ubuntu"/>
                <a:sym typeface="Ubuntu"/>
              </a:rPr>
              <a:t>Index</a:t>
            </a:r>
            <a:endParaRPr b="1" sz="667">
              <a:solidFill>
                <a:schemeClr val="dk1"/>
              </a:solidFill>
              <a:latin typeface="Ubuntu"/>
              <a:ea typeface="Ubuntu"/>
              <a:cs typeface="Ubuntu"/>
              <a:sym typeface="Ubuntu"/>
            </a:endParaRPr>
          </a:p>
        </p:txBody>
      </p:sp>
      <p:sp>
        <p:nvSpPr>
          <p:cNvPr id="6334" name="Google Shape;6334;p185"/>
          <p:cNvSpPr/>
          <p:nvPr/>
        </p:nvSpPr>
        <p:spPr>
          <a:xfrm>
            <a:off x="3431921" y="3903736"/>
            <a:ext cx="95700" cy="92700"/>
          </a:xfrm>
          <a:prstGeom prst="ellipse">
            <a:avLst/>
          </a:prstGeom>
          <a:solidFill>
            <a:srgbClr val="D8EAD3"/>
          </a:solidFill>
          <a:ln cap="flat" cmpd="sng" w="5525">
            <a:solidFill>
              <a:srgbClr val="38761D"/>
            </a:solidFill>
            <a:prstDash val="solid"/>
            <a:round/>
            <a:headEnd len="sm" w="sm" type="none"/>
            <a:tailEnd len="sm" w="sm" type="none"/>
          </a:ln>
        </p:spPr>
        <p:txBody>
          <a:bodyPr anchorCtr="0" anchor="ctr" bIns="52900" lIns="52900" spcFirstLastPara="1" rIns="52900" wrap="square" tIns="52900">
            <a:noAutofit/>
          </a:bodyPr>
          <a:lstStyle/>
          <a:p>
            <a:pPr indent="0" lvl="0" marL="0" rtl="0" algn="ctr">
              <a:spcBef>
                <a:spcPts val="0"/>
              </a:spcBef>
              <a:spcAft>
                <a:spcPts val="0"/>
              </a:spcAft>
              <a:buNone/>
            </a:pPr>
            <a:r>
              <a:t/>
            </a:r>
            <a:endParaRPr sz="810"/>
          </a:p>
        </p:txBody>
      </p:sp>
      <p:sp>
        <p:nvSpPr>
          <p:cNvPr id="6335" name="Google Shape;6335;p185"/>
          <p:cNvSpPr/>
          <p:nvPr/>
        </p:nvSpPr>
        <p:spPr>
          <a:xfrm>
            <a:off x="3434707" y="3906491"/>
            <a:ext cx="91800" cy="89100"/>
          </a:xfrm>
          <a:prstGeom prst="ellipse">
            <a:avLst/>
          </a:prstGeom>
          <a:solidFill>
            <a:schemeClr val="lt1"/>
          </a:solidFill>
          <a:ln cap="flat" cmpd="sng" w="5300">
            <a:solidFill>
              <a:srgbClr val="595959"/>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sp>
        <p:nvSpPr>
          <p:cNvPr id="6336" name="Google Shape;6336;p185"/>
          <p:cNvSpPr/>
          <p:nvPr/>
        </p:nvSpPr>
        <p:spPr>
          <a:xfrm>
            <a:off x="3799800" y="4037301"/>
            <a:ext cx="95700" cy="92700"/>
          </a:xfrm>
          <a:prstGeom prst="ellipse">
            <a:avLst/>
          </a:prstGeom>
          <a:solidFill>
            <a:srgbClr val="9E9E9E"/>
          </a:solidFill>
          <a:ln cap="flat" cmpd="sng" w="5525">
            <a:solidFill>
              <a:srgbClr val="595959"/>
            </a:solidFill>
            <a:prstDash val="solid"/>
            <a:round/>
            <a:headEnd len="sm" w="sm" type="none"/>
            <a:tailEnd len="sm" w="sm" type="none"/>
          </a:ln>
        </p:spPr>
        <p:txBody>
          <a:bodyPr anchorCtr="0" anchor="ctr" bIns="52900" lIns="52900" spcFirstLastPara="1" rIns="52900" wrap="square" tIns="52900">
            <a:noAutofit/>
          </a:bodyPr>
          <a:lstStyle/>
          <a:p>
            <a:pPr indent="0" lvl="0" marL="0" rtl="0" algn="ctr">
              <a:spcBef>
                <a:spcPts val="0"/>
              </a:spcBef>
              <a:spcAft>
                <a:spcPts val="0"/>
              </a:spcAft>
              <a:buNone/>
            </a:pPr>
            <a:r>
              <a:t/>
            </a:r>
            <a:endParaRPr sz="810"/>
          </a:p>
        </p:txBody>
      </p:sp>
      <p:sp>
        <p:nvSpPr>
          <p:cNvPr id="6337" name="Google Shape;6337;p185"/>
          <p:cNvSpPr txBox="1"/>
          <p:nvPr/>
        </p:nvSpPr>
        <p:spPr>
          <a:xfrm>
            <a:off x="1892015" y="3539571"/>
            <a:ext cx="798300" cy="410400"/>
          </a:xfrm>
          <a:prstGeom prst="rect">
            <a:avLst/>
          </a:prstGeom>
          <a:noFill/>
          <a:ln>
            <a:noFill/>
          </a:ln>
        </p:spPr>
        <p:txBody>
          <a:bodyPr anchorCtr="0" anchor="t" bIns="50825" lIns="50825" spcFirstLastPara="1" rIns="50825" wrap="square" tIns="50825">
            <a:spAutoFit/>
          </a:bodyPr>
          <a:lstStyle/>
          <a:p>
            <a:pPr indent="0" lvl="0" marL="0" rtl="0" algn="ctr">
              <a:spcBef>
                <a:spcPts val="0"/>
              </a:spcBef>
              <a:spcAft>
                <a:spcPts val="0"/>
              </a:spcAft>
              <a:buNone/>
            </a:pPr>
            <a:r>
              <a:rPr b="1" lang="en" sz="667">
                <a:solidFill>
                  <a:schemeClr val="dk1"/>
                </a:solidFill>
                <a:latin typeface="Ubuntu"/>
                <a:ea typeface="Ubuntu"/>
                <a:cs typeface="Ubuntu"/>
                <a:sym typeface="Ubuntu"/>
              </a:rPr>
              <a:t>Stream processing</a:t>
            </a:r>
            <a:endParaRPr b="1" sz="667">
              <a:solidFill>
                <a:schemeClr val="dk1"/>
              </a:solidFill>
              <a:latin typeface="Ubuntu"/>
              <a:ea typeface="Ubuntu"/>
              <a:cs typeface="Ubuntu"/>
              <a:sym typeface="Ubuntu"/>
            </a:endParaRPr>
          </a:p>
          <a:p>
            <a:pPr indent="0" lvl="0" marL="0" rtl="0" algn="ctr">
              <a:spcBef>
                <a:spcPts val="0"/>
              </a:spcBef>
              <a:spcAft>
                <a:spcPts val="0"/>
              </a:spcAft>
              <a:buNone/>
            </a:pPr>
            <a:r>
              <a:t/>
            </a:r>
            <a:endParaRPr b="1" sz="667">
              <a:solidFill>
                <a:schemeClr val="dk1"/>
              </a:solidFill>
              <a:latin typeface="Ubuntu"/>
              <a:ea typeface="Ubuntu"/>
              <a:cs typeface="Ubuntu"/>
              <a:sym typeface="Ubuntu"/>
            </a:endParaRPr>
          </a:p>
        </p:txBody>
      </p:sp>
      <p:sp>
        <p:nvSpPr>
          <p:cNvPr id="6338" name="Google Shape;6338;p185"/>
          <p:cNvSpPr/>
          <p:nvPr/>
        </p:nvSpPr>
        <p:spPr>
          <a:xfrm>
            <a:off x="1705490" y="3919487"/>
            <a:ext cx="339900" cy="205200"/>
          </a:xfrm>
          <a:prstGeom prst="roundRect">
            <a:avLst>
              <a:gd fmla="val 16667" name="adj"/>
            </a:avLst>
          </a:prstGeom>
          <a:solidFill>
            <a:srgbClr val="F4CCCC"/>
          </a:solidFill>
          <a:ln cap="flat" cmpd="sng" w="5300">
            <a:solidFill>
              <a:srgbClr val="C00001"/>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rPr b="1" lang="en" sz="500">
                <a:solidFill>
                  <a:srgbClr val="C00001"/>
                </a:solidFill>
                <a:latin typeface="Ubuntu"/>
                <a:ea typeface="Ubuntu"/>
                <a:cs typeface="Ubuntu"/>
                <a:sym typeface="Ubuntu"/>
              </a:rPr>
              <a:t>delete</a:t>
            </a:r>
            <a:endParaRPr b="1" sz="500">
              <a:solidFill>
                <a:srgbClr val="C00001"/>
              </a:solidFill>
              <a:latin typeface="Ubuntu"/>
              <a:ea typeface="Ubuntu"/>
              <a:cs typeface="Ubuntu"/>
              <a:sym typeface="Ubuntu"/>
            </a:endParaRPr>
          </a:p>
        </p:txBody>
      </p:sp>
      <p:sp>
        <p:nvSpPr>
          <p:cNvPr id="6339" name="Google Shape;6339;p185"/>
          <p:cNvSpPr/>
          <p:nvPr/>
        </p:nvSpPr>
        <p:spPr>
          <a:xfrm>
            <a:off x="2121208" y="3919493"/>
            <a:ext cx="339900" cy="205200"/>
          </a:xfrm>
          <a:prstGeom prst="roundRect">
            <a:avLst>
              <a:gd fmla="val 16667" name="adj"/>
            </a:avLst>
          </a:prstGeom>
          <a:solidFill>
            <a:srgbClr val="D9EAD3"/>
          </a:solidFill>
          <a:ln cap="flat" cmpd="sng" w="5300">
            <a:solidFill>
              <a:srgbClr val="38761D"/>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rPr b="1" lang="en" sz="500">
                <a:solidFill>
                  <a:srgbClr val="38761D"/>
                </a:solidFill>
                <a:latin typeface="Ubuntu"/>
                <a:ea typeface="Ubuntu"/>
                <a:cs typeface="Ubuntu"/>
                <a:sym typeface="Ubuntu"/>
              </a:rPr>
              <a:t>insert</a:t>
            </a:r>
            <a:endParaRPr b="1" sz="500">
              <a:solidFill>
                <a:srgbClr val="38761D"/>
              </a:solidFill>
              <a:latin typeface="Ubuntu"/>
              <a:ea typeface="Ubuntu"/>
              <a:cs typeface="Ubuntu"/>
              <a:sym typeface="Ubuntu"/>
            </a:endParaRPr>
          </a:p>
        </p:txBody>
      </p:sp>
      <p:sp>
        <p:nvSpPr>
          <p:cNvPr id="6340" name="Google Shape;6340;p185"/>
          <p:cNvSpPr/>
          <p:nvPr/>
        </p:nvSpPr>
        <p:spPr>
          <a:xfrm>
            <a:off x="2533435" y="3922288"/>
            <a:ext cx="339900" cy="205200"/>
          </a:xfrm>
          <a:prstGeom prst="roundRect">
            <a:avLst>
              <a:gd fmla="val 16667" name="adj"/>
            </a:avLst>
          </a:prstGeom>
          <a:solidFill>
            <a:srgbClr val="D9EAD3"/>
          </a:solidFill>
          <a:ln cap="flat" cmpd="sng" w="5300">
            <a:solidFill>
              <a:srgbClr val="38761D"/>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rPr b="1" lang="en" sz="500">
                <a:solidFill>
                  <a:srgbClr val="38761D"/>
                </a:solidFill>
                <a:latin typeface="Ubuntu"/>
                <a:ea typeface="Ubuntu"/>
                <a:cs typeface="Ubuntu"/>
                <a:sym typeface="Ubuntu"/>
              </a:rPr>
              <a:t>insert</a:t>
            </a:r>
            <a:endParaRPr b="1" sz="500">
              <a:solidFill>
                <a:srgbClr val="38761D"/>
              </a:solidFill>
              <a:latin typeface="Ubuntu"/>
              <a:ea typeface="Ubuntu"/>
              <a:cs typeface="Ubuntu"/>
              <a:sym typeface="Ubuntu"/>
            </a:endParaRPr>
          </a:p>
        </p:txBody>
      </p:sp>
      <p:sp>
        <p:nvSpPr>
          <p:cNvPr id="6341" name="Google Shape;6341;p185"/>
          <p:cNvSpPr txBox="1"/>
          <p:nvPr>
            <p:ph idx="1" type="body"/>
          </p:nvPr>
        </p:nvSpPr>
        <p:spPr>
          <a:xfrm rot="-5400941">
            <a:off x="4492992" y="3908375"/>
            <a:ext cx="1096200" cy="255000"/>
          </a:xfrm>
          <a:prstGeom prst="rect">
            <a:avLst/>
          </a:prstGeom>
        </p:spPr>
        <p:txBody>
          <a:bodyPr anchorCtr="0" anchor="ctr" bIns="51700" lIns="51700" spcFirstLastPara="1" rIns="51700" wrap="square" tIns="51700">
            <a:normAutofit/>
          </a:bodyPr>
          <a:lstStyle/>
          <a:p>
            <a:pPr indent="0" lvl="0" marL="0" rtl="0" algn="ctr">
              <a:spcBef>
                <a:spcPts val="679"/>
              </a:spcBef>
              <a:spcAft>
                <a:spcPts val="679"/>
              </a:spcAft>
              <a:buNone/>
            </a:pPr>
            <a:r>
              <a:rPr b="1" lang="en" sz="792">
                <a:solidFill>
                  <a:srgbClr val="C00000"/>
                </a:solidFill>
              </a:rPr>
              <a:t>Incremental</a:t>
            </a:r>
            <a:endParaRPr sz="1188">
              <a:solidFill>
                <a:srgbClr val="C00000"/>
              </a:solidFill>
              <a:latin typeface="Ubuntu"/>
              <a:ea typeface="Ubuntu"/>
              <a:cs typeface="Ubuntu"/>
              <a:sym typeface="Ubuntu"/>
            </a:endParaRPr>
          </a:p>
        </p:txBody>
      </p:sp>
      <p:sp>
        <p:nvSpPr>
          <p:cNvPr id="6342" name="Google Shape;6342;p185"/>
          <p:cNvSpPr/>
          <p:nvPr/>
        </p:nvSpPr>
        <p:spPr>
          <a:xfrm>
            <a:off x="5129778" y="3606667"/>
            <a:ext cx="155400" cy="858000"/>
          </a:xfrm>
          <a:prstGeom prst="leftBracket">
            <a:avLst>
              <a:gd fmla="val 90648" name="adj"/>
            </a:avLst>
          </a:prstGeom>
          <a:noFill/>
          <a:ln cap="flat" cmpd="sng" w="10775">
            <a:solidFill>
              <a:srgbClr val="C00001"/>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sp>
        <p:nvSpPr>
          <p:cNvPr id="6343" name="Google Shape;6343;p185"/>
          <p:cNvSpPr/>
          <p:nvPr/>
        </p:nvSpPr>
        <p:spPr>
          <a:xfrm>
            <a:off x="5857842" y="3667765"/>
            <a:ext cx="346200" cy="208500"/>
          </a:xfrm>
          <a:prstGeom prst="roundRect">
            <a:avLst>
              <a:gd fmla="val 16667" name="adj"/>
            </a:avLst>
          </a:prstGeom>
          <a:solidFill>
            <a:srgbClr val="D9EAD3"/>
          </a:solidFill>
          <a:ln cap="flat" cmpd="sng" w="5400">
            <a:solidFill>
              <a:srgbClr val="38761D"/>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rPr b="1" lang="en" sz="509">
                <a:solidFill>
                  <a:srgbClr val="38761D"/>
                </a:solidFill>
                <a:latin typeface="Ubuntu"/>
                <a:ea typeface="Ubuntu"/>
                <a:cs typeface="Ubuntu"/>
                <a:sym typeface="Ubuntu"/>
              </a:rPr>
              <a:t>insert</a:t>
            </a:r>
            <a:endParaRPr b="1" sz="509">
              <a:solidFill>
                <a:srgbClr val="38761D"/>
              </a:solidFill>
              <a:latin typeface="Ubuntu"/>
              <a:ea typeface="Ubuntu"/>
              <a:cs typeface="Ubuntu"/>
              <a:sym typeface="Ubuntu"/>
            </a:endParaRPr>
          </a:p>
        </p:txBody>
      </p:sp>
      <p:sp>
        <p:nvSpPr>
          <p:cNvPr id="6344" name="Google Shape;6344;p185"/>
          <p:cNvSpPr txBox="1"/>
          <p:nvPr/>
        </p:nvSpPr>
        <p:spPr>
          <a:xfrm>
            <a:off x="5555316" y="3458903"/>
            <a:ext cx="692400" cy="208800"/>
          </a:xfrm>
          <a:prstGeom prst="rect">
            <a:avLst/>
          </a:prstGeom>
          <a:noFill/>
          <a:ln>
            <a:noFill/>
          </a:ln>
        </p:spPr>
        <p:txBody>
          <a:bodyPr anchorCtr="0" anchor="t" bIns="51700" lIns="51700" spcFirstLastPara="1" rIns="51700" wrap="square" tIns="51700">
            <a:spAutoFit/>
          </a:bodyPr>
          <a:lstStyle/>
          <a:p>
            <a:pPr indent="0" lvl="0" marL="0" rtl="0" algn="ctr">
              <a:spcBef>
                <a:spcPts val="0"/>
              </a:spcBef>
              <a:spcAft>
                <a:spcPts val="0"/>
              </a:spcAft>
              <a:buNone/>
            </a:pPr>
            <a:r>
              <a:rPr b="1" lang="en" sz="679">
                <a:solidFill>
                  <a:schemeClr val="dk1"/>
                </a:solidFill>
                <a:latin typeface="Ubuntu"/>
                <a:ea typeface="Ubuntu"/>
                <a:cs typeface="Ubuntu"/>
                <a:sym typeface="Ubuntu"/>
              </a:rPr>
              <a:t>Data Streams</a:t>
            </a:r>
            <a:endParaRPr b="1" sz="679">
              <a:solidFill>
                <a:schemeClr val="dk1"/>
              </a:solidFill>
              <a:latin typeface="Ubuntu"/>
              <a:ea typeface="Ubuntu"/>
              <a:cs typeface="Ubuntu"/>
              <a:sym typeface="Ubuntu"/>
            </a:endParaRPr>
          </a:p>
        </p:txBody>
      </p:sp>
      <p:sp>
        <p:nvSpPr>
          <p:cNvPr id="6345" name="Google Shape;6345;p185"/>
          <p:cNvSpPr/>
          <p:nvPr/>
        </p:nvSpPr>
        <p:spPr>
          <a:xfrm>
            <a:off x="5857843" y="3922818"/>
            <a:ext cx="346200" cy="208500"/>
          </a:xfrm>
          <a:prstGeom prst="roundRect">
            <a:avLst>
              <a:gd fmla="val 16667" name="adj"/>
            </a:avLst>
          </a:prstGeom>
          <a:solidFill>
            <a:srgbClr val="F4CCCC"/>
          </a:solidFill>
          <a:ln cap="flat" cmpd="sng" w="5400">
            <a:solidFill>
              <a:srgbClr val="C00001"/>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rPr b="1" lang="en" sz="509">
                <a:solidFill>
                  <a:srgbClr val="C00001"/>
                </a:solidFill>
                <a:latin typeface="Ubuntu"/>
                <a:ea typeface="Ubuntu"/>
                <a:cs typeface="Ubuntu"/>
                <a:sym typeface="Ubuntu"/>
              </a:rPr>
              <a:t>delete</a:t>
            </a:r>
            <a:endParaRPr b="1" sz="509">
              <a:solidFill>
                <a:srgbClr val="C00001"/>
              </a:solidFill>
              <a:latin typeface="Ubuntu"/>
              <a:ea typeface="Ubuntu"/>
              <a:cs typeface="Ubuntu"/>
              <a:sym typeface="Ubuntu"/>
            </a:endParaRPr>
          </a:p>
        </p:txBody>
      </p:sp>
      <p:sp>
        <p:nvSpPr>
          <p:cNvPr id="6346" name="Google Shape;6346;p185"/>
          <p:cNvSpPr/>
          <p:nvPr/>
        </p:nvSpPr>
        <p:spPr>
          <a:xfrm>
            <a:off x="5857842" y="4177872"/>
            <a:ext cx="346200" cy="208500"/>
          </a:xfrm>
          <a:prstGeom prst="roundRect">
            <a:avLst>
              <a:gd fmla="val 16667" name="adj"/>
            </a:avLst>
          </a:prstGeom>
          <a:solidFill>
            <a:srgbClr val="FCE5CD"/>
          </a:solidFill>
          <a:ln cap="flat" cmpd="sng" w="5400">
            <a:solidFill>
              <a:srgbClr val="B45F06"/>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rPr b="1" lang="en" sz="509">
                <a:solidFill>
                  <a:srgbClr val="EA7600"/>
                </a:solidFill>
                <a:latin typeface="Ubuntu"/>
                <a:ea typeface="Ubuntu"/>
                <a:cs typeface="Ubuntu"/>
                <a:sym typeface="Ubuntu"/>
              </a:rPr>
              <a:t>update</a:t>
            </a:r>
            <a:endParaRPr b="1" sz="509">
              <a:solidFill>
                <a:srgbClr val="EA7600"/>
              </a:solidFill>
              <a:latin typeface="Ubuntu"/>
              <a:ea typeface="Ubuntu"/>
              <a:cs typeface="Ubuntu"/>
              <a:sym typeface="Ubuntu"/>
            </a:endParaRPr>
          </a:p>
        </p:txBody>
      </p:sp>
      <p:sp>
        <p:nvSpPr>
          <p:cNvPr id="6347" name="Google Shape;6347;p185"/>
          <p:cNvSpPr/>
          <p:nvPr/>
        </p:nvSpPr>
        <p:spPr>
          <a:xfrm>
            <a:off x="6256827" y="3664765"/>
            <a:ext cx="85800" cy="722100"/>
          </a:xfrm>
          <a:prstGeom prst="rightBrace">
            <a:avLst>
              <a:gd fmla="val 50000" name="adj1"/>
              <a:gd fmla="val 50000" name="adj2"/>
            </a:avLst>
          </a:prstGeom>
          <a:noFill/>
          <a:ln cap="flat" cmpd="sng" w="5400">
            <a:solidFill>
              <a:schemeClr val="dk2"/>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cxnSp>
        <p:nvCxnSpPr>
          <p:cNvPr id="6348" name="Google Shape;6348;p185"/>
          <p:cNvCxnSpPr>
            <a:stCxn id="6347" idx="1"/>
            <a:endCxn id="6349" idx="1"/>
          </p:cNvCxnSpPr>
          <p:nvPr/>
        </p:nvCxnSpPr>
        <p:spPr>
          <a:xfrm flipH="1" rot="10800000">
            <a:off x="6342627" y="4024015"/>
            <a:ext cx="189900" cy="1800"/>
          </a:xfrm>
          <a:prstGeom prst="straightConnector1">
            <a:avLst/>
          </a:prstGeom>
          <a:noFill/>
          <a:ln cap="flat" cmpd="sng" w="5400">
            <a:solidFill>
              <a:schemeClr val="dk2"/>
            </a:solidFill>
            <a:prstDash val="solid"/>
            <a:round/>
            <a:headEnd len="med" w="med" type="none"/>
            <a:tailEnd len="med" w="med" type="triangle"/>
          </a:ln>
        </p:spPr>
      </p:cxnSp>
      <p:sp>
        <p:nvSpPr>
          <p:cNvPr id="6349" name="Google Shape;6349;p185"/>
          <p:cNvSpPr/>
          <p:nvPr/>
        </p:nvSpPr>
        <p:spPr>
          <a:xfrm>
            <a:off x="6532534" y="3846712"/>
            <a:ext cx="535500" cy="354900"/>
          </a:xfrm>
          <a:prstGeom prst="roundRect">
            <a:avLst>
              <a:gd fmla="val 16667" name="adj"/>
            </a:avLst>
          </a:prstGeom>
          <a:solidFill>
            <a:schemeClr val="lt2"/>
          </a:solidFill>
          <a:ln cap="flat" cmpd="sng" w="5400">
            <a:solidFill>
              <a:schemeClr val="dk2"/>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cxnSp>
        <p:nvCxnSpPr>
          <p:cNvPr id="6350" name="Google Shape;6350;p185"/>
          <p:cNvCxnSpPr/>
          <p:nvPr/>
        </p:nvCxnSpPr>
        <p:spPr>
          <a:xfrm>
            <a:off x="7068011" y="4025656"/>
            <a:ext cx="297300" cy="0"/>
          </a:xfrm>
          <a:prstGeom prst="straightConnector1">
            <a:avLst/>
          </a:prstGeom>
          <a:noFill/>
          <a:ln cap="flat" cmpd="sng" w="5400">
            <a:solidFill>
              <a:schemeClr val="dk2"/>
            </a:solidFill>
            <a:prstDash val="solid"/>
            <a:round/>
            <a:headEnd len="med" w="med" type="none"/>
            <a:tailEnd len="med" w="med" type="triangle"/>
          </a:ln>
        </p:spPr>
      </p:cxnSp>
      <p:sp>
        <p:nvSpPr>
          <p:cNvPr id="6351" name="Google Shape;6351;p185"/>
          <p:cNvSpPr txBox="1"/>
          <p:nvPr/>
        </p:nvSpPr>
        <p:spPr>
          <a:xfrm>
            <a:off x="6378333" y="3514223"/>
            <a:ext cx="812700" cy="417900"/>
          </a:xfrm>
          <a:prstGeom prst="rect">
            <a:avLst/>
          </a:prstGeom>
          <a:noFill/>
          <a:ln>
            <a:noFill/>
          </a:ln>
        </p:spPr>
        <p:txBody>
          <a:bodyPr anchorCtr="0" anchor="t" bIns="51700" lIns="51700" spcFirstLastPara="1" rIns="51700" wrap="square" tIns="51700">
            <a:spAutoFit/>
          </a:bodyPr>
          <a:lstStyle/>
          <a:p>
            <a:pPr indent="0" lvl="0" marL="0" rtl="0" algn="ctr">
              <a:spcBef>
                <a:spcPts val="0"/>
              </a:spcBef>
              <a:spcAft>
                <a:spcPts val="0"/>
              </a:spcAft>
              <a:buNone/>
            </a:pPr>
            <a:r>
              <a:rPr b="1" lang="en" sz="679">
                <a:solidFill>
                  <a:schemeClr val="dk1"/>
                </a:solidFill>
                <a:latin typeface="Ubuntu"/>
                <a:ea typeface="Ubuntu"/>
                <a:cs typeface="Ubuntu"/>
                <a:sym typeface="Ubuntu"/>
              </a:rPr>
              <a:t>Stream processing</a:t>
            </a:r>
            <a:endParaRPr b="1" sz="679">
              <a:solidFill>
                <a:schemeClr val="dk1"/>
              </a:solidFill>
              <a:latin typeface="Ubuntu"/>
              <a:ea typeface="Ubuntu"/>
              <a:cs typeface="Ubuntu"/>
              <a:sym typeface="Ubuntu"/>
            </a:endParaRPr>
          </a:p>
          <a:p>
            <a:pPr indent="0" lvl="0" marL="0" rtl="0" algn="ctr">
              <a:spcBef>
                <a:spcPts val="0"/>
              </a:spcBef>
              <a:spcAft>
                <a:spcPts val="0"/>
              </a:spcAft>
              <a:buNone/>
            </a:pPr>
            <a:r>
              <a:t/>
            </a:r>
            <a:endParaRPr b="1" sz="679">
              <a:solidFill>
                <a:schemeClr val="dk1"/>
              </a:solidFill>
              <a:latin typeface="Ubuntu"/>
              <a:ea typeface="Ubuntu"/>
              <a:cs typeface="Ubuntu"/>
              <a:sym typeface="Ubuntu"/>
            </a:endParaRPr>
          </a:p>
        </p:txBody>
      </p:sp>
      <p:sp>
        <p:nvSpPr>
          <p:cNvPr id="6352" name="Google Shape;6352;p185"/>
          <p:cNvSpPr/>
          <p:nvPr/>
        </p:nvSpPr>
        <p:spPr>
          <a:xfrm>
            <a:off x="5782870" y="3667765"/>
            <a:ext cx="44100" cy="208500"/>
          </a:xfrm>
          <a:prstGeom prst="roundRect">
            <a:avLst>
              <a:gd fmla="val 16667" name="adj"/>
            </a:avLst>
          </a:prstGeom>
          <a:solidFill>
            <a:srgbClr val="D9EAD3"/>
          </a:solidFill>
          <a:ln cap="flat" cmpd="sng" w="5400">
            <a:solidFill>
              <a:srgbClr val="38761D"/>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353" name="Google Shape;6353;p185"/>
          <p:cNvSpPr/>
          <p:nvPr/>
        </p:nvSpPr>
        <p:spPr>
          <a:xfrm>
            <a:off x="5709594" y="3667765"/>
            <a:ext cx="44100" cy="208500"/>
          </a:xfrm>
          <a:prstGeom prst="roundRect">
            <a:avLst>
              <a:gd fmla="val 16667" name="adj"/>
            </a:avLst>
          </a:prstGeom>
          <a:solidFill>
            <a:srgbClr val="D9EAD3"/>
          </a:solidFill>
          <a:ln cap="flat" cmpd="sng" w="5400">
            <a:solidFill>
              <a:srgbClr val="38761D"/>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354" name="Google Shape;6354;p185"/>
          <p:cNvSpPr/>
          <p:nvPr/>
        </p:nvSpPr>
        <p:spPr>
          <a:xfrm>
            <a:off x="5635470" y="3667765"/>
            <a:ext cx="44100" cy="208500"/>
          </a:xfrm>
          <a:prstGeom prst="roundRect">
            <a:avLst>
              <a:gd fmla="val 16667" name="adj"/>
            </a:avLst>
          </a:prstGeom>
          <a:solidFill>
            <a:srgbClr val="D9EAD3"/>
          </a:solidFill>
          <a:ln cap="flat" cmpd="sng" w="5400">
            <a:solidFill>
              <a:srgbClr val="38761D"/>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355" name="Google Shape;6355;p185"/>
          <p:cNvSpPr/>
          <p:nvPr/>
        </p:nvSpPr>
        <p:spPr>
          <a:xfrm>
            <a:off x="5453612" y="3667765"/>
            <a:ext cx="44100" cy="208500"/>
          </a:xfrm>
          <a:prstGeom prst="roundRect">
            <a:avLst>
              <a:gd fmla="val 16667" name="adj"/>
            </a:avLst>
          </a:prstGeom>
          <a:solidFill>
            <a:srgbClr val="D9EAD3"/>
          </a:solidFill>
          <a:ln cap="flat" cmpd="sng" w="5400">
            <a:solidFill>
              <a:srgbClr val="38761D"/>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356" name="Google Shape;6356;p185"/>
          <p:cNvSpPr/>
          <p:nvPr/>
        </p:nvSpPr>
        <p:spPr>
          <a:xfrm>
            <a:off x="5782870" y="3922818"/>
            <a:ext cx="44100" cy="208500"/>
          </a:xfrm>
          <a:prstGeom prst="roundRect">
            <a:avLst>
              <a:gd fmla="val 16667" name="adj"/>
            </a:avLst>
          </a:prstGeom>
          <a:solidFill>
            <a:srgbClr val="F4CCCC"/>
          </a:solidFill>
          <a:ln cap="flat" cmpd="sng" w="5400">
            <a:solidFill>
              <a:srgbClr val="C00001"/>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357" name="Google Shape;6357;p185"/>
          <p:cNvSpPr/>
          <p:nvPr/>
        </p:nvSpPr>
        <p:spPr>
          <a:xfrm>
            <a:off x="5709594" y="3922818"/>
            <a:ext cx="44100" cy="208500"/>
          </a:xfrm>
          <a:prstGeom prst="roundRect">
            <a:avLst>
              <a:gd fmla="val 16667" name="adj"/>
            </a:avLst>
          </a:prstGeom>
          <a:solidFill>
            <a:srgbClr val="F4CCCC"/>
          </a:solidFill>
          <a:ln cap="flat" cmpd="sng" w="5400">
            <a:solidFill>
              <a:srgbClr val="C00001"/>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358" name="Google Shape;6358;p185"/>
          <p:cNvSpPr/>
          <p:nvPr/>
        </p:nvSpPr>
        <p:spPr>
          <a:xfrm>
            <a:off x="5635470" y="3922818"/>
            <a:ext cx="44100" cy="208500"/>
          </a:xfrm>
          <a:prstGeom prst="roundRect">
            <a:avLst>
              <a:gd fmla="val 16667" name="adj"/>
            </a:avLst>
          </a:prstGeom>
          <a:solidFill>
            <a:srgbClr val="F4CCCC"/>
          </a:solidFill>
          <a:ln cap="flat" cmpd="sng" w="5400">
            <a:solidFill>
              <a:srgbClr val="C00001"/>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359" name="Google Shape;6359;p185"/>
          <p:cNvSpPr/>
          <p:nvPr/>
        </p:nvSpPr>
        <p:spPr>
          <a:xfrm>
            <a:off x="5453612" y="3922818"/>
            <a:ext cx="44100" cy="208500"/>
          </a:xfrm>
          <a:prstGeom prst="roundRect">
            <a:avLst>
              <a:gd fmla="val 16667" name="adj"/>
            </a:avLst>
          </a:prstGeom>
          <a:solidFill>
            <a:srgbClr val="F4CCCC"/>
          </a:solidFill>
          <a:ln cap="flat" cmpd="sng" w="5400">
            <a:solidFill>
              <a:srgbClr val="C00001"/>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360" name="Google Shape;6360;p185"/>
          <p:cNvSpPr/>
          <p:nvPr/>
        </p:nvSpPr>
        <p:spPr>
          <a:xfrm>
            <a:off x="5782870" y="4177872"/>
            <a:ext cx="44100" cy="208500"/>
          </a:xfrm>
          <a:prstGeom prst="roundRect">
            <a:avLst>
              <a:gd fmla="val 16667" name="adj"/>
            </a:avLst>
          </a:prstGeom>
          <a:solidFill>
            <a:srgbClr val="FCE5CD"/>
          </a:solidFill>
          <a:ln cap="flat" cmpd="sng" w="5400">
            <a:solidFill>
              <a:srgbClr val="B45F05"/>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361" name="Google Shape;6361;p185"/>
          <p:cNvSpPr/>
          <p:nvPr/>
        </p:nvSpPr>
        <p:spPr>
          <a:xfrm>
            <a:off x="5709594" y="4177872"/>
            <a:ext cx="44100" cy="208500"/>
          </a:xfrm>
          <a:prstGeom prst="roundRect">
            <a:avLst>
              <a:gd fmla="val 16667" name="adj"/>
            </a:avLst>
          </a:prstGeom>
          <a:solidFill>
            <a:srgbClr val="FCE5CD"/>
          </a:solidFill>
          <a:ln cap="flat" cmpd="sng" w="5400">
            <a:solidFill>
              <a:srgbClr val="B45F05"/>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362" name="Google Shape;6362;p185"/>
          <p:cNvSpPr/>
          <p:nvPr/>
        </p:nvSpPr>
        <p:spPr>
          <a:xfrm>
            <a:off x="5635470" y="4177872"/>
            <a:ext cx="44100" cy="208500"/>
          </a:xfrm>
          <a:prstGeom prst="roundRect">
            <a:avLst>
              <a:gd fmla="val 16667" name="adj"/>
            </a:avLst>
          </a:prstGeom>
          <a:solidFill>
            <a:srgbClr val="FCE5CD"/>
          </a:solidFill>
          <a:ln cap="flat" cmpd="sng" w="5400">
            <a:solidFill>
              <a:srgbClr val="B45F05"/>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363" name="Google Shape;6363;p185"/>
          <p:cNvSpPr/>
          <p:nvPr/>
        </p:nvSpPr>
        <p:spPr>
          <a:xfrm>
            <a:off x="5453612" y="4177872"/>
            <a:ext cx="44100" cy="208500"/>
          </a:xfrm>
          <a:prstGeom prst="roundRect">
            <a:avLst>
              <a:gd fmla="val 16667" name="adj"/>
            </a:avLst>
          </a:prstGeom>
          <a:solidFill>
            <a:srgbClr val="FCE5CD"/>
          </a:solidFill>
          <a:ln cap="flat" cmpd="sng" w="5400">
            <a:solidFill>
              <a:srgbClr val="B45F05"/>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364" name="Google Shape;6364;p185"/>
          <p:cNvSpPr txBox="1"/>
          <p:nvPr/>
        </p:nvSpPr>
        <p:spPr>
          <a:xfrm>
            <a:off x="5461336" y="3622689"/>
            <a:ext cx="255300" cy="234900"/>
          </a:xfrm>
          <a:prstGeom prst="rect">
            <a:avLst/>
          </a:prstGeom>
          <a:noFill/>
          <a:ln>
            <a:noFill/>
          </a:ln>
        </p:spPr>
        <p:txBody>
          <a:bodyPr anchorCtr="0" anchor="t" bIns="51700" lIns="51700" spcFirstLastPara="1" rIns="51700" wrap="square" tIns="51700">
            <a:spAutoFit/>
          </a:bodyPr>
          <a:lstStyle/>
          <a:p>
            <a:pPr indent="0" lvl="0" marL="0" rtl="0" algn="l">
              <a:spcBef>
                <a:spcPts val="0"/>
              </a:spcBef>
              <a:spcAft>
                <a:spcPts val="0"/>
              </a:spcAft>
              <a:buNone/>
            </a:pPr>
            <a:r>
              <a:rPr b="1" lang="en" sz="848">
                <a:solidFill>
                  <a:srgbClr val="38761D"/>
                </a:solidFill>
              </a:rPr>
              <a:t>…</a:t>
            </a:r>
            <a:endParaRPr b="1" sz="848">
              <a:solidFill>
                <a:srgbClr val="38761D"/>
              </a:solidFill>
            </a:endParaRPr>
          </a:p>
        </p:txBody>
      </p:sp>
      <p:sp>
        <p:nvSpPr>
          <p:cNvPr id="6365" name="Google Shape;6365;p185"/>
          <p:cNvSpPr txBox="1"/>
          <p:nvPr/>
        </p:nvSpPr>
        <p:spPr>
          <a:xfrm>
            <a:off x="5463120" y="3881648"/>
            <a:ext cx="255300" cy="234900"/>
          </a:xfrm>
          <a:prstGeom prst="rect">
            <a:avLst/>
          </a:prstGeom>
          <a:noFill/>
          <a:ln>
            <a:noFill/>
          </a:ln>
        </p:spPr>
        <p:txBody>
          <a:bodyPr anchorCtr="0" anchor="t" bIns="51700" lIns="51700" spcFirstLastPara="1" rIns="51700" wrap="square" tIns="51700">
            <a:spAutoFit/>
          </a:bodyPr>
          <a:lstStyle/>
          <a:p>
            <a:pPr indent="0" lvl="0" marL="0" rtl="0" algn="l">
              <a:spcBef>
                <a:spcPts val="0"/>
              </a:spcBef>
              <a:spcAft>
                <a:spcPts val="0"/>
              </a:spcAft>
              <a:buNone/>
            </a:pPr>
            <a:r>
              <a:rPr b="1" lang="en" sz="848">
                <a:solidFill>
                  <a:srgbClr val="C00001"/>
                </a:solidFill>
              </a:rPr>
              <a:t>…</a:t>
            </a:r>
            <a:endParaRPr b="1" sz="848">
              <a:solidFill>
                <a:srgbClr val="C00001"/>
              </a:solidFill>
            </a:endParaRPr>
          </a:p>
        </p:txBody>
      </p:sp>
      <p:sp>
        <p:nvSpPr>
          <p:cNvPr id="6366" name="Google Shape;6366;p185"/>
          <p:cNvSpPr txBox="1"/>
          <p:nvPr/>
        </p:nvSpPr>
        <p:spPr>
          <a:xfrm>
            <a:off x="5463123" y="4141393"/>
            <a:ext cx="255300" cy="234900"/>
          </a:xfrm>
          <a:prstGeom prst="rect">
            <a:avLst/>
          </a:prstGeom>
          <a:noFill/>
          <a:ln>
            <a:noFill/>
          </a:ln>
        </p:spPr>
        <p:txBody>
          <a:bodyPr anchorCtr="0" anchor="t" bIns="51700" lIns="51700" spcFirstLastPara="1" rIns="51700" wrap="square" tIns="51700">
            <a:spAutoFit/>
          </a:bodyPr>
          <a:lstStyle/>
          <a:p>
            <a:pPr indent="0" lvl="0" marL="0" rtl="0" algn="l">
              <a:spcBef>
                <a:spcPts val="0"/>
              </a:spcBef>
              <a:spcAft>
                <a:spcPts val="0"/>
              </a:spcAft>
              <a:buNone/>
            </a:pPr>
            <a:r>
              <a:rPr b="1" lang="en" sz="848">
                <a:solidFill>
                  <a:srgbClr val="EA7501"/>
                </a:solidFill>
              </a:rPr>
              <a:t>…</a:t>
            </a:r>
            <a:endParaRPr b="1" sz="848">
              <a:solidFill>
                <a:srgbClr val="EA7501"/>
              </a:solidFill>
            </a:endParaRPr>
          </a:p>
        </p:txBody>
      </p:sp>
      <p:sp>
        <p:nvSpPr>
          <p:cNvPr id="6367" name="Google Shape;6367;p185"/>
          <p:cNvSpPr/>
          <p:nvPr/>
        </p:nvSpPr>
        <p:spPr>
          <a:xfrm>
            <a:off x="7365457" y="3780429"/>
            <a:ext cx="1332600" cy="510900"/>
          </a:xfrm>
          <a:prstGeom prst="roundRect">
            <a:avLst>
              <a:gd fmla="val 16667" name="adj"/>
            </a:avLst>
          </a:prstGeom>
          <a:solidFill>
            <a:schemeClr val="lt2"/>
          </a:solidFill>
          <a:ln cap="flat" cmpd="sng" w="5400">
            <a:solidFill>
              <a:schemeClr val="dk2"/>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sp>
        <p:nvSpPr>
          <p:cNvPr id="6368" name="Google Shape;6368;p185"/>
          <p:cNvSpPr/>
          <p:nvPr/>
        </p:nvSpPr>
        <p:spPr>
          <a:xfrm>
            <a:off x="7463688" y="3881647"/>
            <a:ext cx="93600" cy="90900"/>
          </a:xfrm>
          <a:prstGeom prst="ellipse">
            <a:avLst/>
          </a:prstGeom>
          <a:solidFill>
            <a:srgbClr val="9E9E9E"/>
          </a:solidFill>
          <a:ln cap="flat" cmpd="sng" w="5400">
            <a:solidFill>
              <a:srgbClr val="595959"/>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sp>
        <p:nvSpPr>
          <p:cNvPr id="6369" name="Google Shape;6369;p185"/>
          <p:cNvSpPr/>
          <p:nvPr/>
        </p:nvSpPr>
        <p:spPr>
          <a:xfrm>
            <a:off x="8071639" y="3847496"/>
            <a:ext cx="93600" cy="90900"/>
          </a:xfrm>
          <a:prstGeom prst="ellipse">
            <a:avLst/>
          </a:prstGeom>
          <a:solidFill>
            <a:srgbClr val="9E9E9E"/>
          </a:solidFill>
          <a:ln cap="flat" cmpd="sng" w="5400">
            <a:solidFill>
              <a:srgbClr val="595959"/>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sp>
        <p:nvSpPr>
          <p:cNvPr id="6370" name="Google Shape;6370;p185"/>
          <p:cNvSpPr/>
          <p:nvPr/>
        </p:nvSpPr>
        <p:spPr>
          <a:xfrm>
            <a:off x="8460772" y="3845640"/>
            <a:ext cx="96900" cy="94800"/>
          </a:xfrm>
          <a:prstGeom prst="ellipse">
            <a:avLst/>
          </a:prstGeom>
          <a:solidFill>
            <a:srgbClr val="9E9E9E"/>
          </a:solidFill>
          <a:ln cap="flat" cmpd="sng" w="5625">
            <a:solidFill>
              <a:srgbClr val="595959"/>
            </a:solidFill>
            <a:prstDash val="solid"/>
            <a:round/>
            <a:headEnd len="sm" w="sm" type="none"/>
            <a:tailEnd len="sm" w="sm" type="none"/>
          </a:ln>
        </p:spPr>
        <p:txBody>
          <a:bodyPr anchorCtr="0" anchor="ctr" bIns="53850" lIns="53850" spcFirstLastPara="1" rIns="53850" wrap="square" tIns="53850">
            <a:noAutofit/>
          </a:bodyPr>
          <a:lstStyle/>
          <a:p>
            <a:pPr indent="0" lvl="0" marL="0" rtl="0" algn="ctr">
              <a:spcBef>
                <a:spcPts val="0"/>
              </a:spcBef>
              <a:spcAft>
                <a:spcPts val="0"/>
              </a:spcAft>
              <a:buNone/>
            </a:pPr>
            <a:r>
              <a:t/>
            </a:r>
            <a:endParaRPr sz="825"/>
          </a:p>
        </p:txBody>
      </p:sp>
      <p:sp>
        <p:nvSpPr>
          <p:cNvPr id="6371" name="Google Shape;6371;p185"/>
          <p:cNvSpPr/>
          <p:nvPr/>
        </p:nvSpPr>
        <p:spPr>
          <a:xfrm>
            <a:off x="7773565" y="4087063"/>
            <a:ext cx="93600" cy="90900"/>
          </a:xfrm>
          <a:prstGeom prst="ellipse">
            <a:avLst/>
          </a:prstGeom>
          <a:solidFill>
            <a:schemeClr val="lt1"/>
          </a:solidFill>
          <a:ln cap="flat" cmpd="sng" w="5400">
            <a:solidFill>
              <a:srgbClr val="595959"/>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sp>
        <p:nvSpPr>
          <p:cNvPr id="6372" name="Google Shape;6372;p185"/>
          <p:cNvSpPr/>
          <p:nvPr/>
        </p:nvSpPr>
        <p:spPr>
          <a:xfrm>
            <a:off x="8229427" y="3976928"/>
            <a:ext cx="96900" cy="94800"/>
          </a:xfrm>
          <a:prstGeom prst="ellipse">
            <a:avLst/>
          </a:prstGeom>
          <a:solidFill>
            <a:srgbClr val="9E9E9E"/>
          </a:solidFill>
          <a:ln cap="flat" cmpd="sng" w="5625">
            <a:solidFill>
              <a:srgbClr val="595959"/>
            </a:solidFill>
            <a:prstDash val="solid"/>
            <a:round/>
            <a:headEnd len="sm" w="sm" type="none"/>
            <a:tailEnd len="sm" w="sm" type="none"/>
          </a:ln>
        </p:spPr>
        <p:txBody>
          <a:bodyPr anchorCtr="0" anchor="ctr" bIns="53850" lIns="53850" spcFirstLastPara="1" rIns="53850" wrap="square" tIns="53850">
            <a:noAutofit/>
          </a:bodyPr>
          <a:lstStyle/>
          <a:p>
            <a:pPr indent="0" lvl="0" marL="0" rtl="0" algn="ctr">
              <a:spcBef>
                <a:spcPts val="0"/>
              </a:spcBef>
              <a:spcAft>
                <a:spcPts val="0"/>
              </a:spcAft>
              <a:buNone/>
            </a:pPr>
            <a:r>
              <a:t/>
            </a:r>
            <a:endParaRPr sz="825"/>
          </a:p>
        </p:txBody>
      </p:sp>
      <p:sp>
        <p:nvSpPr>
          <p:cNvPr id="6373" name="Google Shape;6373;p185"/>
          <p:cNvSpPr/>
          <p:nvPr/>
        </p:nvSpPr>
        <p:spPr>
          <a:xfrm>
            <a:off x="7510342" y="4087052"/>
            <a:ext cx="93600" cy="90900"/>
          </a:xfrm>
          <a:prstGeom prst="ellipse">
            <a:avLst/>
          </a:prstGeom>
          <a:solidFill>
            <a:srgbClr val="9E9E9E"/>
          </a:solidFill>
          <a:ln cap="flat" cmpd="sng" w="5400">
            <a:solidFill>
              <a:srgbClr val="595959"/>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sp>
        <p:nvSpPr>
          <p:cNvPr id="6374" name="Google Shape;6374;p185"/>
          <p:cNvSpPr txBox="1"/>
          <p:nvPr/>
        </p:nvSpPr>
        <p:spPr>
          <a:xfrm>
            <a:off x="8271288" y="4074088"/>
            <a:ext cx="476400" cy="208800"/>
          </a:xfrm>
          <a:prstGeom prst="rect">
            <a:avLst/>
          </a:prstGeom>
          <a:noFill/>
          <a:ln>
            <a:noFill/>
          </a:ln>
        </p:spPr>
        <p:txBody>
          <a:bodyPr anchorCtr="0" anchor="t" bIns="51700" lIns="51700" spcFirstLastPara="1" rIns="51700" wrap="square" tIns="51700">
            <a:spAutoFit/>
          </a:bodyPr>
          <a:lstStyle/>
          <a:p>
            <a:pPr indent="0" lvl="0" marL="0" rtl="0" algn="ctr">
              <a:spcBef>
                <a:spcPts val="0"/>
              </a:spcBef>
              <a:spcAft>
                <a:spcPts val="0"/>
              </a:spcAft>
              <a:buNone/>
            </a:pPr>
            <a:r>
              <a:rPr b="1" lang="en" sz="679">
                <a:solidFill>
                  <a:schemeClr val="dk1"/>
                </a:solidFill>
                <a:latin typeface="Ubuntu"/>
                <a:ea typeface="Ubuntu"/>
                <a:cs typeface="Ubuntu"/>
                <a:sym typeface="Ubuntu"/>
              </a:rPr>
              <a:t>Index</a:t>
            </a:r>
            <a:endParaRPr b="1" sz="679">
              <a:solidFill>
                <a:schemeClr val="dk1"/>
              </a:solidFill>
              <a:latin typeface="Ubuntu"/>
              <a:ea typeface="Ubuntu"/>
              <a:cs typeface="Ubuntu"/>
              <a:sym typeface="Ubuntu"/>
            </a:endParaRPr>
          </a:p>
        </p:txBody>
      </p:sp>
      <p:sp>
        <p:nvSpPr>
          <p:cNvPr id="6375" name="Google Shape;6375;p185"/>
          <p:cNvSpPr/>
          <p:nvPr/>
        </p:nvSpPr>
        <p:spPr>
          <a:xfrm>
            <a:off x="7601921" y="3912359"/>
            <a:ext cx="96900" cy="94800"/>
          </a:xfrm>
          <a:prstGeom prst="ellipse">
            <a:avLst/>
          </a:prstGeom>
          <a:solidFill>
            <a:srgbClr val="D8EAD3"/>
          </a:solidFill>
          <a:ln cap="flat" cmpd="sng" w="5625">
            <a:solidFill>
              <a:srgbClr val="38761D"/>
            </a:solidFill>
            <a:prstDash val="solid"/>
            <a:round/>
            <a:headEnd len="sm" w="sm" type="none"/>
            <a:tailEnd len="sm" w="sm" type="none"/>
          </a:ln>
        </p:spPr>
        <p:txBody>
          <a:bodyPr anchorCtr="0" anchor="ctr" bIns="53850" lIns="53850" spcFirstLastPara="1" rIns="53850" wrap="square" tIns="53850">
            <a:noAutofit/>
          </a:bodyPr>
          <a:lstStyle/>
          <a:p>
            <a:pPr indent="0" lvl="0" marL="0" rtl="0" algn="ctr">
              <a:spcBef>
                <a:spcPts val="0"/>
              </a:spcBef>
              <a:spcAft>
                <a:spcPts val="0"/>
              </a:spcAft>
              <a:buNone/>
            </a:pPr>
            <a:r>
              <a:t/>
            </a:r>
            <a:endParaRPr sz="825"/>
          </a:p>
        </p:txBody>
      </p:sp>
      <p:sp>
        <p:nvSpPr>
          <p:cNvPr id="6376" name="Google Shape;6376;p185"/>
          <p:cNvSpPr/>
          <p:nvPr/>
        </p:nvSpPr>
        <p:spPr>
          <a:xfrm>
            <a:off x="7604758" y="3915164"/>
            <a:ext cx="93600" cy="90900"/>
          </a:xfrm>
          <a:prstGeom prst="ellipse">
            <a:avLst/>
          </a:prstGeom>
          <a:solidFill>
            <a:srgbClr val="9E9E9E"/>
          </a:solidFill>
          <a:ln cap="flat" cmpd="sng" w="5400">
            <a:solidFill>
              <a:srgbClr val="595959"/>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sp>
        <p:nvSpPr>
          <p:cNvPr id="6377" name="Google Shape;6377;p185"/>
          <p:cNvSpPr/>
          <p:nvPr/>
        </p:nvSpPr>
        <p:spPr>
          <a:xfrm>
            <a:off x="6627155" y="3931615"/>
            <a:ext cx="346200" cy="208500"/>
          </a:xfrm>
          <a:prstGeom prst="roundRect">
            <a:avLst>
              <a:gd fmla="val 16667" name="adj"/>
            </a:avLst>
          </a:prstGeom>
          <a:solidFill>
            <a:srgbClr val="D9EAD3"/>
          </a:solidFill>
          <a:ln cap="flat" cmpd="sng" w="5400">
            <a:solidFill>
              <a:srgbClr val="38761D"/>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rPr b="1" lang="en" sz="509">
                <a:solidFill>
                  <a:srgbClr val="38761D"/>
                </a:solidFill>
                <a:latin typeface="Ubuntu"/>
                <a:ea typeface="Ubuntu"/>
                <a:cs typeface="Ubuntu"/>
                <a:sym typeface="Ubuntu"/>
              </a:rPr>
              <a:t>insert</a:t>
            </a:r>
            <a:endParaRPr b="1" sz="509">
              <a:solidFill>
                <a:srgbClr val="38761D"/>
              </a:solidFill>
              <a:latin typeface="Ubuntu"/>
              <a:ea typeface="Ubuntu"/>
              <a:cs typeface="Ubuntu"/>
              <a:sym typeface="Ubuntu"/>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1" name="Shape 6381"/>
        <p:cNvGrpSpPr/>
        <p:nvPr/>
      </p:nvGrpSpPr>
      <p:grpSpPr>
        <a:xfrm>
          <a:off x="0" y="0"/>
          <a:ext cx="0" cy="0"/>
          <a:chOff x="0" y="0"/>
          <a:chExt cx="0" cy="0"/>
        </a:xfrm>
      </p:grpSpPr>
      <p:sp>
        <p:nvSpPr>
          <p:cNvPr id="6382" name="Google Shape;6382;p18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2</a:t>
            </a:r>
            <a:r>
              <a:rPr lang="en">
                <a:latin typeface="Ubuntu"/>
                <a:ea typeface="Ubuntu"/>
                <a:cs typeface="Ubuntu"/>
                <a:sym typeface="Ubuntu"/>
              </a:rPr>
              <a:t>/</a:t>
            </a:r>
            <a:r>
              <a:rPr lang="en"/>
              <a:t>3</a:t>
            </a:r>
            <a:r>
              <a:rPr lang="en">
                <a:latin typeface="Ubuntu"/>
                <a:ea typeface="Ubuntu"/>
                <a:cs typeface="Ubuntu"/>
                <a:sym typeface="Ubuntu"/>
              </a:rPr>
              <a:t>]</a:t>
            </a:r>
            <a:endParaRPr>
              <a:latin typeface="Ubuntu"/>
              <a:ea typeface="Ubuntu"/>
              <a:cs typeface="Ubuntu"/>
              <a:sym typeface="Ubuntu"/>
            </a:endParaRPr>
          </a:p>
        </p:txBody>
      </p:sp>
      <p:sp>
        <p:nvSpPr>
          <p:cNvPr id="6383" name="Google Shape;6383;p186"/>
          <p:cNvSpPr txBox="1"/>
          <p:nvPr>
            <p:ph idx="1" type="body"/>
          </p:nvPr>
        </p:nvSpPr>
        <p:spPr>
          <a:xfrm>
            <a:off x="311700" y="1152475"/>
            <a:ext cx="8520600" cy="201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Ubuntu"/>
                <a:ea typeface="Ubuntu"/>
                <a:cs typeface="Ubuntu"/>
                <a:sym typeface="Ubuntu"/>
              </a:rPr>
              <a:t>Batched</a:t>
            </a:r>
            <a:endParaRPr>
              <a:solidFill>
                <a:schemeClr val="dk1"/>
              </a:solidFill>
              <a:latin typeface="Ubuntu"/>
              <a:ea typeface="Ubuntu"/>
              <a:cs typeface="Ubuntu"/>
              <a:sym typeface="Ubuntu"/>
            </a:endParaRPr>
          </a:p>
          <a:p>
            <a:pPr indent="-342900" lvl="0" marL="457200" rtl="0" algn="l">
              <a:spcBef>
                <a:spcPts val="1200"/>
              </a:spcBef>
              <a:spcAft>
                <a:spcPts val="0"/>
              </a:spcAft>
              <a:buClr>
                <a:schemeClr val="dk1"/>
              </a:buClr>
              <a:buSzPts val="1800"/>
              <a:buFont typeface="Ubuntu"/>
              <a:buChar char="●"/>
            </a:pPr>
            <a:r>
              <a:rPr lang="en">
                <a:solidFill>
                  <a:schemeClr val="dk1"/>
                </a:solidFill>
                <a:latin typeface="Ubuntu"/>
                <a:ea typeface="Ubuntu"/>
                <a:cs typeface="Ubuntu"/>
                <a:sym typeface="Ubuntu"/>
              </a:rPr>
              <a:t>Accumulate updates</a:t>
            </a:r>
            <a:endParaRPr>
              <a:solidFill>
                <a:schemeClr val="dk1"/>
              </a:solidFill>
              <a:latin typeface="Ubuntu"/>
              <a:ea typeface="Ubuntu"/>
              <a:cs typeface="Ubuntu"/>
              <a:sym typeface="Ubuntu"/>
            </a:endParaRPr>
          </a:p>
          <a:p>
            <a:pPr indent="-342900" lvl="0" marL="457200" rtl="0" algn="l">
              <a:spcBef>
                <a:spcPts val="0"/>
              </a:spcBef>
              <a:spcAft>
                <a:spcPts val="0"/>
              </a:spcAft>
              <a:buClr>
                <a:schemeClr val="dk1"/>
              </a:buClr>
              <a:buSzPts val="1800"/>
              <a:buFont typeface="Ubuntu"/>
              <a:buChar char="●"/>
            </a:pPr>
            <a:r>
              <a:rPr lang="en">
                <a:solidFill>
                  <a:schemeClr val="dk1"/>
                </a:solidFill>
                <a:latin typeface="Ubuntu"/>
                <a:ea typeface="Ubuntu"/>
                <a:cs typeface="Ubuntu"/>
                <a:sym typeface="Ubuntu"/>
              </a:rPr>
              <a:t>Periodic rebuild</a:t>
            </a:r>
            <a:endParaRPr>
              <a:solidFill>
                <a:schemeClr val="dk1"/>
              </a:solidFill>
              <a:latin typeface="Ubuntu"/>
              <a:ea typeface="Ubuntu"/>
              <a:cs typeface="Ubuntu"/>
              <a:sym typeface="Ubuntu"/>
            </a:endParaRPr>
          </a:p>
          <a:p>
            <a:pPr indent="-342900" lvl="0" marL="457200" rtl="0" algn="l">
              <a:spcBef>
                <a:spcPts val="0"/>
              </a:spcBef>
              <a:spcAft>
                <a:spcPts val="0"/>
              </a:spcAft>
              <a:buClr>
                <a:srgbClr val="6AA84F"/>
              </a:buClr>
              <a:buSzPts val="1800"/>
              <a:buFont typeface="Ubuntu"/>
              <a:buChar char="●"/>
            </a:pPr>
            <a:r>
              <a:rPr lang="en">
                <a:solidFill>
                  <a:srgbClr val="6AA84F"/>
                </a:solidFill>
                <a:latin typeface="Ubuntu"/>
                <a:ea typeface="Ubuntu"/>
                <a:cs typeface="Ubuntu"/>
                <a:sym typeface="Ubuntu"/>
              </a:rPr>
              <a:t>High quality</a:t>
            </a:r>
            <a:endParaRPr>
              <a:solidFill>
                <a:srgbClr val="6AA84F"/>
              </a:solidFill>
              <a:latin typeface="Ubuntu"/>
              <a:ea typeface="Ubuntu"/>
              <a:cs typeface="Ubuntu"/>
              <a:sym typeface="Ubuntu"/>
            </a:endParaRPr>
          </a:p>
          <a:p>
            <a:pPr indent="-342900" lvl="0" marL="457200" rtl="0" algn="l">
              <a:spcBef>
                <a:spcPts val="0"/>
              </a:spcBef>
              <a:spcAft>
                <a:spcPts val="0"/>
              </a:spcAft>
              <a:buClr>
                <a:srgbClr val="E06666"/>
              </a:buClr>
              <a:buSzPts val="1800"/>
              <a:buFont typeface="Ubuntu"/>
              <a:buChar char="●"/>
            </a:pPr>
            <a:r>
              <a:rPr lang="en">
                <a:solidFill>
                  <a:srgbClr val="E06666"/>
                </a:solidFill>
                <a:latin typeface="Ubuntu"/>
                <a:ea typeface="Ubuntu"/>
                <a:cs typeface="Ubuntu"/>
                <a:sym typeface="Ubuntu"/>
              </a:rPr>
              <a:t>High latency</a:t>
            </a:r>
            <a:endParaRPr>
              <a:solidFill>
                <a:srgbClr val="E06666"/>
              </a:solidFill>
              <a:latin typeface="Ubuntu"/>
              <a:ea typeface="Ubuntu"/>
              <a:cs typeface="Ubuntu"/>
              <a:sym typeface="Ubuntu"/>
            </a:endParaRPr>
          </a:p>
        </p:txBody>
      </p:sp>
      <p:sp>
        <p:nvSpPr>
          <p:cNvPr id="6384" name="Google Shape;6384;p18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385" name="Google Shape;6385;p186"/>
          <p:cNvSpPr txBox="1"/>
          <p:nvPr>
            <p:ph idx="1" type="body"/>
          </p:nvPr>
        </p:nvSpPr>
        <p:spPr>
          <a:xfrm>
            <a:off x="4572000" y="1152475"/>
            <a:ext cx="4260300" cy="201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Ubuntu"/>
                <a:ea typeface="Ubuntu"/>
                <a:cs typeface="Ubuntu"/>
                <a:sym typeface="Ubuntu"/>
              </a:rPr>
              <a:t>Incremental</a:t>
            </a:r>
            <a:endParaRPr>
              <a:solidFill>
                <a:schemeClr val="dk1"/>
              </a:solidFill>
              <a:latin typeface="Ubuntu"/>
              <a:ea typeface="Ubuntu"/>
              <a:cs typeface="Ubuntu"/>
              <a:sym typeface="Ubuntu"/>
            </a:endParaRPr>
          </a:p>
          <a:p>
            <a:pPr indent="-342900" lvl="0" marL="457200" rtl="0" algn="l">
              <a:spcBef>
                <a:spcPts val="1200"/>
              </a:spcBef>
              <a:spcAft>
                <a:spcPts val="0"/>
              </a:spcAft>
              <a:buClr>
                <a:schemeClr val="dk1"/>
              </a:buClr>
              <a:buSzPts val="1800"/>
              <a:buFont typeface="Ubuntu"/>
              <a:buChar char="●"/>
            </a:pPr>
            <a:r>
              <a:rPr lang="en">
                <a:solidFill>
                  <a:schemeClr val="dk1"/>
                </a:solidFill>
                <a:latin typeface="Ubuntu"/>
                <a:ea typeface="Ubuntu"/>
                <a:cs typeface="Ubuntu"/>
                <a:sym typeface="Ubuntu"/>
              </a:rPr>
              <a:t>Immediate visibility</a:t>
            </a:r>
            <a:endParaRPr>
              <a:solidFill>
                <a:schemeClr val="dk1"/>
              </a:solidFill>
              <a:latin typeface="Ubuntu"/>
              <a:ea typeface="Ubuntu"/>
              <a:cs typeface="Ubuntu"/>
              <a:sym typeface="Ubuntu"/>
            </a:endParaRPr>
          </a:p>
          <a:p>
            <a:pPr indent="-342900" lvl="0" marL="457200" rtl="0" algn="l">
              <a:spcBef>
                <a:spcPts val="0"/>
              </a:spcBef>
              <a:spcAft>
                <a:spcPts val="0"/>
              </a:spcAft>
              <a:buClr>
                <a:schemeClr val="dk1"/>
              </a:buClr>
              <a:buSzPts val="1800"/>
              <a:buFont typeface="Ubuntu"/>
              <a:buChar char="●"/>
            </a:pPr>
            <a:r>
              <a:rPr lang="en">
                <a:solidFill>
                  <a:schemeClr val="dk1"/>
                </a:solidFill>
                <a:latin typeface="Ubuntu"/>
                <a:ea typeface="Ubuntu"/>
                <a:cs typeface="Ubuntu"/>
                <a:sym typeface="Ubuntu"/>
              </a:rPr>
              <a:t>Local rebuilds</a:t>
            </a:r>
            <a:endParaRPr>
              <a:solidFill>
                <a:schemeClr val="dk1"/>
              </a:solidFill>
              <a:latin typeface="Ubuntu"/>
              <a:ea typeface="Ubuntu"/>
              <a:cs typeface="Ubuntu"/>
              <a:sym typeface="Ubuntu"/>
            </a:endParaRPr>
          </a:p>
          <a:p>
            <a:pPr indent="-342900" lvl="0" marL="457200" rtl="0" algn="l">
              <a:spcBef>
                <a:spcPts val="0"/>
              </a:spcBef>
              <a:spcAft>
                <a:spcPts val="0"/>
              </a:spcAft>
              <a:buClr>
                <a:srgbClr val="6AA84F"/>
              </a:buClr>
              <a:buSzPts val="1800"/>
              <a:buFont typeface="Ubuntu"/>
              <a:buChar char="●"/>
            </a:pPr>
            <a:r>
              <a:rPr lang="en">
                <a:solidFill>
                  <a:srgbClr val="6AA84F"/>
                </a:solidFill>
                <a:latin typeface="Ubuntu"/>
                <a:ea typeface="Ubuntu"/>
                <a:cs typeface="Ubuntu"/>
                <a:sym typeface="Ubuntu"/>
              </a:rPr>
              <a:t>Low latency</a:t>
            </a:r>
            <a:endParaRPr>
              <a:solidFill>
                <a:srgbClr val="6AA84F"/>
              </a:solidFill>
              <a:latin typeface="Ubuntu"/>
              <a:ea typeface="Ubuntu"/>
              <a:cs typeface="Ubuntu"/>
              <a:sym typeface="Ubuntu"/>
            </a:endParaRPr>
          </a:p>
          <a:p>
            <a:pPr indent="-342900" lvl="0" marL="457200" rtl="0" algn="l">
              <a:spcBef>
                <a:spcPts val="0"/>
              </a:spcBef>
              <a:spcAft>
                <a:spcPts val="0"/>
              </a:spcAft>
              <a:buClr>
                <a:srgbClr val="E06666"/>
              </a:buClr>
              <a:buSzPts val="1800"/>
              <a:buFont typeface="Ubuntu"/>
              <a:buChar char="●"/>
            </a:pPr>
            <a:r>
              <a:rPr lang="en">
                <a:solidFill>
                  <a:srgbClr val="E06666"/>
                </a:solidFill>
                <a:latin typeface="Ubuntu"/>
                <a:ea typeface="Ubuntu"/>
                <a:cs typeface="Ubuntu"/>
                <a:sym typeface="Ubuntu"/>
              </a:rPr>
              <a:t>Risk of index degradation</a:t>
            </a:r>
            <a:endParaRPr>
              <a:solidFill>
                <a:srgbClr val="E06666"/>
              </a:solidFill>
              <a:latin typeface="Ubuntu"/>
              <a:ea typeface="Ubuntu"/>
              <a:cs typeface="Ubuntu"/>
              <a:sym typeface="Ubuntu"/>
            </a:endParaRPr>
          </a:p>
        </p:txBody>
      </p:sp>
      <p:sp>
        <p:nvSpPr>
          <p:cNvPr id="6386" name="Google Shape;6386;p186"/>
          <p:cNvSpPr txBox="1"/>
          <p:nvPr>
            <p:ph idx="1" type="body"/>
          </p:nvPr>
        </p:nvSpPr>
        <p:spPr>
          <a:xfrm>
            <a:off x="311700" y="4573282"/>
            <a:ext cx="8520600" cy="572700"/>
          </a:xfrm>
          <a:prstGeom prst="rect">
            <a:avLst/>
          </a:prstGeom>
        </p:spPr>
        <p:txBody>
          <a:bodyPr anchorCtr="0" anchor="t" bIns="91425" lIns="91425" spcFirstLastPara="1" rIns="91425" wrap="square" tIns="91425">
            <a:normAutofit/>
          </a:bodyPr>
          <a:lstStyle/>
          <a:p>
            <a:pPr indent="0" lvl="0" marL="0" rtl="0" algn="ctr">
              <a:spcBef>
                <a:spcPts val="1200"/>
              </a:spcBef>
              <a:spcAft>
                <a:spcPts val="1200"/>
              </a:spcAft>
              <a:buNone/>
            </a:pPr>
            <a:r>
              <a:rPr b="1" lang="en" sz="1700">
                <a:solidFill>
                  <a:srgbClr val="C00000"/>
                </a:solidFill>
                <a:latin typeface="Ubuntu"/>
                <a:ea typeface="Ubuntu"/>
                <a:cs typeface="Ubuntu"/>
                <a:sym typeface="Ubuntu"/>
              </a:rPr>
              <a:t>Latency vs Recall (Freshness) Tradeoff</a:t>
            </a:r>
            <a:endParaRPr sz="2400">
              <a:solidFill>
                <a:srgbClr val="C00000"/>
              </a:solidFill>
              <a:latin typeface="Ubuntu"/>
              <a:ea typeface="Ubuntu"/>
              <a:cs typeface="Ubuntu"/>
              <a:sym typeface="Ubuntu"/>
            </a:endParaRPr>
          </a:p>
        </p:txBody>
      </p:sp>
      <p:sp>
        <p:nvSpPr>
          <p:cNvPr id="6387" name="Google Shape;6387;p186"/>
          <p:cNvSpPr txBox="1"/>
          <p:nvPr>
            <p:ph idx="1" type="body"/>
          </p:nvPr>
        </p:nvSpPr>
        <p:spPr>
          <a:xfrm rot="-5400958">
            <a:off x="-406367" y="3897974"/>
            <a:ext cx="1076700" cy="250500"/>
          </a:xfrm>
          <a:prstGeom prst="rect">
            <a:avLst/>
          </a:prstGeom>
        </p:spPr>
        <p:txBody>
          <a:bodyPr anchorCtr="0" anchor="ctr" bIns="50825" lIns="50825" spcFirstLastPara="1" rIns="50825" wrap="square" tIns="50825">
            <a:normAutofit/>
          </a:bodyPr>
          <a:lstStyle/>
          <a:p>
            <a:pPr indent="0" lvl="0" marL="0" rtl="0" algn="ctr">
              <a:spcBef>
                <a:spcPts val="667"/>
              </a:spcBef>
              <a:spcAft>
                <a:spcPts val="667"/>
              </a:spcAft>
              <a:buNone/>
            </a:pPr>
            <a:r>
              <a:rPr b="1" lang="en" sz="778">
                <a:solidFill>
                  <a:srgbClr val="C00000"/>
                </a:solidFill>
              </a:rPr>
              <a:t>Batched</a:t>
            </a:r>
            <a:endParaRPr sz="1167">
              <a:solidFill>
                <a:srgbClr val="C00000"/>
              </a:solidFill>
              <a:latin typeface="Ubuntu"/>
              <a:ea typeface="Ubuntu"/>
              <a:cs typeface="Ubuntu"/>
              <a:sym typeface="Ubuntu"/>
            </a:endParaRPr>
          </a:p>
        </p:txBody>
      </p:sp>
      <p:sp>
        <p:nvSpPr>
          <p:cNvPr id="6388" name="Google Shape;6388;p186"/>
          <p:cNvSpPr/>
          <p:nvPr/>
        </p:nvSpPr>
        <p:spPr>
          <a:xfrm>
            <a:off x="219076" y="3610513"/>
            <a:ext cx="152400" cy="843000"/>
          </a:xfrm>
          <a:prstGeom prst="leftBracket">
            <a:avLst>
              <a:gd fmla="val 90648" name="adj"/>
            </a:avLst>
          </a:prstGeom>
          <a:noFill/>
          <a:ln cap="flat" cmpd="sng" w="10575">
            <a:solidFill>
              <a:srgbClr val="C00001"/>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sp>
        <p:nvSpPr>
          <p:cNvPr id="6389" name="Google Shape;6389;p186"/>
          <p:cNvSpPr/>
          <p:nvPr/>
        </p:nvSpPr>
        <p:spPr>
          <a:xfrm>
            <a:off x="934188" y="3670525"/>
            <a:ext cx="339900" cy="205200"/>
          </a:xfrm>
          <a:prstGeom prst="roundRect">
            <a:avLst>
              <a:gd fmla="val 16667" name="adj"/>
            </a:avLst>
          </a:prstGeom>
          <a:solidFill>
            <a:srgbClr val="D9EAD3"/>
          </a:solidFill>
          <a:ln cap="flat" cmpd="sng" w="5300">
            <a:solidFill>
              <a:srgbClr val="38761D"/>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rPr b="1" lang="en" sz="500">
                <a:solidFill>
                  <a:srgbClr val="38761D"/>
                </a:solidFill>
                <a:latin typeface="Ubuntu"/>
                <a:ea typeface="Ubuntu"/>
                <a:cs typeface="Ubuntu"/>
                <a:sym typeface="Ubuntu"/>
              </a:rPr>
              <a:t>insert</a:t>
            </a:r>
            <a:endParaRPr b="1" sz="500">
              <a:solidFill>
                <a:srgbClr val="38761D"/>
              </a:solidFill>
              <a:latin typeface="Ubuntu"/>
              <a:ea typeface="Ubuntu"/>
              <a:cs typeface="Ubuntu"/>
              <a:sym typeface="Ubuntu"/>
            </a:endParaRPr>
          </a:p>
        </p:txBody>
      </p:sp>
      <p:sp>
        <p:nvSpPr>
          <p:cNvPr id="6390" name="Google Shape;6390;p186"/>
          <p:cNvSpPr txBox="1"/>
          <p:nvPr/>
        </p:nvSpPr>
        <p:spPr>
          <a:xfrm>
            <a:off x="637044" y="3465374"/>
            <a:ext cx="680100" cy="205200"/>
          </a:xfrm>
          <a:prstGeom prst="rect">
            <a:avLst/>
          </a:prstGeom>
          <a:noFill/>
          <a:ln>
            <a:noFill/>
          </a:ln>
        </p:spPr>
        <p:txBody>
          <a:bodyPr anchorCtr="0" anchor="t" bIns="50825" lIns="50825" spcFirstLastPara="1" rIns="50825" wrap="square" tIns="50825">
            <a:spAutoFit/>
          </a:bodyPr>
          <a:lstStyle/>
          <a:p>
            <a:pPr indent="0" lvl="0" marL="0" rtl="0" algn="ctr">
              <a:spcBef>
                <a:spcPts val="0"/>
              </a:spcBef>
              <a:spcAft>
                <a:spcPts val="0"/>
              </a:spcAft>
              <a:buNone/>
            </a:pPr>
            <a:r>
              <a:rPr b="1" lang="en" sz="667">
                <a:solidFill>
                  <a:schemeClr val="dk1"/>
                </a:solidFill>
                <a:latin typeface="Ubuntu"/>
                <a:ea typeface="Ubuntu"/>
                <a:cs typeface="Ubuntu"/>
                <a:sym typeface="Ubuntu"/>
              </a:rPr>
              <a:t>Data Streams</a:t>
            </a:r>
            <a:endParaRPr b="1" sz="667">
              <a:solidFill>
                <a:schemeClr val="dk1"/>
              </a:solidFill>
              <a:latin typeface="Ubuntu"/>
              <a:ea typeface="Ubuntu"/>
              <a:cs typeface="Ubuntu"/>
              <a:sym typeface="Ubuntu"/>
            </a:endParaRPr>
          </a:p>
        </p:txBody>
      </p:sp>
      <p:sp>
        <p:nvSpPr>
          <p:cNvPr id="6391" name="Google Shape;6391;p186"/>
          <p:cNvSpPr/>
          <p:nvPr/>
        </p:nvSpPr>
        <p:spPr>
          <a:xfrm>
            <a:off x="934189" y="3921046"/>
            <a:ext cx="339900" cy="205200"/>
          </a:xfrm>
          <a:prstGeom prst="roundRect">
            <a:avLst>
              <a:gd fmla="val 16667" name="adj"/>
            </a:avLst>
          </a:prstGeom>
          <a:solidFill>
            <a:srgbClr val="F4CCCC"/>
          </a:solidFill>
          <a:ln cap="flat" cmpd="sng" w="5300">
            <a:solidFill>
              <a:srgbClr val="C00001"/>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rPr b="1" lang="en" sz="500">
                <a:solidFill>
                  <a:srgbClr val="C00001"/>
                </a:solidFill>
                <a:latin typeface="Ubuntu"/>
                <a:ea typeface="Ubuntu"/>
                <a:cs typeface="Ubuntu"/>
                <a:sym typeface="Ubuntu"/>
              </a:rPr>
              <a:t>delete</a:t>
            </a:r>
            <a:endParaRPr b="1" sz="500">
              <a:solidFill>
                <a:srgbClr val="C00001"/>
              </a:solidFill>
              <a:latin typeface="Ubuntu"/>
              <a:ea typeface="Ubuntu"/>
              <a:cs typeface="Ubuntu"/>
              <a:sym typeface="Ubuntu"/>
            </a:endParaRPr>
          </a:p>
        </p:txBody>
      </p:sp>
      <p:sp>
        <p:nvSpPr>
          <p:cNvPr id="6392" name="Google Shape;6392;p186"/>
          <p:cNvSpPr/>
          <p:nvPr/>
        </p:nvSpPr>
        <p:spPr>
          <a:xfrm>
            <a:off x="934188" y="4171567"/>
            <a:ext cx="339900" cy="205200"/>
          </a:xfrm>
          <a:prstGeom prst="roundRect">
            <a:avLst>
              <a:gd fmla="val 16667" name="adj"/>
            </a:avLst>
          </a:prstGeom>
          <a:solidFill>
            <a:srgbClr val="FCE5CD"/>
          </a:solidFill>
          <a:ln cap="flat" cmpd="sng" w="5300">
            <a:solidFill>
              <a:srgbClr val="B45F06"/>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rPr b="1" lang="en" sz="500">
                <a:solidFill>
                  <a:srgbClr val="EA7600"/>
                </a:solidFill>
                <a:latin typeface="Ubuntu"/>
                <a:ea typeface="Ubuntu"/>
                <a:cs typeface="Ubuntu"/>
                <a:sym typeface="Ubuntu"/>
              </a:rPr>
              <a:t>update</a:t>
            </a:r>
            <a:endParaRPr b="1" sz="500">
              <a:solidFill>
                <a:srgbClr val="EA7600"/>
              </a:solidFill>
              <a:latin typeface="Ubuntu"/>
              <a:ea typeface="Ubuntu"/>
              <a:cs typeface="Ubuntu"/>
              <a:sym typeface="Ubuntu"/>
            </a:endParaRPr>
          </a:p>
        </p:txBody>
      </p:sp>
      <p:sp>
        <p:nvSpPr>
          <p:cNvPr id="6393" name="Google Shape;6393;p186"/>
          <p:cNvSpPr/>
          <p:nvPr/>
        </p:nvSpPr>
        <p:spPr>
          <a:xfrm>
            <a:off x="1326075" y="3667578"/>
            <a:ext cx="84600" cy="708900"/>
          </a:xfrm>
          <a:prstGeom prst="rightBrace">
            <a:avLst>
              <a:gd fmla="val 50000" name="adj1"/>
              <a:gd fmla="val 50000" name="adj2"/>
            </a:avLst>
          </a:prstGeom>
          <a:noFill/>
          <a:ln cap="flat" cmpd="sng" w="5300">
            <a:solidFill>
              <a:schemeClr val="dk2"/>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cxnSp>
        <p:nvCxnSpPr>
          <p:cNvPr id="6394" name="Google Shape;6394;p186"/>
          <p:cNvCxnSpPr>
            <a:stCxn id="6393" idx="1"/>
            <a:endCxn id="6395" idx="1"/>
          </p:cNvCxnSpPr>
          <p:nvPr/>
        </p:nvCxnSpPr>
        <p:spPr>
          <a:xfrm>
            <a:off x="1410675" y="4022028"/>
            <a:ext cx="225900" cy="2100"/>
          </a:xfrm>
          <a:prstGeom prst="straightConnector1">
            <a:avLst/>
          </a:prstGeom>
          <a:noFill/>
          <a:ln cap="flat" cmpd="sng" w="5300">
            <a:solidFill>
              <a:schemeClr val="dk2"/>
            </a:solidFill>
            <a:prstDash val="solid"/>
            <a:round/>
            <a:headEnd len="med" w="med" type="none"/>
            <a:tailEnd len="med" w="med" type="triangle"/>
          </a:ln>
        </p:spPr>
      </p:cxnSp>
      <p:sp>
        <p:nvSpPr>
          <p:cNvPr id="6395" name="Google Shape;6395;p186"/>
          <p:cNvSpPr/>
          <p:nvPr/>
        </p:nvSpPr>
        <p:spPr>
          <a:xfrm>
            <a:off x="1636659" y="3849809"/>
            <a:ext cx="1309200" cy="348600"/>
          </a:xfrm>
          <a:prstGeom prst="roundRect">
            <a:avLst>
              <a:gd fmla="val 16667" name="adj"/>
            </a:avLst>
          </a:prstGeom>
          <a:solidFill>
            <a:schemeClr val="lt2"/>
          </a:solidFill>
          <a:ln cap="flat" cmpd="sng" w="5300">
            <a:solidFill>
              <a:schemeClr val="dk2"/>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cxnSp>
        <p:nvCxnSpPr>
          <p:cNvPr id="6396" name="Google Shape;6396;p186"/>
          <p:cNvCxnSpPr>
            <a:stCxn id="6395" idx="3"/>
            <a:endCxn id="6397" idx="1"/>
          </p:cNvCxnSpPr>
          <p:nvPr/>
        </p:nvCxnSpPr>
        <p:spPr>
          <a:xfrm>
            <a:off x="2945859" y="4024109"/>
            <a:ext cx="253800" cy="600"/>
          </a:xfrm>
          <a:prstGeom prst="straightConnector1">
            <a:avLst/>
          </a:prstGeom>
          <a:noFill/>
          <a:ln cap="flat" cmpd="sng" w="5300">
            <a:solidFill>
              <a:schemeClr val="dk2"/>
            </a:solidFill>
            <a:prstDash val="solid"/>
            <a:round/>
            <a:headEnd len="med" w="med" type="none"/>
            <a:tailEnd len="med" w="med" type="triangle"/>
          </a:ln>
        </p:spPr>
      </p:cxnSp>
      <p:sp>
        <p:nvSpPr>
          <p:cNvPr id="6398" name="Google Shape;6398;p186"/>
          <p:cNvSpPr/>
          <p:nvPr/>
        </p:nvSpPr>
        <p:spPr>
          <a:xfrm>
            <a:off x="860550" y="3670525"/>
            <a:ext cx="43500" cy="205200"/>
          </a:xfrm>
          <a:prstGeom prst="roundRect">
            <a:avLst>
              <a:gd fmla="val 16667" name="adj"/>
            </a:avLst>
          </a:prstGeom>
          <a:solidFill>
            <a:srgbClr val="D9EAD3"/>
          </a:solidFill>
          <a:ln cap="flat" cmpd="sng" w="5300">
            <a:solidFill>
              <a:srgbClr val="38761D"/>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399" name="Google Shape;6399;p186"/>
          <p:cNvSpPr/>
          <p:nvPr/>
        </p:nvSpPr>
        <p:spPr>
          <a:xfrm>
            <a:off x="788578" y="3670525"/>
            <a:ext cx="43500" cy="205200"/>
          </a:xfrm>
          <a:prstGeom prst="roundRect">
            <a:avLst>
              <a:gd fmla="val 16667" name="adj"/>
            </a:avLst>
          </a:prstGeom>
          <a:solidFill>
            <a:srgbClr val="D9EAD3"/>
          </a:solidFill>
          <a:ln cap="flat" cmpd="sng" w="5300">
            <a:solidFill>
              <a:srgbClr val="38761D"/>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400" name="Google Shape;6400;p186"/>
          <p:cNvSpPr/>
          <p:nvPr/>
        </p:nvSpPr>
        <p:spPr>
          <a:xfrm>
            <a:off x="715772" y="3670525"/>
            <a:ext cx="43500" cy="205200"/>
          </a:xfrm>
          <a:prstGeom prst="roundRect">
            <a:avLst>
              <a:gd fmla="val 16667" name="adj"/>
            </a:avLst>
          </a:prstGeom>
          <a:solidFill>
            <a:srgbClr val="D9EAD3"/>
          </a:solidFill>
          <a:ln cap="flat" cmpd="sng" w="5300">
            <a:solidFill>
              <a:srgbClr val="38761D"/>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401" name="Google Shape;6401;p186"/>
          <p:cNvSpPr/>
          <p:nvPr/>
        </p:nvSpPr>
        <p:spPr>
          <a:xfrm>
            <a:off x="537150" y="3670525"/>
            <a:ext cx="43500" cy="205200"/>
          </a:xfrm>
          <a:prstGeom prst="roundRect">
            <a:avLst>
              <a:gd fmla="val 16667" name="adj"/>
            </a:avLst>
          </a:prstGeom>
          <a:solidFill>
            <a:srgbClr val="D9EAD3"/>
          </a:solidFill>
          <a:ln cap="flat" cmpd="sng" w="5300">
            <a:solidFill>
              <a:srgbClr val="38761D"/>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402" name="Google Shape;6402;p186"/>
          <p:cNvSpPr/>
          <p:nvPr/>
        </p:nvSpPr>
        <p:spPr>
          <a:xfrm>
            <a:off x="860550" y="3921046"/>
            <a:ext cx="43500" cy="205200"/>
          </a:xfrm>
          <a:prstGeom prst="roundRect">
            <a:avLst>
              <a:gd fmla="val 16667" name="adj"/>
            </a:avLst>
          </a:prstGeom>
          <a:solidFill>
            <a:srgbClr val="F4CCCC"/>
          </a:solidFill>
          <a:ln cap="flat" cmpd="sng" w="5300">
            <a:solidFill>
              <a:srgbClr val="C00001"/>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403" name="Google Shape;6403;p186"/>
          <p:cNvSpPr/>
          <p:nvPr/>
        </p:nvSpPr>
        <p:spPr>
          <a:xfrm>
            <a:off x="788578" y="3921046"/>
            <a:ext cx="43500" cy="205200"/>
          </a:xfrm>
          <a:prstGeom prst="roundRect">
            <a:avLst>
              <a:gd fmla="val 16667" name="adj"/>
            </a:avLst>
          </a:prstGeom>
          <a:solidFill>
            <a:srgbClr val="F4CCCC"/>
          </a:solidFill>
          <a:ln cap="flat" cmpd="sng" w="5300">
            <a:solidFill>
              <a:srgbClr val="C00001"/>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404" name="Google Shape;6404;p186"/>
          <p:cNvSpPr/>
          <p:nvPr/>
        </p:nvSpPr>
        <p:spPr>
          <a:xfrm>
            <a:off x="715772" y="3921046"/>
            <a:ext cx="43500" cy="205200"/>
          </a:xfrm>
          <a:prstGeom prst="roundRect">
            <a:avLst>
              <a:gd fmla="val 16667" name="adj"/>
            </a:avLst>
          </a:prstGeom>
          <a:solidFill>
            <a:srgbClr val="F4CCCC"/>
          </a:solidFill>
          <a:ln cap="flat" cmpd="sng" w="5300">
            <a:solidFill>
              <a:srgbClr val="C00001"/>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405" name="Google Shape;6405;p186"/>
          <p:cNvSpPr/>
          <p:nvPr/>
        </p:nvSpPr>
        <p:spPr>
          <a:xfrm>
            <a:off x="537150" y="3921046"/>
            <a:ext cx="43500" cy="205200"/>
          </a:xfrm>
          <a:prstGeom prst="roundRect">
            <a:avLst>
              <a:gd fmla="val 16667" name="adj"/>
            </a:avLst>
          </a:prstGeom>
          <a:solidFill>
            <a:srgbClr val="F4CCCC"/>
          </a:solidFill>
          <a:ln cap="flat" cmpd="sng" w="5300">
            <a:solidFill>
              <a:srgbClr val="C00001"/>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406" name="Google Shape;6406;p186"/>
          <p:cNvSpPr/>
          <p:nvPr/>
        </p:nvSpPr>
        <p:spPr>
          <a:xfrm>
            <a:off x="860550" y="4171567"/>
            <a:ext cx="43500" cy="205200"/>
          </a:xfrm>
          <a:prstGeom prst="roundRect">
            <a:avLst>
              <a:gd fmla="val 16667" name="adj"/>
            </a:avLst>
          </a:prstGeom>
          <a:solidFill>
            <a:srgbClr val="FCE5CD"/>
          </a:solidFill>
          <a:ln cap="flat" cmpd="sng" w="5300">
            <a:solidFill>
              <a:srgbClr val="B45F05"/>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407" name="Google Shape;6407;p186"/>
          <p:cNvSpPr/>
          <p:nvPr/>
        </p:nvSpPr>
        <p:spPr>
          <a:xfrm>
            <a:off x="788578" y="4171567"/>
            <a:ext cx="43500" cy="205200"/>
          </a:xfrm>
          <a:prstGeom prst="roundRect">
            <a:avLst>
              <a:gd fmla="val 16667" name="adj"/>
            </a:avLst>
          </a:prstGeom>
          <a:solidFill>
            <a:srgbClr val="FCE5CD"/>
          </a:solidFill>
          <a:ln cap="flat" cmpd="sng" w="5300">
            <a:solidFill>
              <a:srgbClr val="B45F05"/>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408" name="Google Shape;6408;p186"/>
          <p:cNvSpPr/>
          <p:nvPr/>
        </p:nvSpPr>
        <p:spPr>
          <a:xfrm>
            <a:off x="715772" y="4171567"/>
            <a:ext cx="43500" cy="205200"/>
          </a:xfrm>
          <a:prstGeom prst="roundRect">
            <a:avLst>
              <a:gd fmla="val 16667" name="adj"/>
            </a:avLst>
          </a:prstGeom>
          <a:solidFill>
            <a:srgbClr val="FCE5CD"/>
          </a:solidFill>
          <a:ln cap="flat" cmpd="sng" w="5300">
            <a:solidFill>
              <a:srgbClr val="B45F05"/>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409" name="Google Shape;6409;p186"/>
          <p:cNvSpPr/>
          <p:nvPr/>
        </p:nvSpPr>
        <p:spPr>
          <a:xfrm>
            <a:off x="537150" y="4171567"/>
            <a:ext cx="43500" cy="205200"/>
          </a:xfrm>
          <a:prstGeom prst="roundRect">
            <a:avLst>
              <a:gd fmla="val 16667" name="adj"/>
            </a:avLst>
          </a:prstGeom>
          <a:solidFill>
            <a:srgbClr val="FCE5CD"/>
          </a:solidFill>
          <a:ln cap="flat" cmpd="sng" w="5300">
            <a:solidFill>
              <a:srgbClr val="B45F05"/>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b="1" sz="500">
              <a:solidFill>
                <a:srgbClr val="38761D"/>
              </a:solidFill>
              <a:latin typeface="Ubuntu"/>
              <a:ea typeface="Ubuntu"/>
              <a:cs typeface="Ubuntu"/>
              <a:sym typeface="Ubuntu"/>
            </a:endParaRPr>
          </a:p>
        </p:txBody>
      </p:sp>
      <p:sp>
        <p:nvSpPr>
          <p:cNvPr id="6410" name="Google Shape;6410;p186"/>
          <p:cNvSpPr txBox="1"/>
          <p:nvPr/>
        </p:nvSpPr>
        <p:spPr>
          <a:xfrm>
            <a:off x="544736" y="3626250"/>
            <a:ext cx="250500" cy="231000"/>
          </a:xfrm>
          <a:prstGeom prst="rect">
            <a:avLst/>
          </a:prstGeom>
          <a:noFill/>
          <a:ln>
            <a:noFill/>
          </a:ln>
        </p:spPr>
        <p:txBody>
          <a:bodyPr anchorCtr="0" anchor="t" bIns="50825" lIns="50825" spcFirstLastPara="1" rIns="50825" wrap="square" tIns="50825">
            <a:spAutoFit/>
          </a:bodyPr>
          <a:lstStyle/>
          <a:p>
            <a:pPr indent="0" lvl="0" marL="0" rtl="0" algn="l">
              <a:spcBef>
                <a:spcPts val="0"/>
              </a:spcBef>
              <a:spcAft>
                <a:spcPts val="0"/>
              </a:spcAft>
              <a:buNone/>
            </a:pPr>
            <a:r>
              <a:rPr b="1" lang="en" sz="833">
                <a:solidFill>
                  <a:srgbClr val="38761D"/>
                </a:solidFill>
              </a:rPr>
              <a:t>…</a:t>
            </a:r>
            <a:endParaRPr b="1" sz="833">
              <a:solidFill>
                <a:srgbClr val="38761D"/>
              </a:solidFill>
            </a:endParaRPr>
          </a:p>
        </p:txBody>
      </p:sp>
      <p:sp>
        <p:nvSpPr>
          <p:cNvPr id="6411" name="Google Shape;6411;p186"/>
          <p:cNvSpPr txBox="1"/>
          <p:nvPr/>
        </p:nvSpPr>
        <p:spPr>
          <a:xfrm>
            <a:off x="546488" y="3880607"/>
            <a:ext cx="250500" cy="231000"/>
          </a:xfrm>
          <a:prstGeom prst="rect">
            <a:avLst/>
          </a:prstGeom>
          <a:noFill/>
          <a:ln>
            <a:noFill/>
          </a:ln>
        </p:spPr>
        <p:txBody>
          <a:bodyPr anchorCtr="0" anchor="t" bIns="50825" lIns="50825" spcFirstLastPara="1" rIns="50825" wrap="square" tIns="50825">
            <a:spAutoFit/>
          </a:bodyPr>
          <a:lstStyle/>
          <a:p>
            <a:pPr indent="0" lvl="0" marL="0" rtl="0" algn="l">
              <a:spcBef>
                <a:spcPts val="0"/>
              </a:spcBef>
              <a:spcAft>
                <a:spcPts val="0"/>
              </a:spcAft>
              <a:buNone/>
            </a:pPr>
            <a:r>
              <a:rPr b="1" lang="en" sz="833">
                <a:solidFill>
                  <a:srgbClr val="C00001"/>
                </a:solidFill>
              </a:rPr>
              <a:t>…</a:t>
            </a:r>
            <a:endParaRPr b="1" sz="833">
              <a:solidFill>
                <a:srgbClr val="C00001"/>
              </a:solidFill>
            </a:endParaRPr>
          </a:p>
        </p:txBody>
      </p:sp>
      <p:sp>
        <p:nvSpPr>
          <p:cNvPr id="6412" name="Google Shape;6412;p186"/>
          <p:cNvSpPr txBox="1"/>
          <p:nvPr/>
        </p:nvSpPr>
        <p:spPr>
          <a:xfrm>
            <a:off x="546491" y="4135736"/>
            <a:ext cx="250500" cy="231000"/>
          </a:xfrm>
          <a:prstGeom prst="rect">
            <a:avLst/>
          </a:prstGeom>
          <a:noFill/>
          <a:ln>
            <a:noFill/>
          </a:ln>
        </p:spPr>
        <p:txBody>
          <a:bodyPr anchorCtr="0" anchor="t" bIns="50825" lIns="50825" spcFirstLastPara="1" rIns="50825" wrap="square" tIns="50825">
            <a:spAutoFit/>
          </a:bodyPr>
          <a:lstStyle/>
          <a:p>
            <a:pPr indent="0" lvl="0" marL="0" rtl="0" algn="l">
              <a:spcBef>
                <a:spcPts val="0"/>
              </a:spcBef>
              <a:spcAft>
                <a:spcPts val="0"/>
              </a:spcAft>
              <a:buNone/>
            </a:pPr>
            <a:r>
              <a:rPr b="1" lang="en" sz="833">
                <a:solidFill>
                  <a:srgbClr val="EA7501"/>
                </a:solidFill>
              </a:rPr>
              <a:t>…</a:t>
            </a:r>
            <a:endParaRPr b="1" sz="833">
              <a:solidFill>
                <a:srgbClr val="EA7501"/>
              </a:solidFill>
            </a:endParaRPr>
          </a:p>
        </p:txBody>
      </p:sp>
      <p:sp>
        <p:nvSpPr>
          <p:cNvPr id="6397" name="Google Shape;6397;p186"/>
          <p:cNvSpPr/>
          <p:nvPr/>
        </p:nvSpPr>
        <p:spPr>
          <a:xfrm>
            <a:off x="3199664" y="3774149"/>
            <a:ext cx="1309200" cy="501300"/>
          </a:xfrm>
          <a:prstGeom prst="roundRect">
            <a:avLst>
              <a:gd fmla="val 16667" name="adj"/>
            </a:avLst>
          </a:prstGeom>
          <a:solidFill>
            <a:schemeClr val="lt2"/>
          </a:solidFill>
          <a:ln cap="flat" cmpd="sng" w="5300">
            <a:solidFill>
              <a:schemeClr val="dk2"/>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sp>
        <p:nvSpPr>
          <p:cNvPr id="6413" name="Google Shape;6413;p186"/>
          <p:cNvSpPr/>
          <p:nvPr/>
        </p:nvSpPr>
        <p:spPr>
          <a:xfrm>
            <a:off x="3296147" y="3873569"/>
            <a:ext cx="91800" cy="89100"/>
          </a:xfrm>
          <a:prstGeom prst="ellipse">
            <a:avLst/>
          </a:prstGeom>
          <a:solidFill>
            <a:srgbClr val="9E9E9E"/>
          </a:solidFill>
          <a:ln cap="flat" cmpd="sng" w="5300">
            <a:solidFill>
              <a:srgbClr val="595959"/>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sp>
        <p:nvSpPr>
          <p:cNvPr id="6414" name="Google Shape;6414;p186"/>
          <p:cNvSpPr/>
          <p:nvPr/>
        </p:nvSpPr>
        <p:spPr>
          <a:xfrm>
            <a:off x="3893282" y="3840025"/>
            <a:ext cx="91800" cy="89100"/>
          </a:xfrm>
          <a:prstGeom prst="ellipse">
            <a:avLst/>
          </a:prstGeom>
          <a:solidFill>
            <a:schemeClr val="lt1"/>
          </a:solidFill>
          <a:ln cap="flat" cmpd="sng" w="5300">
            <a:solidFill>
              <a:srgbClr val="595959"/>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sp>
        <p:nvSpPr>
          <p:cNvPr id="6415" name="Google Shape;6415;p186"/>
          <p:cNvSpPr/>
          <p:nvPr/>
        </p:nvSpPr>
        <p:spPr>
          <a:xfrm>
            <a:off x="4275493" y="3838202"/>
            <a:ext cx="95700" cy="92700"/>
          </a:xfrm>
          <a:prstGeom prst="ellipse">
            <a:avLst/>
          </a:prstGeom>
          <a:solidFill>
            <a:srgbClr val="9E9E9E"/>
          </a:solidFill>
          <a:ln cap="flat" cmpd="sng" w="5525">
            <a:solidFill>
              <a:srgbClr val="595959"/>
            </a:solidFill>
            <a:prstDash val="solid"/>
            <a:round/>
            <a:headEnd len="sm" w="sm" type="none"/>
            <a:tailEnd len="sm" w="sm" type="none"/>
          </a:ln>
        </p:spPr>
        <p:txBody>
          <a:bodyPr anchorCtr="0" anchor="ctr" bIns="52900" lIns="52900" spcFirstLastPara="1" rIns="52900" wrap="square" tIns="52900">
            <a:noAutofit/>
          </a:bodyPr>
          <a:lstStyle/>
          <a:p>
            <a:pPr indent="0" lvl="0" marL="0" rtl="0" algn="ctr">
              <a:spcBef>
                <a:spcPts val="0"/>
              </a:spcBef>
              <a:spcAft>
                <a:spcPts val="0"/>
              </a:spcAft>
              <a:buNone/>
            </a:pPr>
            <a:r>
              <a:t/>
            </a:r>
            <a:endParaRPr sz="810"/>
          </a:p>
        </p:txBody>
      </p:sp>
      <p:sp>
        <p:nvSpPr>
          <p:cNvPr id="6416" name="Google Shape;6416;p186"/>
          <p:cNvSpPr/>
          <p:nvPr/>
        </p:nvSpPr>
        <p:spPr>
          <a:xfrm>
            <a:off x="4048263" y="3967157"/>
            <a:ext cx="95700" cy="92700"/>
          </a:xfrm>
          <a:prstGeom prst="ellipse">
            <a:avLst/>
          </a:prstGeom>
          <a:solidFill>
            <a:srgbClr val="9E9E9E"/>
          </a:solidFill>
          <a:ln cap="flat" cmpd="sng" w="5525">
            <a:solidFill>
              <a:srgbClr val="595959"/>
            </a:solidFill>
            <a:prstDash val="solid"/>
            <a:round/>
            <a:headEnd len="sm" w="sm" type="none"/>
            <a:tailEnd len="sm" w="sm" type="none"/>
          </a:ln>
        </p:spPr>
        <p:txBody>
          <a:bodyPr anchorCtr="0" anchor="ctr" bIns="52900" lIns="52900" spcFirstLastPara="1" rIns="52900" wrap="square" tIns="52900">
            <a:noAutofit/>
          </a:bodyPr>
          <a:lstStyle/>
          <a:p>
            <a:pPr indent="0" lvl="0" marL="0" rtl="0" algn="ctr">
              <a:spcBef>
                <a:spcPts val="0"/>
              </a:spcBef>
              <a:spcAft>
                <a:spcPts val="0"/>
              </a:spcAft>
              <a:buNone/>
            </a:pPr>
            <a:r>
              <a:t/>
            </a:r>
            <a:endParaRPr sz="810"/>
          </a:p>
        </p:txBody>
      </p:sp>
      <p:sp>
        <p:nvSpPr>
          <p:cNvPr id="6417" name="Google Shape;6417;p186"/>
          <p:cNvSpPr/>
          <p:nvPr/>
        </p:nvSpPr>
        <p:spPr>
          <a:xfrm>
            <a:off x="3341970" y="4075324"/>
            <a:ext cx="91800" cy="89100"/>
          </a:xfrm>
          <a:prstGeom prst="ellipse">
            <a:avLst/>
          </a:prstGeom>
          <a:solidFill>
            <a:srgbClr val="9E9E9E"/>
          </a:solidFill>
          <a:ln cap="flat" cmpd="sng" w="5300">
            <a:solidFill>
              <a:srgbClr val="595959"/>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sp>
        <p:nvSpPr>
          <p:cNvPr id="6418" name="Google Shape;6418;p186"/>
          <p:cNvSpPr txBox="1"/>
          <p:nvPr/>
        </p:nvSpPr>
        <p:spPr>
          <a:xfrm>
            <a:off x="4089380" y="4062590"/>
            <a:ext cx="467700" cy="205200"/>
          </a:xfrm>
          <a:prstGeom prst="rect">
            <a:avLst/>
          </a:prstGeom>
          <a:noFill/>
          <a:ln>
            <a:noFill/>
          </a:ln>
        </p:spPr>
        <p:txBody>
          <a:bodyPr anchorCtr="0" anchor="t" bIns="50825" lIns="50825" spcFirstLastPara="1" rIns="50825" wrap="square" tIns="50825">
            <a:spAutoFit/>
          </a:bodyPr>
          <a:lstStyle/>
          <a:p>
            <a:pPr indent="0" lvl="0" marL="0" rtl="0" algn="ctr">
              <a:spcBef>
                <a:spcPts val="0"/>
              </a:spcBef>
              <a:spcAft>
                <a:spcPts val="0"/>
              </a:spcAft>
              <a:buNone/>
            </a:pPr>
            <a:r>
              <a:rPr b="1" lang="en" sz="667">
                <a:solidFill>
                  <a:schemeClr val="dk1"/>
                </a:solidFill>
                <a:latin typeface="Ubuntu"/>
                <a:ea typeface="Ubuntu"/>
                <a:cs typeface="Ubuntu"/>
                <a:sym typeface="Ubuntu"/>
              </a:rPr>
              <a:t>Index</a:t>
            </a:r>
            <a:endParaRPr b="1" sz="667">
              <a:solidFill>
                <a:schemeClr val="dk1"/>
              </a:solidFill>
              <a:latin typeface="Ubuntu"/>
              <a:ea typeface="Ubuntu"/>
              <a:cs typeface="Ubuntu"/>
              <a:sym typeface="Ubuntu"/>
            </a:endParaRPr>
          </a:p>
        </p:txBody>
      </p:sp>
      <p:sp>
        <p:nvSpPr>
          <p:cNvPr id="6419" name="Google Shape;6419;p186"/>
          <p:cNvSpPr/>
          <p:nvPr/>
        </p:nvSpPr>
        <p:spPr>
          <a:xfrm>
            <a:off x="3431921" y="3903736"/>
            <a:ext cx="95700" cy="92700"/>
          </a:xfrm>
          <a:prstGeom prst="ellipse">
            <a:avLst/>
          </a:prstGeom>
          <a:solidFill>
            <a:srgbClr val="D8EAD3"/>
          </a:solidFill>
          <a:ln cap="flat" cmpd="sng" w="5525">
            <a:solidFill>
              <a:srgbClr val="38761D"/>
            </a:solidFill>
            <a:prstDash val="solid"/>
            <a:round/>
            <a:headEnd len="sm" w="sm" type="none"/>
            <a:tailEnd len="sm" w="sm" type="none"/>
          </a:ln>
        </p:spPr>
        <p:txBody>
          <a:bodyPr anchorCtr="0" anchor="ctr" bIns="52900" lIns="52900" spcFirstLastPara="1" rIns="52900" wrap="square" tIns="52900">
            <a:noAutofit/>
          </a:bodyPr>
          <a:lstStyle/>
          <a:p>
            <a:pPr indent="0" lvl="0" marL="0" rtl="0" algn="ctr">
              <a:spcBef>
                <a:spcPts val="0"/>
              </a:spcBef>
              <a:spcAft>
                <a:spcPts val="0"/>
              </a:spcAft>
              <a:buNone/>
            </a:pPr>
            <a:r>
              <a:t/>
            </a:r>
            <a:endParaRPr sz="810"/>
          </a:p>
        </p:txBody>
      </p:sp>
      <p:sp>
        <p:nvSpPr>
          <p:cNvPr id="6420" name="Google Shape;6420;p186"/>
          <p:cNvSpPr/>
          <p:nvPr/>
        </p:nvSpPr>
        <p:spPr>
          <a:xfrm>
            <a:off x="3434707" y="3906491"/>
            <a:ext cx="91800" cy="89100"/>
          </a:xfrm>
          <a:prstGeom prst="ellipse">
            <a:avLst/>
          </a:prstGeom>
          <a:solidFill>
            <a:schemeClr val="lt1"/>
          </a:solidFill>
          <a:ln cap="flat" cmpd="sng" w="5300">
            <a:solidFill>
              <a:srgbClr val="595959"/>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t/>
            </a:r>
            <a:endParaRPr sz="778"/>
          </a:p>
        </p:txBody>
      </p:sp>
      <p:sp>
        <p:nvSpPr>
          <p:cNvPr id="6421" name="Google Shape;6421;p186"/>
          <p:cNvSpPr/>
          <p:nvPr/>
        </p:nvSpPr>
        <p:spPr>
          <a:xfrm>
            <a:off x="3799800" y="4037301"/>
            <a:ext cx="95700" cy="92700"/>
          </a:xfrm>
          <a:prstGeom prst="ellipse">
            <a:avLst/>
          </a:prstGeom>
          <a:solidFill>
            <a:srgbClr val="9E9E9E"/>
          </a:solidFill>
          <a:ln cap="flat" cmpd="sng" w="5525">
            <a:solidFill>
              <a:srgbClr val="595959"/>
            </a:solidFill>
            <a:prstDash val="solid"/>
            <a:round/>
            <a:headEnd len="sm" w="sm" type="none"/>
            <a:tailEnd len="sm" w="sm" type="none"/>
          </a:ln>
        </p:spPr>
        <p:txBody>
          <a:bodyPr anchorCtr="0" anchor="ctr" bIns="52900" lIns="52900" spcFirstLastPara="1" rIns="52900" wrap="square" tIns="52900">
            <a:noAutofit/>
          </a:bodyPr>
          <a:lstStyle/>
          <a:p>
            <a:pPr indent="0" lvl="0" marL="0" rtl="0" algn="ctr">
              <a:spcBef>
                <a:spcPts val="0"/>
              </a:spcBef>
              <a:spcAft>
                <a:spcPts val="0"/>
              </a:spcAft>
              <a:buNone/>
            </a:pPr>
            <a:r>
              <a:t/>
            </a:r>
            <a:endParaRPr sz="810"/>
          </a:p>
        </p:txBody>
      </p:sp>
      <p:sp>
        <p:nvSpPr>
          <p:cNvPr id="6422" name="Google Shape;6422;p186"/>
          <p:cNvSpPr txBox="1"/>
          <p:nvPr/>
        </p:nvSpPr>
        <p:spPr>
          <a:xfrm>
            <a:off x="1892015" y="3539571"/>
            <a:ext cx="798300" cy="410400"/>
          </a:xfrm>
          <a:prstGeom prst="rect">
            <a:avLst/>
          </a:prstGeom>
          <a:noFill/>
          <a:ln>
            <a:noFill/>
          </a:ln>
        </p:spPr>
        <p:txBody>
          <a:bodyPr anchorCtr="0" anchor="t" bIns="50825" lIns="50825" spcFirstLastPara="1" rIns="50825" wrap="square" tIns="50825">
            <a:spAutoFit/>
          </a:bodyPr>
          <a:lstStyle/>
          <a:p>
            <a:pPr indent="0" lvl="0" marL="0" rtl="0" algn="ctr">
              <a:spcBef>
                <a:spcPts val="0"/>
              </a:spcBef>
              <a:spcAft>
                <a:spcPts val="0"/>
              </a:spcAft>
              <a:buNone/>
            </a:pPr>
            <a:r>
              <a:rPr b="1" lang="en" sz="667">
                <a:solidFill>
                  <a:schemeClr val="dk1"/>
                </a:solidFill>
                <a:latin typeface="Ubuntu"/>
                <a:ea typeface="Ubuntu"/>
                <a:cs typeface="Ubuntu"/>
                <a:sym typeface="Ubuntu"/>
              </a:rPr>
              <a:t>Stream processing</a:t>
            </a:r>
            <a:endParaRPr b="1" sz="667">
              <a:solidFill>
                <a:schemeClr val="dk1"/>
              </a:solidFill>
              <a:latin typeface="Ubuntu"/>
              <a:ea typeface="Ubuntu"/>
              <a:cs typeface="Ubuntu"/>
              <a:sym typeface="Ubuntu"/>
            </a:endParaRPr>
          </a:p>
          <a:p>
            <a:pPr indent="0" lvl="0" marL="0" rtl="0" algn="ctr">
              <a:spcBef>
                <a:spcPts val="0"/>
              </a:spcBef>
              <a:spcAft>
                <a:spcPts val="0"/>
              </a:spcAft>
              <a:buNone/>
            </a:pPr>
            <a:r>
              <a:t/>
            </a:r>
            <a:endParaRPr b="1" sz="667">
              <a:solidFill>
                <a:schemeClr val="dk1"/>
              </a:solidFill>
              <a:latin typeface="Ubuntu"/>
              <a:ea typeface="Ubuntu"/>
              <a:cs typeface="Ubuntu"/>
              <a:sym typeface="Ubuntu"/>
            </a:endParaRPr>
          </a:p>
        </p:txBody>
      </p:sp>
      <p:sp>
        <p:nvSpPr>
          <p:cNvPr id="6423" name="Google Shape;6423;p186"/>
          <p:cNvSpPr/>
          <p:nvPr/>
        </p:nvSpPr>
        <p:spPr>
          <a:xfrm>
            <a:off x="1705490" y="3919487"/>
            <a:ext cx="339900" cy="205200"/>
          </a:xfrm>
          <a:prstGeom prst="roundRect">
            <a:avLst>
              <a:gd fmla="val 16667" name="adj"/>
            </a:avLst>
          </a:prstGeom>
          <a:solidFill>
            <a:srgbClr val="F4CCCC"/>
          </a:solidFill>
          <a:ln cap="flat" cmpd="sng" w="5300">
            <a:solidFill>
              <a:srgbClr val="C00001"/>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rPr b="1" lang="en" sz="500">
                <a:solidFill>
                  <a:srgbClr val="C00001"/>
                </a:solidFill>
                <a:latin typeface="Ubuntu"/>
                <a:ea typeface="Ubuntu"/>
                <a:cs typeface="Ubuntu"/>
                <a:sym typeface="Ubuntu"/>
              </a:rPr>
              <a:t>delete</a:t>
            </a:r>
            <a:endParaRPr b="1" sz="500">
              <a:solidFill>
                <a:srgbClr val="C00001"/>
              </a:solidFill>
              <a:latin typeface="Ubuntu"/>
              <a:ea typeface="Ubuntu"/>
              <a:cs typeface="Ubuntu"/>
              <a:sym typeface="Ubuntu"/>
            </a:endParaRPr>
          </a:p>
        </p:txBody>
      </p:sp>
      <p:sp>
        <p:nvSpPr>
          <p:cNvPr id="6424" name="Google Shape;6424;p186"/>
          <p:cNvSpPr/>
          <p:nvPr/>
        </p:nvSpPr>
        <p:spPr>
          <a:xfrm>
            <a:off x="2121208" y="3919493"/>
            <a:ext cx="339900" cy="205200"/>
          </a:xfrm>
          <a:prstGeom prst="roundRect">
            <a:avLst>
              <a:gd fmla="val 16667" name="adj"/>
            </a:avLst>
          </a:prstGeom>
          <a:solidFill>
            <a:srgbClr val="D9EAD3"/>
          </a:solidFill>
          <a:ln cap="flat" cmpd="sng" w="5300">
            <a:solidFill>
              <a:srgbClr val="38761D"/>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rPr b="1" lang="en" sz="500">
                <a:solidFill>
                  <a:srgbClr val="38761D"/>
                </a:solidFill>
                <a:latin typeface="Ubuntu"/>
                <a:ea typeface="Ubuntu"/>
                <a:cs typeface="Ubuntu"/>
                <a:sym typeface="Ubuntu"/>
              </a:rPr>
              <a:t>insert</a:t>
            </a:r>
            <a:endParaRPr b="1" sz="500">
              <a:solidFill>
                <a:srgbClr val="38761D"/>
              </a:solidFill>
              <a:latin typeface="Ubuntu"/>
              <a:ea typeface="Ubuntu"/>
              <a:cs typeface="Ubuntu"/>
              <a:sym typeface="Ubuntu"/>
            </a:endParaRPr>
          </a:p>
        </p:txBody>
      </p:sp>
      <p:sp>
        <p:nvSpPr>
          <p:cNvPr id="6425" name="Google Shape;6425;p186"/>
          <p:cNvSpPr/>
          <p:nvPr/>
        </p:nvSpPr>
        <p:spPr>
          <a:xfrm>
            <a:off x="2533435" y="3922288"/>
            <a:ext cx="339900" cy="205200"/>
          </a:xfrm>
          <a:prstGeom prst="roundRect">
            <a:avLst>
              <a:gd fmla="val 16667" name="adj"/>
            </a:avLst>
          </a:prstGeom>
          <a:solidFill>
            <a:srgbClr val="D9EAD3"/>
          </a:solidFill>
          <a:ln cap="flat" cmpd="sng" w="5300">
            <a:solidFill>
              <a:srgbClr val="38761D"/>
            </a:solidFill>
            <a:prstDash val="solid"/>
            <a:round/>
            <a:headEnd len="sm" w="sm" type="none"/>
            <a:tailEnd len="sm" w="sm" type="none"/>
          </a:ln>
        </p:spPr>
        <p:txBody>
          <a:bodyPr anchorCtr="0" anchor="ctr" bIns="50825" lIns="50825" spcFirstLastPara="1" rIns="50825" wrap="square" tIns="50825">
            <a:noAutofit/>
          </a:bodyPr>
          <a:lstStyle/>
          <a:p>
            <a:pPr indent="0" lvl="0" marL="0" rtl="0" algn="ctr">
              <a:spcBef>
                <a:spcPts val="0"/>
              </a:spcBef>
              <a:spcAft>
                <a:spcPts val="0"/>
              </a:spcAft>
              <a:buNone/>
            </a:pPr>
            <a:r>
              <a:rPr b="1" lang="en" sz="500">
                <a:solidFill>
                  <a:srgbClr val="38761D"/>
                </a:solidFill>
                <a:latin typeface="Ubuntu"/>
                <a:ea typeface="Ubuntu"/>
                <a:cs typeface="Ubuntu"/>
                <a:sym typeface="Ubuntu"/>
              </a:rPr>
              <a:t>insert</a:t>
            </a:r>
            <a:endParaRPr b="1" sz="500">
              <a:solidFill>
                <a:srgbClr val="38761D"/>
              </a:solidFill>
              <a:latin typeface="Ubuntu"/>
              <a:ea typeface="Ubuntu"/>
              <a:cs typeface="Ubuntu"/>
              <a:sym typeface="Ubuntu"/>
            </a:endParaRPr>
          </a:p>
        </p:txBody>
      </p:sp>
      <p:sp>
        <p:nvSpPr>
          <p:cNvPr id="6426" name="Google Shape;6426;p186"/>
          <p:cNvSpPr txBox="1"/>
          <p:nvPr>
            <p:ph idx="1" type="body"/>
          </p:nvPr>
        </p:nvSpPr>
        <p:spPr>
          <a:xfrm rot="-5400941">
            <a:off x="4492992" y="3908375"/>
            <a:ext cx="1096200" cy="255000"/>
          </a:xfrm>
          <a:prstGeom prst="rect">
            <a:avLst/>
          </a:prstGeom>
        </p:spPr>
        <p:txBody>
          <a:bodyPr anchorCtr="0" anchor="ctr" bIns="51700" lIns="51700" spcFirstLastPara="1" rIns="51700" wrap="square" tIns="51700">
            <a:normAutofit/>
          </a:bodyPr>
          <a:lstStyle/>
          <a:p>
            <a:pPr indent="0" lvl="0" marL="0" rtl="0" algn="ctr">
              <a:spcBef>
                <a:spcPts val="679"/>
              </a:spcBef>
              <a:spcAft>
                <a:spcPts val="679"/>
              </a:spcAft>
              <a:buNone/>
            </a:pPr>
            <a:r>
              <a:rPr b="1" lang="en" sz="792">
                <a:solidFill>
                  <a:srgbClr val="C00000"/>
                </a:solidFill>
              </a:rPr>
              <a:t>Incremental</a:t>
            </a:r>
            <a:endParaRPr sz="1188">
              <a:solidFill>
                <a:srgbClr val="C00000"/>
              </a:solidFill>
              <a:latin typeface="Ubuntu"/>
              <a:ea typeface="Ubuntu"/>
              <a:cs typeface="Ubuntu"/>
              <a:sym typeface="Ubuntu"/>
            </a:endParaRPr>
          </a:p>
        </p:txBody>
      </p:sp>
      <p:sp>
        <p:nvSpPr>
          <p:cNvPr id="6427" name="Google Shape;6427;p186"/>
          <p:cNvSpPr/>
          <p:nvPr/>
        </p:nvSpPr>
        <p:spPr>
          <a:xfrm>
            <a:off x="5129778" y="3606667"/>
            <a:ext cx="155400" cy="858000"/>
          </a:xfrm>
          <a:prstGeom prst="leftBracket">
            <a:avLst>
              <a:gd fmla="val 90648" name="adj"/>
            </a:avLst>
          </a:prstGeom>
          <a:noFill/>
          <a:ln cap="flat" cmpd="sng" w="10775">
            <a:solidFill>
              <a:srgbClr val="C00001"/>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sp>
        <p:nvSpPr>
          <p:cNvPr id="6428" name="Google Shape;6428;p186"/>
          <p:cNvSpPr/>
          <p:nvPr/>
        </p:nvSpPr>
        <p:spPr>
          <a:xfrm>
            <a:off x="5857842" y="3667765"/>
            <a:ext cx="346200" cy="208500"/>
          </a:xfrm>
          <a:prstGeom prst="roundRect">
            <a:avLst>
              <a:gd fmla="val 16667" name="adj"/>
            </a:avLst>
          </a:prstGeom>
          <a:solidFill>
            <a:srgbClr val="D9EAD3"/>
          </a:solidFill>
          <a:ln cap="flat" cmpd="sng" w="5400">
            <a:solidFill>
              <a:srgbClr val="38761D"/>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rPr b="1" lang="en" sz="509">
                <a:solidFill>
                  <a:srgbClr val="38761D"/>
                </a:solidFill>
                <a:latin typeface="Ubuntu"/>
                <a:ea typeface="Ubuntu"/>
                <a:cs typeface="Ubuntu"/>
                <a:sym typeface="Ubuntu"/>
              </a:rPr>
              <a:t>insert</a:t>
            </a:r>
            <a:endParaRPr b="1" sz="509">
              <a:solidFill>
                <a:srgbClr val="38761D"/>
              </a:solidFill>
              <a:latin typeface="Ubuntu"/>
              <a:ea typeface="Ubuntu"/>
              <a:cs typeface="Ubuntu"/>
              <a:sym typeface="Ubuntu"/>
            </a:endParaRPr>
          </a:p>
        </p:txBody>
      </p:sp>
      <p:sp>
        <p:nvSpPr>
          <p:cNvPr id="6429" name="Google Shape;6429;p186"/>
          <p:cNvSpPr txBox="1"/>
          <p:nvPr/>
        </p:nvSpPr>
        <p:spPr>
          <a:xfrm>
            <a:off x="5555316" y="3458903"/>
            <a:ext cx="692400" cy="208800"/>
          </a:xfrm>
          <a:prstGeom prst="rect">
            <a:avLst/>
          </a:prstGeom>
          <a:noFill/>
          <a:ln>
            <a:noFill/>
          </a:ln>
        </p:spPr>
        <p:txBody>
          <a:bodyPr anchorCtr="0" anchor="t" bIns="51700" lIns="51700" spcFirstLastPara="1" rIns="51700" wrap="square" tIns="51700">
            <a:spAutoFit/>
          </a:bodyPr>
          <a:lstStyle/>
          <a:p>
            <a:pPr indent="0" lvl="0" marL="0" rtl="0" algn="ctr">
              <a:spcBef>
                <a:spcPts val="0"/>
              </a:spcBef>
              <a:spcAft>
                <a:spcPts val="0"/>
              </a:spcAft>
              <a:buNone/>
            </a:pPr>
            <a:r>
              <a:rPr b="1" lang="en" sz="679">
                <a:solidFill>
                  <a:schemeClr val="dk1"/>
                </a:solidFill>
                <a:latin typeface="Ubuntu"/>
                <a:ea typeface="Ubuntu"/>
                <a:cs typeface="Ubuntu"/>
                <a:sym typeface="Ubuntu"/>
              </a:rPr>
              <a:t>Data Streams</a:t>
            </a:r>
            <a:endParaRPr b="1" sz="679">
              <a:solidFill>
                <a:schemeClr val="dk1"/>
              </a:solidFill>
              <a:latin typeface="Ubuntu"/>
              <a:ea typeface="Ubuntu"/>
              <a:cs typeface="Ubuntu"/>
              <a:sym typeface="Ubuntu"/>
            </a:endParaRPr>
          </a:p>
        </p:txBody>
      </p:sp>
      <p:sp>
        <p:nvSpPr>
          <p:cNvPr id="6430" name="Google Shape;6430;p186"/>
          <p:cNvSpPr/>
          <p:nvPr/>
        </p:nvSpPr>
        <p:spPr>
          <a:xfrm>
            <a:off x="5857843" y="3922818"/>
            <a:ext cx="346200" cy="208500"/>
          </a:xfrm>
          <a:prstGeom prst="roundRect">
            <a:avLst>
              <a:gd fmla="val 16667" name="adj"/>
            </a:avLst>
          </a:prstGeom>
          <a:solidFill>
            <a:srgbClr val="F4CCCC"/>
          </a:solidFill>
          <a:ln cap="flat" cmpd="sng" w="5400">
            <a:solidFill>
              <a:srgbClr val="C00001"/>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rPr b="1" lang="en" sz="509">
                <a:solidFill>
                  <a:srgbClr val="C00001"/>
                </a:solidFill>
                <a:latin typeface="Ubuntu"/>
                <a:ea typeface="Ubuntu"/>
                <a:cs typeface="Ubuntu"/>
                <a:sym typeface="Ubuntu"/>
              </a:rPr>
              <a:t>delete</a:t>
            </a:r>
            <a:endParaRPr b="1" sz="509">
              <a:solidFill>
                <a:srgbClr val="C00001"/>
              </a:solidFill>
              <a:latin typeface="Ubuntu"/>
              <a:ea typeface="Ubuntu"/>
              <a:cs typeface="Ubuntu"/>
              <a:sym typeface="Ubuntu"/>
            </a:endParaRPr>
          </a:p>
        </p:txBody>
      </p:sp>
      <p:sp>
        <p:nvSpPr>
          <p:cNvPr id="6431" name="Google Shape;6431;p186"/>
          <p:cNvSpPr/>
          <p:nvPr/>
        </p:nvSpPr>
        <p:spPr>
          <a:xfrm>
            <a:off x="5857842" y="4177872"/>
            <a:ext cx="346200" cy="208500"/>
          </a:xfrm>
          <a:prstGeom prst="roundRect">
            <a:avLst>
              <a:gd fmla="val 16667" name="adj"/>
            </a:avLst>
          </a:prstGeom>
          <a:solidFill>
            <a:srgbClr val="FCE5CD"/>
          </a:solidFill>
          <a:ln cap="flat" cmpd="sng" w="5400">
            <a:solidFill>
              <a:srgbClr val="B45F06"/>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rPr b="1" lang="en" sz="509">
                <a:solidFill>
                  <a:srgbClr val="EA7600"/>
                </a:solidFill>
                <a:latin typeface="Ubuntu"/>
                <a:ea typeface="Ubuntu"/>
                <a:cs typeface="Ubuntu"/>
                <a:sym typeface="Ubuntu"/>
              </a:rPr>
              <a:t>update</a:t>
            </a:r>
            <a:endParaRPr b="1" sz="509">
              <a:solidFill>
                <a:srgbClr val="EA7600"/>
              </a:solidFill>
              <a:latin typeface="Ubuntu"/>
              <a:ea typeface="Ubuntu"/>
              <a:cs typeface="Ubuntu"/>
              <a:sym typeface="Ubuntu"/>
            </a:endParaRPr>
          </a:p>
        </p:txBody>
      </p:sp>
      <p:sp>
        <p:nvSpPr>
          <p:cNvPr id="6432" name="Google Shape;6432;p186"/>
          <p:cNvSpPr/>
          <p:nvPr/>
        </p:nvSpPr>
        <p:spPr>
          <a:xfrm>
            <a:off x="6256827" y="3664765"/>
            <a:ext cx="85800" cy="722100"/>
          </a:xfrm>
          <a:prstGeom prst="rightBrace">
            <a:avLst>
              <a:gd fmla="val 50000" name="adj1"/>
              <a:gd fmla="val 50000" name="adj2"/>
            </a:avLst>
          </a:prstGeom>
          <a:noFill/>
          <a:ln cap="flat" cmpd="sng" w="5400">
            <a:solidFill>
              <a:schemeClr val="dk2"/>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cxnSp>
        <p:nvCxnSpPr>
          <p:cNvPr id="6433" name="Google Shape;6433;p186"/>
          <p:cNvCxnSpPr>
            <a:stCxn id="6432" idx="1"/>
            <a:endCxn id="6434" idx="1"/>
          </p:cNvCxnSpPr>
          <p:nvPr/>
        </p:nvCxnSpPr>
        <p:spPr>
          <a:xfrm flipH="1" rot="10800000">
            <a:off x="6342627" y="4024015"/>
            <a:ext cx="189900" cy="1800"/>
          </a:xfrm>
          <a:prstGeom prst="straightConnector1">
            <a:avLst/>
          </a:prstGeom>
          <a:noFill/>
          <a:ln cap="flat" cmpd="sng" w="5400">
            <a:solidFill>
              <a:schemeClr val="dk2"/>
            </a:solidFill>
            <a:prstDash val="solid"/>
            <a:round/>
            <a:headEnd len="med" w="med" type="none"/>
            <a:tailEnd len="med" w="med" type="triangle"/>
          </a:ln>
        </p:spPr>
      </p:cxnSp>
      <p:sp>
        <p:nvSpPr>
          <p:cNvPr id="6434" name="Google Shape;6434;p186"/>
          <p:cNvSpPr/>
          <p:nvPr/>
        </p:nvSpPr>
        <p:spPr>
          <a:xfrm>
            <a:off x="6532534" y="3846712"/>
            <a:ext cx="535500" cy="354900"/>
          </a:xfrm>
          <a:prstGeom prst="roundRect">
            <a:avLst>
              <a:gd fmla="val 16667" name="adj"/>
            </a:avLst>
          </a:prstGeom>
          <a:solidFill>
            <a:schemeClr val="lt2"/>
          </a:solidFill>
          <a:ln cap="flat" cmpd="sng" w="5400">
            <a:solidFill>
              <a:schemeClr val="dk2"/>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cxnSp>
        <p:nvCxnSpPr>
          <p:cNvPr id="6435" name="Google Shape;6435;p186"/>
          <p:cNvCxnSpPr/>
          <p:nvPr/>
        </p:nvCxnSpPr>
        <p:spPr>
          <a:xfrm>
            <a:off x="7068011" y="4025656"/>
            <a:ext cx="297300" cy="0"/>
          </a:xfrm>
          <a:prstGeom prst="straightConnector1">
            <a:avLst/>
          </a:prstGeom>
          <a:noFill/>
          <a:ln cap="flat" cmpd="sng" w="5400">
            <a:solidFill>
              <a:schemeClr val="dk2"/>
            </a:solidFill>
            <a:prstDash val="solid"/>
            <a:round/>
            <a:headEnd len="med" w="med" type="none"/>
            <a:tailEnd len="med" w="med" type="triangle"/>
          </a:ln>
        </p:spPr>
      </p:cxnSp>
      <p:sp>
        <p:nvSpPr>
          <p:cNvPr id="6436" name="Google Shape;6436;p186"/>
          <p:cNvSpPr txBox="1"/>
          <p:nvPr/>
        </p:nvSpPr>
        <p:spPr>
          <a:xfrm>
            <a:off x="6378333" y="3514223"/>
            <a:ext cx="812700" cy="417900"/>
          </a:xfrm>
          <a:prstGeom prst="rect">
            <a:avLst/>
          </a:prstGeom>
          <a:noFill/>
          <a:ln>
            <a:noFill/>
          </a:ln>
        </p:spPr>
        <p:txBody>
          <a:bodyPr anchorCtr="0" anchor="t" bIns="51700" lIns="51700" spcFirstLastPara="1" rIns="51700" wrap="square" tIns="51700">
            <a:spAutoFit/>
          </a:bodyPr>
          <a:lstStyle/>
          <a:p>
            <a:pPr indent="0" lvl="0" marL="0" rtl="0" algn="ctr">
              <a:spcBef>
                <a:spcPts val="0"/>
              </a:spcBef>
              <a:spcAft>
                <a:spcPts val="0"/>
              </a:spcAft>
              <a:buNone/>
            </a:pPr>
            <a:r>
              <a:rPr b="1" lang="en" sz="679">
                <a:solidFill>
                  <a:schemeClr val="dk1"/>
                </a:solidFill>
                <a:latin typeface="Ubuntu"/>
                <a:ea typeface="Ubuntu"/>
                <a:cs typeface="Ubuntu"/>
                <a:sym typeface="Ubuntu"/>
              </a:rPr>
              <a:t>Stream processing</a:t>
            </a:r>
            <a:endParaRPr b="1" sz="679">
              <a:solidFill>
                <a:schemeClr val="dk1"/>
              </a:solidFill>
              <a:latin typeface="Ubuntu"/>
              <a:ea typeface="Ubuntu"/>
              <a:cs typeface="Ubuntu"/>
              <a:sym typeface="Ubuntu"/>
            </a:endParaRPr>
          </a:p>
          <a:p>
            <a:pPr indent="0" lvl="0" marL="0" rtl="0" algn="ctr">
              <a:spcBef>
                <a:spcPts val="0"/>
              </a:spcBef>
              <a:spcAft>
                <a:spcPts val="0"/>
              </a:spcAft>
              <a:buNone/>
            </a:pPr>
            <a:r>
              <a:t/>
            </a:r>
            <a:endParaRPr b="1" sz="679">
              <a:solidFill>
                <a:schemeClr val="dk1"/>
              </a:solidFill>
              <a:latin typeface="Ubuntu"/>
              <a:ea typeface="Ubuntu"/>
              <a:cs typeface="Ubuntu"/>
              <a:sym typeface="Ubuntu"/>
            </a:endParaRPr>
          </a:p>
        </p:txBody>
      </p:sp>
      <p:sp>
        <p:nvSpPr>
          <p:cNvPr id="6437" name="Google Shape;6437;p186"/>
          <p:cNvSpPr/>
          <p:nvPr/>
        </p:nvSpPr>
        <p:spPr>
          <a:xfrm>
            <a:off x="5782870" y="3667765"/>
            <a:ext cx="44100" cy="208500"/>
          </a:xfrm>
          <a:prstGeom prst="roundRect">
            <a:avLst>
              <a:gd fmla="val 16667" name="adj"/>
            </a:avLst>
          </a:prstGeom>
          <a:solidFill>
            <a:srgbClr val="D9EAD3"/>
          </a:solidFill>
          <a:ln cap="flat" cmpd="sng" w="5400">
            <a:solidFill>
              <a:srgbClr val="38761D"/>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438" name="Google Shape;6438;p186"/>
          <p:cNvSpPr/>
          <p:nvPr/>
        </p:nvSpPr>
        <p:spPr>
          <a:xfrm>
            <a:off x="5709594" y="3667765"/>
            <a:ext cx="44100" cy="208500"/>
          </a:xfrm>
          <a:prstGeom prst="roundRect">
            <a:avLst>
              <a:gd fmla="val 16667" name="adj"/>
            </a:avLst>
          </a:prstGeom>
          <a:solidFill>
            <a:srgbClr val="D9EAD3"/>
          </a:solidFill>
          <a:ln cap="flat" cmpd="sng" w="5400">
            <a:solidFill>
              <a:srgbClr val="38761D"/>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439" name="Google Shape;6439;p186"/>
          <p:cNvSpPr/>
          <p:nvPr/>
        </p:nvSpPr>
        <p:spPr>
          <a:xfrm>
            <a:off x="5635470" y="3667765"/>
            <a:ext cx="44100" cy="208500"/>
          </a:xfrm>
          <a:prstGeom prst="roundRect">
            <a:avLst>
              <a:gd fmla="val 16667" name="adj"/>
            </a:avLst>
          </a:prstGeom>
          <a:solidFill>
            <a:srgbClr val="D9EAD3"/>
          </a:solidFill>
          <a:ln cap="flat" cmpd="sng" w="5400">
            <a:solidFill>
              <a:srgbClr val="38761D"/>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440" name="Google Shape;6440;p186"/>
          <p:cNvSpPr/>
          <p:nvPr/>
        </p:nvSpPr>
        <p:spPr>
          <a:xfrm>
            <a:off x="5453612" y="3667765"/>
            <a:ext cx="44100" cy="208500"/>
          </a:xfrm>
          <a:prstGeom prst="roundRect">
            <a:avLst>
              <a:gd fmla="val 16667" name="adj"/>
            </a:avLst>
          </a:prstGeom>
          <a:solidFill>
            <a:srgbClr val="D9EAD3"/>
          </a:solidFill>
          <a:ln cap="flat" cmpd="sng" w="5400">
            <a:solidFill>
              <a:srgbClr val="38761D"/>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441" name="Google Shape;6441;p186"/>
          <p:cNvSpPr/>
          <p:nvPr/>
        </p:nvSpPr>
        <p:spPr>
          <a:xfrm>
            <a:off x="5782870" y="3922818"/>
            <a:ext cx="44100" cy="208500"/>
          </a:xfrm>
          <a:prstGeom prst="roundRect">
            <a:avLst>
              <a:gd fmla="val 16667" name="adj"/>
            </a:avLst>
          </a:prstGeom>
          <a:solidFill>
            <a:srgbClr val="F4CCCC"/>
          </a:solidFill>
          <a:ln cap="flat" cmpd="sng" w="5400">
            <a:solidFill>
              <a:srgbClr val="C00001"/>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442" name="Google Shape;6442;p186"/>
          <p:cNvSpPr/>
          <p:nvPr/>
        </p:nvSpPr>
        <p:spPr>
          <a:xfrm>
            <a:off x="5709594" y="3922818"/>
            <a:ext cx="44100" cy="208500"/>
          </a:xfrm>
          <a:prstGeom prst="roundRect">
            <a:avLst>
              <a:gd fmla="val 16667" name="adj"/>
            </a:avLst>
          </a:prstGeom>
          <a:solidFill>
            <a:srgbClr val="F4CCCC"/>
          </a:solidFill>
          <a:ln cap="flat" cmpd="sng" w="5400">
            <a:solidFill>
              <a:srgbClr val="C00001"/>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443" name="Google Shape;6443;p186"/>
          <p:cNvSpPr/>
          <p:nvPr/>
        </p:nvSpPr>
        <p:spPr>
          <a:xfrm>
            <a:off x="5635470" y="3922818"/>
            <a:ext cx="44100" cy="208500"/>
          </a:xfrm>
          <a:prstGeom prst="roundRect">
            <a:avLst>
              <a:gd fmla="val 16667" name="adj"/>
            </a:avLst>
          </a:prstGeom>
          <a:solidFill>
            <a:srgbClr val="F4CCCC"/>
          </a:solidFill>
          <a:ln cap="flat" cmpd="sng" w="5400">
            <a:solidFill>
              <a:srgbClr val="C00001"/>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444" name="Google Shape;6444;p186"/>
          <p:cNvSpPr/>
          <p:nvPr/>
        </p:nvSpPr>
        <p:spPr>
          <a:xfrm>
            <a:off x="5453612" y="3922818"/>
            <a:ext cx="44100" cy="208500"/>
          </a:xfrm>
          <a:prstGeom prst="roundRect">
            <a:avLst>
              <a:gd fmla="val 16667" name="adj"/>
            </a:avLst>
          </a:prstGeom>
          <a:solidFill>
            <a:srgbClr val="F4CCCC"/>
          </a:solidFill>
          <a:ln cap="flat" cmpd="sng" w="5400">
            <a:solidFill>
              <a:srgbClr val="C00001"/>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445" name="Google Shape;6445;p186"/>
          <p:cNvSpPr/>
          <p:nvPr/>
        </p:nvSpPr>
        <p:spPr>
          <a:xfrm>
            <a:off x="5782870" y="4177872"/>
            <a:ext cx="44100" cy="208500"/>
          </a:xfrm>
          <a:prstGeom prst="roundRect">
            <a:avLst>
              <a:gd fmla="val 16667" name="adj"/>
            </a:avLst>
          </a:prstGeom>
          <a:solidFill>
            <a:srgbClr val="FCE5CD"/>
          </a:solidFill>
          <a:ln cap="flat" cmpd="sng" w="5400">
            <a:solidFill>
              <a:srgbClr val="B45F05"/>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446" name="Google Shape;6446;p186"/>
          <p:cNvSpPr/>
          <p:nvPr/>
        </p:nvSpPr>
        <p:spPr>
          <a:xfrm>
            <a:off x="5709594" y="4177872"/>
            <a:ext cx="44100" cy="208500"/>
          </a:xfrm>
          <a:prstGeom prst="roundRect">
            <a:avLst>
              <a:gd fmla="val 16667" name="adj"/>
            </a:avLst>
          </a:prstGeom>
          <a:solidFill>
            <a:srgbClr val="FCE5CD"/>
          </a:solidFill>
          <a:ln cap="flat" cmpd="sng" w="5400">
            <a:solidFill>
              <a:srgbClr val="B45F05"/>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447" name="Google Shape;6447;p186"/>
          <p:cNvSpPr/>
          <p:nvPr/>
        </p:nvSpPr>
        <p:spPr>
          <a:xfrm>
            <a:off x="5635470" y="4177872"/>
            <a:ext cx="44100" cy="208500"/>
          </a:xfrm>
          <a:prstGeom prst="roundRect">
            <a:avLst>
              <a:gd fmla="val 16667" name="adj"/>
            </a:avLst>
          </a:prstGeom>
          <a:solidFill>
            <a:srgbClr val="FCE5CD"/>
          </a:solidFill>
          <a:ln cap="flat" cmpd="sng" w="5400">
            <a:solidFill>
              <a:srgbClr val="B45F05"/>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448" name="Google Shape;6448;p186"/>
          <p:cNvSpPr/>
          <p:nvPr/>
        </p:nvSpPr>
        <p:spPr>
          <a:xfrm>
            <a:off x="5453612" y="4177872"/>
            <a:ext cx="44100" cy="208500"/>
          </a:xfrm>
          <a:prstGeom prst="roundRect">
            <a:avLst>
              <a:gd fmla="val 16667" name="adj"/>
            </a:avLst>
          </a:prstGeom>
          <a:solidFill>
            <a:srgbClr val="FCE5CD"/>
          </a:solidFill>
          <a:ln cap="flat" cmpd="sng" w="5400">
            <a:solidFill>
              <a:srgbClr val="B45F05"/>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b="1" sz="509">
              <a:solidFill>
                <a:srgbClr val="38761D"/>
              </a:solidFill>
              <a:latin typeface="Ubuntu"/>
              <a:ea typeface="Ubuntu"/>
              <a:cs typeface="Ubuntu"/>
              <a:sym typeface="Ubuntu"/>
            </a:endParaRPr>
          </a:p>
        </p:txBody>
      </p:sp>
      <p:sp>
        <p:nvSpPr>
          <p:cNvPr id="6449" name="Google Shape;6449;p186"/>
          <p:cNvSpPr txBox="1"/>
          <p:nvPr/>
        </p:nvSpPr>
        <p:spPr>
          <a:xfrm>
            <a:off x="5461336" y="3622689"/>
            <a:ext cx="255300" cy="234900"/>
          </a:xfrm>
          <a:prstGeom prst="rect">
            <a:avLst/>
          </a:prstGeom>
          <a:noFill/>
          <a:ln>
            <a:noFill/>
          </a:ln>
        </p:spPr>
        <p:txBody>
          <a:bodyPr anchorCtr="0" anchor="t" bIns="51700" lIns="51700" spcFirstLastPara="1" rIns="51700" wrap="square" tIns="51700">
            <a:spAutoFit/>
          </a:bodyPr>
          <a:lstStyle/>
          <a:p>
            <a:pPr indent="0" lvl="0" marL="0" rtl="0" algn="l">
              <a:spcBef>
                <a:spcPts val="0"/>
              </a:spcBef>
              <a:spcAft>
                <a:spcPts val="0"/>
              </a:spcAft>
              <a:buNone/>
            </a:pPr>
            <a:r>
              <a:rPr b="1" lang="en" sz="848">
                <a:solidFill>
                  <a:srgbClr val="38761D"/>
                </a:solidFill>
              </a:rPr>
              <a:t>…</a:t>
            </a:r>
            <a:endParaRPr b="1" sz="848">
              <a:solidFill>
                <a:srgbClr val="38761D"/>
              </a:solidFill>
            </a:endParaRPr>
          </a:p>
        </p:txBody>
      </p:sp>
      <p:sp>
        <p:nvSpPr>
          <p:cNvPr id="6450" name="Google Shape;6450;p186"/>
          <p:cNvSpPr txBox="1"/>
          <p:nvPr/>
        </p:nvSpPr>
        <p:spPr>
          <a:xfrm>
            <a:off x="5463120" y="3881648"/>
            <a:ext cx="255300" cy="234900"/>
          </a:xfrm>
          <a:prstGeom prst="rect">
            <a:avLst/>
          </a:prstGeom>
          <a:noFill/>
          <a:ln>
            <a:noFill/>
          </a:ln>
        </p:spPr>
        <p:txBody>
          <a:bodyPr anchorCtr="0" anchor="t" bIns="51700" lIns="51700" spcFirstLastPara="1" rIns="51700" wrap="square" tIns="51700">
            <a:spAutoFit/>
          </a:bodyPr>
          <a:lstStyle/>
          <a:p>
            <a:pPr indent="0" lvl="0" marL="0" rtl="0" algn="l">
              <a:spcBef>
                <a:spcPts val="0"/>
              </a:spcBef>
              <a:spcAft>
                <a:spcPts val="0"/>
              </a:spcAft>
              <a:buNone/>
            </a:pPr>
            <a:r>
              <a:rPr b="1" lang="en" sz="848">
                <a:solidFill>
                  <a:srgbClr val="C00001"/>
                </a:solidFill>
              </a:rPr>
              <a:t>…</a:t>
            </a:r>
            <a:endParaRPr b="1" sz="848">
              <a:solidFill>
                <a:srgbClr val="C00001"/>
              </a:solidFill>
            </a:endParaRPr>
          </a:p>
        </p:txBody>
      </p:sp>
      <p:sp>
        <p:nvSpPr>
          <p:cNvPr id="6451" name="Google Shape;6451;p186"/>
          <p:cNvSpPr txBox="1"/>
          <p:nvPr/>
        </p:nvSpPr>
        <p:spPr>
          <a:xfrm>
            <a:off x="5463123" y="4141393"/>
            <a:ext cx="255300" cy="234900"/>
          </a:xfrm>
          <a:prstGeom prst="rect">
            <a:avLst/>
          </a:prstGeom>
          <a:noFill/>
          <a:ln>
            <a:noFill/>
          </a:ln>
        </p:spPr>
        <p:txBody>
          <a:bodyPr anchorCtr="0" anchor="t" bIns="51700" lIns="51700" spcFirstLastPara="1" rIns="51700" wrap="square" tIns="51700">
            <a:spAutoFit/>
          </a:bodyPr>
          <a:lstStyle/>
          <a:p>
            <a:pPr indent="0" lvl="0" marL="0" rtl="0" algn="l">
              <a:spcBef>
                <a:spcPts val="0"/>
              </a:spcBef>
              <a:spcAft>
                <a:spcPts val="0"/>
              </a:spcAft>
              <a:buNone/>
            </a:pPr>
            <a:r>
              <a:rPr b="1" lang="en" sz="848">
                <a:solidFill>
                  <a:srgbClr val="EA7501"/>
                </a:solidFill>
              </a:rPr>
              <a:t>…</a:t>
            </a:r>
            <a:endParaRPr b="1" sz="848">
              <a:solidFill>
                <a:srgbClr val="EA7501"/>
              </a:solidFill>
            </a:endParaRPr>
          </a:p>
        </p:txBody>
      </p:sp>
      <p:sp>
        <p:nvSpPr>
          <p:cNvPr id="6452" name="Google Shape;6452;p186"/>
          <p:cNvSpPr/>
          <p:nvPr/>
        </p:nvSpPr>
        <p:spPr>
          <a:xfrm>
            <a:off x="7365457" y="3780429"/>
            <a:ext cx="1332600" cy="510900"/>
          </a:xfrm>
          <a:prstGeom prst="roundRect">
            <a:avLst>
              <a:gd fmla="val 16667" name="adj"/>
            </a:avLst>
          </a:prstGeom>
          <a:solidFill>
            <a:schemeClr val="lt2"/>
          </a:solidFill>
          <a:ln cap="flat" cmpd="sng" w="5400">
            <a:solidFill>
              <a:schemeClr val="dk2"/>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sp>
        <p:nvSpPr>
          <p:cNvPr id="6453" name="Google Shape;6453;p186"/>
          <p:cNvSpPr/>
          <p:nvPr/>
        </p:nvSpPr>
        <p:spPr>
          <a:xfrm>
            <a:off x="7463688" y="3881647"/>
            <a:ext cx="93600" cy="90900"/>
          </a:xfrm>
          <a:prstGeom prst="ellipse">
            <a:avLst/>
          </a:prstGeom>
          <a:solidFill>
            <a:srgbClr val="9E9E9E"/>
          </a:solidFill>
          <a:ln cap="flat" cmpd="sng" w="5400">
            <a:solidFill>
              <a:srgbClr val="595959"/>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sp>
        <p:nvSpPr>
          <p:cNvPr id="6454" name="Google Shape;6454;p186"/>
          <p:cNvSpPr/>
          <p:nvPr/>
        </p:nvSpPr>
        <p:spPr>
          <a:xfrm>
            <a:off x="8071639" y="3847496"/>
            <a:ext cx="93600" cy="90900"/>
          </a:xfrm>
          <a:prstGeom prst="ellipse">
            <a:avLst/>
          </a:prstGeom>
          <a:solidFill>
            <a:srgbClr val="9E9E9E"/>
          </a:solidFill>
          <a:ln cap="flat" cmpd="sng" w="5400">
            <a:solidFill>
              <a:srgbClr val="595959"/>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sp>
        <p:nvSpPr>
          <p:cNvPr id="6455" name="Google Shape;6455;p186"/>
          <p:cNvSpPr/>
          <p:nvPr/>
        </p:nvSpPr>
        <p:spPr>
          <a:xfrm>
            <a:off x="8460772" y="3845640"/>
            <a:ext cx="96900" cy="94800"/>
          </a:xfrm>
          <a:prstGeom prst="ellipse">
            <a:avLst/>
          </a:prstGeom>
          <a:solidFill>
            <a:srgbClr val="9E9E9E"/>
          </a:solidFill>
          <a:ln cap="flat" cmpd="sng" w="5625">
            <a:solidFill>
              <a:srgbClr val="595959"/>
            </a:solidFill>
            <a:prstDash val="solid"/>
            <a:round/>
            <a:headEnd len="sm" w="sm" type="none"/>
            <a:tailEnd len="sm" w="sm" type="none"/>
          </a:ln>
        </p:spPr>
        <p:txBody>
          <a:bodyPr anchorCtr="0" anchor="ctr" bIns="53850" lIns="53850" spcFirstLastPara="1" rIns="53850" wrap="square" tIns="53850">
            <a:noAutofit/>
          </a:bodyPr>
          <a:lstStyle/>
          <a:p>
            <a:pPr indent="0" lvl="0" marL="0" rtl="0" algn="ctr">
              <a:spcBef>
                <a:spcPts val="0"/>
              </a:spcBef>
              <a:spcAft>
                <a:spcPts val="0"/>
              </a:spcAft>
              <a:buNone/>
            </a:pPr>
            <a:r>
              <a:t/>
            </a:r>
            <a:endParaRPr sz="825"/>
          </a:p>
        </p:txBody>
      </p:sp>
      <p:sp>
        <p:nvSpPr>
          <p:cNvPr id="6456" name="Google Shape;6456;p186"/>
          <p:cNvSpPr/>
          <p:nvPr/>
        </p:nvSpPr>
        <p:spPr>
          <a:xfrm>
            <a:off x="7773565" y="4087063"/>
            <a:ext cx="93600" cy="90900"/>
          </a:xfrm>
          <a:prstGeom prst="ellipse">
            <a:avLst/>
          </a:prstGeom>
          <a:solidFill>
            <a:schemeClr val="lt1"/>
          </a:solidFill>
          <a:ln cap="flat" cmpd="sng" w="5400">
            <a:solidFill>
              <a:srgbClr val="595959"/>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sp>
        <p:nvSpPr>
          <p:cNvPr id="6457" name="Google Shape;6457;p186"/>
          <p:cNvSpPr/>
          <p:nvPr/>
        </p:nvSpPr>
        <p:spPr>
          <a:xfrm>
            <a:off x="8229427" y="3976928"/>
            <a:ext cx="96900" cy="94800"/>
          </a:xfrm>
          <a:prstGeom prst="ellipse">
            <a:avLst/>
          </a:prstGeom>
          <a:solidFill>
            <a:srgbClr val="9E9E9E"/>
          </a:solidFill>
          <a:ln cap="flat" cmpd="sng" w="5625">
            <a:solidFill>
              <a:srgbClr val="595959"/>
            </a:solidFill>
            <a:prstDash val="solid"/>
            <a:round/>
            <a:headEnd len="sm" w="sm" type="none"/>
            <a:tailEnd len="sm" w="sm" type="none"/>
          </a:ln>
        </p:spPr>
        <p:txBody>
          <a:bodyPr anchorCtr="0" anchor="ctr" bIns="53850" lIns="53850" spcFirstLastPara="1" rIns="53850" wrap="square" tIns="53850">
            <a:noAutofit/>
          </a:bodyPr>
          <a:lstStyle/>
          <a:p>
            <a:pPr indent="0" lvl="0" marL="0" rtl="0" algn="ctr">
              <a:spcBef>
                <a:spcPts val="0"/>
              </a:spcBef>
              <a:spcAft>
                <a:spcPts val="0"/>
              </a:spcAft>
              <a:buNone/>
            </a:pPr>
            <a:r>
              <a:t/>
            </a:r>
            <a:endParaRPr sz="825"/>
          </a:p>
        </p:txBody>
      </p:sp>
      <p:sp>
        <p:nvSpPr>
          <p:cNvPr id="6458" name="Google Shape;6458;p186"/>
          <p:cNvSpPr/>
          <p:nvPr/>
        </p:nvSpPr>
        <p:spPr>
          <a:xfrm>
            <a:off x="7510342" y="4087052"/>
            <a:ext cx="93600" cy="90900"/>
          </a:xfrm>
          <a:prstGeom prst="ellipse">
            <a:avLst/>
          </a:prstGeom>
          <a:solidFill>
            <a:srgbClr val="9E9E9E"/>
          </a:solidFill>
          <a:ln cap="flat" cmpd="sng" w="5400">
            <a:solidFill>
              <a:srgbClr val="595959"/>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sp>
        <p:nvSpPr>
          <p:cNvPr id="6459" name="Google Shape;6459;p186"/>
          <p:cNvSpPr txBox="1"/>
          <p:nvPr/>
        </p:nvSpPr>
        <p:spPr>
          <a:xfrm>
            <a:off x="8271288" y="4074088"/>
            <a:ext cx="476400" cy="208800"/>
          </a:xfrm>
          <a:prstGeom prst="rect">
            <a:avLst/>
          </a:prstGeom>
          <a:noFill/>
          <a:ln>
            <a:noFill/>
          </a:ln>
        </p:spPr>
        <p:txBody>
          <a:bodyPr anchorCtr="0" anchor="t" bIns="51700" lIns="51700" spcFirstLastPara="1" rIns="51700" wrap="square" tIns="51700">
            <a:spAutoFit/>
          </a:bodyPr>
          <a:lstStyle/>
          <a:p>
            <a:pPr indent="0" lvl="0" marL="0" rtl="0" algn="ctr">
              <a:spcBef>
                <a:spcPts val="0"/>
              </a:spcBef>
              <a:spcAft>
                <a:spcPts val="0"/>
              </a:spcAft>
              <a:buNone/>
            </a:pPr>
            <a:r>
              <a:rPr b="1" lang="en" sz="679">
                <a:solidFill>
                  <a:schemeClr val="dk1"/>
                </a:solidFill>
                <a:latin typeface="Ubuntu"/>
                <a:ea typeface="Ubuntu"/>
                <a:cs typeface="Ubuntu"/>
                <a:sym typeface="Ubuntu"/>
              </a:rPr>
              <a:t>Index</a:t>
            </a:r>
            <a:endParaRPr b="1" sz="679">
              <a:solidFill>
                <a:schemeClr val="dk1"/>
              </a:solidFill>
              <a:latin typeface="Ubuntu"/>
              <a:ea typeface="Ubuntu"/>
              <a:cs typeface="Ubuntu"/>
              <a:sym typeface="Ubuntu"/>
            </a:endParaRPr>
          </a:p>
        </p:txBody>
      </p:sp>
      <p:sp>
        <p:nvSpPr>
          <p:cNvPr id="6460" name="Google Shape;6460;p186"/>
          <p:cNvSpPr/>
          <p:nvPr/>
        </p:nvSpPr>
        <p:spPr>
          <a:xfrm>
            <a:off x="7601921" y="3912359"/>
            <a:ext cx="96900" cy="94800"/>
          </a:xfrm>
          <a:prstGeom prst="ellipse">
            <a:avLst/>
          </a:prstGeom>
          <a:solidFill>
            <a:srgbClr val="D8EAD3"/>
          </a:solidFill>
          <a:ln cap="flat" cmpd="sng" w="5625">
            <a:solidFill>
              <a:srgbClr val="38761D"/>
            </a:solidFill>
            <a:prstDash val="solid"/>
            <a:round/>
            <a:headEnd len="sm" w="sm" type="none"/>
            <a:tailEnd len="sm" w="sm" type="none"/>
          </a:ln>
        </p:spPr>
        <p:txBody>
          <a:bodyPr anchorCtr="0" anchor="ctr" bIns="53850" lIns="53850" spcFirstLastPara="1" rIns="53850" wrap="square" tIns="53850">
            <a:noAutofit/>
          </a:bodyPr>
          <a:lstStyle/>
          <a:p>
            <a:pPr indent="0" lvl="0" marL="0" rtl="0" algn="ctr">
              <a:spcBef>
                <a:spcPts val="0"/>
              </a:spcBef>
              <a:spcAft>
                <a:spcPts val="0"/>
              </a:spcAft>
              <a:buNone/>
            </a:pPr>
            <a:r>
              <a:t/>
            </a:r>
            <a:endParaRPr sz="825"/>
          </a:p>
        </p:txBody>
      </p:sp>
      <p:sp>
        <p:nvSpPr>
          <p:cNvPr id="6461" name="Google Shape;6461;p186"/>
          <p:cNvSpPr/>
          <p:nvPr/>
        </p:nvSpPr>
        <p:spPr>
          <a:xfrm>
            <a:off x="7604758" y="3915164"/>
            <a:ext cx="93600" cy="90900"/>
          </a:xfrm>
          <a:prstGeom prst="ellipse">
            <a:avLst/>
          </a:prstGeom>
          <a:solidFill>
            <a:srgbClr val="9E9E9E"/>
          </a:solidFill>
          <a:ln cap="flat" cmpd="sng" w="5400">
            <a:solidFill>
              <a:srgbClr val="595959"/>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t/>
            </a:r>
            <a:endParaRPr sz="792"/>
          </a:p>
        </p:txBody>
      </p:sp>
      <p:sp>
        <p:nvSpPr>
          <p:cNvPr id="6462" name="Google Shape;6462;p186"/>
          <p:cNvSpPr/>
          <p:nvPr/>
        </p:nvSpPr>
        <p:spPr>
          <a:xfrm>
            <a:off x="6627155" y="3931615"/>
            <a:ext cx="346200" cy="208500"/>
          </a:xfrm>
          <a:prstGeom prst="roundRect">
            <a:avLst>
              <a:gd fmla="val 16667" name="adj"/>
            </a:avLst>
          </a:prstGeom>
          <a:solidFill>
            <a:srgbClr val="D9EAD3"/>
          </a:solidFill>
          <a:ln cap="flat" cmpd="sng" w="5400">
            <a:solidFill>
              <a:srgbClr val="38761D"/>
            </a:solidFill>
            <a:prstDash val="solid"/>
            <a:round/>
            <a:headEnd len="sm" w="sm" type="none"/>
            <a:tailEnd len="sm" w="sm" type="none"/>
          </a:ln>
        </p:spPr>
        <p:txBody>
          <a:bodyPr anchorCtr="0" anchor="ctr" bIns="51700" lIns="51700" spcFirstLastPara="1" rIns="51700" wrap="square" tIns="51700">
            <a:noAutofit/>
          </a:bodyPr>
          <a:lstStyle/>
          <a:p>
            <a:pPr indent="0" lvl="0" marL="0" rtl="0" algn="ctr">
              <a:spcBef>
                <a:spcPts val="0"/>
              </a:spcBef>
              <a:spcAft>
                <a:spcPts val="0"/>
              </a:spcAft>
              <a:buNone/>
            </a:pPr>
            <a:r>
              <a:rPr b="1" lang="en" sz="509">
                <a:solidFill>
                  <a:srgbClr val="38761D"/>
                </a:solidFill>
                <a:latin typeface="Ubuntu"/>
                <a:ea typeface="Ubuntu"/>
                <a:cs typeface="Ubuntu"/>
                <a:sym typeface="Ubuntu"/>
              </a:rPr>
              <a:t>insert</a:t>
            </a:r>
            <a:endParaRPr b="1" sz="509">
              <a:solidFill>
                <a:srgbClr val="38761D"/>
              </a:solidFill>
              <a:latin typeface="Ubuntu"/>
              <a:ea typeface="Ubuntu"/>
              <a:cs typeface="Ubuntu"/>
              <a:sym typeface="Ubuntu"/>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6" name="Shape 6466"/>
        <p:cNvGrpSpPr/>
        <p:nvPr/>
      </p:nvGrpSpPr>
      <p:grpSpPr>
        <a:xfrm>
          <a:off x="0" y="0"/>
          <a:ext cx="0" cy="0"/>
          <a:chOff x="0" y="0"/>
          <a:chExt cx="0" cy="0"/>
        </a:xfrm>
      </p:grpSpPr>
      <p:sp>
        <p:nvSpPr>
          <p:cNvPr id="6467" name="Google Shape;6467;p18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3</a:t>
            </a:r>
            <a:r>
              <a:rPr lang="en">
                <a:latin typeface="Ubuntu"/>
                <a:ea typeface="Ubuntu"/>
                <a:cs typeface="Ubuntu"/>
                <a:sym typeface="Ubuntu"/>
              </a:rPr>
              <a:t>/</a:t>
            </a:r>
            <a:r>
              <a:rPr lang="en"/>
              <a:t>3</a:t>
            </a:r>
            <a:r>
              <a:rPr lang="en">
                <a:latin typeface="Ubuntu"/>
                <a:ea typeface="Ubuntu"/>
                <a:cs typeface="Ubuntu"/>
                <a:sym typeface="Ubuntu"/>
              </a:rPr>
              <a:t>]</a:t>
            </a:r>
            <a:endParaRPr>
              <a:latin typeface="Ubuntu"/>
              <a:ea typeface="Ubuntu"/>
              <a:cs typeface="Ubuntu"/>
              <a:sym typeface="Ubuntu"/>
            </a:endParaRPr>
          </a:p>
        </p:txBody>
      </p:sp>
      <p:sp>
        <p:nvSpPr>
          <p:cNvPr id="6468" name="Google Shape;6468;p187"/>
          <p:cNvSpPr txBox="1"/>
          <p:nvPr>
            <p:ph idx="1" type="body"/>
          </p:nvPr>
        </p:nvSpPr>
        <p:spPr>
          <a:xfrm>
            <a:off x="311700" y="1152475"/>
            <a:ext cx="8520600" cy="1763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In-place</a:t>
            </a:r>
            <a:endParaRPr>
              <a:solidFill>
                <a:schemeClr val="dk1"/>
              </a:solidFill>
              <a:latin typeface="Ubuntu"/>
              <a:ea typeface="Ubuntu"/>
              <a:cs typeface="Ubuntu"/>
              <a:sym typeface="Ubuntu"/>
            </a:endParaRPr>
          </a:p>
          <a:p>
            <a:pPr indent="-342900" lvl="0" marL="457200" rtl="0" algn="l">
              <a:spcBef>
                <a:spcPts val="1200"/>
              </a:spcBef>
              <a:spcAft>
                <a:spcPts val="0"/>
              </a:spcAft>
              <a:buClr>
                <a:schemeClr val="dk1"/>
              </a:buClr>
              <a:buSzPts val="1800"/>
              <a:buChar char="●"/>
            </a:pPr>
            <a:r>
              <a:rPr lang="en">
                <a:solidFill>
                  <a:schemeClr val="dk1"/>
                </a:solidFill>
              </a:rPr>
              <a:t>Direct modifications on the index</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Immediate visibility of updates</a:t>
            </a:r>
            <a:endParaRPr>
              <a:solidFill>
                <a:schemeClr val="dk1"/>
              </a:solidFill>
            </a:endParaRPr>
          </a:p>
          <a:p>
            <a:pPr indent="-342900" lvl="0" marL="457200" rtl="0" algn="l">
              <a:spcBef>
                <a:spcPts val="0"/>
              </a:spcBef>
              <a:spcAft>
                <a:spcPts val="0"/>
              </a:spcAft>
              <a:buClr>
                <a:srgbClr val="6AA84F"/>
              </a:buClr>
              <a:buSzPts val="1800"/>
              <a:buChar char="●"/>
            </a:pPr>
            <a:r>
              <a:rPr lang="en">
                <a:solidFill>
                  <a:srgbClr val="6AA84F"/>
                </a:solidFill>
              </a:rPr>
              <a:t>Memory efficient</a:t>
            </a:r>
            <a:endParaRPr>
              <a:solidFill>
                <a:srgbClr val="6AA84F"/>
              </a:solidFill>
            </a:endParaRPr>
          </a:p>
          <a:p>
            <a:pPr indent="-342900" lvl="0" marL="457200" rtl="0" algn="l">
              <a:spcBef>
                <a:spcPts val="0"/>
              </a:spcBef>
              <a:spcAft>
                <a:spcPts val="0"/>
              </a:spcAft>
              <a:buClr>
                <a:srgbClr val="E06666"/>
              </a:buClr>
              <a:buSzPts val="1800"/>
              <a:buChar char="●"/>
            </a:pPr>
            <a:r>
              <a:rPr lang="en">
                <a:solidFill>
                  <a:srgbClr val="E06666"/>
                </a:solidFill>
              </a:rPr>
              <a:t>Complex concurrency</a:t>
            </a:r>
            <a:endParaRPr>
              <a:solidFill>
                <a:srgbClr val="E06666"/>
              </a:solidFill>
            </a:endParaRPr>
          </a:p>
        </p:txBody>
      </p:sp>
      <p:sp>
        <p:nvSpPr>
          <p:cNvPr id="6469" name="Google Shape;6469;p18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470" name="Google Shape;6470;p187"/>
          <p:cNvSpPr txBox="1"/>
          <p:nvPr>
            <p:ph idx="1" type="body"/>
          </p:nvPr>
        </p:nvSpPr>
        <p:spPr>
          <a:xfrm>
            <a:off x="4572000" y="1152475"/>
            <a:ext cx="4260300" cy="1763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Out of place</a:t>
            </a:r>
            <a:endParaRPr>
              <a:solidFill>
                <a:schemeClr val="dk1"/>
              </a:solidFill>
              <a:latin typeface="Ubuntu"/>
              <a:ea typeface="Ubuntu"/>
              <a:cs typeface="Ubuntu"/>
              <a:sym typeface="Ubuntu"/>
            </a:endParaRPr>
          </a:p>
          <a:p>
            <a:pPr indent="-342900" lvl="0" marL="457200" rtl="0" algn="l">
              <a:spcBef>
                <a:spcPts val="1200"/>
              </a:spcBef>
              <a:spcAft>
                <a:spcPts val="0"/>
              </a:spcAft>
              <a:buClr>
                <a:schemeClr val="dk1"/>
              </a:buClr>
              <a:buSzPts val="1800"/>
              <a:buChar char="●"/>
            </a:pPr>
            <a:r>
              <a:rPr lang="en">
                <a:solidFill>
                  <a:schemeClr val="dk1"/>
                </a:solidFill>
              </a:rPr>
              <a:t>Updates stored separately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Periodic merge into main index</a:t>
            </a:r>
            <a:endParaRPr>
              <a:solidFill>
                <a:schemeClr val="dk1"/>
              </a:solidFill>
            </a:endParaRPr>
          </a:p>
          <a:p>
            <a:pPr indent="-342900" lvl="0" marL="457200" rtl="0" algn="l">
              <a:spcBef>
                <a:spcPts val="0"/>
              </a:spcBef>
              <a:spcAft>
                <a:spcPts val="0"/>
              </a:spcAft>
              <a:buClr>
                <a:srgbClr val="6AA84F"/>
              </a:buClr>
              <a:buSzPts val="1800"/>
              <a:buChar char="●"/>
            </a:pPr>
            <a:r>
              <a:rPr lang="en">
                <a:solidFill>
                  <a:srgbClr val="6AA84F"/>
                </a:solidFill>
              </a:rPr>
              <a:t>Simpler consistency </a:t>
            </a:r>
            <a:endParaRPr>
              <a:solidFill>
                <a:srgbClr val="6AA84F"/>
              </a:solidFill>
            </a:endParaRPr>
          </a:p>
          <a:p>
            <a:pPr indent="-342900" lvl="0" marL="457200" rtl="0" algn="l">
              <a:spcBef>
                <a:spcPts val="0"/>
              </a:spcBef>
              <a:spcAft>
                <a:spcPts val="0"/>
              </a:spcAft>
              <a:buClr>
                <a:srgbClr val="E06666"/>
              </a:buClr>
              <a:buSzPts val="1800"/>
              <a:buChar char="●"/>
            </a:pPr>
            <a:r>
              <a:rPr lang="en">
                <a:solidFill>
                  <a:srgbClr val="E06666"/>
                </a:solidFill>
              </a:rPr>
              <a:t>Higher memory usage</a:t>
            </a:r>
            <a:endParaRPr>
              <a:solidFill>
                <a:srgbClr val="E06666"/>
              </a:solidFill>
            </a:endParaRPr>
          </a:p>
        </p:txBody>
      </p:sp>
      <p:sp>
        <p:nvSpPr>
          <p:cNvPr id="6471" name="Google Shape;6471;p187"/>
          <p:cNvSpPr txBox="1"/>
          <p:nvPr>
            <p:ph idx="1" type="body"/>
          </p:nvPr>
        </p:nvSpPr>
        <p:spPr>
          <a:xfrm rot="-5401344">
            <a:off x="4134915" y="3876745"/>
            <a:ext cx="767400" cy="234600"/>
          </a:xfrm>
          <a:prstGeom prst="rect">
            <a:avLst/>
          </a:prstGeom>
        </p:spPr>
        <p:txBody>
          <a:bodyPr anchorCtr="0" anchor="ctr" bIns="47575" lIns="47575" spcFirstLastPara="1" rIns="47575" wrap="square" tIns="47575">
            <a:normAutofit/>
          </a:bodyPr>
          <a:lstStyle/>
          <a:p>
            <a:pPr indent="0" lvl="0" marL="0" rtl="0" algn="ctr">
              <a:spcBef>
                <a:spcPts val="625"/>
              </a:spcBef>
              <a:spcAft>
                <a:spcPts val="625"/>
              </a:spcAft>
              <a:buNone/>
            </a:pPr>
            <a:r>
              <a:rPr b="1" lang="en" sz="729">
                <a:solidFill>
                  <a:srgbClr val="C00000"/>
                </a:solidFill>
              </a:rPr>
              <a:t>Out of place</a:t>
            </a:r>
            <a:endParaRPr sz="1093">
              <a:solidFill>
                <a:srgbClr val="C00000"/>
              </a:solidFill>
              <a:latin typeface="Ubuntu"/>
              <a:ea typeface="Ubuntu"/>
              <a:cs typeface="Ubuntu"/>
              <a:sym typeface="Ubuntu"/>
            </a:endParaRPr>
          </a:p>
        </p:txBody>
      </p:sp>
      <p:sp>
        <p:nvSpPr>
          <p:cNvPr id="6472" name="Google Shape;6472;p187"/>
          <p:cNvSpPr/>
          <p:nvPr/>
        </p:nvSpPr>
        <p:spPr>
          <a:xfrm>
            <a:off x="4602984" y="3610476"/>
            <a:ext cx="143100" cy="789900"/>
          </a:xfrm>
          <a:prstGeom prst="leftBracket">
            <a:avLst>
              <a:gd fmla="val 90648" name="adj"/>
            </a:avLst>
          </a:prstGeom>
          <a:noFill/>
          <a:ln cap="flat" cmpd="sng" w="992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sp>
        <p:nvSpPr>
          <p:cNvPr id="6473" name="Google Shape;6473;p187"/>
          <p:cNvSpPr/>
          <p:nvPr/>
        </p:nvSpPr>
        <p:spPr>
          <a:xfrm>
            <a:off x="5133488" y="3666697"/>
            <a:ext cx="318300" cy="192300"/>
          </a:xfrm>
          <a:prstGeom prst="roundRect">
            <a:avLst>
              <a:gd fmla="val 16667" name="adj"/>
            </a:avLst>
          </a:prstGeom>
          <a:solidFill>
            <a:srgbClr val="D9EAD3"/>
          </a:solidFill>
          <a:ln cap="flat" cmpd="sng" w="4975">
            <a:solidFill>
              <a:srgbClr val="38761D"/>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rPr b="1" lang="en" sz="468">
                <a:solidFill>
                  <a:srgbClr val="38761D"/>
                </a:solidFill>
                <a:latin typeface="Ubuntu"/>
                <a:ea typeface="Ubuntu"/>
                <a:cs typeface="Ubuntu"/>
                <a:sym typeface="Ubuntu"/>
              </a:rPr>
              <a:t>insert</a:t>
            </a:r>
            <a:endParaRPr b="1" sz="468">
              <a:solidFill>
                <a:srgbClr val="38761D"/>
              </a:solidFill>
              <a:latin typeface="Ubuntu"/>
              <a:ea typeface="Ubuntu"/>
              <a:cs typeface="Ubuntu"/>
              <a:sym typeface="Ubuntu"/>
            </a:endParaRPr>
          </a:p>
        </p:txBody>
      </p:sp>
      <p:sp>
        <p:nvSpPr>
          <p:cNvPr id="6474" name="Google Shape;6474;p187"/>
          <p:cNvSpPr/>
          <p:nvPr/>
        </p:nvSpPr>
        <p:spPr>
          <a:xfrm>
            <a:off x="5133489" y="3901418"/>
            <a:ext cx="3183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rPr b="1" lang="en" sz="468">
                <a:solidFill>
                  <a:srgbClr val="C00001"/>
                </a:solidFill>
                <a:latin typeface="Ubuntu"/>
                <a:ea typeface="Ubuntu"/>
                <a:cs typeface="Ubuntu"/>
                <a:sym typeface="Ubuntu"/>
              </a:rPr>
              <a:t>delete</a:t>
            </a:r>
            <a:endParaRPr b="1" sz="468">
              <a:solidFill>
                <a:srgbClr val="C00001"/>
              </a:solidFill>
              <a:latin typeface="Ubuntu"/>
              <a:ea typeface="Ubuntu"/>
              <a:cs typeface="Ubuntu"/>
              <a:sym typeface="Ubuntu"/>
            </a:endParaRPr>
          </a:p>
        </p:txBody>
      </p:sp>
      <p:sp>
        <p:nvSpPr>
          <p:cNvPr id="6475" name="Google Shape;6475;p187"/>
          <p:cNvSpPr/>
          <p:nvPr/>
        </p:nvSpPr>
        <p:spPr>
          <a:xfrm>
            <a:off x="5133488" y="4136138"/>
            <a:ext cx="318300" cy="192300"/>
          </a:xfrm>
          <a:prstGeom prst="roundRect">
            <a:avLst>
              <a:gd fmla="val 16667" name="adj"/>
            </a:avLst>
          </a:prstGeom>
          <a:solidFill>
            <a:srgbClr val="FCE5CD"/>
          </a:solidFill>
          <a:ln cap="flat" cmpd="sng" w="4975">
            <a:solidFill>
              <a:srgbClr val="B45F06"/>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rPr b="1" lang="en" sz="468">
                <a:solidFill>
                  <a:srgbClr val="EA7600"/>
                </a:solidFill>
                <a:latin typeface="Ubuntu"/>
                <a:ea typeface="Ubuntu"/>
                <a:cs typeface="Ubuntu"/>
                <a:sym typeface="Ubuntu"/>
              </a:rPr>
              <a:t>update</a:t>
            </a:r>
            <a:endParaRPr b="1" sz="468">
              <a:solidFill>
                <a:srgbClr val="EA7600"/>
              </a:solidFill>
              <a:latin typeface="Ubuntu"/>
              <a:ea typeface="Ubuntu"/>
              <a:cs typeface="Ubuntu"/>
              <a:sym typeface="Ubuntu"/>
            </a:endParaRPr>
          </a:p>
        </p:txBody>
      </p:sp>
      <p:sp>
        <p:nvSpPr>
          <p:cNvPr id="6476" name="Google Shape;6476;p187"/>
          <p:cNvSpPr/>
          <p:nvPr/>
        </p:nvSpPr>
        <p:spPr>
          <a:xfrm>
            <a:off x="5500663" y="3663937"/>
            <a:ext cx="79200" cy="656400"/>
          </a:xfrm>
          <a:prstGeom prst="rightBrace">
            <a:avLst>
              <a:gd fmla="val 50000" name="adj1"/>
              <a:gd fmla="val 50000" name="adj2"/>
            </a:avLst>
          </a:prstGeom>
          <a:noFill/>
          <a:ln cap="flat" cmpd="sng" w="4975">
            <a:solidFill>
              <a:schemeClr val="dk2"/>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cxnSp>
        <p:nvCxnSpPr>
          <p:cNvPr id="6477" name="Google Shape;6477;p187"/>
          <p:cNvCxnSpPr>
            <a:stCxn id="6476" idx="1"/>
            <a:endCxn id="6478" idx="1"/>
          </p:cNvCxnSpPr>
          <p:nvPr/>
        </p:nvCxnSpPr>
        <p:spPr>
          <a:xfrm flipH="1" rot="10800000">
            <a:off x="5579863" y="3990637"/>
            <a:ext cx="104700" cy="1500"/>
          </a:xfrm>
          <a:prstGeom prst="straightConnector1">
            <a:avLst/>
          </a:prstGeom>
          <a:noFill/>
          <a:ln cap="flat" cmpd="sng" w="4975">
            <a:solidFill>
              <a:schemeClr val="dk2"/>
            </a:solidFill>
            <a:prstDash val="solid"/>
            <a:round/>
            <a:headEnd len="med" w="med" type="none"/>
            <a:tailEnd len="med" w="med" type="triangle"/>
          </a:ln>
        </p:spPr>
      </p:cxnSp>
      <p:sp>
        <p:nvSpPr>
          <p:cNvPr id="6478" name="Google Shape;6478;p187"/>
          <p:cNvSpPr/>
          <p:nvPr/>
        </p:nvSpPr>
        <p:spPr>
          <a:xfrm>
            <a:off x="5684626" y="3827178"/>
            <a:ext cx="492600" cy="326700"/>
          </a:xfrm>
          <a:prstGeom prst="roundRect">
            <a:avLst>
              <a:gd fmla="val 16667" name="adj"/>
            </a:avLst>
          </a:prstGeom>
          <a:solidFill>
            <a:schemeClr val="lt2"/>
          </a:solidFill>
          <a:ln cap="flat" cmpd="sng" w="4975">
            <a:solidFill>
              <a:schemeClr val="dk2"/>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cxnSp>
        <p:nvCxnSpPr>
          <p:cNvPr id="6479" name="Google Shape;6479;p187"/>
          <p:cNvCxnSpPr>
            <a:endCxn id="6480" idx="0"/>
          </p:cNvCxnSpPr>
          <p:nvPr/>
        </p:nvCxnSpPr>
        <p:spPr>
          <a:xfrm>
            <a:off x="6891111" y="3991013"/>
            <a:ext cx="4500" cy="157800"/>
          </a:xfrm>
          <a:prstGeom prst="straightConnector1">
            <a:avLst/>
          </a:prstGeom>
          <a:noFill/>
          <a:ln cap="flat" cmpd="sng" w="4975">
            <a:solidFill>
              <a:schemeClr val="dk2"/>
            </a:solidFill>
            <a:prstDash val="solid"/>
            <a:round/>
            <a:headEnd len="med" w="med" type="none"/>
            <a:tailEnd len="med" w="med" type="triangle"/>
          </a:ln>
        </p:spPr>
      </p:cxnSp>
      <p:sp>
        <p:nvSpPr>
          <p:cNvPr id="6481" name="Google Shape;6481;p187"/>
          <p:cNvSpPr txBox="1"/>
          <p:nvPr/>
        </p:nvSpPr>
        <p:spPr>
          <a:xfrm>
            <a:off x="5542719" y="3524401"/>
            <a:ext cx="747900" cy="384600"/>
          </a:xfrm>
          <a:prstGeom prst="rect">
            <a:avLst/>
          </a:prstGeom>
          <a:noFill/>
          <a:ln>
            <a:noFill/>
          </a:ln>
        </p:spPr>
        <p:txBody>
          <a:bodyPr anchorCtr="0" anchor="t" bIns="47575" lIns="47575" spcFirstLastPara="1" rIns="47575" wrap="square" tIns="47575">
            <a:spAutoFit/>
          </a:bodyPr>
          <a:lstStyle/>
          <a:p>
            <a:pPr indent="0" lvl="0" marL="0" rtl="0" algn="ctr">
              <a:spcBef>
                <a:spcPts val="0"/>
              </a:spcBef>
              <a:spcAft>
                <a:spcPts val="0"/>
              </a:spcAft>
              <a:buNone/>
            </a:pPr>
            <a:r>
              <a:rPr b="1" lang="en" sz="625">
                <a:solidFill>
                  <a:schemeClr val="dk1"/>
                </a:solidFill>
                <a:latin typeface="Ubuntu"/>
                <a:ea typeface="Ubuntu"/>
                <a:cs typeface="Ubuntu"/>
                <a:sym typeface="Ubuntu"/>
              </a:rPr>
              <a:t>Stream processing</a:t>
            </a:r>
            <a:endParaRPr b="1" sz="625">
              <a:solidFill>
                <a:schemeClr val="dk1"/>
              </a:solidFill>
              <a:latin typeface="Ubuntu"/>
              <a:ea typeface="Ubuntu"/>
              <a:cs typeface="Ubuntu"/>
              <a:sym typeface="Ubuntu"/>
            </a:endParaRPr>
          </a:p>
          <a:p>
            <a:pPr indent="0" lvl="0" marL="0" rtl="0" algn="ctr">
              <a:spcBef>
                <a:spcPts val="0"/>
              </a:spcBef>
              <a:spcAft>
                <a:spcPts val="0"/>
              </a:spcAft>
              <a:buNone/>
            </a:pPr>
            <a:r>
              <a:t/>
            </a:r>
            <a:endParaRPr b="1" sz="625">
              <a:solidFill>
                <a:schemeClr val="dk1"/>
              </a:solidFill>
              <a:latin typeface="Ubuntu"/>
              <a:ea typeface="Ubuntu"/>
              <a:cs typeface="Ubuntu"/>
              <a:sym typeface="Ubuntu"/>
            </a:endParaRPr>
          </a:p>
        </p:txBody>
      </p:sp>
      <p:sp>
        <p:nvSpPr>
          <p:cNvPr id="6482" name="Google Shape;6482;p187"/>
          <p:cNvSpPr/>
          <p:nvPr/>
        </p:nvSpPr>
        <p:spPr>
          <a:xfrm>
            <a:off x="5064494" y="3666697"/>
            <a:ext cx="40800" cy="192300"/>
          </a:xfrm>
          <a:prstGeom prst="roundRect">
            <a:avLst>
              <a:gd fmla="val 16667" name="adj"/>
            </a:avLst>
          </a:prstGeom>
          <a:solidFill>
            <a:srgbClr val="D9EAD3"/>
          </a:solidFill>
          <a:ln cap="flat" cmpd="sng" w="4975">
            <a:solidFill>
              <a:srgbClr val="38761D"/>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483" name="Google Shape;6483;p187"/>
          <p:cNvSpPr/>
          <p:nvPr/>
        </p:nvSpPr>
        <p:spPr>
          <a:xfrm>
            <a:off x="4997060" y="3666697"/>
            <a:ext cx="40800" cy="192300"/>
          </a:xfrm>
          <a:prstGeom prst="roundRect">
            <a:avLst>
              <a:gd fmla="val 16667" name="adj"/>
            </a:avLst>
          </a:prstGeom>
          <a:solidFill>
            <a:srgbClr val="D9EAD3"/>
          </a:solidFill>
          <a:ln cap="flat" cmpd="sng" w="4975">
            <a:solidFill>
              <a:srgbClr val="38761D"/>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484" name="Google Shape;6484;p187"/>
          <p:cNvSpPr/>
          <p:nvPr/>
        </p:nvSpPr>
        <p:spPr>
          <a:xfrm>
            <a:off x="4928845" y="3666697"/>
            <a:ext cx="40800" cy="192300"/>
          </a:xfrm>
          <a:prstGeom prst="roundRect">
            <a:avLst>
              <a:gd fmla="val 16667" name="adj"/>
            </a:avLst>
          </a:prstGeom>
          <a:solidFill>
            <a:srgbClr val="D9EAD3"/>
          </a:solidFill>
          <a:ln cap="flat" cmpd="sng" w="4975">
            <a:solidFill>
              <a:srgbClr val="38761D"/>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485" name="Google Shape;6485;p187"/>
          <p:cNvSpPr/>
          <p:nvPr/>
        </p:nvSpPr>
        <p:spPr>
          <a:xfrm>
            <a:off x="4761486" y="3666697"/>
            <a:ext cx="40800" cy="192300"/>
          </a:xfrm>
          <a:prstGeom prst="roundRect">
            <a:avLst>
              <a:gd fmla="val 16667" name="adj"/>
            </a:avLst>
          </a:prstGeom>
          <a:solidFill>
            <a:srgbClr val="D9EAD3"/>
          </a:solidFill>
          <a:ln cap="flat" cmpd="sng" w="4975">
            <a:solidFill>
              <a:srgbClr val="38761D"/>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486" name="Google Shape;6486;p187"/>
          <p:cNvSpPr/>
          <p:nvPr/>
        </p:nvSpPr>
        <p:spPr>
          <a:xfrm>
            <a:off x="5064494" y="3901418"/>
            <a:ext cx="408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487" name="Google Shape;6487;p187"/>
          <p:cNvSpPr/>
          <p:nvPr/>
        </p:nvSpPr>
        <p:spPr>
          <a:xfrm>
            <a:off x="4997060" y="3901418"/>
            <a:ext cx="408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488" name="Google Shape;6488;p187"/>
          <p:cNvSpPr/>
          <p:nvPr/>
        </p:nvSpPr>
        <p:spPr>
          <a:xfrm>
            <a:off x="4928845" y="3901418"/>
            <a:ext cx="408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489" name="Google Shape;6489;p187"/>
          <p:cNvSpPr/>
          <p:nvPr/>
        </p:nvSpPr>
        <p:spPr>
          <a:xfrm>
            <a:off x="4761486" y="3901418"/>
            <a:ext cx="408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490" name="Google Shape;6490;p187"/>
          <p:cNvSpPr/>
          <p:nvPr/>
        </p:nvSpPr>
        <p:spPr>
          <a:xfrm>
            <a:off x="5064494" y="4136138"/>
            <a:ext cx="40800" cy="192300"/>
          </a:xfrm>
          <a:prstGeom prst="roundRect">
            <a:avLst>
              <a:gd fmla="val 16667" name="adj"/>
            </a:avLst>
          </a:prstGeom>
          <a:solidFill>
            <a:srgbClr val="FCE5CD"/>
          </a:solidFill>
          <a:ln cap="flat" cmpd="sng" w="4975">
            <a:solidFill>
              <a:srgbClr val="B45F05"/>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491" name="Google Shape;6491;p187"/>
          <p:cNvSpPr/>
          <p:nvPr/>
        </p:nvSpPr>
        <p:spPr>
          <a:xfrm>
            <a:off x="4997060" y="4136138"/>
            <a:ext cx="40800" cy="192300"/>
          </a:xfrm>
          <a:prstGeom prst="roundRect">
            <a:avLst>
              <a:gd fmla="val 16667" name="adj"/>
            </a:avLst>
          </a:prstGeom>
          <a:solidFill>
            <a:srgbClr val="FCE5CD"/>
          </a:solidFill>
          <a:ln cap="flat" cmpd="sng" w="4975">
            <a:solidFill>
              <a:srgbClr val="B45F05"/>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492" name="Google Shape;6492;p187"/>
          <p:cNvSpPr/>
          <p:nvPr/>
        </p:nvSpPr>
        <p:spPr>
          <a:xfrm>
            <a:off x="4928845" y="4136138"/>
            <a:ext cx="40800" cy="192300"/>
          </a:xfrm>
          <a:prstGeom prst="roundRect">
            <a:avLst>
              <a:gd fmla="val 16667" name="adj"/>
            </a:avLst>
          </a:prstGeom>
          <a:solidFill>
            <a:srgbClr val="FCE5CD"/>
          </a:solidFill>
          <a:ln cap="flat" cmpd="sng" w="4975">
            <a:solidFill>
              <a:srgbClr val="B45F05"/>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493" name="Google Shape;6493;p187"/>
          <p:cNvSpPr/>
          <p:nvPr/>
        </p:nvSpPr>
        <p:spPr>
          <a:xfrm>
            <a:off x="4761486" y="4136138"/>
            <a:ext cx="40800" cy="192300"/>
          </a:xfrm>
          <a:prstGeom prst="roundRect">
            <a:avLst>
              <a:gd fmla="val 16667" name="adj"/>
            </a:avLst>
          </a:prstGeom>
          <a:solidFill>
            <a:srgbClr val="FCE5CD"/>
          </a:solidFill>
          <a:ln cap="flat" cmpd="sng" w="4975">
            <a:solidFill>
              <a:srgbClr val="B45F05"/>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494" name="Google Shape;6494;p187"/>
          <p:cNvSpPr txBox="1"/>
          <p:nvPr/>
        </p:nvSpPr>
        <p:spPr>
          <a:xfrm>
            <a:off x="4768594" y="3625216"/>
            <a:ext cx="234900" cy="216300"/>
          </a:xfrm>
          <a:prstGeom prst="rect">
            <a:avLst/>
          </a:prstGeom>
          <a:noFill/>
          <a:ln>
            <a:noFill/>
          </a:ln>
        </p:spPr>
        <p:txBody>
          <a:bodyPr anchorCtr="0" anchor="t" bIns="47575" lIns="47575" spcFirstLastPara="1" rIns="47575" wrap="square" tIns="47575">
            <a:spAutoFit/>
          </a:bodyPr>
          <a:lstStyle/>
          <a:p>
            <a:pPr indent="0" lvl="0" marL="0" rtl="0" algn="l">
              <a:spcBef>
                <a:spcPts val="0"/>
              </a:spcBef>
              <a:spcAft>
                <a:spcPts val="0"/>
              </a:spcAft>
              <a:buNone/>
            </a:pPr>
            <a:r>
              <a:rPr b="1" lang="en" sz="781">
                <a:solidFill>
                  <a:srgbClr val="38761D"/>
                </a:solidFill>
              </a:rPr>
              <a:t>…</a:t>
            </a:r>
            <a:endParaRPr b="1" sz="781">
              <a:solidFill>
                <a:srgbClr val="38761D"/>
              </a:solidFill>
            </a:endParaRPr>
          </a:p>
        </p:txBody>
      </p:sp>
      <p:sp>
        <p:nvSpPr>
          <p:cNvPr id="6495" name="Google Shape;6495;p187"/>
          <p:cNvSpPr txBox="1"/>
          <p:nvPr/>
        </p:nvSpPr>
        <p:spPr>
          <a:xfrm>
            <a:off x="4770236" y="3863529"/>
            <a:ext cx="234900" cy="216300"/>
          </a:xfrm>
          <a:prstGeom prst="rect">
            <a:avLst/>
          </a:prstGeom>
          <a:noFill/>
          <a:ln>
            <a:noFill/>
          </a:ln>
        </p:spPr>
        <p:txBody>
          <a:bodyPr anchorCtr="0" anchor="t" bIns="47575" lIns="47575" spcFirstLastPara="1" rIns="47575" wrap="square" tIns="47575">
            <a:spAutoFit/>
          </a:bodyPr>
          <a:lstStyle/>
          <a:p>
            <a:pPr indent="0" lvl="0" marL="0" rtl="0" algn="l">
              <a:spcBef>
                <a:spcPts val="0"/>
              </a:spcBef>
              <a:spcAft>
                <a:spcPts val="0"/>
              </a:spcAft>
              <a:buNone/>
            </a:pPr>
            <a:r>
              <a:rPr b="1" lang="en" sz="781">
                <a:solidFill>
                  <a:srgbClr val="C00001"/>
                </a:solidFill>
              </a:rPr>
              <a:t>…</a:t>
            </a:r>
            <a:endParaRPr b="1" sz="781">
              <a:solidFill>
                <a:srgbClr val="C00001"/>
              </a:solidFill>
            </a:endParaRPr>
          </a:p>
        </p:txBody>
      </p:sp>
      <p:sp>
        <p:nvSpPr>
          <p:cNvPr id="6496" name="Google Shape;6496;p187"/>
          <p:cNvSpPr txBox="1"/>
          <p:nvPr/>
        </p:nvSpPr>
        <p:spPr>
          <a:xfrm>
            <a:off x="4770239" y="4102567"/>
            <a:ext cx="234900" cy="216300"/>
          </a:xfrm>
          <a:prstGeom prst="rect">
            <a:avLst/>
          </a:prstGeom>
          <a:noFill/>
          <a:ln>
            <a:noFill/>
          </a:ln>
        </p:spPr>
        <p:txBody>
          <a:bodyPr anchorCtr="0" anchor="t" bIns="47575" lIns="47575" spcFirstLastPara="1" rIns="47575" wrap="square" tIns="47575">
            <a:spAutoFit/>
          </a:bodyPr>
          <a:lstStyle/>
          <a:p>
            <a:pPr indent="0" lvl="0" marL="0" rtl="0" algn="l">
              <a:spcBef>
                <a:spcPts val="0"/>
              </a:spcBef>
              <a:spcAft>
                <a:spcPts val="0"/>
              </a:spcAft>
              <a:buNone/>
            </a:pPr>
            <a:r>
              <a:rPr b="1" lang="en" sz="781">
                <a:solidFill>
                  <a:srgbClr val="EA7501"/>
                </a:solidFill>
              </a:rPr>
              <a:t>…</a:t>
            </a:r>
            <a:endParaRPr b="1" sz="781">
              <a:solidFill>
                <a:srgbClr val="EA7501"/>
              </a:solidFill>
            </a:endParaRPr>
          </a:p>
        </p:txBody>
      </p:sp>
      <p:sp>
        <p:nvSpPr>
          <p:cNvPr id="6480" name="Google Shape;6480;p187"/>
          <p:cNvSpPr/>
          <p:nvPr/>
        </p:nvSpPr>
        <p:spPr>
          <a:xfrm>
            <a:off x="6282261" y="4148813"/>
            <a:ext cx="1226700" cy="326700"/>
          </a:xfrm>
          <a:prstGeom prst="roundRect">
            <a:avLst>
              <a:gd fmla="val 16667" name="adj"/>
            </a:avLst>
          </a:prstGeom>
          <a:solidFill>
            <a:schemeClr val="lt2"/>
          </a:solidFill>
          <a:ln cap="flat" cmpd="sng" w="4975">
            <a:solidFill>
              <a:schemeClr val="dk2"/>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sp>
        <p:nvSpPr>
          <p:cNvPr id="6497" name="Google Shape;6497;p187"/>
          <p:cNvSpPr txBox="1"/>
          <p:nvPr/>
        </p:nvSpPr>
        <p:spPr>
          <a:xfrm>
            <a:off x="6439740" y="4475532"/>
            <a:ext cx="963000" cy="192300"/>
          </a:xfrm>
          <a:prstGeom prst="rect">
            <a:avLst/>
          </a:prstGeom>
          <a:noFill/>
          <a:ln>
            <a:noFill/>
          </a:ln>
        </p:spPr>
        <p:txBody>
          <a:bodyPr anchorCtr="0" anchor="t" bIns="47575" lIns="47575" spcFirstLastPara="1" rIns="47575" wrap="square" tIns="47575">
            <a:spAutoFit/>
          </a:bodyPr>
          <a:lstStyle/>
          <a:p>
            <a:pPr indent="0" lvl="0" marL="0" rtl="0" algn="ctr">
              <a:spcBef>
                <a:spcPts val="0"/>
              </a:spcBef>
              <a:spcAft>
                <a:spcPts val="0"/>
              </a:spcAft>
              <a:buNone/>
            </a:pPr>
            <a:r>
              <a:rPr b="1" lang="en" sz="625">
                <a:solidFill>
                  <a:schemeClr val="dk1"/>
                </a:solidFill>
                <a:latin typeface="Ubuntu"/>
                <a:ea typeface="Ubuntu"/>
                <a:cs typeface="Ubuntu"/>
                <a:sym typeface="Ubuntu"/>
              </a:rPr>
              <a:t>Aux. Index</a:t>
            </a:r>
            <a:endParaRPr b="1" sz="625">
              <a:solidFill>
                <a:schemeClr val="dk1"/>
              </a:solidFill>
              <a:latin typeface="Ubuntu"/>
              <a:ea typeface="Ubuntu"/>
              <a:cs typeface="Ubuntu"/>
              <a:sym typeface="Ubuntu"/>
            </a:endParaRPr>
          </a:p>
        </p:txBody>
      </p:sp>
      <p:cxnSp>
        <p:nvCxnSpPr>
          <p:cNvPr id="6498" name="Google Shape;6498;p187"/>
          <p:cNvCxnSpPr>
            <a:stCxn id="6478" idx="3"/>
            <a:endCxn id="6499" idx="1"/>
          </p:cNvCxnSpPr>
          <p:nvPr/>
        </p:nvCxnSpPr>
        <p:spPr>
          <a:xfrm flipH="1" rot="10800000">
            <a:off x="6177226" y="3987528"/>
            <a:ext cx="1572000" cy="3000"/>
          </a:xfrm>
          <a:prstGeom prst="straightConnector1">
            <a:avLst/>
          </a:prstGeom>
          <a:noFill/>
          <a:ln cap="flat" cmpd="sng" w="4975">
            <a:solidFill>
              <a:schemeClr val="dk2"/>
            </a:solidFill>
            <a:prstDash val="solid"/>
            <a:round/>
            <a:headEnd len="med" w="med" type="none"/>
            <a:tailEnd len="med" w="med" type="triangle"/>
          </a:ln>
        </p:spPr>
      </p:cxnSp>
      <p:sp>
        <p:nvSpPr>
          <p:cNvPr id="6499" name="Google Shape;6499;p187"/>
          <p:cNvSpPr/>
          <p:nvPr/>
        </p:nvSpPr>
        <p:spPr>
          <a:xfrm>
            <a:off x="7749369" y="3752378"/>
            <a:ext cx="1226700" cy="470100"/>
          </a:xfrm>
          <a:prstGeom prst="roundRect">
            <a:avLst>
              <a:gd fmla="val 16667" name="adj"/>
            </a:avLst>
          </a:prstGeom>
          <a:solidFill>
            <a:schemeClr val="lt2"/>
          </a:solidFill>
          <a:ln cap="flat" cmpd="sng" w="4975">
            <a:solidFill>
              <a:schemeClr val="dk2"/>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sp>
        <p:nvSpPr>
          <p:cNvPr id="6500" name="Google Shape;6500;p187"/>
          <p:cNvSpPr/>
          <p:nvPr/>
        </p:nvSpPr>
        <p:spPr>
          <a:xfrm>
            <a:off x="7839768" y="3845528"/>
            <a:ext cx="85800" cy="83400"/>
          </a:xfrm>
          <a:prstGeom prst="ellipse">
            <a:avLst/>
          </a:prstGeom>
          <a:solidFill>
            <a:srgbClr val="9E9E9E"/>
          </a:solidFill>
          <a:ln cap="flat" cmpd="sng" w="4975">
            <a:solidFill>
              <a:srgbClr val="595959"/>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sp>
        <p:nvSpPr>
          <p:cNvPr id="6501" name="Google Shape;6501;p187"/>
          <p:cNvSpPr/>
          <p:nvPr/>
        </p:nvSpPr>
        <p:spPr>
          <a:xfrm>
            <a:off x="8399248" y="3814100"/>
            <a:ext cx="85800" cy="83400"/>
          </a:xfrm>
          <a:prstGeom prst="ellipse">
            <a:avLst/>
          </a:prstGeom>
          <a:solidFill>
            <a:srgbClr val="9E9E9E"/>
          </a:solidFill>
          <a:ln cap="flat" cmpd="sng" w="4975">
            <a:solidFill>
              <a:srgbClr val="595959"/>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sp>
        <p:nvSpPr>
          <p:cNvPr id="6502" name="Google Shape;6502;p187"/>
          <p:cNvSpPr/>
          <p:nvPr/>
        </p:nvSpPr>
        <p:spPr>
          <a:xfrm>
            <a:off x="8757356" y="3812391"/>
            <a:ext cx="89400" cy="87000"/>
          </a:xfrm>
          <a:prstGeom prst="ellipse">
            <a:avLst/>
          </a:prstGeom>
          <a:solidFill>
            <a:srgbClr val="9E9E9E"/>
          </a:solidFill>
          <a:ln cap="flat" cmpd="sng" w="5175">
            <a:solidFill>
              <a:srgbClr val="595959"/>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503" name="Google Shape;6503;p187"/>
          <p:cNvSpPr/>
          <p:nvPr/>
        </p:nvSpPr>
        <p:spPr>
          <a:xfrm>
            <a:off x="8544455" y="3933212"/>
            <a:ext cx="89400" cy="87000"/>
          </a:xfrm>
          <a:prstGeom prst="ellipse">
            <a:avLst/>
          </a:prstGeom>
          <a:solidFill>
            <a:srgbClr val="9E9E9E"/>
          </a:solidFill>
          <a:ln cap="flat" cmpd="sng" w="5175">
            <a:solidFill>
              <a:srgbClr val="595959"/>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504" name="Google Shape;6504;p187"/>
          <p:cNvSpPr/>
          <p:nvPr/>
        </p:nvSpPr>
        <p:spPr>
          <a:xfrm>
            <a:off x="7882702" y="4034557"/>
            <a:ext cx="85800" cy="83400"/>
          </a:xfrm>
          <a:prstGeom prst="ellipse">
            <a:avLst/>
          </a:prstGeom>
          <a:solidFill>
            <a:srgbClr val="9E9E9E"/>
          </a:solidFill>
          <a:ln cap="flat" cmpd="sng" w="4975">
            <a:solidFill>
              <a:srgbClr val="595959"/>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sp>
        <p:nvSpPr>
          <p:cNvPr id="6505" name="Google Shape;6505;p187"/>
          <p:cNvSpPr txBox="1"/>
          <p:nvPr/>
        </p:nvSpPr>
        <p:spPr>
          <a:xfrm>
            <a:off x="8582980" y="4022627"/>
            <a:ext cx="438300" cy="192300"/>
          </a:xfrm>
          <a:prstGeom prst="rect">
            <a:avLst/>
          </a:prstGeom>
          <a:noFill/>
          <a:ln>
            <a:noFill/>
          </a:ln>
        </p:spPr>
        <p:txBody>
          <a:bodyPr anchorCtr="0" anchor="t" bIns="47575" lIns="47575" spcFirstLastPara="1" rIns="47575" wrap="square" tIns="47575">
            <a:spAutoFit/>
          </a:bodyPr>
          <a:lstStyle/>
          <a:p>
            <a:pPr indent="0" lvl="0" marL="0" rtl="0" algn="ctr">
              <a:spcBef>
                <a:spcPts val="0"/>
              </a:spcBef>
              <a:spcAft>
                <a:spcPts val="0"/>
              </a:spcAft>
              <a:buNone/>
            </a:pPr>
            <a:r>
              <a:rPr b="1" lang="en" sz="625">
                <a:solidFill>
                  <a:schemeClr val="dk1"/>
                </a:solidFill>
                <a:latin typeface="Ubuntu"/>
                <a:ea typeface="Ubuntu"/>
                <a:cs typeface="Ubuntu"/>
                <a:sym typeface="Ubuntu"/>
              </a:rPr>
              <a:t>Index</a:t>
            </a:r>
            <a:endParaRPr b="1" sz="625">
              <a:solidFill>
                <a:schemeClr val="dk1"/>
              </a:solidFill>
              <a:latin typeface="Ubuntu"/>
              <a:ea typeface="Ubuntu"/>
              <a:cs typeface="Ubuntu"/>
              <a:sym typeface="Ubuntu"/>
            </a:endParaRPr>
          </a:p>
        </p:txBody>
      </p:sp>
      <p:sp>
        <p:nvSpPr>
          <p:cNvPr id="6506" name="Google Shape;6506;p187"/>
          <p:cNvSpPr/>
          <p:nvPr/>
        </p:nvSpPr>
        <p:spPr>
          <a:xfrm>
            <a:off x="7966980" y="3873791"/>
            <a:ext cx="89400" cy="87000"/>
          </a:xfrm>
          <a:prstGeom prst="ellipse">
            <a:avLst/>
          </a:prstGeom>
          <a:solidFill>
            <a:srgbClr val="D8EAD3"/>
          </a:solidFill>
          <a:ln cap="flat" cmpd="sng" w="5175">
            <a:solidFill>
              <a:srgbClr val="38761D"/>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507" name="Google Shape;6507;p187"/>
          <p:cNvSpPr/>
          <p:nvPr/>
        </p:nvSpPr>
        <p:spPr>
          <a:xfrm>
            <a:off x="7969591" y="3876373"/>
            <a:ext cx="85800" cy="83400"/>
          </a:xfrm>
          <a:prstGeom prst="ellipse">
            <a:avLst/>
          </a:prstGeom>
          <a:solidFill>
            <a:srgbClr val="9E9E9E"/>
          </a:solidFill>
          <a:ln cap="flat" cmpd="sng" w="4975">
            <a:solidFill>
              <a:srgbClr val="595959"/>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sp>
        <p:nvSpPr>
          <p:cNvPr id="6508" name="Google Shape;6508;p187"/>
          <p:cNvSpPr/>
          <p:nvPr/>
        </p:nvSpPr>
        <p:spPr>
          <a:xfrm>
            <a:off x="8217070" y="3960639"/>
            <a:ext cx="89400" cy="87000"/>
          </a:xfrm>
          <a:prstGeom prst="ellipse">
            <a:avLst/>
          </a:prstGeom>
          <a:solidFill>
            <a:srgbClr val="9E9E9E"/>
          </a:solidFill>
          <a:ln cap="flat" cmpd="sng" w="5175">
            <a:solidFill>
              <a:srgbClr val="2C2C2C"/>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509" name="Google Shape;6509;p187"/>
          <p:cNvSpPr/>
          <p:nvPr/>
        </p:nvSpPr>
        <p:spPr>
          <a:xfrm>
            <a:off x="6376271" y="4216043"/>
            <a:ext cx="3183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rPr b="1" lang="en" sz="468">
                <a:solidFill>
                  <a:srgbClr val="C00001"/>
                </a:solidFill>
                <a:latin typeface="Ubuntu"/>
                <a:ea typeface="Ubuntu"/>
                <a:cs typeface="Ubuntu"/>
                <a:sym typeface="Ubuntu"/>
              </a:rPr>
              <a:t>delete</a:t>
            </a:r>
            <a:endParaRPr b="1" sz="468">
              <a:solidFill>
                <a:srgbClr val="C00001"/>
              </a:solidFill>
              <a:latin typeface="Ubuntu"/>
              <a:ea typeface="Ubuntu"/>
              <a:cs typeface="Ubuntu"/>
              <a:sym typeface="Ubuntu"/>
            </a:endParaRPr>
          </a:p>
        </p:txBody>
      </p:sp>
      <p:sp>
        <p:nvSpPr>
          <p:cNvPr id="6510" name="Google Shape;6510;p187"/>
          <p:cNvSpPr/>
          <p:nvPr/>
        </p:nvSpPr>
        <p:spPr>
          <a:xfrm>
            <a:off x="8376197" y="4075221"/>
            <a:ext cx="89400" cy="87000"/>
          </a:xfrm>
          <a:prstGeom prst="ellipse">
            <a:avLst/>
          </a:prstGeom>
          <a:solidFill>
            <a:srgbClr val="9E9E9E"/>
          </a:solidFill>
          <a:ln cap="flat" cmpd="sng" w="5175">
            <a:solidFill>
              <a:srgbClr val="2C2C2C"/>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511" name="Google Shape;6511;p187"/>
          <p:cNvSpPr/>
          <p:nvPr/>
        </p:nvSpPr>
        <p:spPr>
          <a:xfrm>
            <a:off x="6761912" y="4216083"/>
            <a:ext cx="3183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rPr b="1" lang="en" sz="468">
                <a:solidFill>
                  <a:srgbClr val="C00001"/>
                </a:solidFill>
                <a:latin typeface="Ubuntu"/>
                <a:ea typeface="Ubuntu"/>
                <a:cs typeface="Ubuntu"/>
                <a:sym typeface="Ubuntu"/>
              </a:rPr>
              <a:t>delete</a:t>
            </a:r>
            <a:endParaRPr b="1" sz="468">
              <a:solidFill>
                <a:srgbClr val="C00001"/>
              </a:solidFill>
              <a:latin typeface="Ubuntu"/>
              <a:ea typeface="Ubuntu"/>
              <a:cs typeface="Ubuntu"/>
              <a:sym typeface="Ubuntu"/>
            </a:endParaRPr>
          </a:p>
        </p:txBody>
      </p:sp>
      <p:sp>
        <p:nvSpPr>
          <p:cNvPr id="6512" name="Google Shape;6512;p187"/>
          <p:cNvSpPr/>
          <p:nvPr/>
        </p:nvSpPr>
        <p:spPr>
          <a:xfrm>
            <a:off x="7133752" y="4216083"/>
            <a:ext cx="3183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rPr b="1" lang="en" sz="468">
                <a:solidFill>
                  <a:srgbClr val="C00001"/>
                </a:solidFill>
                <a:latin typeface="Ubuntu"/>
                <a:ea typeface="Ubuntu"/>
                <a:cs typeface="Ubuntu"/>
                <a:sym typeface="Ubuntu"/>
              </a:rPr>
              <a:t>delete</a:t>
            </a:r>
            <a:endParaRPr b="1" sz="468">
              <a:solidFill>
                <a:srgbClr val="C00001"/>
              </a:solidFill>
              <a:latin typeface="Ubuntu"/>
              <a:ea typeface="Ubuntu"/>
              <a:cs typeface="Ubuntu"/>
              <a:sym typeface="Ubuntu"/>
            </a:endParaRPr>
          </a:p>
        </p:txBody>
      </p:sp>
      <p:sp>
        <p:nvSpPr>
          <p:cNvPr id="6513" name="Google Shape;6513;p187"/>
          <p:cNvSpPr/>
          <p:nvPr/>
        </p:nvSpPr>
        <p:spPr>
          <a:xfrm>
            <a:off x="8158117" y="3812387"/>
            <a:ext cx="89400" cy="87000"/>
          </a:xfrm>
          <a:prstGeom prst="ellipse">
            <a:avLst/>
          </a:prstGeom>
          <a:solidFill>
            <a:srgbClr val="D8EAD3"/>
          </a:solidFill>
          <a:ln cap="flat" cmpd="sng" w="5175">
            <a:solidFill>
              <a:srgbClr val="38761D"/>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514" name="Google Shape;6514;p187"/>
          <p:cNvSpPr/>
          <p:nvPr/>
        </p:nvSpPr>
        <p:spPr>
          <a:xfrm>
            <a:off x="7838970" y="3845527"/>
            <a:ext cx="85800" cy="83400"/>
          </a:xfrm>
          <a:prstGeom prst="flowChartSummingJunction">
            <a:avLst/>
          </a:prstGeom>
          <a:solidFill>
            <a:srgbClr val="F4CCCC"/>
          </a:solidFill>
          <a:ln cap="flat" cmpd="sng" w="5175">
            <a:solidFill>
              <a:srgbClr val="C00001"/>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515" name="Google Shape;6515;p187"/>
          <p:cNvSpPr/>
          <p:nvPr/>
        </p:nvSpPr>
        <p:spPr>
          <a:xfrm>
            <a:off x="7882700" y="4032691"/>
            <a:ext cx="85800" cy="83400"/>
          </a:xfrm>
          <a:prstGeom prst="flowChartSummingJunction">
            <a:avLst/>
          </a:prstGeom>
          <a:solidFill>
            <a:srgbClr val="F4CCCC"/>
          </a:solidFill>
          <a:ln cap="flat" cmpd="sng" w="5175">
            <a:solidFill>
              <a:srgbClr val="C00001"/>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516" name="Google Shape;6516;p187"/>
          <p:cNvSpPr/>
          <p:nvPr/>
        </p:nvSpPr>
        <p:spPr>
          <a:xfrm>
            <a:off x="8759153" y="3814092"/>
            <a:ext cx="85800" cy="83400"/>
          </a:xfrm>
          <a:prstGeom prst="flowChartSummingJunction">
            <a:avLst/>
          </a:prstGeom>
          <a:solidFill>
            <a:srgbClr val="F4CCCC"/>
          </a:solidFill>
          <a:ln cap="flat" cmpd="sng" w="5175">
            <a:solidFill>
              <a:srgbClr val="C00001"/>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517" name="Google Shape;6517;p187"/>
          <p:cNvSpPr txBox="1"/>
          <p:nvPr>
            <p:ph idx="1" type="body"/>
          </p:nvPr>
        </p:nvSpPr>
        <p:spPr>
          <a:xfrm rot="-5401031">
            <a:off x="-285370" y="3911312"/>
            <a:ext cx="1000500" cy="232800"/>
          </a:xfrm>
          <a:prstGeom prst="rect">
            <a:avLst/>
          </a:prstGeom>
        </p:spPr>
        <p:txBody>
          <a:bodyPr anchorCtr="0" anchor="ctr" bIns="47200" lIns="47200" spcFirstLastPara="1" rIns="47200" wrap="square" tIns="47200">
            <a:normAutofit/>
          </a:bodyPr>
          <a:lstStyle/>
          <a:p>
            <a:pPr indent="0" lvl="0" marL="0" rtl="0" algn="ctr">
              <a:spcBef>
                <a:spcPts val="620"/>
              </a:spcBef>
              <a:spcAft>
                <a:spcPts val="620"/>
              </a:spcAft>
              <a:buNone/>
            </a:pPr>
            <a:r>
              <a:rPr b="1" lang="en" sz="723">
                <a:solidFill>
                  <a:srgbClr val="C00000"/>
                </a:solidFill>
              </a:rPr>
              <a:t>In-place</a:t>
            </a:r>
            <a:endParaRPr sz="1084">
              <a:solidFill>
                <a:srgbClr val="C00000"/>
              </a:solidFill>
              <a:latin typeface="Ubuntu"/>
              <a:ea typeface="Ubuntu"/>
              <a:cs typeface="Ubuntu"/>
              <a:sym typeface="Ubuntu"/>
            </a:endParaRPr>
          </a:p>
        </p:txBody>
      </p:sp>
      <p:sp>
        <p:nvSpPr>
          <p:cNvPr id="6518" name="Google Shape;6518;p187"/>
          <p:cNvSpPr/>
          <p:nvPr/>
        </p:nvSpPr>
        <p:spPr>
          <a:xfrm>
            <a:off x="295840" y="3635835"/>
            <a:ext cx="141900" cy="783600"/>
          </a:xfrm>
          <a:prstGeom prst="leftBracket">
            <a:avLst>
              <a:gd fmla="val 90648" name="adj"/>
            </a:avLst>
          </a:prstGeom>
          <a:noFill/>
          <a:ln cap="flat" cmpd="sng" w="9850">
            <a:solidFill>
              <a:srgbClr val="C00001"/>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sp>
        <p:nvSpPr>
          <p:cNvPr id="6519" name="Google Shape;6519;p187"/>
          <p:cNvSpPr/>
          <p:nvPr/>
        </p:nvSpPr>
        <p:spPr>
          <a:xfrm>
            <a:off x="960456" y="3691607"/>
            <a:ext cx="315900" cy="190500"/>
          </a:xfrm>
          <a:prstGeom prst="roundRect">
            <a:avLst>
              <a:gd fmla="val 16667" name="adj"/>
            </a:avLst>
          </a:prstGeom>
          <a:solidFill>
            <a:srgbClr val="D9EAD3"/>
          </a:solidFill>
          <a:ln cap="flat" cmpd="sng" w="4900">
            <a:solidFill>
              <a:srgbClr val="38761D"/>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rPr b="1" lang="en" sz="465">
                <a:solidFill>
                  <a:srgbClr val="38761D"/>
                </a:solidFill>
                <a:latin typeface="Ubuntu"/>
                <a:ea typeface="Ubuntu"/>
                <a:cs typeface="Ubuntu"/>
                <a:sym typeface="Ubuntu"/>
              </a:rPr>
              <a:t>insert</a:t>
            </a:r>
            <a:endParaRPr b="1" sz="465">
              <a:solidFill>
                <a:srgbClr val="38761D"/>
              </a:solidFill>
              <a:latin typeface="Ubuntu"/>
              <a:ea typeface="Ubuntu"/>
              <a:cs typeface="Ubuntu"/>
              <a:sym typeface="Ubuntu"/>
            </a:endParaRPr>
          </a:p>
        </p:txBody>
      </p:sp>
      <p:sp>
        <p:nvSpPr>
          <p:cNvPr id="6520" name="Google Shape;6520;p187"/>
          <p:cNvSpPr txBox="1"/>
          <p:nvPr/>
        </p:nvSpPr>
        <p:spPr>
          <a:xfrm>
            <a:off x="684294" y="3500950"/>
            <a:ext cx="632400" cy="190800"/>
          </a:xfrm>
          <a:prstGeom prst="rect">
            <a:avLst/>
          </a:prstGeom>
          <a:noFill/>
          <a:ln>
            <a:noFill/>
          </a:ln>
        </p:spPr>
        <p:txBody>
          <a:bodyPr anchorCtr="0" anchor="t" bIns="47200" lIns="47200" spcFirstLastPara="1" rIns="47200" wrap="square" tIns="47200">
            <a:spAutoFit/>
          </a:bodyPr>
          <a:lstStyle/>
          <a:p>
            <a:pPr indent="0" lvl="0" marL="0" rtl="0" algn="ctr">
              <a:spcBef>
                <a:spcPts val="0"/>
              </a:spcBef>
              <a:spcAft>
                <a:spcPts val="0"/>
              </a:spcAft>
              <a:buNone/>
            </a:pPr>
            <a:r>
              <a:rPr b="1" lang="en" sz="620">
                <a:solidFill>
                  <a:schemeClr val="dk1"/>
                </a:solidFill>
                <a:latin typeface="Ubuntu"/>
                <a:ea typeface="Ubuntu"/>
                <a:cs typeface="Ubuntu"/>
                <a:sym typeface="Ubuntu"/>
              </a:rPr>
              <a:t>Data Streams</a:t>
            </a:r>
            <a:endParaRPr b="1" sz="620">
              <a:solidFill>
                <a:schemeClr val="dk1"/>
              </a:solidFill>
              <a:latin typeface="Ubuntu"/>
              <a:ea typeface="Ubuntu"/>
              <a:cs typeface="Ubuntu"/>
              <a:sym typeface="Ubuntu"/>
            </a:endParaRPr>
          </a:p>
        </p:txBody>
      </p:sp>
      <p:sp>
        <p:nvSpPr>
          <p:cNvPr id="6521" name="Google Shape;6521;p187"/>
          <p:cNvSpPr/>
          <p:nvPr/>
        </p:nvSpPr>
        <p:spPr>
          <a:xfrm>
            <a:off x="960457" y="3924431"/>
            <a:ext cx="315900" cy="190500"/>
          </a:xfrm>
          <a:prstGeom prst="roundRect">
            <a:avLst>
              <a:gd fmla="val 16667" name="adj"/>
            </a:avLst>
          </a:prstGeom>
          <a:solidFill>
            <a:srgbClr val="F4CCCC"/>
          </a:solidFill>
          <a:ln cap="flat" cmpd="sng" w="4900">
            <a:solidFill>
              <a:srgbClr val="C00001"/>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rPr b="1" lang="en" sz="465">
                <a:solidFill>
                  <a:srgbClr val="C00001"/>
                </a:solidFill>
                <a:latin typeface="Ubuntu"/>
                <a:ea typeface="Ubuntu"/>
                <a:cs typeface="Ubuntu"/>
                <a:sym typeface="Ubuntu"/>
              </a:rPr>
              <a:t>delete</a:t>
            </a:r>
            <a:endParaRPr b="1" sz="465">
              <a:solidFill>
                <a:srgbClr val="C00001"/>
              </a:solidFill>
              <a:latin typeface="Ubuntu"/>
              <a:ea typeface="Ubuntu"/>
              <a:cs typeface="Ubuntu"/>
              <a:sym typeface="Ubuntu"/>
            </a:endParaRPr>
          </a:p>
        </p:txBody>
      </p:sp>
      <p:sp>
        <p:nvSpPr>
          <p:cNvPr id="6522" name="Google Shape;6522;p187"/>
          <p:cNvSpPr/>
          <p:nvPr/>
        </p:nvSpPr>
        <p:spPr>
          <a:xfrm>
            <a:off x="960456" y="4157254"/>
            <a:ext cx="315900" cy="190500"/>
          </a:xfrm>
          <a:prstGeom prst="roundRect">
            <a:avLst>
              <a:gd fmla="val 16667" name="adj"/>
            </a:avLst>
          </a:prstGeom>
          <a:solidFill>
            <a:srgbClr val="FCE5CD"/>
          </a:solidFill>
          <a:ln cap="flat" cmpd="sng" w="4900">
            <a:solidFill>
              <a:srgbClr val="B45F06"/>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rPr b="1" lang="en" sz="465">
                <a:solidFill>
                  <a:srgbClr val="EA7600"/>
                </a:solidFill>
                <a:latin typeface="Ubuntu"/>
                <a:ea typeface="Ubuntu"/>
                <a:cs typeface="Ubuntu"/>
                <a:sym typeface="Ubuntu"/>
              </a:rPr>
              <a:t>update</a:t>
            </a:r>
            <a:endParaRPr b="1" sz="465">
              <a:solidFill>
                <a:srgbClr val="EA7600"/>
              </a:solidFill>
              <a:latin typeface="Ubuntu"/>
              <a:ea typeface="Ubuntu"/>
              <a:cs typeface="Ubuntu"/>
              <a:sym typeface="Ubuntu"/>
            </a:endParaRPr>
          </a:p>
        </p:txBody>
      </p:sp>
      <p:sp>
        <p:nvSpPr>
          <p:cNvPr id="6523" name="Google Shape;6523;p187"/>
          <p:cNvSpPr/>
          <p:nvPr/>
        </p:nvSpPr>
        <p:spPr>
          <a:xfrm>
            <a:off x="1324671" y="3688869"/>
            <a:ext cx="78600" cy="659100"/>
          </a:xfrm>
          <a:prstGeom prst="rightBrace">
            <a:avLst>
              <a:gd fmla="val 50000" name="adj1"/>
              <a:gd fmla="val 50000" name="adj2"/>
            </a:avLst>
          </a:prstGeom>
          <a:noFill/>
          <a:ln cap="flat" cmpd="sng" w="4900">
            <a:solidFill>
              <a:schemeClr val="dk2"/>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cxnSp>
        <p:nvCxnSpPr>
          <p:cNvPr id="6524" name="Google Shape;6524;p187"/>
          <p:cNvCxnSpPr>
            <a:stCxn id="6523" idx="1"/>
            <a:endCxn id="6525" idx="1"/>
          </p:cNvCxnSpPr>
          <p:nvPr/>
        </p:nvCxnSpPr>
        <p:spPr>
          <a:xfrm flipH="1" rot="10800000">
            <a:off x="1403271" y="4016919"/>
            <a:ext cx="173100" cy="1500"/>
          </a:xfrm>
          <a:prstGeom prst="straightConnector1">
            <a:avLst/>
          </a:prstGeom>
          <a:noFill/>
          <a:ln cap="flat" cmpd="sng" w="4900">
            <a:solidFill>
              <a:schemeClr val="dk2"/>
            </a:solidFill>
            <a:prstDash val="solid"/>
            <a:round/>
            <a:headEnd len="med" w="med" type="none"/>
            <a:tailEnd len="med" w="med" type="triangle"/>
          </a:ln>
        </p:spPr>
      </p:cxnSp>
      <p:sp>
        <p:nvSpPr>
          <p:cNvPr id="6525" name="Google Shape;6525;p187"/>
          <p:cNvSpPr/>
          <p:nvPr/>
        </p:nvSpPr>
        <p:spPr>
          <a:xfrm>
            <a:off x="1576351" y="3854958"/>
            <a:ext cx="488700" cy="323700"/>
          </a:xfrm>
          <a:prstGeom prst="roundRect">
            <a:avLst>
              <a:gd fmla="val 16667" name="adj"/>
            </a:avLst>
          </a:prstGeom>
          <a:solidFill>
            <a:schemeClr val="lt2"/>
          </a:solidFill>
          <a:ln cap="flat" cmpd="sng" w="4900">
            <a:solidFill>
              <a:schemeClr val="dk2"/>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cxnSp>
        <p:nvCxnSpPr>
          <p:cNvPr id="6526" name="Google Shape;6526;p187"/>
          <p:cNvCxnSpPr/>
          <p:nvPr/>
        </p:nvCxnSpPr>
        <p:spPr>
          <a:xfrm>
            <a:off x="2065164" y="4018305"/>
            <a:ext cx="271200" cy="0"/>
          </a:xfrm>
          <a:prstGeom prst="straightConnector1">
            <a:avLst/>
          </a:prstGeom>
          <a:noFill/>
          <a:ln cap="flat" cmpd="sng" w="4900">
            <a:solidFill>
              <a:schemeClr val="dk2"/>
            </a:solidFill>
            <a:prstDash val="solid"/>
            <a:round/>
            <a:headEnd len="med" w="med" type="none"/>
            <a:tailEnd len="med" w="med" type="triangle"/>
          </a:ln>
        </p:spPr>
      </p:cxnSp>
      <p:sp>
        <p:nvSpPr>
          <p:cNvPr id="6527" name="Google Shape;6527;p187"/>
          <p:cNvSpPr txBox="1"/>
          <p:nvPr/>
        </p:nvSpPr>
        <p:spPr>
          <a:xfrm>
            <a:off x="1435588" y="3551448"/>
            <a:ext cx="742200" cy="381300"/>
          </a:xfrm>
          <a:prstGeom prst="rect">
            <a:avLst/>
          </a:prstGeom>
          <a:noFill/>
          <a:ln>
            <a:noFill/>
          </a:ln>
        </p:spPr>
        <p:txBody>
          <a:bodyPr anchorCtr="0" anchor="t" bIns="47200" lIns="47200" spcFirstLastPara="1" rIns="47200" wrap="square" tIns="47200">
            <a:spAutoFit/>
          </a:bodyPr>
          <a:lstStyle/>
          <a:p>
            <a:pPr indent="0" lvl="0" marL="0" rtl="0" algn="ctr">
              <a:spcBef>
                <a:spcPts val="0"/>
              </a:spcBef>
              <a:spcAft>
                <a:spcPts val="0"/>
              </a:spcAft>
              <a:buNone/>
            </a:pPr>
            <a:r>
              <a:rPr b="1" lang="en" sz="620">
                <a:solidFill>
                  <a:schemeClr val="dk1"/>
                </a:solidFill>
                <a:latin typeface="Ubuntu"/>
                <a:ea typeface="Ubuntu"/>
                <a:cs typeface="Ubuntu"/>
                <a:sym typeface="Ubuntu"/>
              </a:rPr>
              <a:t>Stream processing</a:t>
            </a:r>
            <a:endParaRPr b="1" sz="620">
              <a:solidFill>
                <a:schemeClr val="dk1"/>
              </a:solidFill>
              <a:latin typeface="Ubuntu"/>
              <a:ea typeface="Ubuntu"/>
              <a:cs typeface="Ubuntu"/>
              <a:sym typeface="Ubuntu"/>
            </a:endParaRPr>
          </a:p>
          <a:p>
            <a:pPr indent="0" lvl="0" marL="0" rtl="0" algn="ctr">
              <a:spcBef>
                <a:spcPts val="0"/>
              </a:spcBef>
              <a:spcAft>
                <a:spcPts val="0"/>
              </a:spcAft>
              <a:buNone/>
            </a:pPr>
            <a:r>
              <a:t/>
            </a:r>
            <a:endParaRPr b="1" sz="620">
              <a:solidFill>
                <a:schemeClr val="dk1"/>
              </a:solidFill>
              <a:latin typeface="Ubuntu"/>
              <a:ea typeface="Ubuntu"/>
              <a:cs typeface="Ubuntu"/>
              <a:sym typeface="Ubuntu"/>
            </a:endParaRPr>
          </a:p>
        </p:txBody>
      </p:sp>
      <p:sp>
        <p:nvSpPr>
          <p:cNvPr id="6528" name="Google Shape;6528;p187"/>
          <p:cNvSpPr/>
          <p:nvPr/>
        </p:nvSpPr>
        <p:spPr>
          <a:xfrm>
            <a:off x="892018" y="3691607"/>
            <a:ext cx="40200" cy="190500"/>
          </a:xfrm>
          <a:prstGeom prst="roundRect">
            <a:avLst>
              <a:gd fmla="val 16667" name="adj"/>
            </a:avLst>
          </a:prstGeom>
          <a:solidFill>
            <a:srgbClr val="D9EAD3"/>
          </a:solidFill>
          <a:ln cap="flat" cmpd="sng" w="4900">
            <a:solidFill>
              <a:srgbClr val="38761D"/>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529" name="Google Shape;6529;p187"/>
          <p:cNvSpPr/>
          <p:nvPr/>
        </p:nvSpPr>
        <p:spPr>
          <a:xfrm>
            <a:off x="825128" y="3691607"/>
            <a:ext cx="40200" cy="190500"/>
          </a:xfrm>
          <a:prstGeom prst="roundRect">
            <a:avLst>
              <a:gd fmla="val 16667" name="adj"/>
            </a:avLst>
          </a:prstGeom>
          <a:solidFill>
            <a:srgbClr val="D9EAD3"/>
          </a:solidFill>
          <a:ln cap="flat" cmpd="sng" w="4900">
            <a:solidFill>
              <a:srgbClr val="38761D"/>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530" name="Google Shape;6530;p187"/>
          <p:cNvSpPr/>
          <p:nvPr/>
        </p:nvSpPr>
        <p:spPr>
          <a:xfrm>
            <a:off x="757463" y="3691607"/>
            <a:ext cx="40200" cy="190500"/>
          </a:xfrm>
          <a:prstGeom prst="roundRect">
            <a:avLst>
              <a:gd fmla="val 16667" name="adj"/>
            </a:avLst>
          </a:prstGeom>
          <a:solidFill>
            <a:srgbClr val="D9EAD3"/>
          </a:solidFill>
          <a:ln cap="flat" cmpd="sng" w="4900">
            <a:solidFill>
              <a:srgbClr val="38761D"/>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531" name="Google Shape;6531;p187"/>
          <p:cNvSpPr/>
          <p:nvPr/>
        </p:nvSpPr>
        <p:spPr>
          <a:xfrm>
            <a:off x="591453" y="3691607"/>
            <a:ext cx="40200" cy="190500"/>
          </a:xfrm>
          <a:prstGeom prst="roundRect">
            <a:avLst>
              <a:gd fmla="val 16667" name="adj"/>
            </a:avLst>
          </a:prstGeom>
          <a:solidFill>
            <a:srgbClr val="D9EAD3"/>
          </a:solidFill>
          <a:ln cap="flat" cmpd="sng" w="4900">
            <a:solidFill>
              <a:srgbClr val="38761D"/>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532" name="Google Shape;6532;p187"/>
          <p:cNvSpPr/>
          <p:nvPr/>
        </p:nvSpPr>
        <p:spPr>
          <a:xfrm>
            <a:off x="892018" y="3924431"/>
            <a:ext cx="40200" cy="190500"/>
          </a:xfrm>
          <a:prstGeom prst="roundRect">
            <a:avLst>
              <a:gd fmla="val 16667" name="adj"/>
            </a:avLst>
          </a:prstGeom>
          <a:solidFill>
            <a:srgbClr val="F4CCCC"/>
          </a:solidFill>
          <a:ln cap="flat" cmpd="sng" w="4900">
            <a:solidFill>
              <a:srgbClr val="C00001"/>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533" name="Google Shape;6533;p187"/>
          <p:cNvSpPr/>
          <p:nvPr/>
        </p:nvSpPr>
        <p:spPr>
          <a:xfrm>
            <a:off x="825128" y="3924431"/>
            <a:ext cx="40200" cy="190500"/>
          </a:xfrm>
          <a:prstGeom prst="roundRect">
            <a:avLst>
              <a:gd fmla="val 16667" name="adj"/>
            </a:avLst>
          </a:prstGeom>
          <a:solidFill>
            <a:srgbClr val="F4CCCC"/>
          </a:solidFill>
          <a:ln cap="flat" cmpd="sng" w="4900">
            <a:solidFill>
              <a:srgbClr val="C00001"/>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534" name="Google Shape;6534;p187"/>
          <p:cNvSpPr/>
          <p:nvPr/>
        </p:nvSpPr>
        <p:spPr>
          <a:xfrm>
            <a:off x="757463" y="3924431"/>
            <a:ext cx="40200" cy="190500"/>
          </a:xfrm>
          <a:prstGeom prst="roundRect">
            <a:avLst>
              <a:gd fmla="val 16667" name="adj"/>
            </a:avLst>
          </a:prstGeom>
          <a:solidFill>
            <a:srgbClr val="F4CCCC"/>
          </a:solidFill>
          <a:ln cap="flat" cmpd="sng" w="4900">
            <a:solidFill>
              <a:srgbClr val="C00001"/>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535" name="Google Shape;6535;p187"/>
          <p:cNvSpPr/>
          <p:nvPr/>
        </p:nvSpPr>
        <p:spPr>
          <a:xfrm>
            <a:off x="591453" y="3924431"/>
            <a:ext cx="40200" cy="190500"/>
          </a:xfrm>
          <a:prstGeom prst="roundRect">
            <a:avLst>
              <a:gd fmla="val 16667" name="adj"/>
            </a:avLst>
          </a:prstGeom>
          <a:solidFill>
            <a:srgbClr val="F4CCCC"/>
          </a:solidFill>
          <a:ln cap="flat" cmpd="sng" w="4900">
            <a:solidFill>
              <a:srgbClr val="C00001"/>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536" name="Google Shape;6536;p187"/>
          <p:cNvSpPr/>
          <p:nvPr/>
        </p:nvSpPr>
        <p:spPr>
          <a:xfrm>
            <a:off x="892018" y="4157254"/>
            <a:ext cx="40200" cy="190500"/>
          </a:xfrm>
          <a:prstGeom prst="roundRect">
            <a:avLst>
              <a:gd fmla="val 16667" name="adj"/>
            </a:avLst>
          </a:prstGeom>
          <a:solidFill>
            <a:srgbClr val="FCE5CD"/>
          </a:solidFill>
          <a:ln cap="flat" cmpd="sng" w="4900">
            <a:solidFill>
              <a:srgbClr val="B45F05"/>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537" name="Google Shape;6537;p187"/>
          <p:cNvSpPr/>
          <p:nvPr/>
        </p:nvSpPr>
        <p:spPr>
          <a:xfrm>
            <a:off x="825128" y="4157254"/>
            <a:ext cx="40200" cy="190500"/>
          </a:xfrm>
          <a:prstGeom prst="roundRect">
            <a:avLst>
              <a:gd fmla="val 16667" name="adj"/>
            </a:avLst>
          </a:prstGeom>
          <a:solidFill>
            <a:srgbClr val="FCE5CD"/>
          </a:solidFill>
          <a:ln cap="flat" cmpd="sng" w="4900">
            <a:solidFill>
              <a:srgbClr val="B45F05"/>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538" name="Google Shape;6538;p187"/>
          <p:cNvSpPr/>
          <p:nvPr/>
        </p:nvSpPr>
        <p:spPr>
          <a:xfrm>
            <a:off x="757463" y="4157254"/>
            <a:ext cx="40200" cy="190500"/>
          </a:xfrm>
          <a:prstGeom prst="roundRect">
            <a:avLst>
              <a:gd fmla="val 16667" name="adj"/>
            </a:avLst>
          </a:prstGeom>
          <a:solidFill>
            <a:srgbClr val="FCE5CD"/>
          </a:solidFill>
          <a:ln cap="flat" cmpd="sng" w="4900">
            <a:solidFill>
              <a:srgbClr val="B45F05"/>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539" name="Google Shape;6539;p187"/>
          <p:cNvSpPr/>
          <p:nvPr/>
        </p:nvSpPr>
        <p:spPr>
          <a:xfrm>
            <a:off x="591453" y="4157254"/>
            <a:ext cx="40200" cy="190500"/>
          </a:xfrm>
          <a:prstGeom prst="roundRect">
            <a:avLst>
              <a:gd fmla="val 16667" name="adj"/>
            </a:avLst>
          </a:prstGeom>
          <a:solidFill>
            <a:srgbClr val="FCE5CD"/>
          </a:solidFill>
          <a:ln cap="flat" cmpd="sng" w="4900">
            <a:solidFill>
              <a:srgbClr val="B45F05"/>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540" name="Google Shape;6540;p187"/>
          <p:cNvSpPr txBox="1"/>
          <p:nvPr/>
        </p:nvSpPr>
        <p:spPr>
          <a:xfrm>
            <a:off x="598504" y="3650461"/>
            <a:ext cx="233100" cy="214500"/>
          </a:xfrm>
          <a:prstGeom prst="rect">
            <a:avLst/>
          </a:prstGeom>
          <a:noFill/>
          <a:ln>
            <a:noFill/>
          </a:ln>
        </p:spPr>
        <p:txBody>
          <a:bodyPr anchorCtr="0" anchor="t" bIns="47200" lIns="47200" spcFirstLastPara="1" rIns="47200" wrap="square" tIns="47200">
            <a:spAutoFit/>
          </a:bodyPr>
          <a:lstStyle/>
          <a:p>
            <a:pPr indent="0" lvl="0" marL="0" rtl="0" algn="l">
              <a:spcBef>
                <a:spcPts val="0"/>
              </a:spcBef>
              <a:spcAft>
                <a:spcPts val="0"/>
              </a:spcAft>
              <a:buNone/>
            </a:pPr>
            <a:r>
              <a:rPr b="1" lang="en" sz="774">
                <a:solidFill>
                  <a:srgbClr val="38761D"/>
                </a:solidFill>
              </a:rPr>
              <a:t>…</a:t>
            </a:r>
            <a:endParaRPr b="1" sz="774">
              <a:solidFill>
                <a:srgbClr val="38761D"/>
              </a:solidFill>
            </a:endParaRPr>
          </a:p>
        </p:txBody>
      </p:sp>
      <p:sp>
        <p:nvSpPr>
          <p:cNvPr id="6541" name="Google Shape;6541;p187"/>
          <p:cNvSpPr txBox="1"/>
          <p:nvPr/>
        </p:nvSpPr>
        <p:spPr>
          <a:xfrm>
            <a:off x="600132" y="3886849"/>
            <a:ext cx="233100" cy="214500"/>
          </a:xfrm>
          <a:prstGeom prst="rect">
            <a:avLst/>
          </a:prstGeom>
          <a:noFill/>
          <a:ln>
            <a:noFill/>
          </a:ln>
        </p:spPr>
        <p:txBody>
          <a:bodyPr anchorCtr="0" anchor="t" bIns="47200" lIns="47200" spcFirstLastPara="1" rIns="47200" wrap="square" tIns="47200">
            <a:spAutoFit/>
          </a:bodyPr>
          <a:lstStyle/>
          <a:p>
            <a:pPr indent="0" lvl="0" marL="0" rtl="0" algn="l">
              <a:spcBef>
                <a:spcPts val="0"/>
              </a:spcBef>
              <a:spcAft>
                <a:spcPts val="0"/>
              </a:spcAft>
              <a:buNone/>
            </a:pPr>
            <a:r>
              <a:rPr b="1" lang="en" sz="774">
                <a:solidFill>
                  <a:srgbClr val="C00001"/>
                </a:solidFill>
              </a:rPr>
              <a:t>…</a:t>
            </a:r>
            <a:endParaRPr b="1" sz="774">
              <a:solidFill>
                <a:srgbClr val="C00001"/>
              </a:solidFill>
            </a:endParaRPr>
          </a:p>
        </p:txBody>
      </p:sp>
      <p:sp>
        <p:nvSpPr>
          <p:cNvPr id="6542" name="Google Shape;6542;p187"/>
          <p:cNvSpPr txBox="1"/>
          <p:nvPr/>
        </p:nvSpPr>
        <p:spPr>
          <a:xfrm>
            <a:off x="600135" y="4123954"/>
            <a:ext cx="233100" cy="214500"/>
          </a:xfrm>
          <a:prstGeom prst="rect">
            <a:avLst/>
          </a:prstGeom>
          <a:noFill/>
          <a:ln>
            <a:noFill/>
          </a:ln>
        </p:spPr>
        <p:txBody>
          <a:bodyPr anchorCtr="0" anchor="t" bIns="47200" lIns="47200" spcFirstLastPara="1" rIns="47200" wrap="square" tIns="47200">
            <a:spAutoFit/>
          </a:bodyPr>
          <a:lstStyle/>
          <a:p>
            <a:pPr indent="0" lvl="0" marL="0" rtl="0" algn="l">
              <a:spcBef>
                <a:spcPts val="0"/>
              </a:spcBef>
              <a:spcAft>
                <a:spcPts val="0"/>
              </a:spcAft>
              <a:buNone/>
            </a:pPr>
            <a:r>
              <a:rPr b="1" lang="en" sz="774">
                <a:solidFill>
                  <a:srgbClr val="EA7501"/>
                </a:solidFill>
              </a:rPr>
              <a:t>…</a:t>
            </a:r>
            <a:endParaRPr b="1" sz="774">
              <a:solidFill>
                <a:srgbClr val="EA7501"/>
              </a:solidFill>
            </a:endParaRPr>
          </a:p>
        </p:txBody>
      </p:sp>
      <p:sp>
        <p:nvSpPr>
          <p:cNvPr id="6543" name="Google Shape;6543;p187"/>
          <p:cNvSpPr/>
          <p:nvPr/>
        </p:nvSpPr>
        <p:spPr>
          <a:xfrm>
            <a:off x="2336689" y="3794452"/>
            <a:ext cx="1216500" cy="465900"/>
          </a:xfrm>
          <a:prstGeom prst="roundRect">
            <a:avLst>
              <a:gd fmla="val 16667" name="adj"/>
            </a:avLst>
          </a:prstGeom>
          <a:solidFill>
            <a:schemeClr val="lt2"/>
          </a:solidFill>
          <a:ln cap="flat" cmpd="sng" w="4900">
            <a:solidFill>
              <a:schemeClr val="dk2"/>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sp>
        <p:nvSpPr>
          <p:cNvPr id="6544" name="Google Shape;6544;p187"/>
          <p:cNvSpPr/>
          <p:nvPr/>
        </p:nvSpPr>
        <p:spPr>
          <a:xfrm>
            <a:off x="2426359" y="3886848"/>
            <a:ext cx="84900" cy="82800"/>
          </a:xfrm>
          <a:prstGeom prst="ellipse">
            <a:avLst/>
          </a:prstGeom>
          <a:solidFill>
            <a:srgbClr val="9E9E9E"/>
          </a:solidFill>
          <a:ln cap="flat" cmpd="sng" w="4900">
            <a:solidFill>
              <a:srgbClr val="595959"/>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sp>
        <p:nvSpPr>
          <p:cNvPr id="6545" name="Google Shape;6545;p187"/>
          <p:cNvSpPr/>
          <p:nvPr/>
        </p:nvSpPr>
        <p:spPr>
          <a:xfrm>
            <a:off x="2981329" y="3855674"/>
            <a:ext cx="84900" cy="82800"/>
          </a:xfrm>
          <a:prstGeom prst="ellipse">
            <a:avLst/>
          </a:prstGeom>
          <a:solidFill>
            <a:srgbClr val="9E9E9E"/>
          </a:solidFill>
          <a:ln cap="flat" cmpd="sng" w="4900">
            <a:solidFill>
              <a:srgbClr val="595959"/>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sp>
        <p:nvSpPr>
          <p:cNvPr id="6546" name="Google Shape;6546;p187"/>
          <p:cNvSpPr/>
          <p:nvPr/>
        </p:nvSpPr>
        <p:spPr>
          <a:xfrm>
            <a:off x="3336551" y="3853979"/>
            <a:ext cx="88800" cy="86400"/>
          </a:xfrm>
          <a:prstGeom prst="ellipse">
            <a:avLst/>
          </a:prstGeom>
          <a:solidFill>
            <a:srgbClr val="9E9E9E"/>
          </a:solidFill>
          <a:ln cap="flat" cmpd="sng" w="5125">
            <a:solidFill>
              <a:srgbClr val="595959"/>
            </a:solidFill>
            <a:prstDash val="solid"/>
            <a:round/>
            <a:headEnd len="sm" w="sm" type="none"/>
            <a:tailEnd len="sm" w="sm" type="none"/>
          </a:ln>
        </p:spPr>
        <p:txBody>
          <a:bodyPr anchorCtr="0" anchor="ctr" bIns="49125" lIns="49125" spcFirstLastPara="1" rIns="49125" wrap="square" tIns="49125">
            <a:noAutofit/>
          </a:bodyPr>
          <a:lstStyle/>
          <a:p>
            <a:pPr indent="0" lvl="0" marL="0" rtl="0" algn="ctr">
              <a:spcBef>
                <a:spcPts val="0"/>
              </a:spcBef>
              <a:spcAft>
                <a:spcPts val="0"/>
              </a:spcAft>
              <a:buNone/>
            </a:pPr>
            <a:r>
              <a:t/>
            </a:r>
            <a:endParaRPr sz="753"/>
          </a:p>
        </p:txBody>
      </p:sp>
      <p:sp>
        <p:nvSpPr>
          <p:cNvPr id="6547" name="Google Shape;6547;p187"/>
          <p:cNvSpPr/>
          <p:nvPr/>
        </p:nvSpPr>
        <p:spPr>
          <a:xfrm>
            <a:off x="3125366" y="3973824"/>
            <a:ext cx="88800" cy="86400"/>
          </a:xfrm>
          <a:prstGeom prst="ellipse">
            <a:avLst/>
          </a:prstGeom>
          <a:solidFill>
            <a:srgbClr val="9E9E9E"/>
          </a:solidFill>
          <a:ln cap="flat" cmpd="sng" w="5125">
            <a:solidFill>
              <a:srgbClr val="595959"/>
            </a:solidFill>
            <a:prstDash val="solid"/>
            <a:round/>
            <a:headEnd len="sm" w="sm" type="none"/>
            <a:tailEnd len="sm" w="sm" type="none"/>
          </a:ln>
        </p:spPr>
        <p:txBody>
          <a:bodyPr anchorCtr="0" anchor="ctr" bIns="49125" lIns="49125" spcFirstLastPara="1" rIns="49125" wrap="square" tIns="49125">
            <a:noAutofit/>
          </a:bodyPr>
          <a:lstStyle/>
          <a:p>
            <a:pPr indent="0" lvl="0" marL="0" rtl="0" algn="ctr">
              <a:spcBef>
                <a:spcPts val="0"/>
              </a:spcBef>
              <a:spcAft>
                <a:spcPts val="0"/>
              </a:spcAft>
              <a:buNone/>
            </a:pPr>
            <a:r>
              <a:t/>
            </a:r>
            <a:endParaRPr sz="753"/>
          </a:p>
        </p:txBody>
      </p:sp>
      <p:sp>
        <p:nvSpPr>
          <p:cNvPr id="6548" name="Google Shape;6548;p187"/>
          <p:cNvSpPr/>
          <p:nvPr/>
        </p:nvSpPr>
        <p:spPr>
          <a:xfrm>
            <a:off x="2468947" y="4074350"/>
            <a:ext cx="84900" cy="82800"/>
          </a:xfrm>
          <a:prstGeom prst="ellipse">
            <a:avLst/>
          </a:prstGeom>
          <a:solidFill>
            <a:srgbClr val="9E9E9E"/>
          </a:solidFill>
          <a:ln cap="flat" cmpd="sng" w="4900">
            <a:solidFill>
              <a:srgbClr val="595959"/>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sp>
        <p:nvSpPr>
          <p:cNvPr id="6549" name="Google Shape;6549;p187"/>
          <p:cNvSpPr txBox="1"/>
          <p:nvPr/>
        </p:nvSpPr>
        <p:spPr>
          <a:xfrm>
            <a:off x="3163580" y="4062516"/>
            <a:ext cx="434400" cy="190800"/>
          </a:xfrm>
          <a:prstGeom prst="rect">
            <a:avLst/>
          </a:prstGeom>
          <a:noFill/>
          <a:ln>
            <a:noFill/>
          </a:ln>
        </p:spPr>
        <p:txBody>
          <a:bodyPr anchorCtr="0" anchor="t" bIns="47200" lIns="47200" spcFirstLastPara="1" rIns="47200" wrap="square" tIns="47200">
            <a:spAutoFit/>
          </a:bodyPr>
          <a:lstStyle/>
          <a:p>
            <a:pPr indent="0" lvl="0" marL="0" rtl="0" algn="ctr">
              <a:spcBef>
                <a:spcPts val="0"/>
              </a:spcBef>
              <a:spcAft>
                <a:spcPts val="0"/>
              </a:spcAft>
              <a:buNone/>
            </a:pPr>
            <a:r>
              <a:rPr b="1" lang="en" sz="620">
                <a:solidFill>
                  <a:schemeClr val="dk1"/>
                </a:solidFill>
                <a:latin typeface="Ubuntu"/>
                <a:ea typeface="Ubuntu"/>
                <a:cs typeface="Ubuntu"/>
                <a:sym typeface="Ubuntu"/>
              </a:rPr>
              <a:t>Index</a:t>
            </a:r>
            <a:endParaRPr b="1" sz="620">
              <a:solidFill>
                <a:schemeClr val="dk1"/>
              </a:solidFill>
              <a:latin typeface="Ubuntu"/>
              <a:ea typeface="Ubuntu"/>
              <a:cs typeface="Ubuntu"/>
              <a:sym typeface="Ubuntu"/>
            </a:endParaRPr>
          </a:p>
        </p:txBody>
      </p:sp>
      <p:sp>
        <p:nvSpPr>
          <p:cNvPr id="6550" name="Google Shape;6550;p187"/>
          <p:cNvSpPr/>
          <p:nvPr/>
        </p:nvSpPr>
        <p:spPr>
          <a:xfrm>
            <a:off x="2552546" y="3914883"/>
            <a:ext cx="88800" cy="86400"/>
          </a:xfrm>
          <a:prstGeom prst="ellipse">
            <a:avLst/>
          </a:prstGeom>
          <a:solidFill>
            <a:srgbClr val="D8EAD3"/>
          </a:solidFill>
          <a:ln cap="flat" cmpd="sng" w="5125">
            <a:solidFill>
              <a:srgbClr val="38761D"/>
            </a:solidFill>
            <a:prstDash val="solid"/>
            <a:round/>
            <a:headEnd len="sm" w="sm" type="none"/>
            <a:tailEnd len="sm" w="sm" type="none"/>
          </a:ln>
        </p:spPr>
        <p:txBody>
          <a:bodyPr anchorCtr="0" anchor="ctr" bIns="49125" lIns="49125" spcFirstLastPara="1" rIns="49125" wrap="square" tIns="49125">
            <a:noAutofit/>
          </a:bodyPr>
          <a:lstStyle/>
          <a:p>
            <a:pPr indent="0" lvl="0" marL="0" rtl="0" algn="ctr">
              <a:spcBef>
                <a:spcPts val="0"/>
              </a:spcBef>
              <a:spcAft>
                <a:spcPts val="0"/>
              </a:spcAft>
              <a:buNone/>
            </a:pPr>
            <a:r>
              <a:t/>
            </a:r>
            <a:endParaRPr sz="753"/>
          </a:p>
        </p:txBody>
      </p:sp>
      <p:sp>
        <p:nvSpPr>
          <p:cNvPr id="6551" name="Google Shape;6551;p187"/>
          <p:cNvSpPr/>
          <p:nvPr/>
        </p:nvSpPr>
        <p:spPr>
          <a:xfrm>
            <a:off x="2555135" y="3917444"/>
            <a:ext cx="84900" cy="82800"/>
          </a:xfrm>
          <a:prstGeom prst="ellipse">
            <a:avLst/>
          </a:prstGeom>
          <a:solidFill>
            <a:srgbClr val="9E9E9E"/>
          </a:solidFill>
          <a:ln cap="flat" cmpd="sng" w="4900">
            <a:solidFill>
              <a:srgbClr val="595959"/>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sp>
        <p:nvSpPr>
          <p:cNvPr id="6552" name="Google Shape;6552;p187"/>
          <p:cNvSpPr/>
          <p:nvPr/>
        </p:nvSpPr>
        <p:spPr>
          <a:xfrm>
            <a:off x="2800620" y="4001029"/>
            <a:ext cx="88800" cy="86400"/>
          </a:xfrm>
          <a:prstGeom prst="ellipse">
            <a:avLst/>
          </a:prstGeom>
          <a:solidFill>
            <a:srgbClr val="9E9E9E"/>
          </a:solidFill>
          <a:ln cap="flat" cmpd="sng" w="5125">
            <a:solidFill>
              <a:srgbClr val="2C2C2C"/>
            </a:solidFill>
            <a:prstDash val="solid"/>
            <a:round/>
            <a:headEnd len="sm" w="sm" type="none"/>
            <a:tailEnd len="sm" w="sm" type="none"/>
          </a:ln>
        </p:spPr>
        <p:txBody>
          <a:bodyPr anchorCtr="0" anchor="ctr" bIns="49125" lIns="49125" spcFirstLastPara="1" rIns="49125" wrap="square" tIns="49125">
            <a:noAutofit/>
          </a:bodyPr>
          <a:lstStyle/>
          <a:p>
            <a:pPr indent="0" lvl="0" marL="0" rtl="0" algn="ctr">
              <a:spcBef>
                <a:spcPts val="0"/>
              </a:spcBef>
              <a:spcAft>
                <a:spcPts val="0"/>
              </a:spcAft>
              <a:buNone/>
            </a:pPr>
            <a:r>
              <a:t/>
            </a:r>
            <a:endParaRPr sz="753"/>
          </a:p>
        </p:txBody>
      </p:sp>
      <p:sp>
        <p:nvSpPr>
          <p:cNvPr id="6553" name="Google Shape;6553;p187"/>
          <p:cNvSpPr/>
          <p:nvPr/>
        </p:nvSpPr>
        <p:spPr>
          <a:xfrm>
            <a:off x="2554811" y="3916126"/>
            <a:ext cx="84900" cy="82800"/>
          </a:xfrm>
          <a:prstGeom prst="ellipse">
            <a:avLst/>
          </a:prstGeom>
          <a:solidFill>
            <a:schemeClr val="lt1"/>
          </a:solidFill>
          <a:ln cap="flat" cmpd="sng" w="4900">
            <a:solidFill>
              <a:srgbClr val="2C2C2C"/>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7" name="Shape 6557"/>
        <p:cNvGrpSpPr/>
        <p:nvPr/>
      </p:nvGrpSpPr>
      <p:grpSpPr>
        <a:xfrm>
          <a:off x="0" y="0"/>
          <a:ext cx="0" cy="0"/>
          <a:chOff x="0" y="0"/>
          <a:chExt cx="0" cy="0"/>
        </a:xfrm>
      </p:grpSpPr>
      <p:sp>
        <p:nvSpPr>
          <p:cNvPr id="6558" name="Google Shape;6558;p18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Four</a:t>
            </a:r>
            <a:r>
              <a:rPr lang="en">
                <a:latin typeface="Ubuntu"/>
                <a:ea typeface="Ubuntu"/>
                <a:cs typeface="Ubuntu"/>
                <a:sym typeface="Ubuntu"/>
              </a:rPr>
              <a:t> update models [</a:t>
            </a:r>
            <a:r>
              <a:rPr lang="en"/>
              <a:t>3</a:t>
            </a:r>
            <a:r>
              <a:rPr lang="en">
                <a:latin typeface="Ubuntu"/>
                <a:ea typeface="Ubuntu"/>
                <a:cs typeface="Ubuntu"/>
                <a:sym typeface="Ubuntu"/>
              </a:rPr>
              <a:t>/</a:t>
            </a:r>
            <a:r>
              <a:rPr lang="en"/>
              <a:t>3</a:t>
            </a:r>
            <a:r>
              <a:rPr lang="en">
                <a:latin typeface="Ubuntu"/>
                <a:ea typeface="Ubuntu"/>
                <a:cs typeface="Ubuntu"/>
                <a:sym typeface="Ubuntu"/>
              </a:rPr>
              <a:t>]</a:t>
            </a:r>
            <a:endParaRPr>
              <a:latin typeface="Ubuntu"/>
              <a:ea typeface="Ubuntu"/>
              <a:cs typeface="Ubuntu"/>
              <a:sym typeface="Ubuntu"/>
            </a:endParaRPr>
          </a:p>
        </p:txBody>
      </p:sp>
      <p:sp>
        <p:nvSpPr>
          <p:cNvPr id="6559" name="Google Shape;6559;p188"/>
          <p:cNvSpPr txBox="1"/>
          <p:nvPr>
            <p:ph idx="1" type="body"/>
          </p:nvPr>
        </p:nvSpPr>
        <p:spPr>
          <a:xfrm>
            <a:off x="311700" y="1152475"/>
            <a:ext cx="8520600" cy="1763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In-place</a:t>
            </a:r>
            <a:endParaRPr>
              <a:solidFill>
                <a:schemeClr val="dk1"/>
              </a:solidFill>
              <a:latin typeface="Ubuntu"/>
              <a:ea typeface="Ubuntu"/>
              <a:cs typeface="Ubuntu"/>
              <a:sym typeface="Ubuntu"/>
            </a:endParaRPr>
          </a:p>
          <a:p>
            <a:pPr indent="-342900" lvl="0" marL="457200" rtl="0" algn="l">
              <a:spcBef>
                <a:spcPts val="1200"/>
              </a:spcBef>
              <a:spcAft>
                <a:spcPts val="0"/>
              </a:spcAft>
              <a:buClr>
                <a:schemeClr val="dk1"/>
              </a:buClr>
              <a:buSzPts val="1800"/>
              <a:buChar char="●"/>
            </a:pPr>
            <a:r>
              <a:rPr lang="en">
                <a:solidFill>
                  <a:schemeClr val="dk1"/>
                </a:solidFill>
              </a:rPr>
              <a:t>Direct modifications on the index</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Immediate visibility of updates</a:t>
            </a:r>
            <a:endParaRPr>
              <a:solidFill>
                <a:schemeClr val="dk1"/>
              </a:solidFill>
            </a:endParaRPr>
          </a:p>
          <a:p>
            <a:pPr indent="-342900" lvl="0" marL="457200" rtl="0" algn="l">
              <a:spcBef>
                <a:spcPts val="0"/>
              </a:spcBef>
              <a:spcAft>
                <a:spcPts val="0"/>
              </a:spcAft>
              <a:buClr>
                <a:srgbClr val="6AA84F"/>
              </a:buClr>
              <a:buSzPts val="1800"/>
              <a:buChar char="●"/>
            </a:pPr>
            <a:r>
              <a:rPr lang="en">
                <a:solidFill>
                  <a:srgbClr val="6AA84F"/>
                </a:solidFill>
              </a:rPr>
              <a:t>Memory efficient</a:t>
            </a:r>
            <a:endParaRPr>
              <a:solidFill>
                <a:srgbClr val="6AA84F"/>
              </a:solidFill>
            </a:endParaRPr>
          </a:p>
          <a:p>
            <a:pPr indent="-342900" lvl="0" marL="457200" rtl="0" algn="l">
              <a:spcBef>
                <a:spcPts val="0"/>
              </a:spcBef>
              <a:spcAft>
                <a:spcPts val="0"/>
              </a:spcAft>
              <a:buClr>
                <a:srgbClr val="E06666"/>
              </a:buClr>
              <a:buSzPts val="1800"/>
              <a:buChar char="●"/>
            </a:pPr>
            <a:r>
              <a:rPr lang="en">
                <a:solidFill>
                  <a:srgbClr val="E06666"/>
                </a:solidFill>
              </a:rPr>
              <a:t>Complex concurrency</a:t>
            </a:r>
            <a:endParaRPr>
              <a:solidFill>
                <a:srgbClr val="E06666"/>
              </a:solidFill>
            </a:endParaRPr>
          </a:p>
        </p:txBody>
      </p:sp>
      <p:sp>
        <p:nvSpPr>
          <p:cNvPr id="6560" name="Google Shape;6560;p18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561" name="Google Shape;6561;p188"/>
          <p:cNvSpPr txBox="1"/>
          <p:nvPr>
            <p:ph idx="1" type="body"/>
          </p:nvPr>
        </p:nvSpPr>
        <p:spPr>
          <a:xfrm>
            <a:off x="4572000" y="1152475"/>
            <a:ext cx="4260300" cy="1763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Out of place</a:t>
            </a:r>
            <a:endParaRPr>
              <a:solidFill>
                <a:schemeClr val="dk1"/>
              </a:solidFill>
              <a:latin typeface="Ubuntu"/>
              <a:ea typeface="Ubuntu"/>
              <a:cs typeface="Ubuntu"/>
              <a:sym typeface="Ubuntu"/>
            </a:endParaRPr>
          </a:p>
          <a:p>
            <a:pPr indent="-342900" lvl="0" marL="457200" rtl="0" algn="l">
              <a:spcBef>
                <a:spcPts val="1200"/>
              </a:spcBef>
              <a:spcAft>
                <a:spcPts val="0"/>
              </a:spcAft>
              <a:buClr>
                <a:schemeClr val="dk1"/>
              </a:buClr>
              <a:buSzPts val="1800"/>
              <a:buChar char="●"/>
            </a:pPr>
            <a:r>
              <a:rPr lang="en">
                <a:solidFill>
                  <a:schemeClr val="dk1"/>
                </a:solidFill>
              </a:rPr>
              <a:t>Updates stored separately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Periodic merge into main index</a:t>
            </a:r>
            <a:endParaRPr>
              <a:solidFill>
                <a:schemeClr val="dk1"/>
              </a:solidFill>
            </a:endParaRPr>
          </a:p>
          <a:p>
            <a:pPr indent="-342900" lvl="0" marL="457200" rtl="0" algn="l">
              <a:spcBef>
                <a:spcPts val="0"/>
              </a:spcBef>
              <a:spcAft>
                <a:spcPts val="0"/>
              </a:spcAft>
              <a:buClr>
                <a:srgbClr val="6AA84F"/>
              </a:buClr>
              <a:buSzPts val="1800"/>
              <a:buChar char="●"/>
            </a:pPr>
            <a:r>
              <a:rPr lang="en">
                <a:solidFill>
                  <a:srgbClr val="6AA84F"/>
                </a:solidFill>
              </a:rPr>
              <a:t>Simpler consistency </a:t>
            </a:r>
            <a:endParaRPr>
              <a:solidFill>
                <a:srgbClr val="6AA84F"/>
              </a:solidFill>
            </a:endParaRPr>
          </a:p>
          <a:p>
            <a:pPr indent="-342900" lvl="0" marL="457200" rtl="0" algn="l">
              <a:spcBef>
                <a:spcPts val="0"/>
              </a:spcBef>
              <a:spcAft>
                <a:spcPts val="0"/>
              </a:spcAft>
              <a:buClr>
                <a:srgbClr val="E06666"/>
              </a:buClr>
              <a:buSzPts val="1800"/>
              <a:buChar char="●"/>
            </a:pPr>
            <a:r>
              <a:rPr lang="en">
                <a:solidFill>
                  <a:srgbClr val="E06666"/>
                </a:solidFill>
              </a:rPr>
              <a:t>Higher memory usage</a:t>
            </a:r>
            <a:endParaRPr>
              <a:solidFill>
                <a:srgbClr val="E06666"/>
              </a:solidFill>
            </a:endParaRPr>
          </a:p>
        </p:txBody>
      </p:sp>
      <p:sp>
        <p:nvSpPr>
          <p:cNvPr id="6562" name="Google Shape;6562;p188"/>
          <p:cNvSpPr txBox="1"/>
          <p:nvPr>
            <p:ph idx="1" type="body"/>
          </p:nvPr>
        </p:nvSpPr>
        <p:spPr>
          <a:xfrm>
            <a:off x="311700" y="4758700"/>
            <a:ext cx="8520600" cy="3990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1200"/>
              </a:spcBef>
              <a:spcAft>
                <a:spcPts val="1200"/>
              </a:spcAft>
              <a:buNone/>
            </a:pPr>
            <a:r>
              <a:rPr b="1" lang="en" sz="1700">
                <a:solidFill>
                  <a:srgbClr val="C00000"/>
                </a:solidFill>
              </a:rPr>
              <a:t>Memory vs Latency Tradeoff</a:t>
            </a:r>
            <a:endParaRPr b="1" sz="1700">
              <a:solidFill>
                <a:srgbClr val="C00000"/>
              </a:solidFill>
            </a:endParaRPr>
          </a:p>
        </p:txBody>
      </p:sp>
      <p:sp>
        <p:nvSpPr>
          <p:cNvPr id="6563" name="Google Shape;6563;p188"/>
          <p:cNvSpPr txBox="1"/>
          <p:nvPr>
            <p:ph idx="1" type="body"/>
          </p:nvPr>
        </p:nvSpPr>
        <p:spPr>
          <a:xfrm rot="-5401344">
            <a:off x="4134915" y="3876745"/>
            <a:ext cx="767400" cy="234600"/>
          </a:xfrm>
          <a:prstGeom prst="rect">
            <a:avLst/>
          </a:prstGeom>
        </p:spPr>
        <p:txBody>
          <a:bodyPr anchorCtr="0" anchor="ctr" bIns="47575" lIns="47575" spcFirstLastPara="1" rIns="47575" wrap="square" tIns="47575">
            <a:normAutofit/>
          </a:bodyPr>
          <a:lstStyle/>
          <a:p>
            <a:pPr indent="0" lvl="0" marL="0" rtl="0" algn="ctr">
              <a:spcBef>
                <a:spcPts val="625"/>
              </a:spcBef>
              <a:spcAft>
                <a:spcPts val="625"/>
              </a:spcAft>
              <a:buNone/>
            </a:pPr>
            <a:r>
              <a:rPr b="1" lang="en" sz="729">
                <a:solidFill>
                  <a:srgbClr val="C00000"/>
                </a:solidFill>
              </a:rPr>
              <a:t>Out of place</a:t>
            </a:r>
            <a:endParaRPr sz="1093">
              <a:solidFill>
                <a:srgbClr val="C00000"/>
              </a:solidFill>
              <a:latin typeface="Ubuntu"/>
              <a:ea typeface="Ubuntu"/>
              <a:cs typeface="Ubuntu"/>
              <a:sym typeface="Ubuntu"/>
            </a:endParaRPr>
          </a:p>
        </p:txBody>
      </p:sp>
      <p:sp>
        <p:nvSpPr>
          <p:cNvPr id="6564" name="Google Shape;6564;p188"/>
          <p:cNvSpPr/>
          <p:nvPr/>
        </p:nvSpPr>
        <p:spPr>
          <a:xfrm>
            <a:off x="4602984" y="3610476"/>
            <a:ext cx="143100" cy="789900"/>
          </a:xfrm>
          <a:prstGeom prst="leftBracket">
            <a:avLst>
              <a:gd fmla="val 90648" name="adj"/>
            </a:avLst>
          </a:prstGeom>
          <a:noFill/>
          <a:ln cap="flat" cmpd="sng" w="992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sp>
        <p:nvSpPr>
          <p:cNvPr id="6565" name="Google Shape;6565;p188"/>
          <p:cNvSpPr/>
          <p:nvPr/>
        </p:nvSpPr>
        <p:spPr>
          <a:xfrm>
            <a:off x="5133488" y="3666697"/>
            <a:ext cx="318300" cy="192300"/>
          </a:xfrm>
          <a:prstGeom prst="roundRect">
            <a:avLst>
              <a:gd fmla="val 16667" name="adj"/>
            </a:avLst>
          </a:prstGeom>
          <a:solidFill>
            <a:srgbClr val="D9EAD3"/>
          </a:solidFill>
          <a:ln cap="flat" cmpd="sng" w="4975">
            <a:solidFill>
              <a:srgbClr val="38761D"/>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rPr b="1" lang="en" sz="468">
                <a:solidFill>
                  <a:srgbClr val="38761D"/>
                </a:solidFill>
                <a:latin typeface="Ubuntu"/>
                <a:ea typeface="Ubuntu"/>
                <a:cs typeface="Ubuntu"/>
                <a:sym typeface="Ubuntu"/>
              </a:rPr>
              <a:t>insert</a:t>
            </a:r>
            <a:endParaRPr b="1" sz="468">
              <a:solidFill>
                <a:srgbClr val="38761D"/>
              </a:solidFill>
              <a:latin typeface="Ubuntu"/>
              <a:ea typeface="Ubuntu"/>
              <a:cs typeface="Ubuntu"/>
              <a:sym typeface="Ubuntu"/>
            </a:endParaRPr>
          </a:p>
        </p:txBody>
      </p:sp>
      <p:sp>
        <p:nvSpPr>
          <p:cNvPr id="6566" name="Google Shape;6566;p188"/>
          <p:cNvSpPr/>
          <p:nvPr/>
        </p:nvSpPr>
        <p:spPr>
          <a:xfrm>
            <a:off x="5133489" y="3901418"/>
            <a:ext cx="3183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rPr b="1" lang="en" sz="468">
                <a:solidFill>
                  <a:srgbClr val="C00001"/>
                </a:solidFill>
                <a:latin typeface="Ubuntu"/>
                <a:ea typeface="Ubuntu"/>
                <a:cs typeface="Ubuntu"/>
                <a:sym typeface="Ubuntu"/>
              </a:rPr>
              <a:t>delete</a:t>
            </a:r>
            <a:endParaRPr b="1" sz="468">
              <a:solidFill>
                <a:srgbClr val="C00001"/>
              </a:solidFill>
              <a:latin typeface="Ubuntu"/>
              <a:ea typeface="Ubuntu"/>
              <a:cs typeface="Ubuntu"/>
              <a:sym typeface="Ubuntu"/>
            </a:endParaRPr>
          </a:p>
        </p:txBody>
      </p:sp>
      <p:sp>
        <p:nvSpPr>
          <p:cNvPr id="6567" name="Google Shape;6567;p188"/>
          <p:cNvSpPr/>
          <p:nvPr/>
        </p:nvSpPr>
        <p:spPr>
          <a:xfrm>
            <a:off x="5133488" y="4136138"/>
            <a:ext cx="318300" cy="192300"/>
          </a:xfrm>
          <a:prstGeom prst="roundRect">
            <a:avLst>
              <a:gd fmla="val 16667" name="adj"/>
            </a:avLst>
          </a:prstGeom>
          <a:solidFill>
            <a:srgbClr val="FCE5CD"/>
          </a:solidFill>
          <a:ln cap="flat" cmpd="sng" w="4975">
            <a:solidFill>
              <a:srgbClr val="B45F06"/>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rPr b="1" lang="en" sz="468">
                <a:solidFill>
                  <a:srgbClr val="EA7600"/>
                </a:solidFill>
                <a:latin typeface="Ubuntu"/>
                <a:ea typeface="Ubuntu"/>
                <a:cs typeface="Ubuntu"/>
                <a:sym typeface="Ubuntu"/>
              </a:rPr>
              <a:t>update</a:t>
            </a:r>
            <a:endParaRPr b="1" sz="468">
              <a:solidFill>
                <a:srgbClr val="EA7600"/>
              </a:solidFill>
              <a:latin typeface="Ubuntu"/>
              <a:ea typeface="Ubuntu"/>
              <a:cs typeface="Ubuntu"/>
              <a:sym typeface="Ubuntu"/>
            </a:endParaRPr>
          </a:p>
        </p:txBody>
      </p:sp>
      <p:sp>
        <p:nvSpPr>
          <p:cNvPr id="6568" name="Google Shape;6568;p188"/>
          <p:cNvSpPr/>
          <p:nvPr/>
        </p:nvSpPr>
        <p:spPr>
          <a:xfrm>
            <a:off x="5500663" y="3663937"/>
            <a:ext cx="79200" cy="656400"/>
          </a:xfrm>
          <a:prstGeom prst="rightBrace">
            <a:avLst>
              <a:gd fmla="val 50000" name="adj1"/>
              <a:gd fmla="val 50000" name="adj2"/>
            </a:avLst>
          </a:prstGeom>
          <a:noFill/>
          <a:ln cap="flat" cmpd="sng" w="4975">
            <a:solidFill>
              <a:schemeClr val="dk2"/>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cxnSp>
        <p:nvCxnSpPr>
          <p:cNvPr id="6569" name="Google Shape;6569;p188"/>
          <p:cNvCxnSpPr>
            <a:stCxn id="6568" idx="1"/>
            <a:endCxn id="6570" idx="1"/>
          </p:cNvCxnSpPr>
          <p:nvPr/>
        </p:nvCxnSpPr>
        <p:spPr>
          <a:xfrm flipH="1" rot="10800000">
            <a:off x="5579863" y="3990637"/>
            <a:ext cx="104700" cy="1500"/>
          </a:xfrm>
          <a:prstGeom prst="straightConnector1">
            <a:avLst/>
          </a:prstGeom>
          <a:noFill/>
          <a:ln cap="flat" cmpd="sng" w="4975">
            <a:solidFill>
              <a:schemeClr val="dk2"/>
            </a:solidFill>
            <a:prstDash val="solid"/>
            <a:round/>
            <a:headEnd len="med" w="med" type="none"/>
            <a:tailEnd len="med" w="med" type="triangle"/>
          </a:ln>
        </p:spPr>
      </p:cxnSp>
      <p:sp>
        <p:nvSpPr>
          <p:cNvPr id="6570" name="Google Shape;6570;p188"/>
          <p:cNvSpPr/>
          <p:nvPr/>
        </p:nvSpPr>
        <p:spPr>
          <a:xfrm>
            <a:off x="5684626" y="3827178"/>
            <a:ext cx="492600" cy="326700"/>
          </a:xfrm>
          <a:prstGeom prst="roundRect">
            <a:avLst>
              <a:gd fmla="val 16667" name="adj"/>
            </a:avLst>
          </a:prstGeom>
          <a:solidFill>
            <a:schemeClr val="lt2"/>
          </a:solidFill>
          <a:ln cap="flat" cmpd="sng" w="4975">
            <a:solidFill>
              <a:schemeClr val="dk2"/>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cxnSp>
        <p:nvCxnSpPr>
          <p:cNvPr id="6571" name="Google Shape;6571;p188"/>
          <p:cNvCxnSpPr>
            <a:endCxn id="6572" idx="0"/>
          </p:cNvCxnSpPr>
          <p:nvPr/>
        </p:nvCxnSpPr>
        <p:spPr>
          <a:xfrm>
            <a:off x="6891111" y="3991013"/>
            <a:ext cx="4500" cy="157800"/>
          </a:xfrm>
          <a:prstGeom prst="straightConnector1">
            <a:avLst/>
          </a:prstGeom>
          <a:noFill/>
          <a:ln cap="flat" cmpd="sng" w="4975">
            <a:solidFill>
              <a:schemeClr val="dk2"/>
            </a:solidFill>
            <a:prstDash val="solid"/>
            <a:round/>
            <a:headEnd len="med" w="med" type="none"/>
            <a:tailEnd len="med" w="med" type="triangle"/>
          </a:ln>
        </p:spPr>
      </p:cxnSp>
      <p:sp>
        <p:nvSpPr>
          <p:cNvPr id="6573" name="Google Shape;6573;p188"/>
          <p:cNvSpPr txBox="1"/>
          <p:nvPr/>
        </p:nvSpPr>
        <p:spPr>
          <a:xfrm>
            <a:off x="5542719" y="3524401"/>
            <a:ext cx="747900" cy="384600"/>
          </a:xfrm>
          <a:prstGeom prst="rect">
            <a:avLst/>
          </a:prstGeom>
          <a:noFill/>
          <a:ln>
            <a:noFill/>
          </a:ln>
        </p:spPr>
        <p:txBody>
          <a:bodyPr anchorCtr="0" anchor="t" bIns="47575" lIns="47575" spcFirstLastPara="1" rIns="47575" wrap="square" tIns="47575">
            <a:spAutoFit/>
          </a:bodyPr>
          <a:lstStyle/>
          <a:p>
            <a:pPr indent="0" lvl="0" marL="0" rtl="0" algn="ctr">
              <a:spcBef>
                <a:spcPts val="0"/>
              </a:spcBef>
              <a:spcAft>
                <a:spcPts val="0"/>
              </a:spcAft>
              <a:buNone/>
            </a:pPr>
            <a:r>
              <a:rPr b="1" lang="en" sz="625">
                <a:solidFill>
                  <a:schemeClr val="dk1"/>
                </a:solidFill>
                <a:latin typeface="Ubuntu"/>
                <a:ea typeface="Ubuntu"/>
                <a:cs typeface="Ubuntu"/>
                <a:sym typeface="Ubuntu"/>
              </a:rPr>
              <a:t>Stream processing</a:t>
            </a:r>
            <a:endParaRPr b="1" sz="625">
              <a:solidFill>
                <a:schemeClr val="dk1"/>
              </a:solidFill>
              <a:latin typeface="Ubuntu"/>
              <a:ea typeface="Ubuntu"/>
              <a:cs typeface="Ubuntu"/>
              <a:sym typeface="Ubuntu"/>
            </a:endParaRPr>
          </a:p>
          <a:p>
            <a:pPr indent="0" lvl="0" marL="0" rtl="0" algn="ctr">
              <a:spcBef>
                <a:spcPts val="0"/>
              </a:spcBef>
              <a:spcAft>
                <a:spcPts val="0"/>
              </a:spcAft>
              <a:buNone/>
            </a:pPr>
            <a:r>
              <a:t/>
            </a:r>
            <a:endParaRPr b="1" sz="625">
              <a:solidFill>
                <a:schemeClr val="dk1"/>
              </a:solidFill>
              <a:latin typeface="Ubuntu"/>
              <a:ea typeface="Ubuntu"/>
              <a:cs typeface="Ubuntu"/>
              <a:sym typeface="Ubuntu"/>
            </a:endParaRPr>
          </a:p>
        </p:txBody>
      </p:sp>
      <p:sp>
        <p:nvSpPr>
          <p:cNvPr id="6574" name="Google Shape;6574;p188"/>
          <p:cNvSpPr/>
          <p:nvPr/>
        </p:nvSpPr>
        <p:spPr>
          <a:xfrm>
            <a:off x="5064494" y="3666697"/>
            <a:ext cx="40800" cy="192300"/>
          </a:xfrm>
          <a:prstGeom prst="roundRect">
            <a:avLst>
              <a:gd fmla="val 16667" name="adj"/>
            </a:avLst>
          </a:prstGeom>
          <a:solidFill>
            <a:srgbClr val="D9EAD3"/>
          </a:solidFill>
          <a:ln cap="flat" cmpd="sng" w="4975">
            <a:solidFill>
              <a:srgbClr val="38761D"/>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575" name="Google Shape;6575;p188"/>
          <p:cNvSpPr/>
          <p:nvPr/>
        </p:nvSpPr>
        <p:spPr>
          <a:xfrm>
            <a:off x="4997060" y="3666697"/>
            <a:ext cx="40800" cy="192300"/>
          </a:xfrm>
          <a:prstGeom prst="roundRect">
            <a:avLst>
              <a:gd fmla="val 16667" name="adj"/>
            </a:avLst>
          </a:prstGeom>
          <a:solidFill>
            <a:srgbClr val="D9EAD3"/>
          </a:solidFill>
          <a:ln cap="flat" cmpd="sng" w="4975">
            <a:solidFill>
              <a:srgbClr val="38761D"/>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576" name="Google Shape;6576;p188"/>
          <p:cNvSpPr/>
          <p:nvPr/>
        </p:nvSpPr>
        <p:spPr>
          <a:xfrm>
            <a:off x="4928845" y="3666697"/>
            <a:ext cx="40800" cy="192300"/>
          </a:xfrm>
          <a:prstGeom prst="roundRect">
            <a:avLst>
              <a:gd fmla="val 16667" name="adj"/>
            </a:avLst>
          </a:prstGeom>
          <a:solidFill>
            <a:srgbClr val="D9EAD3"/>
          </a:solidFill>
          <a:ln cap="flat" cmpd="sng" w="4975">
            <a:solidFill>
              <a:srgbClr val="38761D"/>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577" name="Google Shape;6577;p188"/>
          <p:cNvSpPr/>
          <p:nvPr/>
        </p:nvSpPr>
        <p:spPr>
          <a:xfrm>
            <a:off x="4761486" y="3666697"/>
            <a:ext cx="40800" cy="192300"/>
          </a:xfrm>
          <a:prstGeom prst="roundRect">
            <a:avLst>
              <a:gd fmla="val 16667" name="adj"/>
            </a:avLst>
          </a:prstGeom>
          <a:solidFill>
            <a:srgbClr val="D9EAD3"/>
          </a:solidFill>
          <a:ln cap="flat" cmpd="sng" w="4975">
            <a:solidFill>
              <a:srgbClr val="38761D"/>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578" name="Google Shape;6578;p188"/>
          <p:cNvSpPr/>
          <p:nvPr/>
        </p:nvSpPr>
        <p:spPr>
          <a:xfrm>
            <a:off x="5064494" y="3901418"/>
            <a:ext cx="408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579" name="Google Shape;6579;p188"/>
          <p:cNvSpPr/>
          <p:nvPr/>
        </p:nvSpPr>
        <p:spPr>
          <a:xfrm>
            <a:off x="4997060" y="3901418"/>
            <a:ext cx="408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580" name="Google Shape;6580;p188"/>
          <p:cNvSpPr/>
          <p:nvPr/>
        </p:nvSpPr>
        <p:spPr>
          <a:xfrm>
            <a:off x="4928845" y="3901418"/>
            <a:ext cx="408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581" name="Google Shape;6581;p188"/>
          <p:cNvSpPr/>
          <p:nvPr/>
        </p:nvSpPr>
        <p:spPr>
          <a:xfrm>
            <a:off x="4761486" y="3901418"/>
            <a:ext cx="408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582" name="Google Shape;6582;p188"/>
          <p:cNvSpPr/>
          <p:nvPr/>
        </p:nvSpPr>
        <p:spPr>
          <a:xfrm>
            <a:off x="5064494" y="4136138"/>
            <a:ext cx="40800" cy="192300"/>
          </a:xfrm>
          <a:prstGeom prst="roundRect">
            <a:avLst>
              <a:gd fmla="val 16667" name="adj"/>
            </a:avLst>
          </a:prstGeom>
          <a:solidFill>
            <a:srgbClr val="FCE5CD"/>
          </a:solidFill>
          <a:ln cap="flat" cmpd="sng" w="4975">
            <a:solidFill>
              <a:srgbClr val="B45F05"/>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583" name="Google Shape;6583;p188"/>
          <p:cNvSpPr/>
          <p:nvPr/>
        </p:nvSpPr>
        <p:spPr>
          <a:xfrm>
            <a:off x="4997060" y="4136138"/>
            <a:ext cx="40800" cy="192300"/>
          </a:xfrm>
          <a:prstGeom prst="roundRect">
            <a:avLst>
              <a:gd fmla="val 16667" name="adj"/>
            </a:avLst>
          </a:prstGeom>
          <a:solidFill>
            <a:srgbClr val="FCE5CD"/>
          </a:solidFill>
          <a:ln cap="flat" cmpd="sng" w="4975">
            <a:solidFill>
              <a:srgbClr val="B45F05"/>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584" name="Google Shape;6584;p188"/>
          <p:cNvSpPr/>
          <p:nvPr/>
        </p:nvSpPr>
        <p:spPr>
          <a:xfrm>
            <a:off x="4928845" y="4136138"/>
            <a:ext cx="40800" cy="192300"/>
          </a:xfrm>
          <a:prstGeom prst="roundRect">
            <a:avLst>
              <a:gd fmla="val 16667" name="adj"/>
            </a:avLst>
          </a:prstGeom>
          <a:solidFill>
            <a:srgbClr val="FCE5CD"/>
          </a:solidFill>
          <a:ln cap="flat" cmpd="sng" w="4975">
            <a:solidFill>
              <a:srgbClr val="B45F05"/>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585" name="Google Shape;6585;p188"/>
          <p:cNvSpPr/>
          <p:nvPr/>
        </p:nvSpPr>
        <p:spPr>
          <a:xfrm>
            <a:off x="4761486" y="4136138"/>
            <a:ext cx="40800" cy="192300"/>
          </a:xfrm>
          <a:prstGeom prst="roundRect">
            <a:avLst>
              <a:gd fmla="val 16667" name="adj"/>
            </a:avLst>
          </a:prstGeom>
          <a:solidFill>
            <a:srgbClr val="FCE5CD"/>
          </a:solidFill>
          <a:ln cap="flat" cmpd="sng" w="4975">
            <a:solidFill>
              <a:srgbClr val="B45F05"/>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b="1" sz="468">
              <a:solidFill>
                <a:srgbClr val="38761D"/>
              </a:solidFill>
              <a:latin typeface="Ubuntu"/>
              <a:ea typeface="Ubuntu"/>
              <a:cs typeface="Ubuntu"/>
              <a:sym typeface="Ubuntu"/>
            </a:endParaRPr>
          </a:p>
        </p:txBody>
      </p:sp>
      <p:sp>
        <p:nvSpPr>
          <p:cNvPr id="6586" name="Google Shape;6586;p188"/>
          <p:cNvSpPr txBox="1"/>
          <p:nvPr/>
        </p:nvSpPr>
        <p:spPr>
          <a:xfrm>
            <a:off x="4768594" y="3625216"/>
            <a:ext cx="234900" cy="216300"/>
          </a:xfrm>
          <a:prstGeom prst="rect">
            <a:avLst/>
          </a:prstGeom>
          <a:noFill/>
          <a:ln>
            <a:noFill/>
          </a:ln>
        </p:spPr>
        <p:txBody>
          <a:bodyPr anchorCtr="0" anchor="t" bIns="47575" lIns="47575" spcFirstLastPara="1" rIns="47575" wrap="square" tIns="47575">
            <a:spAutoFit/>
          </a:bodyPr>
          <a:lstStyle/>
          <a:p>
            <a:pPr indent="0" lvl="0" marL="0" rtl="0" algn="l">
              <a:spcBef>
                <a:spcPts val="0"/>
              </a:spcBef>
              <a:spcAft>
                <a:spcPts val="0"/>
              </a:spcAft>
              <a:buNone/>
            </a:pPr>
            <a:r>
              <a:rPr b="1" lang="en" sz="781">
                <a:solidFill>
                  <a:srgbClr val="38761D"/>
                </a:solidFill>
              </a:rPr>
              <a:t>…</a:t>
            </a:r>
            <a:endParaRPr b="1" sz="781">
              <a:solidFill>
                <a:srgbClr val="38761D"/>
              </a:solidFill>
            </a:endParaRPr>
          </a:p>
        </p:txBody>
      </p:sp>
      <p:sp>
        <p:nvSpPr>
          <p:cNvPr id="6587" name="Google Shape;6587;p188"/>
          <p:cNvSpPr txBox="1"/>
          <p:nvPr/>
        </p:nvSpPr>
        <p:spPr>
          <a:xfrm>
            <a:off x="4770236" y="3863529"/>
            <a:ext cx="234900" cy="216300"/>
          </a:xfrm>
          <a:prstGeom prst="rect">
            <a:avLst/>
          </a:prstGeom>
          <a:noFill/>
          <a:ln>
            <a:noFill/>
          </a:ln>
        </p:spPr>
        <p:txBody>
          <a:bodyPr anchorCtr="0" anchor="t" bIns="47575" lIns="47575" spcFirstLastPara="1" rIns="47575" wrap="square" tIns="47575">
            <a:spAutoFit/>
          </a:bodyPr>
          <a:lstStyle/>
          <a:p>
            <a:pPr indent="0" lvl="0" marL="0" rtl="0" algn="l">
              <a:spcBef>
                <a:spcPts val="0"/>
              </a:spcBef>
              <a:spcAft>
                <a:spcPts val="0"/>
              </a:spcAft>
              <a:buNone/>
            </a:pPr>
            <a:r>
              <a:rPr b="1" lang="en" sz="781">
                <a:solidFill>
                  <a:srgbClr val="C00001"/>
                </a:solidFill>
              </a:rPr>
              <a:t>…</a:t>
            </a:r>
            <a:endParaRPr b="1" sz="781">
              <a:solidFill>
                <a:srgbClr val="C00001"/>
              </a:solidFill>
            </a:endParaRPr>
          </a:p>
        </p:txBody>
      </p:sp>
      <p:sp>
        <p:nvSpPr>
          <p:cNvPr id="6588" name="Google Shape;6588;p188"/>
          <p:cNvSpPr txBox="1"/>
          <p:nvPr/>
        </p:nvSpPr>
        <p:spPr>
          <a:xfrm>
            <a:off x="4770239" y="4102567"/>
            <a:ext cx="234900" cy="216300"/>
          </a:xfrm>
          <a:prstGeom prst="rect">
            <a:avLst/>
          </a:prstGeom>
          <a:noFill/>
          <a:ln>
            <a:noFill/>
          </a:ln>
        </p:spPr>
        <p:txBody>
          <a:bodyPr anchorCtr="0" anchor="t" bIns="47575" lIns="47575" spcFirstLastPara="1" rIns="47575" wrap="square" tIns="47575">
            <a:spAutoFit/>
          </a:bodyPr>
          <a:lstStyle/>
          <a:p>
            <a:pPr indent="0" lvl="0" marL="0" rtl="0" algn="l">
              <a:spcBef>
                <a:spcPts val="0"/>
              </a:spcBef>
              <a:spcAft>
                <a:spcPts val="0"/>
              </a:spcAft>
              <a:buNone/>
            </a:pPr>
            <a:r>
              <a:rPr b="1" lang="en" sz="781">
                <a:solidFill>
                  <a:srgbClr val="EA7501"/>
                </a:solidFill>
              </a:rPr>
              <a:t>…</a:t>
            </a:r>
            <a:endParaRPr b="1" sz="781">
              <a:solidFill>
                <a:srgbClr val="EA7501"/>
              </a:solidFill>
            </a:endParaRPr>
          </a:p>
        </p:txBody>
      </p:sp>
      <p:sp>
        <p:nvSpPr>
          <p:cNvPr id="6572" name="Google Shape;6572;p188"/>
          <p:cNvSpPr/>
          <p:nvPr/>
        </p:nvSpPr>
        <p:spPr>
          <a:xfrm>
            <a:off x="6282261" y="4148813"/>
            <a:ext cx="1226700" cy="326700"/>
          </a:xfrm>
          <a:prstGeom prst="roundRect">
            <a:avLst>
              <a:gd fmla="val 16667" name="adj"/>
            </a:avLst>
          </a:prstGeom>
          <a:solidFill>
            <a:schemeClr val="lt2"/>
          </a:solidFill>
          <a:ln cap="flat" cmpd="sng" w="4975">
            <a:solidFill>
              <a:schemeClr val="dk2"/>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sp>
        <p:nvSpPr>
          <p:cNvPr id="6589" name="Google Shape;6589;p188"/>
          <p:cNvSpPr txBox="1"/>
          <p:nvPr/>
        </p:nvSpPr>
        <p:spPr>
          <a:xfrm>
            <a:off x="6439740" y="4475532"/>
            <a:ext cx="963000" cy="192300"/>
          </a:xfrm>
          <a:prstGeom prst="rect">
            <a:avLst/>
          </a:prstGeom>
          <a:noFill/>
          <a:ln>
            <a:noFill/>
          </a:ln>
        </p:spPr>
        <p:txBody>
          <a:bodyPr anchorCtr="0" anchor="t" bIns="47575" lIns="47575" spcFirstLastPara="1" rIns="47575" wrap="square" tIns="47575">
            <a:spAutoFit/>
          </a:bodyPr>
          <a:lstStyle/>
          <a:p>
            <a:pPr indent="0" lvl="0" marL="0" rtl="0" algn="ctr">
              <a:spcBef>
                <a:spcPts val="0"/>
              </a:spcBef>
              <a:spcAft>
                <a:spcPts val="0"/>
              </a:spcAft>
              <a:buNone/>
            </a:pPr>
            <a:r>
              <a:rPr b="1" lang="en" sz="625">
                <a:solidFill>
                  <a:schemeClr val="dk1"/>
                </a:solidFill>
                <a:latin typeface="Ubuntu"/>
                <a:ea typeface="Ubuntu"/>
                <a:cs typeface="Ubuntu"/>
                <a:sym typeface="Ubuntu"/>
              </a:rPr>
              <a:t>Aux. Index</a:t>
            </a:r>
            <a:endParaRPr b="1" sz="625">
              <a:solidFill>
                <a:schemeClr val="dk1"/>
              </a:solidFill>
              <a:latin typeface="Ubuntu"/>
              <a:ea typeface="Ubuntu"/>
              <a:cs typeface="Ubuntu"/>
              <a:sym typeface="Ubuntu"/>
            </a:endParaRPr>
          </a:p>
        </p:txBody>
      </p:sp>
      <p:cxnSp>
        <p:nvCxnSpPr>
          <p:cNvPr id="6590" name="Google Shape;6590;p188"/>
          <p:cNvCxnSpPr>
            <a:stCxn id="6570" idx="3"/>
            <a:endCxn id="6591" idx="1"/>
          </p:cNvCxnSpPr>
          <p:nvPr/>
        </p:nvCxnSpPr>
        <p:spPr>
          <a:xfrm flipH="1" rot="10800000">
            <a:off x="6177226" y="3987528"/>
            <a:ext cx="1572000" cy="3000"/>
          </a:xfrm>
          <a:prstGeom prst="straightConnector1">
            <a:avLst/>
          </a:prstGeom>
          <a:noFill/>
          <a:ln cap="flat" cmpd="sng" w="4975">
            <a:solidFill>
              <a:schemeClr val="dk2"/>
            </a:solidFill>
            <a:prstDash val="solid"/>
            <a:round/>
            <a:headEnd len="med" w="med" type="none"/>
            <a:tailEnd len="med" w="med" type="triangle"/>
          </a:ln>
        </p:spPr>
      </p:cxnSp>
      <p:sp>
        <p:nvSpPr>
          <p:cNvPr id="6591" name="Google Shape;6591;p188"/>
          <p:cNvSpPr/>
          <p:nvPr/>
        </p:nvSpPr>
        <p:spPr>
          <a:xfrm>
            <a:off x="7749369" y="3752378"/>
            <a:ext cx="1226700" cy="470100"/>
          </a:xfrm>
          <a:prstGeom prst="roundRect">
            <a:avLst>
              <a:gd fmla="val 16667" name="adj"/>
            </a:avLst>
          </a:prstGeom>
          <a:solidFill>
            <a:schemeClr val="lt2"/>
          </a:solidFill>
          <a:ln cap="flat" cmpd="sng" w="4975">
            <a:solidFill>
              <a:schemeClr val="dk2"/>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sp>
        <p:nvSpPr>
          <p:cNvPr id="6592" name="Google Shape;6592;p188"/>
          <p:cNvSpPr/>
          <p:nvPr/>
        </p:nvSpPr>
        <p:spPr>
          <a:xfrm>
            <a:off x="7839768" y="3845528"/>
            <a:ext cx="85800" cy="83400"/>
          </a:xfrm>
          <a:prstGeom prst="ellipse">
            <a:avLst/>
          </a:prstGeom>
          <a:solidFill>
            <a:srgbClr val="9E9E9E"/>
          </a:solidFill>
          <a:ln cap="flat" cmpd="sng" w="4975">
            <a:solidFill>
              <a:srgbClr val="595959"/>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sp>
        <p:nvSpPr>
          <p:cNvPr id="6593" name="Google Shape;6593;p188"/>
          <p:cNvSpPr/>
          <p:nvPr/>
        </p:nvSpPr>
        <p:spPr>
          <a:xfrm>
            <a:off x="8399248" y="3814100"/>
            <a:ext cx="85800" cy="83400"/>
          </a:xfrm>
          <a:prstGeom prst="ellipse">
            <a:avLst/>
          </a:prstGeom>
          <a:solidFill>
            <a:srgbClr val="9E9E9E"/>
          </a:solidFill>
          <a:ln cap="flat" cmpd="sng" w="4975">
            <a:solidFill>
              <a:srgbClr val="595959"/>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sp>
        <p:nvSpPr>
          <p:cNvPr id="6594" name="Google Shape;6594;p188"/>
          <p:cNvSpPr/>
          <p:nvPr/>
        </p:nvSpPr>
        <p:spPr>
          <a:xfrm>
            <a:off x="8757356" y="3812391"/>
            <a:ext cx="89400" cy="87000"/>
          </a:xfrm>
          <a:prstGeom prst="ellipse">
            <a:avLst/>
          </a:prstGeom>
          <a:solidFill>
            <a:srgbClr val="9E9E9E"/>
          </a:solidFill>
          <a:ln cap="flat" cmpd="sng" w="5175">
            <a:solidFill>
              <a:srgbClr val="595959"/>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595" name="Google Shape;6595;p188"/>
          <p:cNvSpPr/>
          <p:nvPr/>
        </p:nvSpPr>
        <p:spPr>
          <a:xfrm>
            <a:off x="8544455" y="3933212"/>
            <a:ext cx="89400" cy="87000"/>
          </a:xfrm>
          <a:prstGeom prst="ellipse">
            <a:avLst/>
          </a:prstGeom>
          <a:solidFill>
            <a:srgbClr val="9E9E9E"/>
          </a:solidFill>
          <a:ln cap="flat" cmpd="sng" w="5175">
            <a:solidFill>
              <a:srgbClr val="595959"/>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596" name="Google Shape;6596;p188"/>
          <p:cNvSpPr/>
          <p:nvPr/>
        </p:nvSpPr>
        <p:spPr>
          <a:xfrm>
            <a:off x="7882702" y="4034557"/>
            <a:ext cx="85800" cy="83400"/>
          </a:xfrm>
          <a:prstGeom prst="ellipse">
            <a:avLst/>
          </a:prstGeom>
          <a:solidFill>
            <a:srgbClr val="9E9E9E"/>
          </a:solidFill>
          <a:ln cap="flat" cmpd="sng" w="4975">
            <a:solidFill>
              <a:srgbClr val="595959"/>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sp>
        <p:nvSpPr>
          <p:cNvPr id="6597" name="Google Shape;6597;p188"/>
          <p:cNvSpPr txBox="1"/>
          <p:nvPr/>
        </p:nvSpPr>
        <p:spPr>
          <a:xfrm>
            <a:off x="8582980" y="4022627"/>
            <a:ext cx="438300" cy="192300"/>
          </a:xfrm>
          <a:prstGeom prst="rect">
            <a:avLst/>
          </a:prstGeom>
          <a:noFill/>
          <a:ln>
            <a:noFill/>
          </a:ln>
        </p:spPr>
        <p:txBody>
          <a:bodyPr anchorCtr="0" anchor="t" bIns="47575" lIns="47575" spcFirstLastPara="1" rIns="47575" wrap="square" tIns="47575">
            <a:spAutoFit/>
          </a:bodyPr>
          <a:lstStyle/>
          <a:p>
            <a:pPr indent="0" lvl="0" marL="0" rtl="0" algn="ctr">
              <a:spcBef>
                <a:spcPts val="0"/>
              </a:spcBef>
              <a:spcAft>
                <a:spcPts val="0"/>
              </a:spcAft>
              <a:buNone/>
            </a:pPr>
            <a:r>
              <a:rPr b="1" lang="en" sz="625">
                <a:solidFill>
                  <a:schemeClr val="dk1"/>
                </a:solidFill>
                <a:latin typeface="Ubuntu"/>
                <a:ea typeface="Ubuntu"/>
                <a:cs typeface="Ubuntu"/>
                <a:sym typeface="Ubuntu"/>
              </a:rPr>
              <a:t>Index</a:t>
            </a:r>
            <a:endParaRPr b="1" sz="625">
              <a:solidFill>
                <a:schemeClr val="dk1"/>
              </a:solidFill>
              <a:latin typeface="Ubuntu"/>
              <a:ea typeface="Ubuntu"/>
              <a:cs typeface="Ubuntu"/>
              <a:sym typeface="Ubuntu"/>
            </a:endParaRPr>
          </a:p>
        </p:txBody>
      </p:sp>
      <p:sp>
        <p:nvSpPr>
          <p:cNvPr id="6598" name="Google Shape;6598;p188"/>
          <p:cNvSpPr/>
          <p:nvPr/>
        </p:nvSpPr>
        <p:spPr>
          <a:xfrm>
            <a:off x="7966980" y="3873791"/>
            <a:ext cx="89400" cy="87000"/>
          </a:xfrm>
          <a:prstGeom prst="ellipse">
            <a:avLst/>
          </a:prstGeom>
          <a:solidFill>
            <a:srgbClr val="D8EAD3"/>
          </a:solidFill>
          <a:ln cap="flat" cmpd="sng" w="5175">
            <a:solidFill>
              <a:srgbClr val="38761D"/>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599" name="Google Shape;6599;p188"/>
          <p:cNvSpPr/>
          <p:nvPr/>
        </p:nvSpPr>
        <p:spPr>
          <a:xfrm>
            <a:off x="7969591" y="3876373"/>
            <a:ext cx="85800" cy="83400"/>
          </a:xfrm>
          <a:prstGeom prst="ellipse">
            <a:avLst/>
          </a:prstGeom>
          <a:solidFill>
            <a:srgbClr val="9E9E9E"/>
          </a:solidFill>
          <a:ln cap="flat" cmpd="sng" w="4975">
            <a:solidFill>
              <a:srgbClr val="595959"/>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t/>
            </a:r>
            <a:endParaRPr sz="729"/>
          </a:p>
        </p:txBody>
      </p:sp>
      <p:sp>
        <p:nvSpPr>
          <p:cNvPr id="6600" name="Google Shape;6600;p188"/>
          <p:cNvSpPr/>
          <p:nvPr/>
        </p:nvSpPr>
        <p:spPr>
          <a:xfrm>
            <a:off x="8217070" y="3960639"/>
            <a:ext cx="89400" cy="87000"/>
          </a:xfrm>
          <a:prstGeom prst="ellipse">
            <a:avLst/>
          </a:prstGeom>
          <a:solidFill>
            <a:srgbClr val="9E9E9E"/>
          </a:solidFill>
          <a:ln cap="flat" cmpd="sng" w="5175">
            <a:solidFill>
              <a:srgbClr val="2C2C2C"/>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601" name="Google Shape;6601;p188"/>
          <p:cNvSpPr/>
          <p:nvPr/>
        </p:nvSpPr>
        <p:spPr>
          <a:xfrm>
            <a:off x="6376271" y="4216043"/>
            <a:ext cx="3183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rPr b="1" lang="en" sz="468">
                <a:solidFill>
                  <a:srgbClr val="C00001"/>
                </a:solidFill>
                <a:latin typeface="Ubuntu"/>
                <a:ea typeface="Ubuntu"/>
                <a:cs typeface="Ubuntu"/>
                <a:sym typeface="Ubuntu"/>
              </a:rPr>
              <a:t>delete</a:t>
            </a:r>
            <a:endParaRPr b="1" sz="468">
              <a:solidFill>
                <a:srgbClr val="C00001"/>
              </a:solidFill>
              <a:latin typeface="Ubuntu"/>
              <a:ea typeface="Ubuntu"/>
              <a:cs typeface="Ubuntu"/>
              <a:sym typeface="Ubuntu"/>
            </a:endParaRPr>
          </a:p>
        </p:txBody>
      </p:sp>
      <p:sp>
        <p:nvSpPr>
          <p:cNvPr id="6602" name="Google Shape;6602;p188"/>
          <p:cNvSpPr/>
          <p:nvPr/>
        </p:nvSpPr>
        <p:spPr>
          <a:xfrm>
            <a:off x="8376197" y="4075221"/>
            <a:ext cx="89400" cy="87000"/>
          </a:xfrm>
          <a:prstGeom prst="ellipse">
            <a:avLst/>
          </a:prstGeom>
          <a:solidFill>
            <a:srgbClr val="9E9E9E"/>
          </a:solidFill>
          <a:ln cap="flat" cmpd="sng" w="5175">
            <a:solidFill>
              <a:srgbClr val="2C2C2C"/>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603" name="Google Shape;6603;p188"/>
          <p:cNvSpPr/>
          <p:nvPr/>
        </p:nvSpPr>
        <p:spPr>
          <a:xfrm>
            <a:off x="6761912" y="4216083"/>
            <a:ext cx="3183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rPr b="1" lang="en" sz="468">
                <a:solidFill>
                  <a:srgbClr val="C00001"/>
                </a:solidFill>
                <a:latin typeface="Ubuntu"/>
                <a:ea typeface="Ubuntu"/>
                <a:cs typeface="Ubuntu"/>
                <a:sym typeface="Ubuntu"/>
              </a:rPr>
              <a:t>delete</a:t>
            </a:r>
            <a:endParaRPr b="1" sz="468">
              <a:solidFill>
                <a:srgbClr val="C00001"/>
              </a:solidFill>
              <a:latin typeface="Ubuntu"/>
              <a:ea typeface="Ubuntu"/>
              <a:cs typeface="Ubuntu"/>
              <a:sym typeface="Ubuntu"/>
            </a:endParaRPr>
          </a:p>
        </p:txBody>
      </p:sp>
      <p:sp>
        <p:nvSpPr>
          <p:cNvPr id="6604" name="Google Shape;6604;p188"/>
          <p:cNvSpPr/>
          <p:nvPr/>
        </p:nvSpPr>
        <p:spPr>
          <a:xfrm>
            <a:off x="7133752" y="4216083"/>
            <a:ext cx="318300" cy="192300"/>
          </a:xfrm>
          <a:prstGeom prst="roundRect">
            <a:avLst>
              <a:gd fmla="val 16667" name="adj"/>
            </a:avLst>
          </a:prstGeom>
          <a:solidFill>
            <a:srgbClr val="F4CCCC"/>
          </a:solidFill>
          <a:ln cap="flat" cmpd="sng" w="4975">
            <a:solidFill>
              <a:srgbClr val="C00001"/>
            </a:solidFill>
            <a:prstDash val="solid"/>
            <a:round/>
            <a:headEnd len="sm" w="sm" type="none"/>
            <a:tailEnd len="sm" w="sm" type="none"/>
          </a:ln>
        </p:spPr>
        <p:txBody>
          <a:bodyPr anchorCtr="0" anchor="ctr" bIns="47575" lIns="47575" spcFirstLastPara="1" rIns="47575" wrap="square" tIns="47575">
            <a:noAutofit/>
          </a:bodyPr>
          <a:lstStyle/>
          <a:p>
            <a:pPr indent="0" lvl="0" marL="0" rtl="0" algn="ctr">
              <a:spcBef>
                <a:spcPts val="0"/>
              </a:spcBef>
              <a:spcAft>
                <a:spcPts val="0"/>
              </a:spcAft>
              <a:buNone/>
            </a:pPr>
            <a:r>
              <a:rPr b="1" lang="en" sz="468">
                <a:solidFill>
                  <a:srgbClr val="C00001"/>
                </a:solidFill>
                <a:latin typeface="Ubuntu"/>
                <a:ea typeface="Ubuntu"/>
                <a:cs typeface="Ubuntu"/>
                <a:sym typeface="Ubuntu"/>
              </a:rPr>
              <a:t>delete</a:t>
            </a:r>
            <a:endParaRPr b="1" sz="468">
              <a:solidFill>
                <a:srgbClr val="C00001"/>
              </a:solidFill>
              <a:latin typeface="Ubuntu"/>
              <a:ea typeface="Ubuntu"/>
              <a:cs typeface="Ubuntu"/>
              <a:sym typeface="Ubuntu"/>
            </a:endParaRPr>
          </a:p>
        </p:txBody>
      </p:sp>
      <p:sp>
        <p:nvSpPr>
          <p:cNvPr id="6605" name="Google Shape;6605;p188"/>
          <p:cNvSpPr/>
          <p:nvPr/>
        </p:nvSpPr>
        <p:spPr>
          <a:xfrm>
            <a:off x="8158117" y="3812387"/>
            <a:ext cx="89400" cy="87000"/>
          </a:xfrm>
          <a:prstGeom prst="ellipse">
            <a:avLst/>
          </a:prstGeom>
          <a:solidFill>
            <a:srgbClr val="D8EAD3"/>
          </a:solidFill>
          <a:ln cap="flat" cmpd="sng" w="5175">
            <a:solidFill>
              <a:srgbClr val="38761D"/>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606" name="Google Shape;6606;p188"/>
          <p:cNvSpPr/>
          <p:nvPr/>
        </p:nvSpPr>
        <p:spPr>
          <a:xfrm>
            <a:off x="7838970" y="3845527"/>
            <a:ext cx="85800" cy="83400"/>
          </a:xfrm>
          <a:prstGeom prst="flowChartSummingJunction">
            <a:avLst/>
          </a:prstGeom>
          <a:solidFill>
            <a:srgbClr val="F4CCCC"/>
          </a:solidFill>
          <a:ln cap="flat" cmpd="sng" w="5175">
            <a:solidFill>
              <a:srgbClr val="C00001"/>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607" name="Google Shape;6607;p188"/>
          <p:cNvSpPr/>
          <p:nvPr/>
        </p:nvSpPr>
        <p:spPr>
          <a:xfrm>
            <a:off x="7882700" y="4032691"/>
            <a:ext cx="85800" cy="83400"/>
          </a:xfrm>
          <a:prstGeom prst="flowChartSummingJunction">
            <a:avLst/>
          </a:prstGeom>
          <a:solidFill>
            <a:srgbClr val="F4CCCC"/>
          </a:solidFill>
          <a:ln cap="flat" cmpd="sng" w="5175">
            <a:solidFill>
              <a:srgbClr val="C00001"/>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608" name="Google Shape;6608;p188"/>
          <p:cNvSpPr/>
          <p:nvPr/>
        </p:nvSpPr>
        <p:spPr>
          <a:xfrm>
            <a:off x="8759153" y="3814092"/>
            <a:ext cx="85800" cy="83400"/>
          </a:xfrm>
          <a:prstGeom prst="flowChartSummingJunction">
            <a:avLst/>
          </a:prstGeom>
          <a:solidFill>
            <a:srgbClr val="F4CCCC"/>
          </a:solidFill>
          <a:ln cap="flat" cmpd="sng" w="5175">
            <a:solidFill>
              <a:srgbClr val="C00001"/>
            </a:solidFill>
            <a:prstDash val="solid"/>
            <a:round/>
            <a:headEnd len="sm" w="sm" type="none"/>
            <a:tailEnd len="sm" w="sm" type="none"/>
          </a:ln>
        </p:spPr>
        <p:txBody>
          <a:bodyPr anchorCtr="0" anchor="ctr" bIns="49550" lIns="49550" spcFirstLastPara="1" rIns="49550" wrap="square" tIns="49550">
            <a:noAutofit/>
          </a:bodyPr>
          <a:lstStyle/>
          <a:p>
            <a:pPr indent="0" lvl="0" marL="0" rtl="0" algn="ctr">
              <a:spcBef>
                <a:spcPts val="0"/>
              </a:spcBef>
              <a:spcAft>
                <a:spcPts val="0"/>
              </a:spcAft>
              <a:buNone/>
            </a:pPr>
            <a:r>
              <a:t/>
            </a:r>
            <a:endParaRPr sz="759"/>
          </a:p>
        </p:txBody>
      </p:sp>
      <p:sp>
        <p:nvSpPr>
          <p:cNvPr id="6609" name="Google Shape;6609;p188"/>
          <p:cNvSpPr txBox="1"/>
          <p:nvPr>
            <p:ph idx="1" type="body"/>
          </p:nvPr>
        </p:nvSpPr>
        <p:spPr>
          <a:xfrm rot="-5401031">
            <a:off x="-285370" y="3911312"/>
            <a:ext cx="1000500" cy="232800"/>
          </a:xfrm>
          <a:prstGeom prst="rect">
            <a:avLst/>
          </a:prstGeom>
        </p:spPr>
        <p:txBody>
          <a:bodyPr anchorCtr="0" anchor="ctr" bIns="47200" lIns="47200" spcFirstLastPara="1" rIns="47200" wrap="square" tIns="47200">
            <a:normAutofit/>
          </a:bodyPr>
          <a:lstStyle/>
          <a:p>
            <a:pPr indent="0" lvl="0" marL="0" rtl="0" algn="ctr">
              <a:spcBef>
                <a:spcPts val="620"/>
              </a:spcBef>
              <a:spcAft>
                <a:spcPts val="620"/>
              </a:spcAft>
              <a:buNone/>
            </a:pPr>
            <a:r>
              <a:rPr b="1" lang="en" sz="723">
                <a:solidFill>
                  <a:srgbClr val="C00000"/>
                </a:solidFill>
              </a:rPr>
              <a:t>In-place</a:t>
            </a:r>
            <a:endParaRPr sz="1084">
              <a:solidFill>
                <a:srgbClr val="C00000"/>
              </a:solidFill>
              <a:latin typeface="Ubuntu"/>
              <a:ea typeface="Ubuntu"/>
              <a:cs typeface="Ubuntu"/>
              <a:sym typeface="Ubuntu"/>
            </a:endParaRPr>
          </a:p>
        </p:txBody>
      </p:sp>
      <p:sp>
        <p:nvSpPr>
          <p:cNvPr id="6610" name="Google Shape;6610;p188"/>
          <p:cNvSpPr/>
          <p:nvPr/>
        </p:nvSpPr>
        <p:spPr>
          <a:xfrm>
            <a:off x="295840" y="3635835"/>
            <a:ext cx="141900" cy="783600"/>
          </a:xfrm>
          <a:prstGeom prst="leftBracket">
            <a:avLst>
              <a:gd fmla="val 90648" name="adj"/>
            </a:avLst>
          </a:prstGeom>
          <a:noFill/>
          <a:ln cap="flat" cmpd="sng" w="9850">
            <a:solidFill>
              <a:srgbClr val="C00001"/>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sp>
        <p:nvSpPr>
          <p:cNvPr id="6611" name="Google Shape;6611;p188"/>
          <p:cNvSpPr/>
          <p:nvPr/>
        </p:nvSpPr>
        <p:spPr>
          <a:xfrm>
            <a:off x="960456" y="3691607"/>
            <a:ext cx="315900" cy="190500"/>
          </a:xfrm>
          <a:prstGeom prst="roundRect">
            <a:avLst>
              <a:gd fmla="val 16667" name="adj"/>
            </a:avLst>
          </a:prstGeom>
          <a:solidFill>
            <a:srgbClr val="D9EAD3"/>
          </a:solidFill>
          <a:ln cap="flat" cmpd="sng" w="4900">
            <a:solidFill>
              <a:srgbClr val="38761D"/>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rPr b="1" lang="en" sz="465">
                <a:solidFill>
                  <a:srgbClr val="38761D"/>
                </a:solidFill>
                <a:latin typeface="Ubuntu"/>
                <a:ea typeface="Ubuntu"/>
                <a:cs typeface="Ubuntu"/>
                <a:sym typeface="Ubuntu"/>
              </a:rPr>
              <a:t>insert</a:t>
            </a:r>
            <a:endParaRPr b="1" sz="465">
              <a:solidFill>
                <a:srgbClr val="38761D"/>
              </a:solidFill>
              <a:latin typeface="Ubuntu"/>
              <a:ea typeface="Ubuntu"/>
              <a:cs typeface="Ubuntu"/>
              <a:sym typeface="Ubuntu"/>
            </a:endParaRPr>
          </a:p>
        </p:txBody>
      </p:sp>
      <p:sp>
        <p:nvSpPr>
          <p:cNvPr id="6612" name="Google Shape;6612;p188"/>
          <p:cNvSpPr txBox="1"/>
          <p:nvPr/>
        </p:nvSpPr>
        <p:spPr>
          <a:xfrm>
            <a:off x="684294" y="3500950"/>
            <a:ext cx="632400" cy="190800"/>
          </a:xfrm>
          <a:prstGeom prst="rect">
            <a:avLst/>
          </a:prstGeom>
          <a:noFill/>
          <a:ln>
            <a:noFill/>
          </a:ln>
        </p:spPr>
        <p:txBody>
          <a:bodyPr anchorCtr="0" anchor="t" bIns="47200" lIns="47200" spcFirstLastPara="1" rIns="47200" wrap="square" tIns="47200">
            <a:spAutoFit/>
          </a:bodyPr>
          <a:lstStyle/>
          <a:p>
            <a:pPr indent="0" lvl="0" marL="0" rtl="0" algn="ctr">
              <a:spcBef>
                <a:spcPts val="0"/>
              </a:spcBef>
              <a:spcAft>
                <a:spcPts val="0"/>
              </a:spcAft>
              <a:buNone/>
            </a:pPr>
            <a:r>
              <a:rPr b="1" lang="en" sz="620">
                <a:solidFill>
                  <a:schemeClr val="dk1"/>
                </a:solidFill>
                <a:latin typeface="Ubuntu"/>
                <a:ea typeface="Ubuntu"/>
                <a:cs typeface="Ubuntu"/>
                <a:sym typeface="Ubuntu"/>
              </a:rPr>
              <a:t>Data Streams</a:t>
            </a:r>
            <a:endParaRPr b="1" sz="620">
              <a:solidFill>
                <a:schemeClr val="dk1"/>
              </a:solidFill>
              <a:latin typeface="Ubuntu"/>
              <a:ea typeface="Ubuntu"/>
              <a:cs typeface="Ubuntu"/>
              <a:sym typeface="Ubuntu"/>
            </a:endParaRPr>
          </a:p>
        </p:txBody>
      </p:sp>
      <p:sp>
        <p:nvSpPr>
          <p:cNvPr id="6613" name="Google Shape;6613;p188"/>
          <p:cNvSpPr/>
          <p:nvPr/>
        </p:nvSpPr>
        <p:spPr>
          <a:xfrm>
            <a:off x="960457" y="3924431"/>
            <a:ext cx="315900" cy="190500"/>
          </a:xfrm>
          <a:prstGeom prst="roundRect">
            <a:avLst>
              <a:gd fmla="val 16667" name="adj"/>
            </a:avLst>
          </a:prstGeom>
          <a:solidFill>
            <a:srgbClr val="F4CCCC"/>
          </a:solidFill>
          <a:ln cap="flat" cmpd="sng" w="4900">
            <a:solidFill>
              <a:srgbClr val="C00001"/>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rPr b="1" lang="en" sz="465">
                <a:solidFill>
                  <a:srgbClr val="C00001"/>
                </a:solidFill>
                <a:latin typeface="Ubuntu"/>
                <a:ea typeface="Ubuntu"/>
                <a:cs typeface="Ubuntu"/>
                <a:sym typeface="Ubuntu"/>
              </a:rPr>
              <a:t>delete</a:t>
            </a:r>
            <a:endParaRPr b="1" sz="465">
              <a:solidFill>
                <a:srgbClr val="C00001"/>
              </a:solidFill>
              <a:latin typeface="Ubuntu"/>
              <a:ea typeface="Ubuntu"/>
              <a:cs typeface="Ubuntu"/>
              <a:sym typeface="Ubuntu"/>
            </a:endParaRPr>
          </a:p>
        </p:txBody>
      </p:sp>
      <p:sp>
        <p:nvSpPr>
          <p:cNvPr id="6614" name="Google Shape;6614;p188"/>
          <p:cNvSpPr/>
          <p:nvPr/>
        </p:nvSpPr>
        <p:spPr>
          <a:xfrm>
            <a:off x="960456" y="4157254"/>
            <a:ext cx="315900" cy="190500"/>
          </a:xfrm>
          <a:prstGeom prst="roundRect">
            <a:avLst>
              <a:gd fmla="val 16667" name="adj"/>
            </a:avLst>
          </a:prstGeom>
          <a:solidFill>
            <a:srgbClr val="FCE5CD"/>
          </a:solidFill>
          <a:ln cap="flat" cmpd="sng" w="4900">
            <a:solidFill>
              <a:srgbClr val="B45F06"/>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rPr b="1" lang="en" sz="465">
                <a:solidFill>
                  <a:srgbClr val="EA7600"/>
                </a:solidFill>
                <a:latin typeface="Ubuntu"/>
                <a:ea typeface="Ubuntu"/>
                <a:cs typeface="Ubuntu"/>
                <a:sym typeface="Ubuntu"/>
              </a:rPr>
              <a:t>update</a:t>
            </a:r>
            <a:endParaRPr b="1" sz="465">
              <a:solidFill>
                <a:srgbClr val="EA7600"/>
              </a:solidFill>
              <a:latin typeface="Ubuntu"/>
              <a:ea typeface="Ubuntu"/>
              <a:cs typeface="Ubuntu"/>
              <a:sym typeface="Ubuntu"/>
            </a:endParaRPr>
          </a:p>
        </p:txBody>
      </p:sp>
      <p:sp>
        <p:nvSpPr>
          <p:cNvPr id="6615" name="Google Shape;6615;p188"/>
          <p:cNvSpPr/>
          <p:nvPr/>
        </p:nvSpPr>
        <p:spPr>
          <a:xfrm>
            <a:off x="1324671" y="3688869"/>
            <a:ext cx="78600" cy="659100"/>
          </a:xfrm>
          <a:prstGeom prst="rightBrace">
            <a:avLst>
              <a:gd fmla="val 50000" name="adj1"/>
              <a:gd fmla="val 50000" name="adj2"/>
            </a:avLst>
          </a:prstGeom>
          <a:noFill/>
          <a:ln cap="flat" cmpd="sng" w="4900">
            <a:solidFill>
              <a:schemeClr val="dk2"/>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cxnSp>
        <p:nvCxnSpPr>
          <p:cNvPr id="6616" name="Google Shape;6616;p188"/>
          <p:cNvCxnSpPr>
            <a:stCxn id="6615" idx="1"/>
            <a:endCxn id="6617" idx="1"/>
          </p:cNvCxnSpPr>
          <p:nvPr/>
        </p:nvCxnSpPr>
        <p:spPr>
          <a:xfrm flipH="1" rot="10800000">
            <a:off x="1403271" y="4016919"/>
            <a:ext cx="173100" cy="1500"/>
          </a:xfrm>
          <a:prstGeom prst="straightConnector1">
            <a:avLst/>
          </a:prstGeom>
          <a:noFill/>
          <a:ln cap="flat" cmpd="sng" w="4900">
            <a:solidFill>
              <a:schemeClr val="dk2"/>
            </a:solidFill>
            <a:prstDash val="solid"/>
            <a:round/>
            <a:headEnd len="med" w="med" type="none"/>
            <a:tailEnd len="med" w="med" type="triangle"/>
          </a:ln>
        </p:spPr>
      </p:cxnSp>
      <p:sp>
        <p:nvSpPr>
          <p:cNvPr id="6617" name="Google Shape;6617;p188"/>
          <p:cNvSpPr/>
          <p:nvPr/>
        </p:nvSpPr>
        <p:spPr>
          <a:xfrm>
            <a:off x="1576351" y="3854958"/>
            <a:ext cx="488700" cy="323700"/>
          </a:xfrm>
          <a:prstGeom prst="roundRect">
            <a:avLst>
              <a:gd fmla="val 16667" name="adj"/>
            </a:avLst>
          </a:prstGeom>
          <a:solidFill>
            <a:schemeClr val="lt2"/>
          </a:solidFill>
          <a:ln cap="flat" cmpd="sng" w="4900">
            <a:solidFill>
              <a:schemeClr val="dk2"/>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cxnSp>
        <p:nvCxnSpPr>
          <p:cNvPr id="6618" name="Google Shape;6618;p188"/>
          <p:cNvCxnSpPr/>
          <p:nvPr/>
        </p:nvCxnSpPr>
        <p:spPr>
          <a:xfrm>
            <a:off x="2065164" y="4018305"/>
            <a:ext cx="271200" cy="0"/>
          </a:xfrm>
          <a:prstGeom prst="straightConnector1">
            <a:avLst/>
          </a:prstGeom>
          <a:noFill/>
          <a:ln cap="flat" cmpd="sng" w="4900">
            <a:solidFill>
              <a:schemeClr val="dk2"/>
            </a:solidFill>
            <a:prstDash val="solid"/>
            <a:round/>
            <a:headEnd len="med" w="med" type="none"/>
            <a:tailEnd len="med" w="med" type="triangle"/>
          </a:ln>
        </p:spPr>
      </p:cxnSp>
      <p:sp>
        <p:nvSpPr>
          <p:cNvPr id="6619" name="Google Shape;6619;p188"/>
          <p:cNvSpPr txBox="1"/>
          <p:nvPr/>
        </p:nvSpPr>
        <p:spPr>
          <a:xfrm>
            <a:off x="1435588" y="3551448"/>
            <a:ext cx="742200" cy="381300"/>
          </a:xfrm>
          <a:prstGeom prst="rect">
            <a:avLst/>
          </a:prstGeom>
          <a:noFill/>
          <a:ln>
            <a:noFill/>
          </a:ln>
        </p:spPr>
        <p:txBody>
          <a:bodyPr anchorCtr="0" anchor="t" bIns="47200" lIns="47200" spcFirstLastPara="1" rIns="47200" wrap="square" tIns="47200">
            <a:spAutoFit/>
          </a:bodyPr>
          <a:lstStyle/>
          <a:p>
            <a:pPr indent="0" lvl="0" marL="0" rtl="0" algn="ctr">
              <a:spcBef>
                <a:spcPts val="0"/>
              </a:spcBef>
              <a:spcAft>
                <a:spcPts val="0"/>
              </a:spcAft>
              <a:buNone/>
            </a:pPr>
            <a:r>
              <a:rPr b="1" lang="en" sz="620">
                <a:solidFill>
                  <a:schemeClr val="dk1"/>
                </a:solidFill>
                <a:latin typeface="Ubuntu"/>
                <a:ea typeface="Ubuntu"/>
                <a:cs typeface="Ubuntu"/>
                <a:sym typeface="Ubuntu"/>
              </a:rPr>
              <a:t>Stream processing</a:t>
            </a:r>
            <a:endParaRPr b="1" sz="620">
              <a:solidFill>
                <a:schemeClr val="dk1"/>
              </a:solidFill>
              <a:latin typeface="Ubuntu"/>
              <a:ea typeface="Ubuntu"/>
              <a:cs typeface="Ubuntu"/>
              <a:sym typeface="Ubuntu"/>
            </a:endParaRPr>
          </a:p>
          <a:p>
            <a:pPr indent="0" lvl="0" marL="0" rtl="0" algn="ctr">
              <a:spcBef>
                <a:spcPts val="0"/>
              </a:spcBef>
              <a:spcAft>
                <a:spcPts val="0"/>
              </a:spcAft>
              <a:buNone/>
            </a:pPr>
            <a:r>
              <a:t/>
            </a:r>
            <a:endParaRPr b="1" sz="620">
              <a:solidFill>
                <a:schemeClr val="dk1"/>
              </a:solidFill>
              <a:latin typeface="Ubuntu"/>
              <a:ea typeface="Ubuntu"/>
              <a:cs typeface="Ubuntu"/>
              <a:sym typeface="Ubuntu"/>
            </a:endParaRPr>
          </a:p>
        </p:txBody>
      </p:sp>
      <p:sp>
        <p:nvSpPr>
          <p:cNvPr id="6620" name="Google Shape;6620;p188"/>
          <p:cNvSpPr/>
          <p:nvPr/>
        </p:nvSpPr>
        <p:spPr>
          <a:xfrm>
            <a:off x="892018" y="3691607"/>
            <a:ext cx="40200" cy="190500"/>
          </a:xfrm>
          <a:prstGeom prst="roundRect">
            <a:avLst>
              <a:gd fmla="val 16667" name="adj"/>
            </a:avLst>
          </a:prstGeom>
          <a:solidFill>
            <a:srgbClr val="D9EAD3"/>
          </a:solidFill>
          <a:ln cap="flat" cmpd="sng" w="4900">
            <a:solidFill>
              <a:srgbClr val="38761D"/>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621" name="Google Shape;6621;p188"/>
          <p:cNvSpPr/>
          <p:nvPr/>
        </p:nvSpPr>
        <p:spPr>
          <a:xfrm>
            <a:off x="825128" y="3691607"/>
            <a:ext cx="40200" cy="190500"/>
          </a:xfrm>
          <a:prstGeom prst="roundRect">
            <a:avLst>
              <a:gd fmla="val 16667" name="adj"/>
            </a:avLst>
          </a:prstGeom>
          <a:solidFill>
            <a:srgbClr val="D9EAD3"/>
          </a:solidFill>
          <a:ln cap="flat" cmpd="sng" w="4900">
            <a:solidFill>
              <a:srgbClr val="38761D"/>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622" name="Google Shape;6622;p188"/>
          <p:cNvSpPr/>
          <p:nvPr/>
        </p:nvSpPr>
        <p:spPr>
          <a:xfrm>
            <a:off x="757463" y="3691607"/>
            <a:ext cx="40200" cy="190500"/>
          </a:xfrm>
          <a:prstGeom prst="roundRect">
            <a:avLst>
              <a:gd fmla="val 16667" name="adj"/>
            </a:avLst>
          </a:prstGeom>
          <a:solidFill>
            <a:srgbClr val="D9EAD3"/>
          </a:solidFill>
          <a:ln cap="flat" cmpd="sng" w="4900">
            <a:solidFill>
              <a:srgbClr val="38761D"/>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623" name="Google Shape;6623;p188"/>
          <p:cNvSpPr/>
          <p:nvPr/>
        </p:nvSpPr>
        <p:spPr>
          <a:xfrm>
            <a:off x="591453" y="3691607"/>
            <a:ext cx="40200" cy="190500"/>
          </a:xfrm>
          <a:prstGeom prst="roundRect">
            <a:avLst>
              <a:gd fmla="val 16667" name="adj"/>
            </a:avLst>
          </a:prstGeom>
          <a:solidFill>
            <a:srgbClr val="D9EAD3"/>
          </a:solidFill>
          <a:ln cap="flat" cmpd="sng" w="4900">
            <a:solidFill>
              <a:srgbClr val="38761D"/>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624" name="Google Shape;6624;p188"/>
          <p:cNvSpPr/>
          <p:nvPr/>
        </p:nvSpPr>
        <p:spPr>
          <a:xfrm>
            <a:off x="892018" y="3924431"/>
            <a:ext cx="40200" cy="190500"/>
          </a:xfrm>
          <a:prstGeom prst="roundRect">
            <a:avLst>
              <a:gd fmla="val 16667" name="adj"/>
            </a:avLst>
          </a:prstGeom>
          <a:solidFill>
            <a:srgbClr val="F4CCCC"/>
          </a:solidFill>
          <a:ln cap="flat" cmpd="sng" w="4900">
            <a:solidFill>
              <a:srgbClr val="C00001"/>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625" name="Google Shape;6625;p188"/>
          <p:cNvSpPr/>
          <p:nvPr/>
        </p:nvSpPr>
        <p:spPr>
          <a:xfrm>
            <a:off x="825128" y="3924431"/>
            <a:ext cx="40200" cy="190500"/>
          </a:xfrm>
          <a:prstGeom prst="roundRect">
            <a:avLst>
              <a:gd fmla="val 16667" name="adj"/>
            </a:avLst>
          </a:prstGeom>
          <a:solidFill>
            <a:srgbClr val="F4CCCC"/>
          </a:solidFill>
          <a:ln cap="flat" cmpd="sng" w="4900">
            <a:solidFill>
              <a:srgbClr val="C00001"/>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626" name="Google Shape;6626;p188"/>
          <p:cNvSpPr/>
          <p:nvPr/>
        </p:nvSpPr>
        <p:spPr>
          <a:xfrm>
            <a:off x="757463" y="3924431"/>
            <a:ext cx="40200" cy="190500"/>
          </a:xfrm>
          <a:prstGeom prst="roundRect">
            <a:avLst>
              <a:gd fmla="val 16667" name="adj"/>
            </a:avLst>
          </a:prstGeom>
          <a:solidFill>
            <a:srgbClr val="F4CCCC"/>
          </a:solidFill>
          <a:ln cap="flat" cmpd="sng" w="4900">
            <a:solidFill>
              <a:srgbClr val="C00001"/>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627" name="Google Shape;6627;p188"/>
          <p:cNvSpPr/>
          <p:nvPr/>
        </p:nvSpPr>
        <p:spPr>
          <a:xfrm>
            <a:off x="591453" y="3924431"/>
            <a:ext cx="40200" cy="190500"/>
          </a:xfrm>
          <a:prstGeom prst="roundRect">
            <a:avLst>
              <a:gd fmla="val 16667" name="adj"/>
            </a:avLst>
          </a:prstGeom>
          <a:solidFill>
            <a:srgbClr val="F4CCCC"/>
          </a:solidFill>
          <a:ln cap="flat" cmpd="sng" w="4900">
            <a:solidFill>
              <a:srgbClr val="C00001"/>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628" name="Google Shape;6628;p188"/>
          <p:cNvSpPr/>
          <p:nvPr/>
        </p:nvSpPr>
        <p:spPr>
          <a:xfrm>
            <a:off x="892018" y="4157254"/>
            <a:ext cx="40200" cy="190500"/>
          </a:xfrm>
          <a:prstGeom prst="roundRect">
            <a:avLst>
              <a:gd fmla="val 16667" name="adj"/>
            </a:avLst>
          </a:prstGeom>
          <a:solidFill>
            <a:srgbClr val="FCE5CD"/>
          </a:solidFill>
          <a:ln cap="flat" cmpd="sng" w="4900">
            <a:solidFill>
              <a:srgbClr val="B45F05"/>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629" name="Google Shape;6629;p188"/>
          <p:cNvSpPr/>
          <p:nvPr/>
        </p:nvSpPr>
        <p:spPr>
          <a:xfrm>
            <a:off x="825128" y="4157254"/>
            <a:ext cx="40200" cy="190500"/>
          </a:xfrm>
          <a:prstGeom prst="roundRect">
            <a:avLst>
              <a:gd fmla="val 16667" name="adj"/>
            </a:avLst>
          </a:prstGeom>
          <a:solidFill>
            <a:srgbClr val="FCE5CD"/>
          </a:solidFill>
          <a:ln cap="flat" cmpd="sng" w="4900">
            <a:solidFill>
              <a:srgbClr val="B45F05"/>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630" name="Google Shape;6630;p188"/>
          <p:cNvSpPr/>
          <p:nvPr/>
        </p:nvSpPr>
        <p:spPr>
          <a:xfrm>
            <a:off x="757463" y="4157254"/>
            <a:ext cx="40200" cy="190500"/>
          </a:xfrm>
          <a:prstGeom prst="roundRect">
            <a:avLst>
              <a:gd fmla="val 16667" name="adj"/>
            </a:avLst>
          </a:prstGeom>
          <a:solidFill>
            <a:srgbClr val="FCE5CD"/>
          </a:solidFill>
          <a:ln cap="flat" cmpd="sng" w="4900">
            <a:solidFill>
              <a:srgbClr val="B45F05"/>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631" name="Google Shape;6631;p188"/>
          <p:cNvSpPr/>
          <p:nvPr/>
        </p:nvSpPr>
        <p:spPr>
          <a:xfrm>
            <a:off x="591453" y="4157254"/>
            <a:ext cx="40200" cy="190500"/>
          </a:xfrm>
          <a:prstGeom prst="roundRect">
            <a:avLst>
              <a:gd fmla="val 16667" name="adj"/>
            </a:avLst>
          </a:prstGeom>
          <a:solidFill>
            <a:srgbClr val="FCE5CD"/>
          </a:solidFill>
          <a:ln cap="flat" cmpd="sng" w="4900">
            <a:solidFill>
              <a:srgbClr val="B45F05"/>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b="1" sz="465">
              <a:solidFill>
                <a:srgbClr val="38761D"/>
              </a:solidFill>
              <a:latin typeface="Ubuntu"/>
              <a:ea typeface="Ubuntu"/>
              <a:cs typeface="Ubuntu"/>
              <a:sym typeface="Ubuntu"/>
            </a:endParaRPr>
          </a:p>
        </p:txBody>
      </p:sp>
      <p:sp>
        <p:nvSpPr>
          <p:cNvPr id="6632" name="Google Shape;6632;p188"/>
          <p:cNvSpPr txBox="1"/>
          <p:nvPr/>
        </p:nvSpPr>
        <p:spPr>
          <a:xfrm>
            <a:off x="598504" y="3650461"/>
            <a:ext cx="233100" cy="214500"/>
          </a:xfrm>
          <a:prstGeom prst="rect">
            <a:avLst/>
          </a:prstGeom>
          <a:noFill/>
          <a:ln>
            <a:noFill/>
          </a:ln>
        </p:spPr>
        <p:txBody>
          <a:bodyPr anchorCtr="0" anchor="t" bIns="47200" lIns="47200" spcFirstLastPara="1" rIns="47200" wrap="square" tIns="47200">
            <a:spAutoFit/>
          </a:bodyPr>
          <a:lstStyle/>
          <a:p>
            <a:pPr indent="0" lvl="0" marL="0" rtl="0" algn="l">
              <a:spcBef>
                <a:spcPts val="0"/>
              </a:spcBef>
              <a:spcAft>
                <a:spcPts val="0"/>
              </a:spcAft>
              <a:buNone/>
            </a:pPr>
            <a:r>
              <a:rPr b="1" lang="en" sz="774">
                <a:solidFill>
                  <a:srgbClr val="38761D"/>
                </a:solidFill>
              </a:rPr>
              <a:t>…</a:t>
            </a:r>
            <a:endParaRPr b="1" sz="774">
              <a:solidFill>
                <a:srgbClr val="38761D"/>
              </a:solidFill>
            </a:endParaRPr>
          </a:p>
        </p:txBody>
      </p:sp>
      <p:sp>
        <p:nvSpPr>
          <p:cNvPr id="6633" name="Google Shape;6633;p188"/>
          <p:cNvSpPr txBox="1"/>
          <p:nvPr/>
        </p:nvSpPr>
        <p:spPr>
          <a:xfrm>
            <a:off x="600132" y="3886849"/>
            <a:ext cx="233100" cy="214500"/>
          </a:xfrm>
          <a:prstGeom prst="rect">
            <a:avLst/>
          </a:prstGeom>
          <a:noFill/>
          <a:ln>
            <a:noFill/>
          </a:ln>
        </p:spPr>
        <p:txBody>
          <a:bodyPr anchorCtr="0" anchor="t" bIns="47200" lIns="47200" spcFirstLastPara="1" rIns="47200" wrap="square" tIns="47200">
            <a:spAutoFit/>
          </a:bodyPr>
          <a:lstStyle/>
          <a:p>
            <a:pPr indent="0" lvl="0" marL="0" rtl="0" algn="l">
              <a:spcBef>
                <a:spcPts val="0"/>
              </a:spcBef>
              <a:spcAft>
                <a:spcPts val="0"/>
              </a:spcAft>
              <a:buNone/>
            </a:pPr>
            <a:r>
              <a:rPr b="1" lang="en" sz="774">
                <a:solidFill>
                  <a:srgbClr val="C00001"/>
                </a:solidFill>
              </a:rPr>
              <a:t>…</a:t>
            </a:r>
            <a:endParaRPr b="1" sz="774">
              <a:solidFill>
                <a:srgbClr val="C00001"/>
              </a:solidFill>
            </a:endParaRPr>
          </a:p>
        </p:txBody>
      </p:sp>
      <p:sp>
        <p:nvSpPr>
          <p:cNvPr id="6634" name="Google Shape;6634;p188"/>
          <p:cNvSpPr txBox="1"/>
          <p:nvPr/>
        </p:nvSpPr>
        <p:spPr>
          <a:xfrm>
            <a:off x="600135" y="4123954"/>
            <a:ext cx="233100" cy="214500"/>
          </a:xfrm>
          <a:prstGeom prst="rect">
            <a:avLst/>
          </a:prstGeom>
          <a:noFill/>
          <a:ln>
            <a:noFill/>
          </a:ln>
        </p:spPr>
        <p:txBody>
          <a:bodyPr anchorCtr="0" anchor="t" bIns="47200" lIns="47200" spcFirstLastPara="1" rIns="47200" wrap="square" tIns="47200">
            <a:spAutoFit/>
          </a:bodyPr>
          <a:lstStyle/>
          <a:p>
            <a:pPr indent="0" lvl="0" marL="0" rtl="0" algn="l">
              <a:spcBef>
                <a:spcPts val="0"/>
              </a:spcBef>
              <a:spcAft>
                <a:spcPts val="0"/>
              </a:spcAft>
              <a:buNone/>
            </a:pPr>
            <a:r>
              <a:rPr b="1" lang="en" sz="774">
                <a:solidFill>
                  <a:srgbClr val="EA7501"/>
                </a:solidFill>
              </a:rPr>
              <a:t>…</a:t>
            </a:r>
            <a:endParaRPr b="1" sz="774">
              <a:solidFill>
                <a:srgbClr val="EA7501"/>
              </a:solidFill>
            </a:endParaRPr>
          </a:p>
        </p:txBody>
      </p:sp>
      <p:sp>
        <p:nvSpPr>
          <p:cNvPr id="6635" name="Google Shape;6635;p188"/>
          <p:cNvSpPr/>
          <p:nvPr/>
        </p:nvSpPr>
        <p:spPr>
          <a:xfrm>
            <a:off x="2336689" y="3794452"/>
            <a:ext cx="1216500" cy="465900"/>
          </a:xfrm>
          <a:prstGeom prst="roundRect">
            <a:avLst>
              <a:gd fmla="val 16667" name="adj"/>
            </a:avLst>
          </a:prstGeom>
          <a:solidFill>
            <a:schemeClr val="lt2"/>
          </a:solidFill>
          <a:ln cap="flat" cmpd="sng" w="4900">
            <a:solidFill>
              <a:schemeClr val="dk2"/>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sp>
        <p:nvSpPr>
          <p:cNvPr id="6636" name="Google Shape;6636;p188"/>
          <p:cNvSpPr/>
          <p:nvPr/>
        </p:nvSpPr>
        <p:spPr>
          <a:xfrm>
            <a:off x="2426359" y="3886848"/>
            <a:ext cx="84900" cy="82800"/>
          </a:xfrm>
          <a:prstGeom prst="ellipse">
            <a:avLst/>
          </a:prstGeom>
          <a:solidFill>
            <a:srgbClr val="9E9E9E"/>
          </a:solidFill>
          <a:ln cap="flat" cmpd="sng" w="4900">
            <a:solidFill>
              <a:srgbClr val="595959"/>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sp>
        <p:nvSpPr>
          <p:cNvPr id="6637" name="Google Shape;6637;p188"/>
          <p:cNvSpPr/>
          <p:nvPr/>
        </p:nvSpPr>
        <p:spPr>
          <a:xfrm>
            <a:off x="2981329" y="3855674"/>
            <a:ext cx="84900" cy="82800"/>
          </a:xfrm>
          <a:prstGeom prst="ellipse">
            <a:avLst/>
          </a:prstGeom>
          <a:solidFill>
            <a:srgbClr val="9E9E9E"/>
          </a:solidFill>
          <a:ln cap="flat" cmpd="sng" w="4900">
            <a:solidFill>
              <a:srgbClr val="595959"/>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sp>
        <p:nvSpPr>
          <p:cNvPr id="6638" name="Google Shape;6638;p188"/>
          <p:cNvSpPr/>
          <p:nvPr/>
        </p:nvSpPr>
        <p:spPr>
          <a:xfrm>
            <a:off x="3336551" y="3853979"/>
            <a:ext cx="88800" cy="86400"/>
          </a:xfrm>
          <a:prstGeom prst="ellipse">
            <a:avLst/>
          </a:prstGeom>
          <a:solidFill>
            <a:srgbClr val="9E9E9E"/>
          </a:solidFill>
          <a:ln cap="flat" cmpd="sng" w="5125">
            <a:solidFill>
              <a:srgbClr val="595959"/>
            </a:solidFill>
            <a:prstDash val="solid"/>
            <a:round/>
            <a:headEnd len="sm" w="sm" type="none"/>
            <a:tailEnd len="sm" w="sm" type="none"/>
          </a:ln>
        </p:spPr>
        <p:txBody>
          <a:bodyPr anchorCtr="0" anchor="ctr" bIns="49125" lIns="49125" spcFirstLastPara="1" rIns="49125" wrap="square" tIns="49125">
            <a:noAutofit/>
          </a:bodyPr>
          <a:lstStyle/>
          <a:p>
            <a:pPr indent="0" lvl="0" marL="0" rtl="0" algn="ctr">
              <a:spcBef>
                <a:spcPts val="0"/>
              </a:spcBef>
              <a:spcAft>
                <a:spcPts val="0"/>
              </a:spcAft>
              <a:buNone/>
            </a:pPr>
            <a:r>
              <a:t/>
            </a:r>
            <a:endParaRPr sz="753"/>
          </a:p>
        </p:txBody>
      </p:sp>
      <p:sp>
        <p:nvSpPr>
          <p:cNvPr id="6639" name="Google Shape;6639;p188"/>
          <p:cNvSpPr/>
          <p:nvPr/>
        </p:nvSpPr>
        <p:spPr>
          <a:xfrm>
            <a:off x="3125366" y="3973824"/>
            <a:ext cx="88800" cy="86400"/>
          </a:xfrm>
          <a:prstGeom prst="ellipse">
            <a:avLst/>
          </a:prstGeom>
          <a:solidFill>
            <a:srgbClr val="9E9E9E"/>
          </a:solidFill>
          <a:ln cap="flat" cmpd="sng" w="5125">
            <a:solidFill>
              <a:srgbClr val="595959"/>
            </a:solidFill>
            <a:prstDash val="solid"/>
            <a:round/>
            <a:headEnd len="sm" w="sm" type="none"/>
            <a:tailEnd len="sm" w="sm" type="none"/>
          </a:ln>
        </p:spPr>
        <p:txBody>
          <a:bodyPr anchorCtr="0" anchor="ctr" bIns="49125" lIns="49125" spcFirstLastPara="1" rIns="49125" wrap="square" tIns="49125">
            <a:noAutofit/>
          </a:bodyPr>
          <a:lstStyle/>
          <a:p>
            <a:pPr indent="0" lvl="0" marL="0" rtl="0" algn="ctr">
              <a:spcBef>
                <a:spcPts val="0"/>
              </a:spcBef>
              <a:spcAft>
                <a:spcPts val="0"/>
              </a:spcAft>
              <a:buNone/>
            </a:pPr>
            <a:r>
              <a:t/>
            </a:r>
            <a:endParaRPr sz="753"/>
          </a:p>
        </p:txBody>
      </p:sp>
      <p:sp>
        <p:nvSpPr>
          <p:cNvPr id="6640" name="Google Shape;6640;p188"/>
          <p:cNvSpPr/>
          <p:nvPr/>
        </p:nvSpPr>
        <p:spPr>
          <a:xfrm>
            <a:off x="2468947" y="4074350"/>
            <a:ext cx="84900" cy="82800"/>
          </a:xfrm>
          <a:prstGeom prst="ellipse">
            <a:avLst/>
          </a:prstGeom>
          <a:solidFill>
            <a:srgbClr val="9E9E9E"/>
          </a:solidFill>
          <a:ln cap="flat" cmpd="sng" w="4900">
            <a:solidFill>
              <a:srgbClr val="595959"/>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sp>
        <p:nvSpPr>
          <p:cNvPr id="6641" name="Google Shape;6641;p188"/>
          <p:cNvSpPr txBox="1"/>
          <p:nvPr/>
        </p:nvSpPr>
        <p:spPr>
          <a:xfrm>
            <a:off x="3163580" y="4062516"/>
            <a:ext cx="434400" cy="190800"/>
          </a:xfrm>
          <a:prstGeom prst="rect">
            <a:avLst/>
          </a:prstGeom>
          <a:noFill/>
          <a:ln>
            <a:noFill/>
          </a:ln>
        </p:spPr>
        <p:txBody>
          <a:bodyPr anchorCtr="0" anchor="t" bIns="47200" lIns="47200" spcFirstLastPara="1" rIns="47200" wrap="square" tIns="47200">
            <a:spAutoFit/>
          </a:bodyPr>
          <a:lstStyle/>
          <a:p>
            <a:pPr indent="0" lvl="0" marL="0" rtl="0" algn="ctr">
              <a:spcBef>
                <a:spcPts val="0"/>
              </a:spcBef>
              <a:spcAft>
                <a:spcPts val="0"/>
              </a:spcAft>
              <a:buNone/>
            </a:pPr>
            <a:r>
              <a:rPr b="1" lang="en" sz="620">
                <a:solidFill>
                  <a:schemeClr val="dk1"/>
                </a:solidFill>
                <a:latin typeface="Ubuntu"/>
                <a:ea typeface="Ubuntu"/>
                <a:cs typeface="Ubuntu"/>
                <a:sym typeface="Ubuntu"/>
              </a:rPr>
              <a:t>Index</a:t>
            </a:r>
            <a:endParaRPr b="1" sz="620">
              <a:solidFill>
                <a:schemeClr val="dk1"/>
              </a:solidFill>
              <a:latin typeface="Ubuntu"/>
              <a:ea typeface="Ubuntu"/>
              <a:cs typeface="Ubuntu"/>
              <a:sym typeface="Ubuntu"/>
            </a:endParaRPr>
          </a:p>
        </p:txBody>
      </p:sp>
      <p:sp>
        <p:nvSpPr>
          <p:cNvPr id="6642" name="Google Shape;6642;p188"/>
          <p:cNvSpPr/>
          <p:nvPr/>
        </p:nvSpPr>
        <p:spPr>
          <a:xfrm>
            <a:off x="2552546" y="3914883"/>
            <a:ext cx="88800" cy="86400"/>
          </a:xfrm>
          <a:prstGeom prst="ellipse">
            <a:avLst/>
          </a:prstGeom>
          <a:solidFill>
            <a:srgbClr val="D8EAD3"/>
          </a:solidFill>
          <a:ln cap="flat" cmpd="sng" w="5125">
            <a:solidFill>
              <a:srgbClr val="38761D"/>
            </a:solidFill>
            <a:prstDash val="solid"/>
            <a:round/>
            <a:headEnd len="sm" w="sm" type="none"/>
            <a:tailEnd len="sm" w="sm" type="none"/>
          </a:ln>
        </p:spPr>
        <p:txBody>
          <a:bodyPr anchorCtr="0" anchor="ctr" bIns="49125" lIns="49125" spcFirstLastPara="1" rIns="49125" wrap="square" tIns="49125">
            <a:noAutofit/>
          </a:bodyPr>
          <a:lstStyle/>
          <a:p>
            <a:pPr indent="0" lvl="0" marL="0" rtl="0" algn="ctr">
              <a:spcBef>
                <a:spcPts val="0"/>
              </a:spcBef>
              <a:spcAft>
                <a:spcPts val="0"/>
              </a:spcAft>
              <a:buNone/>
            </a:pPr>
            <a:r>
              <a:t/>
            </a:r>
            <a:endParaRPr sz="753"/>
          </a:p>
        </p:txBody>
      </p:sp>
      <p:sp>
        <p:nvSpPr>
          <p:cNvPr id="6643" name="Google Shape;6643;p188"/>
          <p:cNvSpPr/>
          <p:nvPr/>
        </p:nvSpPr>
        <p:spPr>
          <a:xfrm>
            <a:off x="2555135" y="3917444"/>
            <a:ext cx="84900" cy="82800"/>
          </a:xfrm>
          <a:prstGeom prst="ellipse">
            <a:avLst/>
          </a:prstGeom>
          <a:solidFill>
            <a:srgbClr val="9E9E9E"/>
          </a:solidFill>
          <a:ln cap="flat" cmpd="sng" w="4900">
            <a:solidFill>
              <a:srgbClr val="595959"/>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sp>
        <p:nvSpPr>
          <p:cNvPr id="6644" name="Google Shape;6644;p188"/>
          <p:cNvSpPr/>
          <p:nvPr/>
        </p:nvSpPr>
        <p:spPr>
          <a:xfrm>
            <a:off x="2800620" y="4001029"/>
            <a:ext cx="88800" cy="86400"/>
          </a:xfrm>
          <a:prstGeom prst="ellipse">
            <a:avLst/>
          </a:prstGeom>
          <a:solidFill>
            <a:srgbClr val="9E9E9E"/>
          </a:solidFill>
          <a:ln cap="flat" cmpd="sng" w="5125">
            <a:solidFill>
              <a:srgbClr val="2C2C2C"/>
            </a:solidFill>
            <a:prstDash val="solid"/>
            <a:round/>
            <a:headEnd len="sm" w="sm" type="none"/>
            <a:tailEnd len="sm" w="sm" type="none"/>
          </a:ln>
        </p:spPr>
        <p:txBody>
          <a:bodyPr anchorCtr="0" anchor="ctr" bIns="49125" lIns="49125" spcFirstLastPara="1" rIns="49125" wrap="square" tIns="49125">
            <a:noAutofit/>
          </a:bodyPr>
          <a:lstStyle/>
          <a:p>
            <a:pPr indent="0" lvl="0" marL="0" rtl="0" algn="ctr">
              <a:spcBef>
                <a:spcPts val="0"/>
              </a:spcBef>
              <a:spcAft>
                <a:spcPts val="0"/>
              </a:spcAft>
              <a:buNone/>
            </a:pPr>
            <a:r>
              <a:t/>
            </a:r>
            <a:endParaRPr sz="753"/>
          </a:p>
        </p:txBody>
      </p:sp>
      <p:sp>
        <p:nvSpPr>
          <p:cNvPr id="6645" name="Google Shape;6645;p188"/>
          <p:cNvSpPr/>
          <p:nvPr/>
        </p:nvSpPr>
        <p:spPr>
          <a:xfrm>
            <a:off x="2554811" y="3916126"/>
            <a:ext cx="84900" cy="82800"/>
          </a:xfrm>
          <a:prstGeom prst="ellipse">
            <a:avLst/>
          </a:prstGeom>
          <a:solidFill>
            <a:schemeClr val="lt1"/>
          </a:solidFill>
          <a:ln cap="flat" cmpd="sng" w="4900">
            <a:solidFill>
              <a:srgbClr val="2C2C2C"/>
            </a:solidFill>
            <a:prstDash val="solid"/>
            <a:round/>
            <a:headEnd len="sm" w="sm" type="none"/>
            <a:tailEnd len="sm" w="sm" type="none"/>
          </a:ln>
        </p:spPr>
        <p:txBody>
          <a:bodyPr anchorCtr="0" anchor="ctr" bIns="47200" lIns="47200" spcFirstLastPara="1" rIns="47200" wrap="square" tIns="47200">
            <a:noAutofit/>
          </a:bodyPr>
          <a:lstStyle/>
          <a:p>
            <a:pPr indent="0" lvl="0" marL="0" rtl="0" algn="ctr">
              <a:spcBef>
                <a:spcPts val="0"/>
              </a:spcBef>
              <a:spcAft>
                <a:spcPts val="0"/>
              </a:spcAft>
              <a:buNone/>
            </a:pPr>
            <a:r>
              <a:t/>
            </a:r>
            <a:endParaRPr sz="723"/>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9" name="Shape 6649"/>
        <p:cNvGrpSpPr/>
        <p:nvPr/>
      </p:nvGrpSpPr>
      <p:grpSpPr>
        <a:xfrm>
          <a:off x="0" y="0"/>
          <a:ext cx="0" cy="0"/>
          <a:chOff x="0" y="0"/>
          <a:chExt cx="0" cy="0"/>
        </a:xfrm>
      </p:grpSpPr>
      <p:sp>
        <p:nvSpPr>
          <p:cNvPr id="6650" name="Google Shape;6650;p189"/>
          <p:cNvSpPr txBox="1"/>
          <p:nvPr>
            <p:ph idx="1" type="body"/>
          </p:nvPr>
        </p:nvSpPr>
        <p:spPr>
          <a:xfrm>
            <a:off x="311700" y="606125"/>
            <a:ext cx="8520600" cy="39627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lang="en">
                <a:solidFill>
                  <a:srgbClr val="000000"/>
                </a:solidFill>
              </a:rPr>
              <a:t>Batched</a:t>
            </a:r>
            <a:r>
              <a:rPr b="1" lang="en">
                <a:solidFill>
                  <a:srgbClr val="000000"/>
                </a:solidFill>
              </a:rPr>
              <a:t> approaches</a:t>
            </a:r>
            <a:endParaRPr b="1">
              <a:solidFill>
                <a:srgbClr val="000000"/>
              </a:solidFill>
            </a:endParaRPr>
          </a:p>
        </p:txBody>
      </p:sp>
      <p:sp>
        <p:nvSpPr>
          <p:cNvPr id="6651" name="Google Shape;6651;p18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5" name="Shape 6655"/>
        <p:cNvGrpSpPr/>
        <p:nvPr/>
      </p:nvGrpSpPr>
      <p:grpSpPr>
        <a:xfrm>
          <a:off x="0" y="0"/>
          <a:ext cx="0" cy="0"/>
          <a:chOff x="0" y="0"/>
          <a:chExt cx="0" cy="0"/>
        </a:xfrm>
      </p:grpSpPr>
      <p:sp>
        <p:nvSpPr>
          <p:cNvPr id="6656" name="Google Shape;6656;p19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DEG</a:t>
            </a:r>
            <a:r>
              <a:rPr lang="en">
                <a:latin typeface="Ubuntu"/>
                <a:ea typeface="Ubuntu"/>
                <a:cs typeface="Ubuntu"/>
                <a:sym typeface="Ubuntu"/>
              </a:rPr>
              <a:t> [1/</a:t>
            </a:r>
            <a:r>
              <a:rPr lang="en"/>
              <a:t>1</a:t>
            </a:r>
            <a:r>
              <a:rPr lang="en">
                <a:latin typeface="Ubuntu"/>
                <a:ea typeface="Ubuntu"/>
                <a:cs typeface="Ubuntu"/>
                <a:sym typeface="Ubuntu"/>
              </a:rPr>
              <a:t>]</a:t>
            </a:r>
            <a:endParaRPr>
              <a:latin typeface="Ubuntu"/>
              <a:ea typeface="Ubuntu"/>
              <a:cs typeface="Ubuntu"/>
              <a:sym typeface="Ubuntu"/>
            </a:endParaRPr>
          </a:p>
        </p:txBody>
      </p:sp>
      <p:sp>
        <p:nvSpPr>
          <p:cNvPr id="6657" name="Google Shape;6657;p190"/>
          <p:cNvSpPr txBox="1"/>
          <p:nvPr>
            <p:ph idx="1" type="body"/>
          </p:nvPr>
        </p:nvSpPr>
        <p:spPr>
          <a:xfrm>
            <a:off x="311700" y="1152475"/>
            <a:ext cx="4655700" cy="2717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600">
                <a:solidFill>
                  <a:schemeClr val="dk1"/>
                </a:solidFill>
              </a:rPr>
              <a:t>Existing graph indexes are </a:t>
            </a:r>
            <a:r>
              <a:rPr b="1" lang="en" sz="1600">
                <a:solidFill>
                  <a:schemeClr val="dk1"/>
                </a:solidFill>
              </a:rPr>
              <a:t>not dynamic</a:t>
            </a:r>
            <a:r>
              <a:rPr lang="en" sz="1600">
                <a:solidFill>
                  <a:schemeClr val="dk1"/>
                </a:solidFill>
              </a:rPr>
              <a:t>, or lack connectivity guarantees </a:t>
            </a:r>
            <a:endParaRPr sz="1600">
              <a:solidFill>
                <a:schemeClr val="dk1"/>
              </a:solidFill>
            </a:endParaRPr>
          </a:p>
          <a:p>
            <a:pPr indent="-330200" lvl="0" marL="457200" rtl="0" algn="l">
              <a:spcBef>
                <a:spcPts val="1200"/>
              </a:spcBef>
              <a:spcAft>
                <a:spcPts val="0"/>
              </a:spcAft>
              <a:buClr>
                <a:schemeClr val="dk1"/>
              </a:buClr>
              <a:buSzPts val="1600"/>
              <a:buFont typeface="Ubuntu"/>
              <a:buChar char="●"/>
            </a:pPr>
            <a:r>
              <a:rPr lang="en" sz="1600">
                <a:solidFill>
                  <a:schemeClr val="dk1"/>
                </a:solidFill>
              </a:rPr>
              <a:t>Guaranteed connectivity via Eulerian graph property</a:t>
            </a:r>
            <a:endParaRPr sz="1600">
              <a:solidFill>
                <a:schemeClr val="dk1"/>
              </a:solidFill>
            </a:endParaRPr>
          </a:p>
          <a:p>
            <a:pPr indent="-330200" lvl="0" marL="457200" rtl="0" algn="l">
              <a:spcBef>
                <a:spcPts val="0"/>
              </a:spcBef>
              <a:spcAft>
                <a:spcPts val="0"/>
              </a:spcAft>
              <a:buClr>
                <a:schemeClr val="dk1"/>
              </a:buClr>
              <a:buSzPts val="1600"/>
              <a:buFont typeface="Ubuntu"/>
              <a:buChar char="●"/>
            </a:pPr>
            <a:r>
              <a:rPr lang="en" sz="1600">
                <a:solidFill>
                  <a:schemeClr val="dk1"/>
                </a:solidFill>
              </a:rPr>
              <a:t>Incremental construction by replacing existing edges (no rebuild needed)</a:t>
            </a:r>
            <a:endParaRPr sz="1600">
              <a:solidFill>
                <a:schemeClr val="dk1"/>
              </a:solidFill>
            </a:endParaRPr>
          </a:p>
          <a:p>
            <a:pPr indent="-330200" lvl="0" marL="457200" rtl="0" algn="l">
              <a:spcBef>
                <a:spcPts val="0"/>
              </a:spcBef>
              <a:spcAft>
                <a:spcPts val="0"/>
              </a:spcAft>
              <a:buClr>
                <a:schemeClr val="dk1"/>
              </a:buClr>
              <a:buSzPts val="1600"/>
              <a:buFont typeface="Ubuntu"/>
              <a:buChar char="●"/>
            </a:pPr>
            <a:r>
              <a:rPr lang="en" sz="1600">
                <a:solidFill>
                  <a:schemeClr val="dk1"/>
                </a:solidFill>
              </a:rPr>
              <a:t>Dynamic edge optimization: continuously swaps edges to minimize average neighbor distance</a:t>
            </a:r>
            <a:endParaRPr sz="1600">
              <a:solidFill>
                <a:schemeClr val="dk1"/>
              </a:solidFill>
            </a:endParaRPr>
          </a:p>
        </p:txBody>
      </p:sp>
      <p:sp>
        <p:nvSpPr>
          <p:cNvPr id="6658" name="Google Shape;6658;p19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659" name="Google Shape;6659;p190"/>
          <p:cNvSpPr txBox="1"/>
          <p:nvPr/>
        </p:nvSpPr>
        <p:spPr>
          <a:xfrm>
            <a:off x="5992386" y="4201525"/>
            <a:ext cx="2777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for degre=4</a:t>
            </a:r>
            <a:endParaRPr sz="1800">
              <a:solidFill>
                <a:schemeClr val="dk2"/>
              </a:solidFill>
            </a:endParaRPr>
          </a:p>
        </p:txBody>
      </p:sp>
      <p:pic>
        <p:nvPicPr>
          <p:cNvPr id="6660" name="Google Shape;6660;p190" title="deg_step1 (1).png"/>
          <p:cNvPicPr preferRelativeResize="0"/>
          <p:nvPr/>
        </p:nvPicPr>
        <p:blipFill>
          <a:blip r:embed="rId3">
            <a:alphaModFix/>
          </a:blip>
          <a:stretch>
            <a:fillRect/>
          </a:stretch>
        </p:blipFill>
        <p:spPr>
          <a:xfrm>
            <a:off x="5314300" y="1170125"/>
            <a:ext cx="3333579" cy="2879000"/>
          </a:xfrm>
          <a:prstGeom prst="rect">
            <a:avLst/>
          </a:prstGeom>
          <a:noFill/>
          <a:ln>
            <a:noFill/>
          </a:ln>
        </p:spPr>
      </p:pic>
      <p:sp>
        <p:nvSpPr>
          <p:cNvPr id="6661" name="Google Shape;6661;p190"/>
          <p:cNvSpPr txBox="1"/>
          <p:nvPr/>
        </p:nvSpPr>
        <p:spPr>
          <a:xfrm>
            <a:off x="311700" y="205300"/>
            <a:ext cx="6939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Hezel et al. "Fast Approximate Nearest Neighbor Search with a Dynamic Exploration Graph using Continuous Refinement" arXiv 2023</a:t>
            </a:r>
            <a:endParaRPr sz="788">
              <a:solidFill>
                <a:schemeClr val="dk1"/>
              </a:solidFill>
              <a:latin typeface="Ubuntu"/>
              <a:ea typeface="Ubuntu"/>
              <a:cs typeface="Ubuntu"/>
              <a:sym typeface="Ubuntu"/>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5" name="Shape 6665"/>
        <p:cNvGrpSpPr/>
        <p:nvPr/>
      </p:nvGrpSpPr>
      <p:grpSpPr>
        <a:xfrm>
          <a:off x="0" y="0"/>
          <a:ext cx="0" cy="0"/>
          <a:chOff x="0" y="0"/>
          <a:chExt cx="0" cy="0"/>
        </a:xfrm>
      </p:grpSpPr>
      <p:sp>
        <p:nvSpPr>
          <p:cNvPr id="6666" name="Google Shape;6666;p19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DEG</a:t>
            </a:r>
            <a:r>
              <a:rPr lang="en">
                <a:latin typeface="Ubuntu"/>
                <a:ea typeface="Ubuntu"/>
                <a:cs typeface="Ubuntu"/>
                <a:sym typeface="Ubuntu"/>
              </a:rPr>
              <a:t> [1/</a:t>
            </a:r>
            <a:r>
              <a:rPr lang="en"/>
              <a:t>1</a:t>
            </a:r>
            <a:r>
              <a:rPr lang="en">
                <a:latin typeface="Ubuntu"/>
                <a:ea typeface="Ubuntu"/>
                <a:cs typeface="Ubuntu"/>
                <a:sym typeface="Ubuntu"/>
              </a:rPr>
              <a:t>]</a:t>
            </a:r>
            <a:endParaRPr>
              <a:latin typeface="Ubuntu"/>
              <a:ea typeface="Ubuntu"/>
              <a:cs typeface="Ubuntu"/>
              <a:sym typeface="Ubuntu"/>
            </a:endParaRPr>
          </a:p>
        </p:txBody>
      </p:sp>
      <p:sp>
        <p:nvSpPr>
          <p:cNvPr id="6667" name="Google Shape;6667;p191"/>
          <p:cNvSpPr txBox="1"/>
          <p:nvPr>
            <p:ph idx="1" type="body"/>
          </p:nvPr>
        </p:nvSpPr>
        <p:spPr>
          <a:xfrm>
            <a:off x="311700" y="1152475"/>
            <a:ext cx="4655700" cy="2717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600">
                <a:solidFill>
                  <a:schemeClr val="dk1"/>
                </a:solidFill>
              </a:rPr>
              <a:t>Existing graph indexes are </a:t>
            </a:r>
            <a:r>
              <a:rPr b="1" lang="en" sz="1600">
                <a:solidFill>
                  <a:schemeClr val="dk1"/>
                </a:solidFill>
              </a:rPr>
              <a:t>not dynamic</a:t>
            </a:r>
            <a:r>
              <a:rPr lang="en" sz="1600">
                <a:solidFill>
                  <a:schemeClr val="dk1"/>
                </a:solidFill>
              </a:rPr>
              <a:t>, or lack connectivity guarantees </a:t>
            </a:r>
            <a:endParaRPr sz="1600">
              <a:solidFill>
                <a:schemeClr val="dk1"/>
              </a:solidFill>
            </a:endParaRPr>
          </a:p>
          <a:p>
            <a:pPr indent="-330200" lvl="0" marL="457200" rtl="0" algn="l">
              <a:spcBef>
                <a:spcPts val="1200"/>
              </a:spcBef>
              <a:spcAft>
                <a:spcPts val="0"/>
              </a:spcAft>
              <a:buClr>
                <a:schemeClr val="dk1"/>
              </a:buClr>
              <a:buSzPts val="1600"/>
              <a:buChar char="●"/>
            </a:pPr>
            <a:r>
              <a:rPr lang="en" sz="1600">
                <a:solidFill>
                  <a:schemeClr val="dk1"/>
                </a:solidFill>
              </a:rPr>
              <a:t>Guaranteed connectivity via Eulerian graph property</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Incremental construction by replacing existing edges (no rebuild needed)</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Dynamic edge optimization: continuously swaps edges to minimize average neighbor distance</a:t>
            </a:r>
            <a:endParaRPr sz="1600">
              <a:solidFill>
                <a:schemeClr val="dk1"/>
              </a:solidFill>
            </a:endParaRPr>
          </a:p>
        </p:txBody>
      </p:sp>
      <p:sp>
        <p:nvSpPr>
          <p:cNvPr id="6668" name="Google Shape;6668;p19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669" name="Google Shape;6669;p191"/>
          <p:cNvSpPr txBox="1"/>
          <p:nvPr/>
        </p:nvSpPr>
        <p:spPr>
          <a:xfrm>
            <a:off x="5992386" y="4201525"/>
            <a:ext cx="2777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f</a:t>
            </a:r>
            <a:r>
              <a:rPr lang="en" sz="1800">
                <a:solidFill>
                  <a:schemeClr val="dk2"/>
                </a:solidFill>
              </a:rPr>
              <a:t>or degre=4</a:t>
            </a:r>
            <a:endParaRPr sz="1800">
              <a:solidFill>
                <a:schemeClr val="dk2"/>
              </a:solidFill>
            </a:endParaRPr>
          </a:p>
        </p:txBody>
      </p:sp>
      <p:pic>
        <p:nvPicPr>
          <p:cNvPr id="6670" name="Google Shape;6670;p191" title="deg_step2 (1).png"/>
          <p:cNvPicPr preferRelativeResize="0"/>
          <p:nvPr/>
        </p:nvPicPr>
        <p:blipFill rotWithShape="1">
          <a:blip r:embed="rId3">
            <a:alphaModFix/>
          </a:blip>
          <a:srcRect b="0" l="0" r="0" t="0"/>
          <a:stretch/>
        </p:blipFill>
        <p:spPr>
          <a:xfrm>
            <a:off x="5314300" y="1170125"/>
            <a:ext cx="3333579" cy="2879000"/>
          </a:xfrm>
          <a:prstGeom prst="rect">
            <a:avLst/>
          </a:prstGeom>
          <a:noFill/>
          <a:ln>
            <a:noFill/>
          </a:ln>
        </p:spPr>
      </p:pic>
      <p:sp>
        <p:nvSpPr>
          <p:cNvPr id="6671" name="Google Shape;6671;p191"/>
          <p:cNvSpPr txBox="1"/>
          <p:nvPr/>
        </p:nvSpPr>
        <p:spPr>
          <a:xfrm>
            <a:off x="311700" y="205300"/>
            <a:ext cx="6939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Hezel et al. "Fast Approximate Nearest Neighbor Search with a Dynamic Exploration Graph using Continuous Refinement" arXiv 2023</a:t>
            </a:r>
            <a:endParaRPr sz="788">
              <a:solidFill>
                <a:schemeClr val="dk1"/>
              </a:solidFill>
              <a:latin typeface="Ubuntu"/>
              <a:ea typeface="Ubuntu"/>
              <a:cs typeface="Ubuntu"/>
              <a:sym typeface="Ubuntu"/>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5" name="Shape 6675"/>
        <p:cNvGrpSpPr/>
        <p:nvPr/>
      </p:nvGrpSpPr>
      <p:grpSpPr>
        <a:xfrm>
          <a:off x="0" y="0"/>
          <a:ext cx="0" cy="0"/>
          <a:chOff x="0" y="0"/>
          <a:chExt cx="0" cy="0"/>
        </a:xfrm>
      </p:grpSpPr>
      <p:sp>
        <p:nvSpPr>
          <p:cNvPr id="6676" name="Google Shape;6676;p19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DEG</a:t>
            </a:r>
            <a:r>
              <a:rPr lang="en">
                <a:latin typeface="Ubuntu"/>
                <a:ea typeface="Ubuntu"/>
                <a:cs typeface="Ubuntu"/>
                <a:sym typeface="Ubuntu"/>
              </a:rPr>
              <a:t> [1/</a:t>
            </a:r>
            <a:r>
              <a:rPr lang="en"/>
              <a:t>1</a:t>
            </a:r>
            <a:r>
              <a:rPr lang="en">
                <a:latin typeface="Ubuntu"/>
                <a:ea typeface="Ubuntu"/>
                <a:cs typeface="Ubuntu"/>
                <a:sym typeface="Ubuntu"/>
              </a:rPr>
              <a:t>]</a:t>
            </a:r>
            <a:endParaRPr>
              <a:latin typeface="Ubuntu"/>
              <a:ea typeface="Ubuntu"/>
              <a:cs typeface="Ubuntu"/>
              <a:sym typeface="Ubuntu"/>
            </a:endParaRPr>
          </a:p>
        </p:txBody>
      </p:sp>
      <p:sp>
        <p:nvSpPr>
          <p:cNvPr id="6677" name="Google Shape;6677;p192"/>
          <p:cNvSpPr txBox="1"/>
          <p:nvPr>
            <p:ph idx="1" type="body"/>
          </p:nvPr>
        </p:nvSpPr>
        <p:spPr>
          <a:xfrm>
            <a:off x="311700" y="1152475"/>
            <a:ext cx="4655700" cy="2717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600">
                <a:solidFill>
                  <a:schemeClr val="dk1"/>
                </a:solidFill>
              </a:rPr>
              <a:t>Existing graph indexes are </a:t>
            </a:r>
            <a:r>
              <a:rPr b="1" lang="en" sz="1600">
                <a:solidFill>
                  <a:schemeClr val="dk1"/>
                </a:solidFill>
              </a:rPr>
              <a:t>not dynamic</a:t>
            </a:r>
            <a:r>
              <a:rPr lang="en" sz="1600">
                <a:solidFill>
                  <a:schemeClr val="dk1"/>
                </a:solidFill>
              </a:rPr>
              <a:t>, or lack connectivity guarantees </a:t>
            </a:r>
            <a:endParaRPr sz="1600">
              <a:solidFill>
                <a:schemeClr val="dk1"/>
              </a:solidFill>
            </a:endParaRPr>
          </a:p>
          <a:p>
            <a:pPr indent="-330200" lvl="0" marL="457200" rtl="0" algn="l">
              <a:spcBef>
                <a:spcPts val="1200"/>
              </a:spcBef>
              <a:spcAft>
                <a:spcPts val="0"/>
              </a:spcAft>
              <a:buClr>
                <a:schemeClr val="dk1"/>
              </a:buClr>
              <a:buSzPts val="1600"/>
              <a:buChar char="●"/>
            </a:pPr>
            <a:r>
              <a:rPr lang="en" sz="1600">
                <a:solidFill>
                  <a:schemeClr val="dk1"/>
                </a:solidFill>
              </a:rPr>
              <a:t>Guaranteed connectivity via Eulerian graph property</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Incremental construction by replacing existing edges (no rebuild needed)</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Dynamic edge optimization: continuously swaps edges to minimize average neighbor distance</a:t>
            </a:r>
            <a:endParaRPr sz="1600">
              <a:solidFill>
                <a:schemeClr val="dk1"/>
              </a:solidFill>
            </a:endParaRPr>
          </a:p>
        </p:txBody>
      </p:sp>
      <p:sp>
        <p:nvSpPr>
          <p:cNvPr id="6678" name="Google Shape;6678;p19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679" name="Google Shape;6679;p192"/>
          <p:cNvSpPr txBox="1"/>
          <p:nvPr/>
        </p:nvSpPr>
        <p:spPr>
          <a:xfrm>
            <a:off x="5992386" y="4201525"/>
            <a:ext cx="2777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for degre=4</a:t>
            </a:r>
            <a:endParaRPr sz="1800">
              <a:solidFill>
                <a:schemeClr val="dk2"/>
              </a:solidFill>
            </a:endParaRPr>
          </a:p>
        </p:txBody>
      </p:sp>
      <p:pic>
        <p:nvPicPr>
          <p:cNvPr id="6680" name="Google Shape;6680;p192" title="deg_step3 (1).png"/>
          <p:cNvPicPr preferRelativeResize="0"/>
          <p:nvPr/>
        </p:nvPicPr>
        <p:blipFill rotWithShape="1">
          <a:blip r:embed="rId3">
            <a:alphaModFix/>
          </a:blip>
          <a:srcRect b="0" l="0" r="0" t="0"/>
          <a:stretch/>
        </p:blipFill>
        <p:spPr>
          <a:xfrm>
            <a:off x="5314300" y="1170125"/>
            <a:ext cx="3333579" cy="2879000"/>
          </a:xfrm>
          <a:prstGeom prst="rect">
            <a:avLst/>
          </a:prstGeom>
          <a:noFill/>
          <a:ln>
            <a:noFill/>
          </a:ln>
        </p:spPr>
      </p:pic>
      <p:sp>
        <p:nvSpPr>
          <p:cNvPr id="6681" name="Google Shape;6681;p192"/>
          <p:cNvSpPr txBox="1"/>
          <p:nvPr/>
        </p:nvSpPr>
        <p:spPr>
          <a:xfrm>
            <a:off x="311700" y="205300"/>
            <a:ext cx="6939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Hezel et al. "Fast Approximate Nearest Neighbor Search with a Dynamic Exploration Graph using Continuous Refinement" arXiv 2023</a:t>
            </a:r>
            <a:endParaRPr sz="788">
              <a:solidFill>
                <a:schemeClr val="dk1"/>
              </a:solidFill>
              <a:latin typeface="Ubuntu"/>
              <a:ea typeface="Ubuntu"/>
              <a:cs typeface="Ubuntu"/>
              <a:sym typeface="Ubuntu"/>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5" name="Shape 6685"/>
        <p:cNvGrpSpPr/>
        <p:nvPr/>
      </p:nvGrpSpPr>
      <p:grpSpPr>
        <a:xfrm>
          <a:off x="0" y="0"/>
          <a:ext cx="0" cy="0"/>
          <a:chOff x="0" y="0"/>
          <a:chExt cx="0" cy="0"/>
        </a:xfrm>
      </p:grpSpPr>
      <p:sp>
        <p:nvSpPr>
          <p:cNvPr id="6686" name="Google Shape;6686;p19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DEG</a:t>
            </a:r>
            <a:r>
              <a:rPr lang="en">
                <a:latin typeface="Ubuntu"/>
                <a:ea typeface="Ubuntu"/>
                <a:cs typeface="Ubuntu"/>
                <a:sym typeface="Ubuntu"/>
              </a:rPr>
              <a:t> [1/</a:t>
            </a:r>
            <a:r>
              <a:rPr lang="en"/>
              <a:t>1</a:t>
            </a:r>
            <a:r>
              <a:rPr lang="en">
                <a:latin typeface="Ubuntu"/>
                <a:ea typeface="Ubuntu"/>
                <a:cs typeface="Ubuntu"/>
                <a:sym typeface="Ubuntu"/>
              </a:rPr>
              <a:t>]</a:t>
            </a:r>
            <a:endParaRPr>
              <a:latin typeface="Ubuntu"/>
              <a:ea typeface="Ubuntu"/>
              <a:cs typeface="Ubuntu"/>
              <a:sym typeface="Ubuntu"/>
            </a:endParaRPr>
          </a:p>
        </p:txBody>
      </p:sp>
      <p:sp>
        <p:nvSpPr>
          <p:cNvPr id="6687" name="Google Shape;6687;p193"/>
          <p:cNvSpPr txBox="1"/>
          <p:nvPr>
            <p:ph idx="1" type="body"/>
          </p:nvPr>
        </p:nvSpPr>
        <p:spPr>
          <a:xfrm>
            <a:off x="311700" y="1152475"/>
            <a:ext cx="4655700" cy="2717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600">
                <a:solidFill>
                  <a:schemeClr val="dk1"/>
                </a:solidFill>
              </a:rPr>
              <a:t>Existing graph indexes are </a:t>
            </a:r>
            <a:r>
              <a:rPr b="1" lang="en" sz="1600">
                <a:solidFill>
                  <a:schemeClr val="dk1"/>
                </a:solidFill>
              </a:rPr>
              <a:t>not dynamic</a:t>
            </a:r>
            <a:r>
              <a:rPr lang="en" sz="1600">
                <a:solidFill>
                  <a:schemeClr val="dk1"/>
                </a:solidFill>
              </a:rPr>
              <a:t>, or lack connectivity guarantees </a:t>
            </a:r>
            <a:endParaRPr sz="1600">
              <a:solidFill>
                <a:schemeClr val="dk1"/>
              </a:solidFill>
            </a:endParaRPr>
          </a:p>
          <a:p>
            <a:pPr indent="-330200" lvl="0" marL="457200" rtl="0" algn="l">
              <a:spcBef>
                <a:spcPts val="1200"/>
              </a:spcBef>
              <a:spcAft>
                <a:spcPts val="0"/>
              </a:spcAft>
              <a:buClr>
                <a:schemeClr val="dk1"/>
              </a:buClr>
              <a:buSzPts val="1600"/>
              <a:buChar char="●"/>
            </a:pPr>
            <a:r>
              <a:rPr lang="en" sz="1600">
                <a:solidFill>
                  <a:schemeClr val="dk1"/>
                </a:solidFill>
              </a:rPr>
              <a:t>Guaranteed connectivity via Eulerian graph property</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Incremental construction by replacing existing edges (no rebuild needed)</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Dynamic edge optimization: continuously swaps edges to minimize average neighbor distance</a:t>
            </a:r>
            <a:endParaRPr sz="1600">
              <a:solidFill>
                <a:schemeClr val="dk1"/>
              </a:solidFill>
            </a:endParaRPr>
          </a:p>
        </p:txBody>
      </p:sp>
      <p:sp>
        <p:nvSpPr>
          <p:cNvPr id="6688" name="Google Shape;6688;p19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689" name="Google Shape;6689;p193"/>
          <p:cNvSpPr/>
          <p:nvPr/>
        </p:nvSpPr>
        <p:spPr>
          <a:xfrm>
            <a:off x="538623" y="3913400"/>
            <a:ext cx="2403300" cy="572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Results: 15–50% faster than HNSW at high recall</a:t>
            </a:r>
            <a:endParaRPr sz="1200">
              <a:latin typeface="Ubuntu"/>
              <a:ea typeface="Ubuntu"/>
              <a:cs typeface="Ubuntu"/>
              <a:sym typeface="Ubuntu"/>
            </a:endParaRPr>
          </a:p>
        </p:txBody>
      </p:sp>
      <p:sp>
        <p:nvSpPr>
          <p:cNvPr id="6690" name="Google Shape;6690;p193"/>
          <p:cNvSpPr txBox="1"/>
          <p:nvPr/>
        </p:nvSpPr>
        <p:spPr>
          <a:xfrm>
            <a:off x="5992386" y="4201525"/>
            <a:ext cx="2777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for degre=4</a:t>
            </a:r>
            <a:endParaRPr sz="1800">
              <a:solidFill>
                <a:schemeClr val="dk2"/>
              </a:solidFill>
            </a:endParaRPr>
          </a:p>
        </p:txBody>
      </p:sp>
      <p:pic>
        <p:nvPicPr>
          <p:cNvPr id="6691" name="Google Shape;6691;p193" title="deg_step3 (1).png"/>
          <p:cNvPicPr preferRelativeResize="0"/>
          <p:nvPr/>
        </p:nvPicPr>
        <p:blipFill rotWithShape="1">
          <a:blip r:embed="rId3">
            <a:alphaModFix/>
          </a:blip>
          <a:srcRect b="0" l="0" r="0" t="0"/>
          <a:stretch/>
        </p:blipFill>
        <p:spPr>
          <a:xfrm>
            <a:off x="5314300" y="1170125"/>
            <a:ext cx="3333579" cy="2879000"/>
          </a:xfrm>
          <a:prstGeom prst="rect">
            <a:avLst/>
          </a:prstGeom>
          <a:noFill/>
          <a:ln>
            <a:noFill/>
          </a:ln>
        </p:spPr>
      </p:pic>
      <p:sp>
        <p:nvSpPr>
          <p:cNvPr id="6692" name="Google Shape;6692;p193"/>
          <p:cNvSpPr txBox="1"/>
          <p:nvPr/>
        </p:nvSpPr>
        <p:spPr>
          <a:xfrm>
            <a:off x="311700" y="205300"/>
            <a:ext cx="6939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Hezel et al. "Fast Approximate Nearest Neighbor Search with a Dynamic Exploration Graph using Continuous Refinement" arXiv 2023</a:t>
            </a:r>
            <a:endParaRPr sz="788">
              <a:solidFill>
                <a:schemeClr val="dk1"/>
              </a:solidFill>
              <a:latin typeface="Ubuntu"/>
              <a:ea typeface="Ubuntu"/>
              <a:cs typeface="Ubuntu"/>
              <a:sym typeface="Ubuntu"/>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Nearest Neighbor Search</a:t>
            </a:r>
            <a:endParaRPr/>
          </a:p>
        </p:txBody>
      </p:sp>
      <p:sp>
        <p:nvSpPr>
          <p:cNvPr id="348" name="Google Shape;348;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p:txBody>
      </p:sp>
      <p:sp>
        <p:nvSpPr>
          <p:cNvPr id="349" name="Google Shape;349;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50" name="Google Shape;350;p41"/>
          <p:cNvSpPr txBox="1"/>
          <p:nvPr/>
        </p:nvSpPr>
        <p:spPr>
          <a:xfrm>
            <a:off x="6793821" y="1675026"/>
            <a:ext cx="2191200" cy="8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 d</a:t>
            </a:r>
            <a:r>
              <a:rPr b="1" baseline="-25000" i="0" lang="en" sz="1500" u="none" cap="none" strike="noStrike">
                <a:solidFill>
                  <a:schemeClr val="dk1"/>
                </a:solidFill>
                <a:latin typeface="Arial"/>
                <a:ea typeface="Arial"/>
                <a:cs typeface="Arial"/>
                <a:sym typeface="Arial"/>
              </a:rPr>
              <a:t>x </a:t>
            </a:r>
            <a:r>
              <a:rPr b="1" i="0" lang="en" sz="1400" u="none" cap="none" strike="noStrike">
                <a:solidFill>
                  <a:schemeClr val="dk1"/>
                </a:solidFill>
                <a:latin typeface="Arial"/>
                <a:ea typeface="Arial"/>
                <a:cs typeface="Arial"/>
                <a:sym typeface="Arial"/>
              </a:rPr>
              <a:t>= min{d</a:t>
            </a:r>
            <a:r>
              <a:rPr b="1" baseline="-25000" i="0" lang="en" sz="1400" u="none" cap="none" strike="noStrike">
                <a:solidFill>
                  <a:schemeClr val="dk1"/>
                </a:solidFill>
                <a:latin typeface="Arial"/>
                <a:ea typeface="Arial"/>
                <a:cs typeface="Arial"/>
                <a:sym typeface="Arial"/>
              </a:rPr>
              <a:t>i</a:t>
            </a:r>
            <a:r>
              <a:rPr b="1" i="0" lang="en" sz="1400" u="none" cap="none" strike="noStrike">
                <a:solidFill>
                  <a:schemeClr val="dk1"/>
                </a:solidFill>
                <a:latin typeface="Arial"/>
                <a:ea typeface="Arial"/>
                <a:cs typeface="Arial"/>
                <a:sym typeface="Arial"/>
              </a:rPr>
              <a:t>} </a:t>
            </a:r>
            <a:r>
              <a:rPr b="1" i="0" lang="en" sz="1500" u="none" cap="none" strike="noStrike">
                <a:solidFill>
                  <a:schemeClr val="dk1"/>
                </a:solidFill>
                <a:latin typeface="Arial"/>
                <a:ea typeface="Arial"/>
                <a:cs typeface="Arial"/>
                <a:sym typeface="Arial"/>
              </a:rPr>
              <a:t>) = 1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is exact NN</a:t>
            </a:r>
            <a:endParaRPr/>
          </a:p>
        </p:txBody>
      </p:sp>
      <p:pic>
        <p:nvPicPr>
          <p:cNvPr id="351" name="Google Shape;351;p41"/>
          <p:cNvPicPr preferRelativeResize="0"/>
          <p:nvPr/>
        </p:nvPicPr>
        <p:blipFill rotWithShape="1">
          <a:blip r:embed="rId3">
            <a:alphaModFix/>
          </a:blip>
          <a:srcRect b="0" l="0" r="0" t="0"/>
          <a:stretch/>
        </p:blipFill>
        <p:spPr>
          <a:xfrm>
            <a:off x="2772160" y="1017725"/>
            <a:ext cx="4156664" cy="3898140"/>
          </a:xfrm>
          <a:prstGeom prst="rect">
            <a:avLst/>
          </a:prstGeom>
          <a:noFill/>
          <a:ln>
            <a:noFill/>
          </a:ln>
        </p:spPr>
      </p:pic>
      <p:sp>
        <p:nvSpPr>
          <p:cNvPr id="352" name="Google Shape;352;p41"/>
          <p:cNvSpPr txBox="1"/>
          <p:nvPr/>
        </p:nvSpPr>
        <p:spPr>
          <a:xfrm>
            <a:off x="1105900" y="1341531"/>
            <a:ext cx="2959500" cy="10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ε </a:t>
            </a:r>
            <a:r>
              <a:rPr b="1" i="0" lang="en" sz="1400" u="none" cap="none" strike="noStrike">
                <a:solidFill>
                  <a:srgbClr val="3333FF"/>
                </a:solidFill>
                <a:latin typeface="Arial"/>
                <a:ea typeface="Arial"/>
                <a:cs typeface="Arial"/>
                <a:sym typeface="Arial"/>
              </a:rPr>
              <a:t>&lt;= </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x</a:t>
            </a:r>
            <a:r>
              <a:rPr b="1" i="0" lang="en" sz="1500" u="none" cap="none" strike="noStrike">
                <a:solidFill>
                  <a:srgbClr val="3333FF"/>
                </a:solidFill>
                <a:latin typeface="Arial"/>
                <a:ea typeface="Arial"/>
                <a:cs typeface="Arial"/>
                <a:sym typeface="Arial"/>
              </a:rPr>
              <a:t> (1+ε)</a:t>
            </a:r>
            <a:r>
              <a:rPr b="1" i="0" lang="en" sz="1500" u="none" cap="none" strike="noStrike">
                <a:solidFill>
                  <a:schemeClr val="dk1"/>
                </a:solidFill>
                <a:latin typeface="Arial"/>
                <a:ea typeface="Arial"/>
                <a:cs typeface="Arial"/>
                <a:sym typeface="Arial"/>
              </a:rPr>
              <a:t>) = </a:t>
            </a:r>
            <a:r>
              <a:rPr b="1" i="0" lang="en" sz="1500" u="none" cap="none" strike="noStrike">
                <a:solidFill>
                  <a:srgbClr val="3333FF"/>
                </a:solidFill>
                <a:latin typeface="Arial"/>
                <a:ea typeface="Arial"/>
                <a:cs typeface="Arial"/>
                <a:sym typeface="Arial"/>
              </a:rPr>
              <a:t>1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333FF"/>
                </a:solidFill>
                <a:latin typeface="Arial"/>
                <a:ea typeface="Arial"/>
                <a:cs typeface="Arial"/>
                <a:sym typeface="Arial"/>
              </a:rPr>
              <a:t>(1+ ε) of exact NN </a:t>
            </a:r>
            <a:r>
              <a:rPr b="1" i="0" lang="en" sz="1400" u="none" cap="none" strike="noStrike">
                <a:solidFill>
                  <a:schemeClr val="dk1"/>
                </a:solidFill>
                <a:latin typeface="Arial"/>
                <a:ea typeface="Arial"/>
                <a:cs typeface="Arial"/>
                <a:sym typeface="Arial"/>
              </a:rPr>
              <a:t>with</a:t>
            </a:r>
            <a:r>
              <a:rPr b="1" i="0" lang="en" sz="1400" u="none" cap="none" strike="noStrike">
                <a:solidFill>
                  <a:srgbClr val="C00000"/>
                </a:solidFill>
                <a:latin typeface="Arial"/>
                <a:ea typeface="Arial"/>
                <a:cs typeface="Arial"/>
                <a:sym typeface="Arial"/>
              </a:rPr>
              <a:t> </a:t>
            </a:r>
            <a:r>
              <a:rPr b="1" i="0" lang="en" sz="1400" u="none" cap="none" strike="noStrike">
                <a:solidFill>
                  <a:srgbClr val="3333FF"/>
                </a:solidFill>
                <a:latin typeface="Arial"/>
                <a:ea typeface="Arial"/>
                <a:cs typeface="Arial"/>
                <a:sym typeface="Arial"/>
              </a:rPr>
              <a:t>probability 1</a:t>
            </a:r>
            <a:endParaRPr/>
          </a:p>
        </p:txBody>
      </p:sp>
      <p:sp>
        <p:nvSpPr>
          <p:cNvPr id="353" name="Google Shape;353;p41"/>
          <p:cNvSpPr txBox="1"/>
          <p:nvPr/>
        </p:nvSpPr>
        <p:spPr>
          <a:xfrm>
            <a:off x="6115588" y="3957695"/>
            <a:ext cx="2959500" cy="10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ε </a:t>
            </a:r>
            <a:r>
              <a:rPr b="1" i="0" lang="en" sz="1400" u="none" cap="none" strike="noStrike">
                <a:solidFill>
                  <a:srgbClr val="3333FF"/>
                </a:solidFill>
                <a:latin typeface="Arial"/>
                <a:ea typeface="Arial"/>
                <a:cs typeface="Arial"/>
                <a:sym typeface="Arial"/>
              </a:rPr>
              <a:t>&lt;= </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x</a:t>
            </a:r>
            <a:r>
              <a:rPr b="1" i="0" lang="en" sz="1500" u="none" cap="none" strike="noStrike">
                <a:solidFill>
                  <a:srgbClr val="3333FF"/>
                </a:solidFill>
                <a:latin typeface="Arial"/>
                <a:ea typeface="Arial"/>
                <a:cs typeface="Arial"/>
                <a:sym typeface="Arial"/>
              </a:rPr>
              <a:t> (1+ε)</a:t>
            </a:r>
            <a:r>
              <a:rPr b="1" i="0" lang="en" sz="1500" u="none" cap="none" strike="noStrike">
                <a:solidFill>
                  <a:schemeClr val="dk1"/>
                </a:solidFill>
                <a:latin typeface="Arial"/>
                <a:ea typeface="Arial"/>
                <a:cs typeface="Arial"/>
                <a:sym typeface="Arial"/>
              </a:rPr>
              <a:t>) &gt;= </a:t>
            </a:r>
            <a:r>
              <a:rPr b="1" i="0" lang="en" sz="1500" u="none" cap="none" strike="noStrike">
                <a:solidFill>
                  <a:srgbClr val="C00000"/>
                </a:solidFill>
                <a:latin typeface="Arial"/>
                <a:ea typeface="Arial"/>
                <a:cs typeface="Arial"/>
                <a:sym typeface="Arial"/>
              </a:rPr>
              <a:t>δ</a:t>
            </a:r>
            <a:r>
              <a:rPr b="1" i="0" lang="en" sz="1500" u="none" cap="none" strike="noStrike">
                <a:solidFill>
                  <a:srgbClr val="3333FF"/>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333FF"/>
                </a:solidFill>
                <a:latin typeface="Arial"/>
                <a:ea typeface="Arial"/>
                <a:cs typeface="Arial"/>
                <a:sym typeface="Arial"/>
              </a:rPr>
              <a:t>(1+ ε) of exact NN </a:t>
            </a:r>
            <a:r>
              <a:rPr b="1" i="0" lang="en" sz="1400" u="none" cap="none" strike="noStrike">
                <a:solidFill>
                  <a:schemeClr val="dk1"/>
                </a:solidFill>
                <a:latin typeface="Arial"/>
                <a:ea typeface="Arial"/>
                <a:cs typeface="Arial"/>
                <a:sym typeface="Arial"/>
              </a:rPr>
              <a:t>with</a:t>
            </a:r>
            <a:r>
              <a:rPr b="1" i="0" lang="en" sz="1400" u="none" cap="none" strike="noStrike">
                <a:solidFill>
                  <a:srgbClr val="C00000"/>
                </a:solidFill>
                <a:latin typeface="Arial"/>
                <a:ea typeface="Arial"/>
                <a:cs typeface="Arial"/>
                <a:sym typeface="Arial"/>
              </a:rPr>
              <a:t> probability at least δ</a:t>
            </a:r>
            <a:endParaRPr/>
          </a:p>
        </p:txBody>
      </p:sp>
      <p:sp>
        <p:nvSpPr>
          <p:cNvPr id="354" name="Google Shape;354;p41"/>
          <p:cNvSpPr txBox="1"/>
          <p:nvPr/>
        </p:nvSpPr>
        <p:spPr>
          <a:xfrm>
            <a:off x="876400" y="3435092"/>
            <a:ext cx="2553600" cy="8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8761D"/>
                </a:solidFill>
                <a:latin typeface="Arial"/>
                <a:ea typeface="Arial"/>
                <a:cs typeface="Arial"/>
                <a:sym typeface="Arial"/>
              </a:rPr>
              <a:t>d</a:t>
            </a:r>
            <a:r>
              <a:rPr b="1" baseline="-25000" i="0" lang="en" sz="1500" u="none" cap="none" strike="noStrike">
                <a:solidFill>
                  <a:srgbClr val="38761D"/>
                </a:solidFill>
                <a:latin typeface="Arial"/>
                <a:ea typeface="Arial"/>
                <a:cs typeface="Arial"/>
                <a:sym typeface="Arial"/>
              </a:rPr>
              <a:t>ng </a:t>
            </a:r>
            <a:r>
              <a:rPr b="1" i="0" lang="en" sz="1400" u="none" cap="none" strike="noStrike">
                <a:solidFill>
                  <a:srgbClr val="38761D"/>
                </a:solidFill>
                <a:latin typeface="Arial"/>
                <a:ea typeface="Arial"/>
                <a:cs typeface="Arial"/>
                <a:sym typeface="Arial"/>
              </a:rPr>
              <a:t>&lt;&gt;= ?</a:t>
            </a:r>
            <a:r>
              <a:rPr b="1" i="0" lang="en" sz="1500" u="none" cap="none" strike="noStrike">
                <a:solidFill>
                  <a:schemeClr val="dk1"/>
                </a:solidFill>
                <a:latin typeface="Arial"/>
                <a:ea typeface="Arial"/>
                <a:cs typeface="Arial"/>
                <a:sym typeface="Arial"/>
              </a:rPr>
              <a:t>) = </a:t>
            </a:r>
            <a:r>
              <a:rPr b="1" i="0" lang="en" sz="1500" u="none" cap="none" strike="noStrike">
                <a:solidFill>
                  <a:srgbClr val="38761D"/>
                </a:solidFill>
                <a:latin typeface="Arial"/>
                <a:ea typeface="Arial"/>
                <a:cs typeface="Arial"/>
                <a:sym typeface="Arial"/>
              </a:rPr>
              <a:t>?</a:t>
            </a:r>
            <a:r>
              <a:rPr b="1" i="0" lang="en" sz="1500" u="none" cap="none" strike="noStrike">
                <a:solidFill>
                  <a:srgbClr val="3333FF"/>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8761D"/>
                </a:solidFill>
                <a:latin typeface="Arial"/>
                <a:ea typeface="Arial"/>
                <a:cs typeface="Arial"/>
                <a:sym typeface="Arial"/>
              </a:rPr>
              <a:t>? of exact NN</a:t>
            </a:r>
            <a:endParaRPr/>
          </a:p>
        </p:txBody>
      </p:sp>
      <p:sp>
        <p:nvSpPr>
          <p:cNvPr id="355" name="Google Shape;355;p41"/>
          <p:cNvSpPr/>
          <p:nvPr/>
        </p:nvSpPr>
        <p:spPr>
          <a:xfrm rot="-659415">
            <a:off x="665252" y="2890453"/>
            <a:ext cx="3669704" cy="1436062"/>
          </a:xfrm>
          <a:prstGeom prst="ellipse">
            <a:avLst/>
          </a:prstGeom>
          <a:noFill/>
          <a:ln cap="flat" cmpd="sng" w="50800">
            <a:solidFill>
              <a:srgbClr val="EF8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6" name="Google Shape;356;p41"/>
          <p:cNvSpPr txBox="1"/>
          <p:nvPr/>
        </p:nvSpPr>
        <p:spPr>
          <a:xfrm>
            <a:off x="743288" y="4317361"/>
            <a:ext cx="3288600" cy="75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rgbClr val="EF8600"/>
                </a:solidFill>
                <a:latin typeface="Ubuntu"/>
                <a:ea typeface="Ubuntu"/>
                <a:cs typeface="Ubuntu"/>
                <a:sym typeface="Ubuntu"/>
              </a:rPr>
              <a:t>ng-approximate NN search</a:t>
            </a:r>
            <a:endParaRPr/>
          </a:p>
        </p:txBody>
      </p:sp>
      <p:sp>
        <p:nvSpPr>
          <p:cNvPr id="357" name="Google Shape;357;p41"/>
          <p:cNvSpPr txBox="1"/>
          <p:nvPr/>
        </p:nvSpPr>
        <p:spPr>
          <a:xfrm>
            <a:off x="36996" y="214250"/>
            <a:ext cx="6298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Echihabi et al. “New Trends in High-D Vector Similarity Search: AI-driven, Progressive, and Distributed” PVLDB 2021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6" name="Shape 6696"/>
        <p:cNvGrpSpPr/>
        <p:nvPr/>
      </p:nvGrpSpPr>
      <p:grpSpPr>
        <a:xfrm>
          <a:off x="0" y="0"/>
          <a:ext cx="0" cy="0"/>
          <a:chOff x="0" y="0"/>
          <a:chExt cx="0" cy="0"/>
        </a:xfrm>
      </p:grpSpPr>
      <p:sp>
        <p:nvSpPr>
          <p:cNvPr id="6697" name="Google Shape;6697;p19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DEG</a:t>
            </a:r>
            <a:r>
              <a:rPr lang="en">
                <a:latin typeface="Ubuntu"/>
                <a:ea typeface="Ubuntu"/>
                <a:cs typeface="Ubuntu"/>
                <a:sym typeface="Ubuntu"/>
              </a:rPr>
              <a:t> [1/</a:t>
            </a:r>
            <a:r>
              <a:rPr lang="en"/>
              <a:t>1</a:t>
            </a:r>
            <a:r>
              <a:rPr lang="en">
                <a:latin typeface="Ubuntu"/>
                <a:ea typeface="Ubuntu"/>
                <a:cs typeface="Ubuntu"/>
                <a:sym typeface="Ubuntu"/>
              </a:rPr>
              <a:t>]</a:t>
            </a:r>
            <a:endParaRPr>
              <a:latin typeface="Ubuntu"/>
              <a:ea typeface="Ubuntu"/>
              <a:cs typeface="Ubuntu"/>
              <a:sym typeface="Ubuntu"/>
            </a:endParaRPr>
          </a:p>
        </p:txBody>
      </p:sp>
      <p:sp>
        <p:nvSpPr>
          <p:cNvPr id="6698" name="Google Shape;6698;p194"/>
          <p:cNvSpPr txBox="1"/>
          <p:nvPr>
            <p:ph idx="1" type="body"/>
          </p:nvPr>
        </p:nvSpPr>
        <p:spPr>
          <a:xfrm>
            <a:off x="311700" y="1152475"/>
            <a:ext cx="4691400" cy="2717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sz="1600">
                <a:solidFill>
                  <a:schemeClr val="dk1"/>
                </a:solidFill>
              </a:rPr>
              <a:t>Existing graph indexes are </a:t>
            </a:r>
            <a:r>
              <a:rPr b="1" lang="en" sz="1600">
                <a:solidFill>
                  <a:schemeClr val="dk1"/>
                </a:solidFill>
              </a:rPr>
              <a:t>not dynamic</a:t>
            </a:r>
            <a:r>
              <a:rPr lang="en" sz="1600">
                <a:solidFill>
                  <a:schemeClr val="dk1"/>
                </a:solidFill>
              </a:rPr>
              <a:t>, or lack connectivity guarantees </a:t>
            </a:r>
            <a:endParaRPr sz="1600">
              <a:solidFill>
                <a:schemeClr val="dk1"/>
              </a:solidFill>
            </a:endParaRPr>
          </a:p>
          <a:p>
            <a:pPr indent="-330200" lvl="0" marL="457200" rtl="0" algn="l">
              <a:spcBef>
                <a:spcPts val="1200"/>
              </a:spcBef>
              <a:spcAft>
                <a:spcPts val="0"/>
              </a:spcAft>
              <a:buClr>
                <a:schemeClr val="dk1"/>
              </a:buClr>
              <a:buSzPts val="1600"/>
              <a:buChar char="●"/>
            </a:pPr>
            <a:r>
              <a:rPr lang="en" sz="1600">
                <a:solidFill>
                  <a:schemeClr val="dk1"/>
                </a:solidFill>
              </a:rPr>
              <a:t>Guaranteed connectivity via Eulerian graph property</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Incremental construction by replacing existing edges (no rebuild needed)</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Dynamic edge optimization: continuously swaps edges to minimize average neighbor distance</a:t>
            </a:r>
            <a:endParaRPr sz="1600">
              <a:solidFill>
                <a:schemeClr val="dk1"/>
              </a:solidFill>
            </a:endParaRPr>
          </a:p>
        </p:txBody>
      </p:sp>
      <p:sp>
        <p:nvSpPr>
          <p:cNvPr id="6699" name="Google Shape;6699;p19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700" name="Google Shape;6700;p194"/>
          <p:cNvSpPr/>
          <p:nvPr/>
        </p:nvSpPr>
        <p:spPr>
          <a:xfrm>
            <a:off x="538623" y="3913400"/>
            <a:ext cx="2403300" cy="572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Results: 15–50% faster than HNSW at high recall</a:t>
            </a:r>
            <a:endParaRPr sz="1200">
              <a:latin typeface="Ubuntu"/>
              <a:ea typeface="Ubuntu"/>
              <a:cs typeface="Ubuntu"/>
              <a:sym typeface="Ubuntu"/>
            </a:endParaRPr>
          </a:p>
        </p:txBody>
      </p:sp>
      <p:sp>
        <p:nvSpPr>
          <p:cNvPr id="6701" name="Google Shape;6701;p194"/>
          <p:cNvSpPr/>
          <p:nvPr/>
        </p:nvSpPr>
        <p:spPr>
          <a:xfrm>
            <a:off x="3214407" y="3913388"/>
            <a:ext cx="1834800" cy="5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sz="1200">
                <a:latin typeface="Ubuntu"/>
                <a:ea typeface="Ubuntu"/>
                <a:cs typeface="Ubuntu"/>
                <a:sym typeface="Ubuntu"/>
              </a:rPr>
              <a:t>No deletion support yet</a:t>
            </a:r>
            <a:endParaRPr sz="1200">
              <a:latin typeface="Ubuntu"/>
              <a:ea typeface="Ubuntu"/>
              <a:cs typeface="Ubuntu"/>
              <a:sym typeface="Ubuntu"/>
            </a:endParaRPr>
          </a:p>
        </p:txBody>
      </p:sp>
      <p:sp>
        <p:nvSpPr>
          <p:cNvPr id="6702" name="Google Shape;6702;p194"/>
          <p:cNvSpPr txBox="1"/>
          <p:nvPr/>
        </p:nvSpPr>
        <p:spPr>
          <a:xfrm>
            <a:off x="5992386" y="4201525"/>
            <a:ext cx="2777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rPr>
              <a:t>for degre=4</a:t>
            </a:r>
            <a:endParaRPr sz="1800">
              <a:solidFill>
                <a:schemeClr val="dk2"/>
              </a:solidFill>
            </a:endParaRPr>
          </a:p>
        </p:txBody>
      </p:sp>
      <p:pic>
        <p:nvPicPr>
          <p:cNvPr id="6703" name="Google Shape;6703;p194" title="deg_step3 (1).png"/>
          <p:cNvPicPr preferRelativeResize="0"/>
          <p:nvPr/>
        </p:nvPicPr>
        <p:blipFill rotWithShape="1">
          <a:blip r:embed="rId3">
            <a:alphaModFix/>
          </a:blip>
          <a:srcRect b="0" l="0" r="0" t="0"/>
          <a:stretch/>
        </p:blipFill>
        <p:spPr>
          <a:xfrm>
            <a:off x="5314300" y="1170125"/>
            <a:ext cx="3333579" cy="2879000"/>
          </a:xfrm>
          <a:prstGeom prst="rect">
            <a:avLst/>
          </a:prstGeom>
          <a:noFill/>
          <a:ln>
            <a:noFill/>
          </a:ln>
        </p:spPr>
      </p:pic>
      <p:sp>
        <p:nvSpPr>
          <p:cNvPr id="6704" name="Google Shape;6704;p194"/>
          <p:cNvSpPr txBox="1"/>
          <p:nvPr/>
        </p:nvSpPr>
        <p:spPr>
          <a:xfrm>
            <a:off x="311700" y="205300"/>
            <a:ext cx="6939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Hezel et al. "Fast Approximate Nearest Neighbor Search with a Dynamic Exploration Graph using Continuous Refinement" arXiv 2023</a:t>
            </a:r>
            <a:endParaRPr sz="788">
              <a:solidFill>
                <a:schemeClr val="dk1"/>
              </a:solidFill>
              <a:latin typeface="Ubuntu"/>
              <a:ea typeface="Ubuntu"/>
              <a:cs typeface="Ubuntu"/>
              <a:sym typeface="Ubuntu"/>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8" name="Shape 6708"/>
        <p:cNvGrpSpPr/>
        <p:nvPr/>
      </p:nvGrpSpPr>
      <p:grpSpPr>
        <a:xfrm>
          <a:off x="0" y="0"/>
          <a:ext cx="0" cy="0"/>
          <a:chOff x="0" y="0"/>
          <a:chExt cx="0" cy="0"/>
        </a:xfrm>
      </p:grpSpPr>
      <p:sp>
        <p:nvSpPr>
          <p:cNvPr id="6709" name="Google Shape;6709;p19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SVS</a:t>
            </a:r>
            <a:r>
              <a:rPr lang="en">
                <a:latin typeface="Ubuntu"/>
                <a:ea typeface="Ubuntu"/>
                <a:cs typeface="Ubuntu"/>
                <a:sym typeface="Ubuntu"/>
              </a:rPr>
              <a:t> [1/</a:t>
            </a:r>
            <a:r>
              <a:rPr lang="en"/>
              <a:t>1</a:t>
            </a:r>
            <a:r>
              <a:rPr lang="en">
                <a:latin typeface="Ubuntu"/>
                <a:ea typeface="Ubuntu"/>
                <a:cs typeface="Ubuntu"/>
                <a:sym typeface="Ubuntu"/>
              </a:rPr>
              <a:t>]</a:t>
            </a:r>
            <a:endParaRPr>
              <a:latin typeface="Ubuntu"/>
              <a:ea typeface="Ubuntu"/>
              <a:cs typeface="Ubuntu"/>
              <a:sym typeface="Ubuntu"/>
            </a:endParaRPr>
          </a:p>
        </p:txBody>
      </p:sp>
      <p:sp>
        <p:nvSpPr>
          <p:cNvPr id="6710" name="Google Shape;6710;p195"/>
          <p:cNvSpPr txBox="1"/>
          <p:nvPr>
            <p:ph idx="1" type="body"/>
          </p:nvPr>
        </p:nvSpPr>
        <p:spPr>
          <a:xfrm>
            <a:off x="311700" y="1152475"/>
            <a:ext cx="8520600" cy="223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solidFill>
                  <a:schemeClr val="dk1"/>
                </a:solidFill>
              </a:rPr>
              <a:t>Graph-based search is memory-bandwidth limited; existing compression (PQ) requires keeping full-precision vectors for re-ranking, defeating the purpose of compression.</a:t>
            </a:r>
            <a:endParaRPr sz="1700">
              <a:solidFill>
                <a:schemeClr val="dk1"/>
              </a:solidFill>
            </a:endParaRPr>
          </a:p>
          <a:p>
            <a:pPr indent="-336550" lvl="0" marL="457200" rtl="0" algn="l">
              <a:spcBef>
                <a:spcPts val="1200"/>
              </a:spcBef>
              <a:spcAft>
                <a:spcPts val="0"/>
              </a:spcAft>
              <a:buClr>
                <a:schemeClr val="dk1"/>
              </a:buClr>
              <a:buSzPts val="1700"/>
              <a:buFont typeface="Ubuntu"/>
              <a:buChar char="●"/>
            </a:pPr>
            <a:r>
              <a:rPr lang="en" sz="1700">
                <a:solidFill>
                  <a:schemeClr val="dk1"/>
                </a:solidFill>
              </a:rPr>
              <a:t>Locally-adaptive Vector Quantization (LVQ): per-vector scaling + scalar quantization</a:t>
            </a:r>
            <a:endParaRPr sz="1700">
              <a:solidFill>
                <a:schemeClr val="dk1"/>
              </a:solidFill>
            </a:endParaRPr>
          </a:p>
          <a:p>
            <a:pPr indent="-336550" lvl="0" marL="457200" rtl="0" algn="l">
              <a:spcBef>
                <a:spcPts val="0"/>
              </a:spcBef>
              <a:spcAft>
                <a:spcPts val="0"/>
              </a:spcAft>
              <a:buClr>
                <a:schemeClr val="dk1"/>
              </a:buClr>
              <a:buSzPts val="1700"/>
              <a:buFont typeface="Ubuntu"/>
              <a:buChar char="●"/>
            </a:pPr>
            <a:r>
              <a:rPr lang="en" sz="1700">
                <a:solidFill>
                  <a:schemeClr val="dk1"/>
                </a:solidFill>
              </a:rPr>
              <a:t>Two-level quantization (LVQ-B1×B2) for residuals to recover accuracy</a:t>
            </a:r>
            <a:endParaRPr sz="1700">
              <a:solidFill>
                <a:schemeClr val="dk1"/>
              </a:solidFill>
            </a:endParaRPr>
          </a:p>
        </p:txBody>
      </p:sp>
      <p:sp>
        <p:nvSpPr>
          <p:cNvPr id="6711" name="Google Shape;6711;p19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712" name="Google Shape;6712;p195"/>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Aguerrebere et al. "Similarity Search in the Blink of an Eye with Compressed Indices" VLDB 2023</a:t>
            </a:r>
            <a:endParaRPr sz="788">
              <a:solidFill>
                <a:schemeClr val="dk1"/>
              </a:solidFill>
              <a:latin typeface="Ubuntu"/>
              <a:ea typeface="Ubuntu"/>
              <a:cs typeface="Ubuntu"/>
              <a:sym typeface="Ubuntu"/>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6" name="Shape 6716"/>
        <p:cNvGrpSpPr/>
        <p:nvPr/>
      </p:nvGrpSpPr>
      <p:grpSpPr>
        <a:xfrm>
          <a:off x="0" y="0"/>
          <a:ext cx="0" cy="0"/>
          <a:chOff x="0" y="0"/>
          <a:chExt cx="0" cy="0"/>
        </a:xfrm>
      </p:grpSpPr>
      <p:sp>
        <p:nvSpPr>
          <p:cNvPr id="6717" name="Google Shape;6717;p19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SVS</a:t>
            </a:r>
            <a:r>
              <a:rPr lang="en">
                <a:latin typeface="Ubuntu"/>
                <a:ea typeface="Ubuntu"/>
                <a:cs typeface="Ubuntu"/>
                <a:sym typeface="Ubuntu"/>
              </a:rPr>
              <a:t> [1/</a:t>
            </a:r>
            <a:r>
              <a:rPr lang="en"/>
              <a:t>1</a:t>
            </a:r>
            <a:r>
              <a:rPr lang="en">
                <a:latin typeface="Ubuntu"/>
                <a:ea typeface="Ubuntu"/>
                <a:cs typeface="Ubuntu"/>
                <a:sym typeface="Ubuntu"/>
              </a:rPr>
              <a:t>]</a:t>
            </a:r>
            <a:endParaRPr>
              <a:latin typeface="Ubuntu"/>
              <a:ea typeface="Ubuntu"/>
              <a:cs typeface="Ubuntu"/>
              <a:sym typeface="Ubuntu"/>
            </a:endParaRPr>
          </a:p>
        </p:txBody>
      </p:sp>
      <p:sp>
        <p:nvSpPr>
          <p:cNvPr id="6718" name="Google Shape;6718;p196"/>
          <p:cNvSpPr txBox="1"/>
          <p:nvPr>
            <p:ph idx="1" type="body"/>
          </p:nvPr>
        </p:nvSpPr>
        <p:spPr>
          <a:xfrm>
            <a:off x="311700" y="1152475"/>
            <a:ext cx="8520600" cy="223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solidFill>
                  <a:schemeClr val="dk1"/>
                </a:solidFill>
              </a:rPr>
              <a:t>Graph-based search is memory-bandwidth limited; existing compression (PQ) requires keeping full-precision vectors for re-ranking, defeating the purpose of compression.</a:t>
            </a:r>
            <a:endParaRPr sz="1700">
              <a:solidFill>
                <a:schemeClr val="dk1"/>
              </a:solidFill>
            </a:endParaRPr>
          </a:p>
          <a:p>
            <a:pPr indent="-336550" lvl="0" marL="457200" rtl="0" algn="l">
              <a:spcBef>
                <a:spcPts val="1200"/>
              </a:spcBef>
              <a:spcAft>
                <a:spcPts val="0"/>
              </a:spcAft>
              <a:buClr>
                <a:schemeClr val="dk1"/>
              </a:buClr>
              <a:buSzPts val="1700"/>
              <a:buFont typeface="Ubuntu"/>
              <a:buChar char="●"/>
            </a:pPr>
            <a:r>
              <a:rPr lang="en" sz="1700">
                <a:solidFill>
                  <a:schemeClr val="dk1"/>
                </a:solidFill>
              </a:rPr>
              <a:t>Locally-adaptive Vector Quantization (LVQ): per-vector scaling + scalar quantization</a:t>
            </a:r>
            <a:endParaRPr sz="1700">
              <a:solidFill>
                <a:schemeClr val="dk1"/>
              </a:solidFill>
            </a:endParaRPr>
          </a:p>
          <a:p>
            <a:pPr indent="-336550" lvl="0" marL="457200" rtl="0" algn="l">
              <a:spcBef>
                <a:spcPts val="0"/>
              </a:spcBef>
              <a:spcAft>
                <a:spcPts val="0"/>
              </a:spcAft>
              <a:buClr>
                <a:schemeClr val="dk1"/>
              </a:buClr>
              <a:buSzPts val="1700"/>
              <a:buFont typeface="Ubuntu"/>
              <a:buChar char="●"/>
            </a:pPr>
            <a:r>
              <a:rPr lang="en" sz="1700">
                <a:solidFill>
                  <a:schemeClr val="dk1"/>
                </a:solidFill>
              </a:rPr>
              <a:t>Two-level quantization (LVQ-B1×B2) for residuals to recover accuracy</a:t>
            </a:r>
            <a:endParaRPr sz="1700">
              <a:solidFill>
                <a:schemeClr val="dk1"/>
              </a:solidFill>
            </a:endParaRPr>
          </a:p>
        </p:txBody>
      </p:sp>
      <p:sp>
        <p:nvSpPr>
          <p:cNvPr id="6719" name="Google Shape;6719;p19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720" name="Google Shape;6720;p196"/>
          <p:cNvSpPr/>
          <p:nvPr/>
        </p:nvSpPr>
        <p:spPr>
          <a:xfrm>
            <a:off x="1505399" y="3870175"/>
            <a:ext cx="3066600" cy="572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Up to 20.7× throughput over FAISS-IVFPQfs; up to 3× memory reduction; 33× multi-thread scaling</a:t>
            </a:r>
            <a:endParaRPr sz="1200">
              <a:latin typeface="Ubuntu"/>
              <a:ea typeface="Ubuntu"/>
              <a:cs typeface="Ubuntu"/>
              <a:sym typeface="Ubuntu"/>
            </a:endParaRPr>
          </a:p>
        </p:txBody>
      </p:sp>
      <p:sp>
        <p:nvSpPr>
          <p:cNvPr id="6721" name="Google Shape;6721;p196"/>
          <p:cNvSpPr/>
          <p:nvPr/>
        </p:nvSpPr>
        <p:spPr>
          <a:xfrm>
            <a:off x="5415288" y="3870163"/>
            <a:ext cx="1834800" cy="5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sz="1200">
                <a:latin typeface="Ubuntu"/>
                <a:ea typeface="Ubuntu"/>
                <a:cs typeface="Ubuntu"/>
                <a:sym typeface="Ubuntu"/>
              </a:rPr>
              <a:t>Static/batch workloads</a:t>
            </a:r>
            <a:endParaRPr sz="1200">
              <a:latin typeface="Ubuntu"/>
              <a:ea typeface="Ubuntu"/>
              <a:cs typeface="Ubuntu"/>
              <a:sym typeface="Ubuntu"/>
            </a:endParaRPr>
          </a:p>
        </p:txBody>
      </p:sp>
      <p:sp>
        <p:nvSpPr>
          <p:cNvPr id="6722" name="Google Shape;6722;p196"/>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Aguerrebere et al. "Similarity Search in the Blink of an Eye with Compressed Indices" VLDB 2023</a:t>
            </a:r>
            <a:endParaRPr sz="788">
              <a:solidFill>
                <a:schemeClr val="dk1"/>
              </a:solidFill>
              <a:latin typeface="Ubuntu"/>
              <a:ea typeface="Ubuntu"/>
              <a:cs typeface="Ubuntu"/>
              <a:sym typeface="Ubuntu"/>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6" name="Shape 6726"/>
        <p:cNvGrpSpPr/>
        <p:nvPr/>
      </p:nvGrpSpPr>
      <p:grpSpPr>
        <a:xfrm>
          <a:off x="0" y="0"/>
          <a:ext cx="0" cy="0"/>
          <a:chOff x="0" y="0"/>
          <a:chExt cx="0" cy="0"/>
        </a:xfrm>
      </p:grpSpPr>
      <p:sp>
        <p:nvSpPr>
          <p:cNvPr id="6727" name="Google Shape;6727;p197"/>
          <p:cNvSpPr txBox="1"/>
          <p:nvPr>
            <p:ph idx="1" type="body"/>
          </p:nvPr>
        </p:nvSpPr>
        <p:spPr>
          <a:xfrm>
            <a:off x="311700" y="606125"/>
            <a:ext cx="8520600" cy="39627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lang="en">
                <a:solidFill>
                  <a:srgbClr val="000000"/>
                </a:solidFill>
              </a:rPr>
              <a:t>K-NN Graph approaches</a:t>
            </a:r>
            <a:endParaRPr b="1">
              <a:solidFill>
                <a:srgbClr val="000000"/>
              </a:solidFill>
            </a:endParaRPr>
          </a:p>
        </p:txBody>
      </p:sp>
      <p:sp>
        <p:nvSpPr>
          <p:cNvPr id="6728" name="Google Shape;6728;p19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2" name="Shape 6732"/>
        <p:cNvGrpSpPr/>
        <p:nvPr/>
      </p:nvGrpSpPr>
      <p:grpSpPr>
        <a:xfrm>
          <a:off x="0" y="0"/>
          <a:ext cx="0" cy="0"/>
          <a:chOff x="0" y="0"/>
          <a:chExt cx="0" cy="0"/>
        </a:xfrm>
      </p:grpSpPr>
      <p:sp>
        <p:nvSpPr>
          <p:cNvPr id="6733" name="Google Shape;6733;p19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FreshDiskANN [1/4]</a:t>
            </a:r>
            <a:endParaRPr>
              <a:latin typeface="Ubuntu"/>
              <a:ea typeface="Ubuntu"/>
              <a:cs typeface="Ubuntu"/>
              <a:sym typeface="Ubuntu"/>
            </a:endParaRPr>
          </a:p>
        </p:txBody>
      </p:sp>
      <p:sp>
        <p:nvSpPr>
          <p:cNvPr id="6734" name="Google Shape;6734;p19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Ubuntu"/>
                <a:ea typeface="Ubuntu"/>
                <a:cs typeface="Ubuntu"/>
                <a:sym typeface="Ubuntu"/>
              </a:rPr>
              <a:t>Motivation: </a:t>
            </a:r>
            <a:r>
              <a:rPr b="1" i="1" lang="en">
                <a:solidFill>
                  <a:schemeClr val="dk1"/>
                </a:solidFill>
                <a:latin typeface="Ubuntu"/>
                <a:ea typeface="Ubuntu"/>
                <a:cs typeface="Ubuntu"/>
                <a:sym typeface="Ubuntu"/>
              </a:rPr>
              <a:t>Deletes are hard</a:t>
            </a:r>
            <a:endParaRPr b="1" i="1">
              <a:solidFill>
                <a:schemeClr val="dk1"/>
              </a:solidFill>
              <a:latin typeface="Ubuntu"/>
              <a:ea typeface="Ubuntu"/>
              <a:cs typeface="Ubuntu"/>
              <a:sym typeface="Ubuntu"/>
            </a:endParaRPr>
          </a:p>
          <a:p>
            <a:pPr indent="0" lvl="0" marL="0" rtl="0" algn="l">
              <a:spcBef>
                <a:spcPts val="1200"/>
              </a:spcBef>
              <a:spcAft>
                <a:spcPts val="0"/>
              </a:spcAft>
              <a:buNone/>
            </a:pPr>
            <a:r>
              <a:rPr b="1" lang="en" sz="1600">
                <a:solidFill>
                  <a:schemeClr val="dk1"/>
                </a:solidFill>
                <a:latin typeface="Ubuntu"/>
                <a:ea typeface="Ubuntu"/>
                <a:cs typeface="Ubuntu"/>
                <a:sym typeface="Ubuntu"/>
              </a:rPr>
              <a:t>HNSW, NSG, and Vamana </a:t>
            </a:r>
            <a:endParaRPr b="1" sz="1600">
              <a:solidFill>
                <a:schemeClr val="dk1"/>
              </a:solidFill>
              <a:latin typeface="Ubuntu"/>
              <a:ea typeface="Ubuntu"/>
              <a:cs typeface="Ubuntu"/>
              <a:sym typeface="Ubuntu"/>
            </a:endParaRPr>
          </a:p>
          <a:p>
            <a:pPr indent="-330200" lvl="0" marL="457200" rtl="0" algn="l">
              <a:spcBef>
                <a:spcPts val="1200"/>
              </a:spcBef>
              <a:spcAft>
                <a:spcPts val="0"/>
              </a:spcAft>
              <a:buClr>
                <a:schemeClr val="dk1"/>
              </a:buClr>
              <a:buSzPts val="1600"/>
              <a:buFont typeface="Ubuntu"/>
              <a:buChar char="●"/>
            </a:pPr>
            <a:r>
              <a:rPr lang="en" sz="1600">
                <a:solidFill>
                  <a:schemeClr val="dk1"/>
                </a:solidFill>
                <a:latin typeface="Ubuntu"/>
                <a:ea typeface="Ubuntu"/>
                <a:cs typeface="Ubuntu"/>
                <a:sym typeface="Ubuntu"/>
              </a:rPr>
              <a:t>Delete Policy A → Remove all edges</a:t>
            </a:r>
            <a:endParaRPr sz="1600">
              <a:solidFill>
                <a:schemeClr val="dk1"/>
              </a:solidFill>
              <a:latin typeface="Ubuntu"/>
              <a:ea typeface="Ubuntu"/>
              <a:cs typeface="Ubuntu"/>
              <a:sym typeface="Ubuntu"/>
            </a:endParaRPr>
          </a:p>
          <a:p>
            <a:pPr indent="-330200" lvl="0" marL="457200" rtl="0" algn="l">
              <a:spcBef>
                <a:spcPts val="0"/>
              </a:spcBef>
              <a:spcAft>
                <a:spcPts val="0"/>
              </a:spcAft>
              <a:buClr>
                <a:schemeClr val="dk1"/>
              </a:buClr>
              <a:buSzPts val="1600"/>
              <a:buFont typeface="Ubuntu"/>
              <a:buChar char="●"/>
            </a:pPr>
            <a:r>
              <a:rPr lang="en" sz="1600">
                <a:solidFill>
                  <a:schemeClr val="dk1"/>
                </a:solidFill>
                <a:latin typeface="Ubuntu"/>
                <a:ea typeface="Ubuntu"/>
                <a:cs typeface="Ubuntu"/>
                <a:sym typeface="Ubuntu"/>
              </a:rPr>
              <a:t>Delete Policy B → Remove all edges</a:t>
            </a:r>
            <a:br>
              <a:rPr lang="en" sz="1600">
                <a:solidFill>
                  <a:schemeClr val="dk1"/>
                </a:solidFill>
                <a:latin typeface="Ubuntu"/>
                <a:ea typeface="Ubuntu"/>
                <a:cs typeface="Ubuntu"/>
                <a:sym typeface="Ubuntu"/>
              </a:rPr>
            </a:br>
            <a:r>
              <a:rPr lang="en" sz="1600">
                <a:solidFill>
                  <a:schemeClr val="dk1"/>
                </a:solidFill>
                <a:latin typeface="Ubuntu"/>
                <a:ea typeface="Ubuntu"/>
                <a:cs typeface="Ubuntu"/>
                <a:sym typeface="Ubuntu"/>
              </a:rPr>
              <a:t>Add all in/out pairs and prune</a:t>
            </a:r>
            <a:endParaRPr sz="1600">
              <a:solidFill>
                <a:schemeClr val="dk1"/>
              </a:solidFill>
              <a:latin typeface="Ubuntu"/>
              <a:ea typeface="Ubuntu"/>
              <a:cs typeface="Ubuntu"/>
              <a:sym typeface="Ubuntu"/>
            </a:endParaRPr>
          </a:p>
        </p:txBody>
      </p:sp>
      <p:sp>
        <p:nvSpPr>
          <p:cNvPr id="6735" name="Google Shape;6735;p19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736" name="Google Shape;6736;p198" title="Screenshot 2026-02-23 at 3.14.46 PM.png"/>
          <p:cNvPicPr preferRelativeResize="0"/>
          <p:nvPr/>
        </p:nvPicPr>
        <p:blipFill rotWithShape="1">
          <a:blip r:embed="rId3">
            <a:alphaModFix/>
          </a:blip>
          <a:srcRect b="22433" l="0" r="0" t="0"/>
          <a:stretch/>
        </p:blipFill>
        <p:spPr>
          <a:xfrm>
            <a:off x="4319100" y="1361750"/>
            <a:ext cx="4513200" cy="2420000"/>
          </a:xfrm>
          <a:prstGeom prst="rect">
            <a:avLst/>
          </a:prstGeom>
          <a:noFill/>
          <a:ln>
            <a:noFill/>
          </a:ln>
        </p:spPr>
      </p:pic>
      <p:sp>
        <p:nvSpPr>
          <p:cNvPr id="6737" name="Google Shape;6737;p198"/>
          <p:cNvSpPr txBox="1"/>
          <p:nvPr/>
        </p:nvSpPr>
        <p:spPr>
          <a:xfrm>
            <a:off x="311700" y="205300"/>
            <a:ext cx="56529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Singh et al. "FreshDiskANN: A Fast and Accurate Graph-Based ANN Index for Streaming Similarity Search" arXiv 2021</a:t>
            </a:r>
            <a:endParaRPr sz="788">
              <a:solidFill>
                <a:schemeClr val="dk1"/>
              </a:solidFill>
              <a:latin typeface="Ubuntu"/>
              <a:ea typeface="Ubuntu"/>
              <a:cs typeface="Ubuntu"/>
              <a:sym typeface="Ubuntu"/>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1" name="Shape 6741"/>
        <p:cNvGrpSpPr/>
        <p:nvPr/>
      </p:nvGrpSpPr>
      <p:grpSpPr>
        <a:xfrm>
          <a:off x="0" y="0"/>
          <a:ext cx="0" cy="0"/>
          <a:chOff x="0" y="0"/>
          <a:chExt cx="0" cy="0"/>
        </a:xfrm>
      </p:grpSpPr>
      <p:sp>
        <p:nvSpPr>
          <p:cNvPr id="6742" name="Google Shape;6742;p19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FreshDiskANN [1/4]</a:t>
            </a:r>
            <a:endParaRPr>
              <a:latin typeface="Ubuntu"/>
              <a:ea typeface="Ubuntu"/>
              <a:cs typeface="Ubuntu"/>
              <a:sym typeface="Ubuntu"/>
            </a:endParaRPr>
          </a:p>
        </p:txBody>
      </p:sp>
      <p:sp>
        <p:nvSpPr>
          <p:cNvPr id="6743" name="Google Shape;6743;p19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Ubuntu"/>
                <a:ea typeface="Ubuntu"/>
                <a:cs typeface="Ubuntu"/>
                <a:sym typeface="Ubuntu"/>
              </a:rPr>
              <a:t>Motivation: </a:t>
            </a:r>
            <a:r>
              <a:rPr b="1" i="1" lang="en">
                <a:solidFill>
                  <a:schemeClr val="dk1"/>
                </a:solidFill>
                <a:latin typeface="Ubuntu"/>
                <a:ea typeface="Ubuntu"/>
                <a:cs typeface="Ubuntu"/>
                <a:sym typeface="Ubuntu"/>
              </a:rPr>
              <a:t>Deletes are hard</a:t>
            </a:r>
            <a:endParaRPr b="1" i="1">
              <a:solidFill>
                <a:schemeClr val="dk1"/>
              </a:solidFill>
              <a:latin typeface="Ubuntu"/>
              <a:ea typeface="Ubuntu"/>
              <a:cs typeface="Ubuntu"/>
              <a:sym typeface="Ubuntu"/>
            </a:endParaRPr>
          </a:p>
          <a:p>
            <a:pPr indent="0" lvl="0" marL="0" rtl="0" algn="l">
              <a:spcBef>
                <a:spcPts val="1200"/>
              </a:spcBef>
              <a:spcAft>
                <a:spcPts val="0"/>
              </a:spcAft>
              <a:buNone/>
            </a:pPr>
            <a:r>
              <a:rPr b="1" lang="en" sz="1600">
                <a:solidFill>
                  <a:schemeClr val="dk1"/>
                </a:solidFill>
                <a:latin typeface="Ubuntu"/>
                <a:ea typeface="Ubuntu"/>
                <a:cs typeface="Ubuntu"/>
                <a:sym typeface="Ubuntu"/>
              </a:rPr>
              <a:t>HNSW, NSG, and Vamana </a:t>
            </a:r>
            <a:endParaRPr b="1" sz="1600">
              <a:solidFill>
                <a:schemeClr val="dk1"/>
              </a:solidFill>
              <a:latin typeface="Ubuntu"/>
              <a:ea typeface="Ubuntu"/>
              <a:cs typeface="Ubuntu"/>
              <a:sym typeface="Ubuntu"/>
            </a:endParaRPr>
          </a:p>
          <a:p>
            <a:pPr indent="-330200" lvl="0" marL="457200" rtl="0" algn="l">
              <a:spcBef>
                <a:spcPts val="1200"/>
              </a:spcBef>
              <a:spcAft>
                <a:spcPts val="0"/>
              </a:spcAft>
              <a:buClr>
                <a:schemeClr val="dk1"/>
              </a:buClr>
              <a:buSzPts val="1600"/>
              <a:buFont typeface="Ubuntu"/>
              <a:buChar char="●"/>
            </a:pPr>
            <a:r>
              <a:rPr lang="en" sz="1600">
                <a:solidFill>
                  <a:schemeClr val="dk1"/>
                </a:solidFill>
                <a:latin typeface="Ubuntu"/>
                <a:ea typeface="Ubuntu"/>
                <a:cs typeface="Ubuntu"/>
                <a:sym typeface="Ubuntu"/>
              </a:rPr>
              <a:t>Delete Policy A → Remove all edges</a:t>
            </a:r>
            <a:endParaRPr sz="1600">
              <a:solidFill>
                <a:schemeClr val="dk1"/>
              </a:solidFill>
              <a:latin typeface="Ubuntu"/>
              <a:ea typeface="Ubuntu"/>
              <a:cs typeface="Ubuntu"/>
              <a:sym typeface="Ubuntu"/>
            </a:endParaRPr>
          </a:p>
          <a:p>
            <a:pPr indent="-330200" lvl="0" marL="457200" rtl="0" algn="l">
              <a:spcBef>
                <a:spcPts val="0"/>
              </a:spcBef>
              <a:spcAft>
                <a:spcPts val="0"/>
              </a:spcAft>
              <a:buClr>
                <a:schemeClr val="dk1"/>
              </a:buClr>
              <a:buSzPts val="1600"/>
              <a:buFont typeface="Ubuntu"/>
              <a:buChar char="●"/>
            </a:pPr>
            <a:r>
              <a:rPr lang="en" sz="1600">
                <a:solidFill>
                  <a:schemeClr val="dk1"/>
                </a:solidFill>
                <a:latin typeface="Ubuntu"/>
                <a:ea typeface="Ubuntu"/>
                <a:cs typeface="Ubuntu"/>
                <a:sym typeface="Ubuntu"/>
              </a:rPr>
              <a:t>Delete Policy B → Remove all edges</a:t>
            </a:r>
            <a:br>
              <a:rPr lang="en" sz="1600">
                <a:solidFill>
                  <a:schemeClr val="dk1"/>
                </a:solidFill>
                <a:latin typeface="Ubuntu"/>
                <a:ea typeface="Ubuntu"/>
                <a:cs typeface="Ubuntu"/>
                <a:sym typeface="Ubuntu"/>
              </a:rPr>
            </a:br>
            <a:r>
              <a:rPr lang="en" sz="1600">
                <a:solidFill>
                  <a:schemeClr val="dk1"/>
                </a:solidFill>
                <a:latin typeface="Ubuntu"/>
                <a:ea typeface="Ubuntu"/>
                <a:cs typeface="Ubuntu"/>
                <a:sym typeface="Ubuntu"/>
              </a:rPr>
              <a:t>Add all in/out pairs and prune</a:t>
            </a:r>
            <a:endParaRPr sz="1600">
              <a:solidFill>
                <a:schemeClr val="dk1"/>
              </a:solidFill>
              <a:latin typeface="Ubuntu"/>
              <a:ea typeface="Ubuntu"/>
              <a:cs typeface="Ubuntu"/>
              <a:sym typeface="Ubuntu"/>
            </a:endParaRPr>
          </a:p>
        </p:txBody>
      </p:sp>
      <p:sp>
        <p:nvSpPr>
          <p:cNvPr id="6744" name="Google Shape;6744;p19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745" name="Google Shape;6745;p199"/>
          <p:cNvSpPr/>
          <p:nvPr/>
        </p:nvSpPr>
        <p:spPr>
          <a:xfrm>
            <a:off x="832619" y="3385556"/>
            <a:ext cx="2535900" cy="7512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Ubuntu"/>
                <a:ea typeface="Ubuntu"/>
                <a:cs typeface="Ubuntu"/>
                <a:sym typeface="Ubuntu"/>
              </a:rPr>
              <a:t>This  graph becomes  sparse!</a:t>
            </a:r>
            <a:endParaRPr>
              <a:latin typeface="Ubuntu"/>
              <a:ea typeface="Ubuntu"/>
              <a:cs typeface="Ubuntu"/>
              <a:sym typeface="Ubuntu"/>
            </a:endParaRPr>
          </a:p>
        </p:txBody>
      </p:sp>
      <p:pic>
        <p:nvPicPr>
          <p:cNvPr id="6746" name="Google Shape;6746;p199" title="Screenshot 2026-02-23 at 3.14.46 PM.png"/>
          <p:cNvPicPr preferRelativeResize="0"/>
          <p:nvPr/>
        </p:nvPicPr>
        <p:blipFill rotWithShape="1">
          <a:blip r:embed="rId3">
            <a:alphaModFix/>
          </a:blip>
          <a:srcRect b="22433" l="0" r="0" t="0"/>
          <a:stretch/>
        </p:blipFill>
        <p:spPr>
          <a:xfrm>
            <a:off x="4319100" y="1361750"/>
            <a:ext cx="4513200" cy="2420000"/>
          </a:xfrm>
          <a:prstGeom prst="rect">
            <a:avLst/>
          </a:prstGeom>
          <a:noFill/>
          <a:ln>
            <a:noFill/>
          </a:ln>
        </p:spPr>
      </p:pic>
      <p:sp>
        <p:nvSpPr>
          <p:cNvPr id="6747" name="Google Shape;6747;p199"/>
          <p:cNvSpPr txBox="1"/>
          <p:nvPr/>
        </p:nvSpPr>
        <p:spPr>
          <a:xfrm>
            <a:off x="311700" y="205300"/>
            <a:ext cx="56529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Singh et al. "FreshDiskANN: A Fast and Accurate Graph-Based ANN Index for Streaming Similarity Search" arXiv 2021</a:t>
            </a:r>
            <a:endParaRPr sz="788">
              <a:solidFill>
                <a:schemeClr val="dk1"/>
              </a:solidFill>
              <a:latin typeface="Ubuntu"/>
              <a:ea typeface="Ubuntu"/>
              <a:cs typeface="Ubuntu"/>
              <a:sym typeface="Ubuntu"/>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1" name="Shape 6751"/>
        <p:cNvGrpSpPr/>
        <p:nvPr/>
      </p:nvGrpSpPr>
      <p:grpSpPr>
        <a:xfrm>
          <a:off x="0" y="0"/>
          <a:ext cx="0" cy="0"/>
          <a:chOff x="0" y="0"/>
          <a:chExt cx="0" cy="0"/>
        </a:xfrm>
      </p:grpSpPr>
      <p:sp>
        <p:nvSpPr>
          <p:cNvPr id="6752" name="Google Shape;6752;p200"/>
          <p:cNvSpPr txBox="1"/>
          <p:nvPr>
            <p:ph type="title"/>
          </p:nvPr>
        </p:nvSpPr>
        <p:spPr>
          <a:xfrm>
            <a:off x="311700" y="445025"/>
            <a:ext cx="4659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FreshDiskANN [2/4]</a:t>
            </a:r>
            <a:endParaRPr>
              <a:latin typeface="Ubuntu"/>
              <a:ea typeface="Ubuntu"/>
              <a:cs typeface="Ubuntu"/>
              <a:sym typeface="Ubuntu"/>
            </a:endParaRPr>
          </a:p>
        </p:txBody>
      </p:sp>
      <p:sp>
        <p:nvSpPr>
          <p:cNvPr id="6753" name="Google Shape;6753;p20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754" name="Google Shape;6754;p200"/>
          <p:cNvSpPr txBox="1"/>
          <p:nvPr>
            <p:ph idx="1" type="body"/>
          </p:nvPr>
        </p:nvSpPr>
        <p:spPr>
          <a:xfrm>
            <a:off x="311700" y="1152475"/>
            <a:ext cx="4582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Ubuntu"/>
                <a:ea typeface="Ubuntu"/>
                <a:cs typeface="Ubuntu"/>
                <a:sym typeface="Ubuntu"/>
              </a:rPr>
              <a:t>Insert</a:t>
            </a:r>
            <a:r>
              <a:rPr lang="en">
                <a:solidFill>
                  <a:schemeClr val="dk1"/>
                </a:solidFill>
              </a:rPr>
              <a:t> </a:t>
            </a:r>
            <a:endParaRPr>
              <a:solidFill>
                <a:schemeClr val="dk1"/>
              </a:solidFill>
              <a:latin typeface="Ubuntu"/>
              <a:ea typeface="Ubuntu"/>
              <a:cs typeface="Ubuntu"/>
              <a:sym typeface="Ubuntu"/>
            </a:endParaRPr>
          </a:p>
          <a:p>
            <a:pPr indent="-317500" lvl="0" marL="457200" rtl="0" algn="l">
              <a:spcBef>
                <a:spcPts val="1200"/>
              </a:spcBef>
              <a:spcAft>
                <a:spcPts val="0"/>
              </a:spcAft>
              <a:buClr>
                <a:schemeClr val="dk1"/>
              </a:buClr>
              <a:buSzPts val="1400"/>
              <a:buAutoNum type="arabicPeriod"/>
            </a:pPr>
            <a:r>
              <a:rPr b="1" lang="en" sz="1400">
                <a:solidFill>
                  <a:schemeClr val="dk1"/>
                </a:solidFill>
                <a:latin typeface="Ubuntu"/>
                <a:ea typeface="Ubuntu"/>
                <a:cs typeface="Ubuntu"/>
                <a:sym typeface="Ubuntu"/>
              </a:rPr>
              <a:t>Query Nearest Neighbors</a:t>
            </a:r>
            <a:r>
              <a:rPr lang="en" sz="1400">
                <a:solidFill>
                  <a:schemeClr val="dk1"/>
                </a:solidFill>
                <a:latin typeface="Ubuntu"/>
                <a:ea typeface="Ubuntu"/>
                <a:cs typeface="Ubuntu"/>
                <a:sym typeface="Ubuntu"/>
              </a:rPr>
              <a:t>: {X1, X2, X3, X4, X5}</a:t>
            </a:r>
            <a:endParaRPr b="1" sz="1400">
              <a:solidFill>
                <a:schemeClr val="dk1"/>
              </a:solidFill>
              <a:latin typeface="Ubuntu"/>
              <a:ea typeface="Ubuntu"/>
              <a:cs typeface="Ubuntu"/>
              <a:sym typeface="Ubuntu"/>
            </a:endParaRPr>
          </a:p>
        </p:txBody>
      </p:sp>
      <p:pic>
        <p:nvPicPr>
          <p:cNvPr id="6755" name="Google Shape;6755;p200" title="Screenshot 2026-02-23 at 3.35.23 PM.png"/>
          <p:cNvPicPr preferRelativeResize="0"/>
          <p:nvPr/>
        </p:nvPicPr>
        <p:blipFill>
          <a:blip r:embed="rId3">
            <a:alphaModFix/>
          </a:blip>
          <a:stretch>
            <a:fillRect/>
          </a:stretch>
        </p:blipFill>
        <p:spPr>
          <a:xfrm>
            <a:off x="5026815" y="445025"/>
            <a:ext cx="3383586" cy="4156675"/>
          </a:xfrm>
          <a:prstGeom prst="rect">
            <a:avLst/>
          </a:prstGeom>
          <a:noFill/>
          <a:ln>
            <a:noFill/>
          </a:ln>
        </p:spPr>
      </p:pic>
      <p:sp>
        <p:nvSpPr>
          <p:cNvPr id="6756" name="Google Shape;6756;p200"/>
          <p:cNvSpPr/>
          <p:nvPr/>
        </p:nvSpPr>
        <p:spPr>
          <a:xfrm>
            <a:off x="1104550" y="1152475"/>
            <a:ext cx="446100" cy="446100"/>
          </a:xfrm>
          <a:prstGeom prst="ellipse">
            <a:avLst/>
          </a:prstGeom>
          <a:solidFill>
            <a:srgbClr val="D99694"/>
          </a:solidFill>
          <a:ln cap="flat" cmpd="sng" w="19050">
            <a:solidFill>
              <a:srgbClr val="C0504D"/>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rPr>
              <a:t>Xp</a:t>
            </a:r>
            <a:endParaRPr b="1" sz="1200">
              <a:solidFill>
                <a:schemeClr val="lt1"/>
              </a:solidFill>
            </a:endParaRPr>
          </a:p>
        </p:txBody>
      </p:sp>
      <p:sp>
        <p:nvSpPr>
          <p:cNvPr id="6757" name="Google Shape;6757;p200"/>
          <p:cNvSpPr/>
          <p:nvPr/>
        </p:nvSpPr>
        <p:spPr>
          <a:xfrm>
            <a:off x="6685675" y="2064950"/>
            <a:ext cx="251100" cy="465300"/>
          </a:xfrm>
          <a:prstGeom prst="snip2DiagRect">
            <a:avLst>
              <a:gd fmla="val 0" name="adj1"/>
              <a:gd fmla="val 16667" name="adj2"/>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58" name="Google Shape;6758;p200"/>
          <p:cNvSpPr/>
          <p:nvPr/>
        </p:nvSpPr>
        <p:spPr>
          <a:xfrm>
            <a:off x="6215881" y="2753606"/>
            <a:ext cx="205200" cy="393600"/>
          </a:xfrm>
          <a:prstGeom prst="snip2DiagRect">
            <a:avLst>
              <a:gd fmla="val 7389" name="adj1"/>
              <a:gd fmla="val 16667" name="adj2"/>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59" name="Google Shape;6759;p200"/>
          <p:cNvSpPr/>
          <p:nvPr/>
        </p:nvSpPr>
        <p:spPr>
          <a:xfrm>
            <a:off x="6362542" y="2794847"/>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60" name="Google Shape;6760;p200"/>
          <p:cNvSpPr/>
          <p:nvPr/>
        </p:nvSpPr>
        <p:spPr>
          <a:xfrm>
            <a:off x="6685675" y="2794849"/>
            <a:ext cx="205200" cy="446100"/>
          </a:xfrm>
          <a:prstGeom prst="snip2DiagRect">
            <a:avLst>
              <a:gd fmla="val 7389" name="adj1"/>
              <a:gd fmla="val 16667" name="adj2"/>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61" name="Google Shape;6761;p200"/>
          <p:cNvSpPr/>
          <p:nvPr/>
        </p:nvSpPr>
        <p:spPr>
          <a:xfrm>
            <a:off x="6799017" y="3188947"/>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62" name="Google Shape;6762;p200"/>
          <p:cNvSpPr/>
          <p:nvPr/>
        </p:nvSpPr>
        <p:spPr>
          <a:xfrm>
            <a:off x="6652842" y="2829322"/>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63" name="Google Shape;6763;p200"/>
          <p:cNvSpPr/>
          <p:nvPr/>
        </p:nvSpPr>
        <p:spPr>
          <a:xfrm>
            <a:off x="6704767" y="2789297"/>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64" name="Google Shape;6764;p200"/>
          <p:cNvSpPr/>
          <p:nvPr/>
        </p:nvSpPr>
        <p:spPr>
          <a:xfrm>
            <a:off x="6799017" y="3193972"/>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65" name="Google Shape;6765;p200"/>
          <p:cNvSpPr/>
          <p:nvPr/>
        </p:nvSpPr>
        <p:spPr>
          <a:xfrm>
            <a:off x="6215867" y="3044322"/>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66" name="Google Shape;6766;p200"/>
          <p:cNvSpPr/>
          <p:nvPr/>
        </p:nvSpPr>
        <p:spPr>
          <a:xfrm>
            <a:off x="6856417" y="2074497"/>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67" name="Google Shape;6767;p200"/>
          <p:cNvSpPr txBox="1"/>
          <p:nvPr/>
        </p:nvSpPr>
        <p:spPr>
          <a:xfrm>
            <a:off x="311700" y="205300"/>
            <a:ext cx="56529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Singh et al. "FreshDiskANN: A Fast and Accurate Graph-Based ANN Index for Streaming Similarity Search" arXiv 2021</a:t>
            </a:r>
            <a:endParaRPr sz="788">
              <a:solidFill>
                <a:schemeClr val="dk1"/>
              </a:solidFill>
              <a:latin typeface="Ubuntu"/>
              <a:ea typeface="Ubuntu"/>
              <a:cs typeface="Ubuntu"/>
              <a:sym typeface="Ubuntu"/>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1" name="Shape 6771"/>
        <p:cNvGrpSpPr/>
        <p:nvPr/>
      </p:nvGrpSpPr>
      <p:grpSpPr>
        <a:xfrm>
          <a:off x="0" y="0"/>
          <a:ext cx="0" cy="0"/>
          <a:chOff x="0" y="0"/>
          <a:chExt cx="0" cy="0"/>
        </a:xfrm>
      </p:grpSpPr>
      <p:sp>
        <p:nvSpPr>
          <p:cNvPr id="6772" name="Google Shape;6772;p20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FreshDiskANN [</a:t>
            </a:r>
            <a:r>
              <a:rPr lang="en">
                <a:latin typeface="Ubuntu"/>
                <a:ea typeface="Ubuntu"/>
                <a:cs typeface="Ubuntu"/>
                <a:sym typeface="Ubuntu"/>
              </a:rPr>
              <a:t>2</a:t>
            </a:r>
            <a:r>
              <a:rPr lang="en">
                <a:latin typeface="Ubuntu"/>
                <a:ea typeface="Ubuntu"/>
                <a:cs typeface="Ubuntu"/>
                <a:sym typeface="Ubuntu"/>
              </a:rPr>
              <a:t>/</a:t>
            </a:r>
            <a:r>
              <a:rPr lang="en">
                <a:latin typeface="Ubuntu"/>
                <a:ea typeface="Ubuntu"/>
                <a:cs typeface="Ubuntu"/>
                <a:sym typeface="Ubuntu"/>
              </a:rPr>
              <a:t>4</a:t>
            </a:r>
            <a:r>
              <a:rPr lang="en">
                <a:latin typeface="Ubuntu"/>
                <a:ea typeface="Ubuntu"/>
                <a:cs typeface="Ubuntu"/>
                <a:sym typeface="Ubuntu"/>
              </a:rPr>
              <a:t>]</a:t>
            </a:r>
            <a:endParaRPr>
              <a:latin typeface="Ubuntu"/>
              <a:ea typeface="Ubuntu"/>
              <a:cs typeface="Ubuntu"/>
              <a:sym typeface="Ubuntu"/>
            </a:endParaRPr>
          </a:p>
        </p:txBody>
      </p:sp>
      <p:sp>
        <p:nvSpPr>
          <p:cNvPr id="6773" name="Google Shape;6773;p20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774" name="Google Shape;6774;p201"/>
          <p:cNvSpPr txBox="1"/>
          <p:nvPr>
            <p:ph idx="1" type="body"/>
          </p:nvPr>
        </p:nvSpPr>
        <p:spPr>
          <a:xfrm>
            <a:off x="311700" y="1152475"/>
            <a:ext cx="4582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Ubuntu"/>
                <a:ea typeface="Ubuntu"/>
                <a:cs typeface="Ubuntu"/>
                <a:sym typeface="Ubuntu"/>
              </a:rPr>
              <a:t>Insert</a:t>
            </a:r>
            <a:r>
              <a:rPr lang="en">
                <a:solidFill>
                  <a:schemeClr val="dk1"/>
                </a:solidFill>
              </a:rPr>
              <a:t> </a:t>
            </a:r>
            <a:endParaRPr>
              <a:solidFill>
                <a:schemeClr val="dk1"/>
              </a:solidFill>
              <a:latin typeface="Ubuntu"/>
              <a:ea typeface="Ubuntu"/>
              <a:cs typeface="Ubuntu"/>
              <a:sym typeface="Ubuntu"/>
            </a:endParaRPr>
          </a:p>
          <a:p>
            <a:pPr indent="-317500" lvl="0" marL="457200" rtl="0" algn="l">
              <a:spcBef>
                <a:spcPts val="1200"/>
              </a:spcBef>
              <a:spcAft>
                <a:spcPts val="0"/>
              </a:spcAft>
              <a:buClr>
                <a:schemeClr val="dk1"/>
              </a:buClr>
              <a:buSzPts val="1400"/>
              <a:buAutoNum type="arabicPeriod"/>
            </a:pPr>
            <a:r>
              <a:rPr b="1" lang="en" sz="1400">
                <a:solidFill>
                  <a:schemeClr val="dk1"/>
                </a:solidFill>
                <a:latin typeface="Ubuntu"/>
                <a:ea typeface="Ubuntu"/>
                <a:cs typeface="Ubuntu"/>
                <a:sym typeface="Ubuntu"/>
              </a:rPr>
              <a:t>Query Nearest Neighbors</a:t>
            </a:r>
            <a:r>
              <a:rPr lang="en" sz="1400">
                <a:solidFill>
                  <a:schemeClr val="dk1"/>
                </a:solidFill>
                <a:latin typeface="Ubuntu"/>
                <a:ea typeface="Ubuntu"/>
                <a:cs typeface="Ubuntu"/>
                <a:sym typeface="Ubuntu"/>
              </a:rPr>
              <a:t>: {X1, X2, X3, X4, X5}</a:t>
            </a:r>
            <a:endParaRPr b="1" sz="1400">
              <a:solidFill>
                <a:schemeClr val="dk1"/>
              </a:solidFill>
              <a:latin typeface="Ubuntu"/>
              <a:ea typeface="Ubuntu"/>
              <a:cs typeface="Ubuntu"/>
              <a:sym typeface="Ubuntu"/>
            </a:endParaRPr>
          </a:p>
        </p:txBody>
      </p:sp>
      <p:pic>
        <p:nvPicPr>
          <p:cNvPr id="6775" name="Google Shape;6775;p201" title="Screenshot 2026-02-23 at 3.35.23 PM.png"/>
          <p:cNvPicPr preferRelativeResize="0"/>
          <p:nvPr/>
        </p:nvPicPr>
        <p:blipFill>
          <a:blip r:embed="rId3">
            <a:alphaModFix/>
          </a:blip>
          <a:stretch>
            <a:fillRect/>
          </a:stretch>
        </p:blipFill>
        <p:spPr>
          <a:xfrm>
            <a:off x="5026815" y="445025"/>
            <a:ext cx="3383586" cy="4156675"/>
          </a:xfrm>
          <a:prstGeom prst="rect">
            <a:avLst/>
          </a:prstGeom>
          <a:noFill/>
          <a:ln>
            <a:noFill/>
          </a:ln>
        </p:spPr>
      </p:pic>
      <p:sp>
        <p:nvSpPr>
          <p:cNvPr id="6776" name="Google Shape;6776;p201"/>
          <p:cNvSpPr/>
          <p:nvPr/>
        </p:nvSpPr>
        <p:spPr>
          <a:xfrm>
            <a:off x="1104550" y="1152475"/>
            <a:ext cx="446100" cy="446100"/>
          </a:xfrm>
          <a:prstGeom prst="ellipse">
            <a:avLst/>
          </a:prstGeom>
          <a:solidFill>
            <a:srgbClr val="D99694"/>
          </a:solidFill>
          <a:ln cap="flat" cmpd="sng" w="19050">
            <a:solidFill>
              <a:srgbClr val="C0504D"/>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rPr>
              <a:t>Xp</a:t>
            </a:r>
            <a:endParaRPr b="1" sz="1200">
              <a:solidFill>
                <a:schemeClr val="lt1"/>
              </a:solidFill>
            </a:endParaRPr>
          </a:p>
        </p:txBody>
      </p:sp>
      <p:sp>
        <p:nvSpPr>
          <p:cNvPr id="6777" name="Google Shape;6777;p201"/>
          <p:cNvSpPr/>
          <p:nvPr/>
        </p:nvSpPr>
        <p:spPr>
          <a:xfrm>
            <a:off x="6685675" y="2064950"/>
            <a:ext cx="251100" cy="465300"/>
          </a:xfrm>
          <a:prstGeom prst="snip2DiagRect">
            <a:avLst>
              <a:gd fmla="val 0" name="adj1"/>
              <a:gd fmla="val 16667" name="adj2"/>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78" name="Google Shape;6778;p201"/>
          <p:cNvSpPr/>
          <p:nvPr/>
        </p:nvSpPr>
        <p:spPr>
          <a:xfrm>
            <a:off x="6215881" y="2753606"/>
            <a:ext cx="205200" cy="393600"/>
          </a:xfrm>
          <a:prstGeom prst="snip2DiagRect">
            <a:avLst>
              <a:gd fmla="val 7389" name="adj1"/>
              <a:gd fmla="val 16667" name="adj2"/>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79" name="Google Shape;6779;p201"/>
          <p:cNvSpPr/>
          <p:nvPr/>
        </p:nvSpPr>
        <p:spPr>
          <a:xfrm>
            <a:off x="6362542" y="2794847"/>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0" name="Google Shape;6780;p201"/>
          <p:cNvSpPr/>
          <p:nvPr/>
        </p:nvSpPr>
        <p:spPr>
          <a:xfrm>
            <a:off x="6685675" y="2794849"/>
            <a:ext cx="205200" cy="446100"/>
          </a:xfrm>
          <a:prstGeom prst="snip2DiagRect">
            <a:avLst>
              <a:gd fmla="val 7389" name="adj1"/>
              <a:gd fmla="val 16667" name="adj2"/>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1" name="Google Shape;6781;p201"/>
          <p:cNvSpPr/>
          <p:nvPr/>
        </p:nvSpPr>
        <p:spPr>
          <a:xfrm>
            <a:off x="6799017" y="3188947"/>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2" name="Google Shape;6782;p201"/>
          <p:cNvSpPr/>
          <p:nvPr/>
        </p:nvSpPr>
        <p:spPr>
          <a:xfrm>
            <a:off x="6652842" y="2829322"/>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3" name="Google Shape;6783;p201"/>
          <p:cNvSpPr/>
          <p:nvPr/>
        </p:nvSpPr>
        <p:spPr>
          <a:xfrm>
            <a:off x="6704767" y="2789297"/>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4" name="Google Shape;6784;p201"/>
          <p:cNvSpPr/>
          <p:nvPr/>
        </p:nvSpPr>
        <p:spPr>
          <a:xfrm>
            <a:off x="6799017" y="3193972"/>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5" name="Google Shape;6785;p201"/>
          <p:cNvSpPr/>
          <p:nvPr/>
        </p:nvSpPr>
        <p:spPr>
          <a:xfrm>
            <a:off x="6215867" y="3044322"/>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6" name="Google Shape;6786;p201"/>
          <p:cNvSpPr/>
          <p:nvPr/>
        </p:nvSpPr>
        <p:spPr>
          <a:xfrm>
            <a:off x="6856417" y="2074497"/>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7" name="Google Shape;6787;p201"/>
          <p:cNvSpPr/>
          <p:nvPr/>
        </p:nvSpPr>
        <p:spPr>
          <a:xfrm>
            <a:off x="5272625" y="1417787"/>
            <a:ext cx="2528637" cy="2992942"/>
          </a:xfrm>
          <a:custGeom>
            <a:rect b="b" l="l" r="r" t="t"/>
            <a:pathLst>
              <a:path extrusionOk="0" h="127590" w="101460">
                <a:moveTo>
                  <a:pt x="74893" y="7909"/>
                </a:moveTo>
                <a:cubicBezTo>
                  <a:pt x="57788" y="7909"/>
                  <a:pt x="41035" y="3014"/>
                  <a:pt x="24103" y="592"/>
                </a:cubicBezTo>
                <a:cubicBezTo>
                  <a:pt x="16693" y="-468"/>
                  <a:pt x="6827" y="-520"/>
                  <a:pt x="2152" y="5326"/>
                </a:cubicBezTo>
                <a:cubicBezTo>
                  <a:pt x="-1094" y="9385"/>
                  <a:pt x="430" y="15624"/>
                  <a:pt x="430" y="20821"/>
                </a:cubicBezTo>
                <a:cubicBezTo>
                  <a:pt x="430" y="28570"/>
                  <a:pt x="0" y="36315"/>
                  <a:pt x="0" y="44064"/>
                </a:cubicBezTo>
                <a:cubicBezTo>
                  <a:pt x="0" y="63485"/>
                  <a:pt x="4644" y="83306"/>
                  <a:pt x="12913" y="100879"/>
                </a:cubicBezTo>
                <a:cubicBezTo>
                  <a:pt x="17413" y="110442"/>
                  <a:pt x="23902" y="121443"/>
                  <a:pt x="34003" y="124552"/>
                </a:cubicBezTo>
                <a:cubicBezTo>
                  <a:pt x="43626" y="127514"/>
                  <a:pt x="54200" y="128360"/>
                  <a:pt x="64132" y="126704"/>
                </a:cubicBezTo>
                <a:cubicBezTo>
                  <a:pt x="77180" y="124529"/>
                  <a:pt x="88960" y="112997"/>
                  <a:pt x="94262" y="100879"/>
                </a:cubicBezTo>
                <a:cubicBezTo>
                  <a:pt x="105377" y="75477"/>
                  <a:pt x="104398" y="37845"/>
                  <a:pt x="84792" y="18239"/>
                </a:cubicBezTo>
                <a:cubicBezTo>
                  <a:pt x="80973" y="14420"/>
                  <a:pt x="77711" y="7909"/>
                  <a:pt x="72310" y="7909"/>
                </a:cubicBezTo>
              </a:path>
            </a:pathLst>
          </a:custGeom>
          <a:noFill/>
          <a:ln cap="flat" cmpd="sng" w="19050">
            <a:solidFill>
              <a:srgbClr val="C00000"/>
            </a:solidFill>
            <a:prstDash val="solid"/>
            <a:round/>
            <a:headEnd len="med" w="med" type="none"/>
            <a:tailEnd len="med" w="med" type="none"/>
          </a:ln>
        </p:spPr>
      </p:sp>
      <p:sp>
        <p:nvSpPr>
          <p:cNvPr id="6788" name="Google Shape;6788;p201"/>
          <p:cNvSpPr txBox="1"/>
          <p:nvPr/>
        </p:nvSpPr>
        <p:spPr>
          <a:xfrm>
            <a:off x="311700" y="205300"/>
            <a:ext cx="56529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Singh et al. "FreshDiskANN: A Fast and Accurate Graph-Based ANN Index for Streaming Similarity Search" arXiv 2021</a:t>
            </a:r>
            <a:endParaRPr sz="788">
              <a:solidFill>
                <a:schemeClr val="dk1"/>
              </a:solidFill>
              <a:latin typeface="Ubuntu"/>
              <a:ea typeface="Ubuntu"/>
              <a:cs typeface="Ubuntu"/>
              <a:sym typeface="Ubuntu"/>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2" name="Shape 6792"/>
        <p:cNvGrpSpPr/>
        <p:nvPr/>
      </p:nvGrpSpPr>
      <p:grpSpPr>
        <a:xfrm>
          <a:off x="0" y="0"/>
          <a:ext cx="0" cy="0"/>
          <a:chOff x="0" y="0"/>
          <a:chExt cx="0" cy="0"/>
        </a:xfrm>
      </p:grpSpPr>
      <p:sp>
        <p:nvSpPr>
          <p:cNvPr id="6793" name="Google Shape;6793;p20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FreshDiskANN [2/4]</a:t>
            </a:r>
            <a:endParaRPr>
              <a:latin typeface="Ubuntu"/>
              <a:ea typeface="Ubuntu"/>
              <a:cs typeface="Ubuntu"/>
              <a:sym typeface="Ubuntu"/>
            </a:endParaRPr>
          </a:p>
        </p:txBody>
      </p:sp>
      <p:sp>
        <p:nvSpPr>
          <p:cNvPr id="6794" name="Google Shape;6794;p20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795" name="Google Shape;6795;p202"/>
          <p:cNvSpPr txBox="1"/>
          <p:nvPr>
            <p:ph idx="1" type="body"/>
          </p:nvPr>
        </p:nvSpPr>
        <p:spPr>
          <a:xfrm>
            <a:off x="311700" y="1152475"/>
            <a:ext cx="4595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Ubuntu"/>
                <a:ea typeface="Ubuntu"/>
                <a:cs typeface="Ubuntu"/>
                <a:sym typeface="Ubuntu"/>
              </a:rPr>
              <a:t>Insert</a:t>
            </a:r>
            <a:endParaRPr>
              <a:solidFill>
                <a:schemeClr val="dk1"/>
              </a:solidFill>
              <a:latin typeface="Ubuntu"/>
              <a:ea typeface="Ubuntu"/>
              <a:cs typeface="Ubuntu"/>
              <a:sym typeface="Ubuntu"/>
            </a:endParaRPr>
          </a:p>
          <a:p>
            <a:pPr indent="-317500" lvl="0" marL="457200" rtl="0" algn="l">
              <a:spcBef>
                <a:spcPts val="1200"/>
              </a:spcBef>
              <a:spcAft>
                <a:spcPts val="0"/>
              </a:spcAft>
              <a:buClr>
                <a:schemeClr val="dk1"/>
              </a:buClr>
              <a:buSzPts val="1400"/>
              <a:buAutoNum type="arabicPeriod"/>
            </a:pPr>
            <a:r>
              <a:rPr b="1" lang="en" sz="1400">
                <a:solidFill>
                  <a:schemeClr val="dk1"/>
                </a:solidFill>
                <a:latin typeface="Ubuntu"/>
                <a:ea typeface="Ubuntu"/>
                <a:cs typeface="Ubuntu"/>
                <a:sym typeface="Ubuntu"/>
              </a:rPr>
              <a:t>Query Nearest Neighbors</a:t>
            </a:r>
            <a:r>
              <a:rPr lang="en" sz="1400">
                <a:solidFill>
                  <a:schemeClr val="dk1"/>
                </a:solidFill>
                <a:latin typeface="Ubuntu"/>
                <a:ea typeface="Ubuntu"/>
                <a:cs typeface="Ubuntu"/>
                <a:sym typeface="Ubuntu"/>
              </a:rPr>
              <a:t>: {X1, X2, X3, X4, X5}</a:t>
            </a:r>
            <a:endParaRPr sz="1400">
              <a:solidFill>
                <a:schemeClr val="dk1"/>
              </a:solidFill>
              <a:latin typeface="Ubuntu"/>
              <a:ea typeface="Ubuntu"/>
              <a:cs typeface="Ubuntu"/>
              <a:sym typeface="Ubuntu"/>
            </a:endParaRPr>
          </a:p>
          <a:p>
            <a:pPr indent="-317500" lvl="0" marL="457200" rtl="0" algn="l">
              <a:spcBef>
                <a:spcPts val="0"/>
              </a:spcBef>
              <a:spcAft>
                <a:spcPts val="0"/>
              </a:spcAft>
              <a:buClr>
                <a:schemeClr val="dk1"/>
              </a:buClr>
              <a:buSzPts val="1400"/>
              <a:buAutoNum type="arabicPeriod"/>
            </a:pPr>
            <a:r>
              <a:rPr b="1" lang="en" sz="1400">
                <a:solidFill>
                  <a:schemeClr val="dk1"/>
                </a:solidFill>
              </a:rPr>
              <a:t>Find</a:t>
            </a:r>
            <a:r>
              <a:rPr b="1" lang="en" sz="1400">
                <a:solidFill>
                  <a:schemeClr val="dk1"/>
                </a:solidFill>
                <a:latin typeface="Ubuntu"/>
                <a:ea typeface="Ubuntu"/>
                <a:cs typeface="Ubuntu"/>
                <a:sym typeface="Ubuntu"/>
              </a:rPr>
              <a:t> Candidate Out-Neighbors:</a:t>
            </a:r>
            <a:r>
              <a:rPr lang="en" sz="1400">
                <a:solidFill>
                  <a:schemeClr val="dk1"/>
                </a:solidFill>
                <a:latin typeface="Ubuntu"/>
                <a:ea typeface="Ubuntu"/>
                <a:cs typeface="Ubuntu"/>
                <a:sym typeface="Ubuntu"/>
              </a:rPr>
              <a:t> {X2, X3, X4}</a:t>
            </a:r>
            <a:endParaRPr b="1" sz="1400">
              <a:solidFill>
                <a:schemeClr val="dk1"/>
              </a:solidFill>
              <a:latin typeface="Ubuntu"/>
              <a:ea typeface="Ubuntu"/>
              <a:cs typeface="Ubuntu"/>
              <a:sym typeface="Ubuntu"/>
            </a:endParaRPr>
          </a:p>
        </p:txBody>
      </p:sp>
      <p:sp>
        <p:nvSpPr>
          <p:cNvPr id="6796" name="Google Shape;6796;p202"/>
          <p:cNvSpPr/>
          <p:nvPr/>
        </p:nvSpPr>
        <p:spPr>
          <a:xfrm>
            <a:off x="1104550" y="1152475"/>
            <a:ext cx="446100" cy="446100"/>
          </a:xfrm>
          <a:prstGeom prst="ellipse">
            <a:avLst/>
          </a:prstGeom>
          <a:solidFill>
            <a:srgbClr val="D99694"/>
          </a:solidFill>
          <a:ln cap="flat" cmpd="sng" w="19050">
            <a:solidFill>
              <a:srgbClr val="C0504D"/>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rPr>
              <a:t>Xp</a:t>
            </a:r>
            <a:endParaRPr b="1" sz="1200">
              <a:solidFill>
                <a:schemeClr val="lt1"/>
              </a:solidFill>
            </a:endParaRPr>
          </a:p>
        </p:txBody>
      </p:sp>
      <p:pic>
        <p:nvPicPr>
          <p:cNvPr id="6797" name="Google Shape;6797;p202" title="Screenshot 2026-02-23 at 3.35.23 PM.png"/>
          <p:cNvPicPr preferRelativeResize="0"/>
          <p:nvPr/>
        </p:nvPicPr>
        <p:blipFill>
          <a:blip r:embed="rId3">
            <a:alphaModFix/>
          </a:blip>
          <a:stretch>
            <a:fillRect/>
          </a:stretch>
        </p:blipFill>
        <p:spPr>
          <a:xfrm>
            <a:off x="5026815" y="445025"/>
            <a:ext cx="3383586" cy="4156675"/>
          </a:xfrm>
          <a:prstGeom prst="rect">
            <a:avLst/>
          </a:prstGeom>
          <a:noFill/>
          <a:ln>
            <a:noFill/>
          </a:ln>
        </p:spPr>
      </p:pic>
      <p:sp>
        <p:nvSpPr>
          <p:cNvPr id="6798" name="Google Shape;6798;p202"/>
          <p:cNvSpPr/>
          <p:nvPr/>
        </p:nvSpPr>
        <p:spPr>
          <a:xfrm>
            <a:off x="6685675" y="2064950"/>
            <a:ext cx="251100" cy="465300"/>
          </a:xfrm>
          <a:prstGeom prst="snip2DiagRect">
            <a:avLst>
              <a:gd fmla="val 0" name="adj1"/>
              <a:gd fmla="val 16667" name="adj2"/>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99" name="Google Shape;6799;p202"/>
          <p:cNvSpPr/>
          <p:nvPr/>
        </p:nvSpPr>
        <p:spPr>
          <a:xfrm>
            <a:off x="6215881" y="2753606"/>
            <a:ext cx="205200" cy="393600"/>
          </a:xfrm>
          <a:prstGeom prst="snip2DiagRect">
            <a:avLst>
              <a:gd fmla="val 7389" name="adj1"/>
              <a:gd fmla="val 16667" name="adj2"/>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0" name="Google Shape;6800;p202"/>
          <p:cNvSpPr/>
          <p:nvPr/>
        </p:nvSpPr>
        <p:spPr>
          <a:xfrm>
            <a:off x="6362542" y="2794847"/>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1" name="Google Shape;6801;p202"/>
          <p:cNvSpPr/>
          <p:nvPr/>
        </p:nvSpPr>
        <p:spPr>
          <a:xfrm>
            <a:off x="6685675" y="2794849"/>
            <a:ext cx="205200" cy="446100"/>
          </a:xfrm>
          <a:prstGeom prst="snip2DiagRect">
            <a:avLst>
              <a:gd fmla="val 7389" name="adj1"/>
              <a:gd fmla="val 16667" name="adj2"/>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2" name="Google Shape;6802;p202"/>
          <p:cNvSpPr/>
          <p:nvPr/>
        </p:nvSpPr>
        <p:spPr>
          <a:xfrm>
            <a:off x="6799017" y="3188947"/>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3" name="Google Shape;6803;p202"/>
          <p:cNvSpPr/>
          <p:nvPr/>
        </p:nvSpPr>
        <p:spPr>
          <a:xfrm>
            <a:off x="6652842" y="2829322"/>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4" name="Google Shape;6804;p202"/>
          <p:cNvSpPr/>
          <p:nvPr/>
        </p:nvSpPr>
        <p:spPr>
          <a:xfrm>
            <a:off x="6704767" y="2789297"/>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5" name="Google Shape;6805;p202"/>
          <p:cNvSpPr/>
          <p:nvPr/>
        </p:nvSpPr>
        <p:spPr>
          <a:xfrm>
            <a:off x="6799017" y="3193972"/>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6" name="Google Shape;6806;p202"/>
          <p:cNvSpPr/>
          <p:nvPr/>
        </p:nvSpPr>
        <p:spPr>
          <a:xfrm>
            <a:off x="6215867" y="3044322"/>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7" name="Google Shape;6807;p202"/>
          <p:cNvSpPr/>
          <p:nvPr/>
        </p:nvSpPr>
        <p:spPr>
          <a:xfrm>
            <a:off x="6856417" y="2074497"/>
            <a:ext cx="66900" cy="62700"/>
          </a:xfrm>
          <a:prstGeom prst="rect">
            <a:avLst/>
          </a:prstGeom>
          <a:solidFill>
            <a:srgbClr val="EEEC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8" name="Google Shape;6808;p202"/>
          <p:cNvSpPr/>
          <p:nvPr/>
        </p:nvSpPr>
        <p:spPr>
          <a:xfrm>
            <a:off x="6659138" y="1589475"/>
            <a:ext cx="765600" cy="668100"/>
          </a:xfrm>
          <a:prstGeom prst="ellipse">
            <a:avLst/>
          </a:prstGeom>
          <a:noFill/>
          <a:ln cap="flat" cmpd="sng" w="1905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9" name="Google Shape;6809;p202"/>
          <p:cNvSpPr/>
          <p:nvPr/>
        </p:nvSpPr>
        <p:spPr>
          <a:xfrm>
            <a:off x="5724725" y="2891275"/>
            <a:ext cx="1635300" cy="864000"/>
          </a:xfrm>
          <a:prstGeom prst="ellipse">
            <a:avLst/>
          </a:prstGeom>
          <a:noFill/>
          <a:ln cap="flat" cmpd="sng" w="1905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10" name="Google Shape;6810;p202"/>
          <p:cNvSpPr txBox="1"/>
          <p:nvPr/>
        </p:nvSpPr>
        <p:spPr>
          <a:xfrm>
            <a:off x="311700" y="205300"/>
            <a:ext cx="56529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Singh et al. "FreshDiskANN: A Fast and Accurate Graph-Based ANN Index for Streaming Similarity Search" arXiv 2021</a:t>
            </a:r>
            <a:endParaRPr sz="788">
              <a:solidFill>
                <a:schemeClr val="dk1"/>
              </a:solidFill>
              <a:latin typeface="Ubuntu"/>
              <a:ea typeface="Ubuntu"/>
              <a:cs typeface="Ubuntu"/>
              <a:sym typeface="Ubuntu"/>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4" name="Shape 6814"/>
        <p:cNvGrpSpPr/>
        <p:nvPr/>
      </p:nvGrpSpPr>
      <p:grpSpPr>
        <a:xfrm>
          <a:off x="0" y="0"/>
          <a:ext cx="0" cy="0"/>
          <a:chOff x="0" y="0"/>
          <a:chExt cx="0" cy="0"/>
        </a:xfrm>
      </p:grpSpPr>
      <p:sp>
        <p:nvSpPr>
          <p:cNvPr id="6815" name="Google Shape;6815;p20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FreshDiskANN [2/4]</a:t>
            </a:r>
            <a:endParaRPr>
              <a:latin typeface="Ubuntu"/>
              <a:ea typeface="Ubuntu"/>
              <a:cs typeface="Ubuntu"/>
              <a:sym typeface="Ubuntu"/>
            </a:endParaRPr>
          </a:p>
        </p:txBody>
      </p:sp>
      <p:sp>
        <p:nvSpPr>
          <p:cNvPr id="6816" name="Google Shape;6816;p20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817" name="Google Shape;6817;p20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Ubuntu"/>
                <a:ea typeface="Ubuntu"/>
                <a:cs typeface="Ubuntu"/>
                <a:sym typeface="Ubuntu"/>
              </a:rPr>
              <a:t>Insert</a:t>
            </a:r>
            <a:endParaRPr>
              <a:solidFill>
                <a:schemeClr val="dk1"/>
              </a:solidFill>
              <a:latin typeface="Ubuntu"/>
              <a:ea typeface="Ubuntu"/>
              <a:cs typeface="Ubuntu"/>
              <a:sym typeface="Ubuntu"/>
            </a:endParaRPr>
          </a:p>
          <a:p>
            <a:pPr indent="-317500" lvl="0" marL="457200" rtl="0" algn="l">
              <a:spcBef>
                <a:spcPts val="1200"/>
              </a:spcBef>
              <a:spcAft>
                <a:spcPts val="0"/>
              </a:spcAft>
              <a:buClr>
                <a:schemeClr val="dk1"/>
              </a:buClr>
              <a:buSzPts val="1400"/>
              <a:buAutoNum type="arabicPeriod"/>
            </a:pPr>
            <a:r>
              <a:rPr b="1" lang="en" sz="1400">
                <a:solidFill>
                  <a:schemeClr val="dk1"/>
                </a:solidFill>
                <a:latin typeface="Ubuntu"/>
                <a:ea typeface="Ubuntu"/>
                <a:cs typeface="Ubuntu"/>
                <a:sym typeface="Ubuntu"/>
              </a:rPr>
              <a:t>Query Nearest Neighbors</a:t>
            </a:r>
            <a:r>
              <a:rPr lang="en" sz="1400">
                <a:solidFill>
                  <a:schemeClr val="dk1"/>
                </a:solidFill>
                <a:latin typeface="Ubuntu"/>
                <a:ea typeface="Ubuntu"/>
                <a:cs typeface="Ubuntu"/>
                <a:sym typeface="Ubuntu"/>
              </a:rPr>
              <a:t>: {X1, X2, X3, X4, X5}</a:t>
            </a:r>
            <a:endParaRPr sz="1400">
              <a:solidFill>
                <a:schemeClr val="dk1"/>
              </a:solidFill>
              <a:latin typeface="Ubuntu"/>
              <a:ea typeface="Ubuntu"/>
              <a:cs typeface="Ubuntu"/>
              <a:sym typeface="Ubuntu"/>
            </a:endParaRPr>
          </a:p>
          <a:p>
            <a:pPr indent="-317500" lvl="0" marL="457200" rtl="0" algn="l">
              <a:spcBef>
                <a:spcPts val="0"/>
              </a:spcBef>
              <a:spcAft>
                <a:spcPts val="0"/>
              </a:spcAft>
              <a:buClr>
                <a:schemeClr val="dk1"/>
              </a:buClr>
              <a:buSzPts val="1400"/>
              <a:buAutoNum type="arabicPeriod"/>
            </a:pPr>
            <a:r>
              <a:rPr b="1" lang="en" sz="1400">
                <a:solidFill>
                  <a:schemeClr val="dk1"/>
                </a:solidFill>
              </a:rPr>
              <a:t>Find</a:t>
            </a:r>
            <a:r>
              <a:rPr b="1" lang="en" sz="1400">
                <a:solidFill>
                  <a:schemeClr val="dk1"/>
                </a:solidFill>
                <a:latin typeface="Ubuntu"/>
                <a:ea typeface="Ubuntu"/>
                <a:cs typeface="Ubuntu"/>
                <a:sym typeface="Ubuntu"/>
              </a:rPr>
              <a:t> Candidate Out-Neighbors:</a:t>
            </a:r>
            <a:r>
              <a:rPr lang="en" sz="1400">
                <a:solidFill>
                  <a:schemeClr val="dk1"/>
                </a:solidFill>
                <a:latin typeface="Ubuntu"/>
                <a:ea typeface="Ubuntu"/>
                <a:cs typeface="Ubuntu"/>
                <a:sym typeface="Ubuntu"/>
              </a:rPr>
              <a:t> {X2, X3, X4}</a:t>
            </a:r>
            <a:endParaRPr sz="1400">
              <a:solidFill>
                <a:schemeClr val="dk1"/>
              </a:solidFill>
              <a:latin typeface="Ubuntu"/>
              <a:ea typeface="Ubuntu"/>
              <a:cs typeface="Ubuntu"/>
              <a:sym typeface="Ubuntu"/>
            </a:endParaRPr>
          </a:p>
          <a:p>
            <a:pPr indent="-317500" lvl="0" marL="457200" rtl="0" algn="l">
              <a:spcBef>
                <a:spcPts val="0"/>
              </a:spcBef>
              <a:spcAft>
                <a:spcPts val="0"/>
              </a:spcAft>
              <a:buClr>
                <a:schemeClr val="dk1"/>
              </a:buClr>
              <a:buSzPts val="1400"/>
              <a:buAutoNum type="arabicPeriod"/>
            </a:pPr>
            <a:r>
              <a:rPr b="1" lang="en" sz="1400">
                <a:solidFill>
                  <a:schemeClr val="dk1"/>
                </a:solidFill>
                <a:latin typeface="Ubuntu"/>
                <a:ea typeface="Ubuntu"/>
                <a:cs typeface="Ubuntu"/>
                <a:sym typeface="Ubuntu"/>
              </a:rPr>
              <a:t>Add Bi-Directional Edges: </a:t>
            </a:r>
            <a:r>
              <a:rPr lang="en" sz="1400">
                <a:solidFill>
                  <a:schemeClr val="dk1"/>
                </a:solidFill>
                <a:latin typeface="Ubuntu"/>
                <a:ea typeface="Ubuntu"/>
                <a:cs typeface="Ubuntu"/>
                <a:sym typeface="Ubuntu"/>
              </a:rPr>
              <a:t>(Xp &lt;-&gt; X2), </a:t>
            </a:r>
            <a:br>
              <a:rPr lang="en" sz="1400">
                <a:solidFill>
                  <a:schemeClr val="dk1"/>
                </a:solidFill>
                <a:latin typeface="Ubuntu"/>
                <a:ea typeface="Ubuntu"/>
                <a:cs typeface="Ubuntu"/>
                <a:sym typeface="Ubuntu"/>
              </a:rPr>
            </a:br>
            <a:r>
              <a:rPr lang="en" sz="1400">
                <a:solidFill>
                  <a:schemeClr val="dk1"/>
                </a:solidFill>
                <a:latin typeface="Ubuntu"/>
                <a:ea typeface="Ubuntu"/>
                <a:cs typeface="Ubuntu"/>
                <a:sym typeface="Ubuntu"/>
              </a:rPr>
              <a:t>(Xp &lt;-&gt; X3), (Xp &lt;-&gt; X4)</a:t>
            </a:r>
            <a:endParaRPr b="1" sz="1400">
              <a:solidFill>
                <a:schemeClr val="dk1"/>
              </a:solidFill>
              <a:latin typeface="Ubuntu"/>
              <a:ea typeface="Ubuntu"/>
              <a:cs typeface="Ubuntu"/>
              <a:sym typeface="Ubuntu"/>
            </a:endParaRPr>
          </a:p>
        </p:txBody>
      </p:sp>
      <p:pic>
        <p:nvPicPr>
          <p:cNvPr id="6818" name="Google Shape;6818;p203" title="Screenshot 2026-02-23 at 3.35.23 PM.png"/>
          <p:cNvPicPr preferRelativeResize="0"/>
          <p:nvPr/>
        </p:nvPicPr>
        <p:blipFill>
          <a:blip r:embed="rId3">
            <a:alphaModFix/>
          </a:blip>
          <a:stretch>
            <a:fillRect/>
          </a:stretch>
        </p:blipFill>
        <p:spPr>
          <a:xfrm>
            <a:off x="5026815" y="445025"/>
            <a:ext cx="3383586" cy="4156675"/>
          </a:xfrm>
          <a:prstGeom prst="rect">
            <a:avLst/>
          </a:prstGeom>
          <a:noFill/>
          <a:ln>
            <a:noFill/>
          </a:ln>
        </p:spPr>
      </p:pic>
      <p:sp>
        <p:nvSpPr>
          <p:cNvPr id="6819" name="Google Shape;6819;p203"/>
          <p:cNvSpPr/>
          <p:nvPr/>
        </p:nvSpPr>
        <p:spPr>
          <a:xfrm>
            <a:off x="1104550" y="1152475"/>
            <a:ext cx="446100" cy="446100"/>
          </a:xfrm>
          <a:prstGeom prst="ellipse">
            <a:avLst/>
          </a:prstGeom>
          <a:solidFill>
            <a:srgbClr val="D99694"/>
          </a:solidFill>
          <a:ln cap="flat" cmpd="sng" w="19050">
            <a:solidFill>
              <a:srgbClr val="C0504D"/>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rPr>
              <a:t>Xp</a:t>
            </a:r>
            <a:endParaRPr b="1" sz="1200">
              <a:solidFill>
                <a:schemeClr val="lt1"/>
              </a:solidFill>
            </a:endParaRPr>
          </a:p>
        </p:txBody>
      </p:sp>
      <p:sp>
        <p:nvSpPr>
          <p:cNvPr id="6820" name="Google Shape;6820;p203"/>
          <p:cNvSpPr txBox="1"/>
          <p:nvPr/>
        </p:nvSpPr>
        <p:spPr>
          <a:xfrm>
            <a:off x="311700" y="205300"/>
            <a:ext cx="56529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Singh et al. "FreshDiskANN: A Fast and Accurate Graph-Based ANN Index for Streaming Similarity Search" arXiv 2021</a:t>
            </a:r>
            <a:endParaRPr sz="788">
              <a:solidFill>
                <a:schemeClr val="dk1"/>
              </a:solidFill>
              <a:latin typeface="Ubuntu"/>
              <a:ea typeface="Ubuntu"/>
              <a:cs typeface="Ubuntu"/>
              <a:sym typeface="Ubuntu"/>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Nearest Neighbor Search</a:t>
            </a:r>
            <a:endParaRPr/>
          </a:p>
        </p:txBody>
      </p:sp>
      <p:sp>
        <p:nvSpPr>
          <p:cNvPr id="363" name="Google Shape;363;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p:txBody>
      </p:sp>
      <p:sp>
        <p:nvSpPr>
          <p:cNvPr id="364" name="Google Shape;364;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65" name="Google Shape;365;p42"/>
          <p:cNvSpPr txBox="1"/>
          <p:nvPr/>
        </p:nvSpPr>
        <p:spPr>
          <a:xfrm>
            <a:off x="6793821" y="1675026"/>
            <a:ext cx="2191200" cy="8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 d</a:t>
            </a:r>
            <a:r>
              <a:rPr b="1" baseline="-25000" i="0" lang="en" sz="1500" u="none" cap="none" strike="noStrike">
                <a:solidFill>
                  <a:schemeClr val="dk1"/>
                </a:solidFill>
                <a:latin typeface="Arial"/>
                <a:ea typeface="Arial"/>
                <a:cs typeface="Arial"/>
                <a:sym typeface="Arial"/>
              </a:rPr>
              <a:t>x </a:t>
            </a:r>
            <a:r>
              <a:rPr b="1" i="0" lang="en" sz="1400" u="none" cap="none" strike="noStrike">
                <a:solidFill>
                  <a:schemeClr val="dk1"/>
                </a:solidFill>
                <a:latin typeface="Arial"/>
                <a:ea typeface="Arial"/>
                <a:cs typeface="Arial"/>
                <a:sym typeface="Arial"/>
              </a:rPr>
              <a:t>= min{d</a:t>
            </a:r>
            <a:r>
              <a:rPr b="1" baseline="-25000" i="0" lang="en" sz="1400" u="none" cap="none" strike="noStrike">
                <a:solidFill>
                  <a:schemeClr val="dk1"/>
                </a:solidFill>
                <a:latin typeface="Arial"/>
                <a:ea typeface="Arial"/>
                <a:cs typeface="Arial"/>
                <a:sym typeface="Arial"/>
              </a:rPr>
              <a:t>i</a:t>
            </a:r>
            <a:r>
              <a:rPr b="1" i="0" lang="en" sz="1400" u="none" cap="none" strike="noStrike">
                <a:solidFill>
                  <a:schemeClr val="dk1"/>
                </a:solidFill>
                <a:latin typeface="Arial"/>
                <a:ea typeface="Arial"/>
                <a:cs typeface="Arial"/>
                <a:sym typeface="Arial"/>
              </a:rPr>
              <a:t>} </a:t>
            </a:r>
            <a:r>
              <a:rPr b="1" i="0" lang="en" sz="1500" u="none" cap="none" strike="noStrike">
                <a:solidFill>
                  <a:schemeClr val="dk1"/>
                </a:solidFill>
                <a:latin typeface="Arial"/>
                <a:ea typeface="Arial"/>
                <a:cs typeface="Arial"/>
                <a:sym typeface="Arial"/>
              </a:rPr>
              <a:t>) = 1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is exact NN</a:t>
            </a:r>
            <a:endParaRPr/>
          </a:p>
        </p:txBody>
      </p:sp>
      <p:pic>
        <p:nvPicPr>
          <p:cNvPr id="366" name="Google Shape;366;p42"/>
          <p:cNvPicPr preferRelativeResize="0"/>
          <p:nvPr/>
        </p:nvPicPr>
        <p:blipFill rotWithShape="1">
          <a:blip r:embed="rId3">
            <a:alphaModFix/>
          </a:blip>
          <a:srcRect b="0" l="0" r="0" t="0"/>
          <a:stretch/>
        </p:blipFill>
        <p:spPr>
          <a:xfrm>
            <a:off x="2772160" y="1017725"/>
            <a:ext cx="4156664" cy="3898140"/>
          </a:xfrm>
          <a:prstGeom prst="rect">
            <a:avLst/>
          </a:prstGeom>
          <a:noFill/>
          <a:ln>
            <a:noFill/>
          </a:ln>
        </p:spPr>
      </p:pic>
      <p:sp>
        <p:nvSpPr>
          <p:cNvPr id="367" name="Google Shape;367;p42"/>
          <p:cNvSpPr txBox="1"/>
          <p:nvPr/>
        </p:nvSpPr>
        <p:spPr>
          <a:xfrm>
            <a:off x="1105900" y="1341531"/>
            <a:ext cx="2959500" cy="10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ε </a:t>
            </a:r>
            <a:r>
              <a:rPr b="1" i="0" lang="en" sz="1400" u="none" cap="none" strike="noStrike">
                <a:solidFill>
                  <a:srgbClr val="3333FF"/>
                </a:solidFill>
                <a:latin typeface="Arial"/>
                <a:ea typeface="Arial"/>
                <a:cs typeface="Arial"/>
                <a:sym typeface="Arial"/>
              </a:rPr>
              <a:t>&lt;= </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x</a:t>
            </a:r>
            <a:r>
              <a:rPr b="1" i="0" lang="en" sz="1500" u="none" cap="none" strike="noStrike">
                <a:solidFill>
                  <a:srgbClr val="3333FF"/>
                </a:solidFill>
                <a:latin typeface="Arial"/>
                <a:ea typeface="Arial"/>
                <a:cs typeface="Arial"/>
                <a:sym typeface="Arial"/>
              </a:rPr>
              <a:t> (1+ε)</a:t>
            </a:r>
            <a:r>
              <a:rPr b="1" i="0" lang="en" sz="1500" u="none" cap="none" strike="noStrike">
                <a:solidFill>
                  <a:schemeClr val="dk1"/>
                </a:solidFill>
                <a:latin typeface="Arial"/>
                <a:ea typeface="Arial"/>
                <a:cs typeface="Arial"/>
                <a:sym typeface="Arial"/>
              </a:rPr>
              <a:t>) = </a:t>
            </a:r>
            <a:r>
              <a:rPr b="1" i="0" lang="en" sz="1500" u="none" cap="none" strike="noStrike">
                <a:solidFill>
                  <a:srgbClr val="3333FF"/>
                </a:solidFill>
                <a:latin typeface="Arial"/>
                <a:ea typeface="Arial"/>
                <a:cs typeface="Arial"/>
                <a:sym typeface="Arial"/>
              </a:rPr>
              <a:t>1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333FF"/>
                </a:solidFill>
                <a:latin typeface="Arial"/>
                <a:ea typeface="Arial"/>
                <a:cs typeface="Arial"/>
                <a:sym typeface="Arial"/>
              </a:rPr>
              <a:t>(1+ ε) of exact NN </a:t>
            </a:r>
            <a:r>
              <a:rPr b="1" i="0" lang="en" sz="1400" u="none" cap="none" strike="noStrike">
                <a:solidFill>
                  <a:schemeClr val="dk1"/>
                </a:solidFill>
                <a:latin typeface="Arial"/>
                <a:ea typeface="Arial"/>
                <a:cs typeface="Arial"/>
                <a:sym typeface="Arial"/>
              </a:rPr>
              <a:t>with</a:t>
            </a:r>
            <a:r>
              <a:rPr b="1" i="0" lang="en" sz="1400" u="none" cap="none" strike="noStrike">
                <a:solidFill>
                  <a:srgbClr val="C00000"/>
                </a:solidFill>
                <a:latin typeface="Arial"/>
                <a:ea typeface="Arial"/>
                <a:cs typeface="Arial"/>
                <a:sym typeface="Arial"/>
              </a:rPr>
              <a:t> </a:t>
            </a:r>
            <a:r>
              <a:rPr b="1" i="0" lang="en" sz="1400" u="none" cap="none" strike="noStrike">
                <a:solidFill>
                  <a:srgbClr val="3333FF"/>
                </a:solidFill>
                <a:latin typeface="Arial"/>
                <a:ea typeface="Arial"/>
                <a:cs typeface="Arial"/>
                <a:sym typeface="Arial"/>
              </a:rPr>
              <a:t>probability 1</a:t>
            </a:r>
            <a:endParaRPr/>
          </a:p>
        </p:txBody>
      </p:sp>
      <p:sp>
        <p:nvSpPr>
          <p:cNvPr id="368" name="Google Shape;368;p42"/>
          <p:cNvSpPr txBox="1"/>
          <p:nvPr/>
        </p:nvSpPr>
        <p:spPr>
          <a:xfrm>
            <a:off x="6115588" y="3957695"/>
            <a:ext cx="2959500" cy="10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ε </a:t>
            </a:r>
            <a:r>
              <a:rPr b="1" i="0" lang="en" sz="1400" u="none" cap="none" strike="noStrike">
                <a:solidFill>
                  <a:srgbClr val="3333FF"/>
                </a:solidFill>
                <a:latin typeface="Arial"/>
                <a:ea typeface="Arial"/>
                <a:cs typeface="Arial"/>
                <a:sym typeface="Arial"/>
              </a:rPr>
              <a:t>&lt;= </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x</a:t>
            </a:r>
            <a:r>
              <a:rPr b="1" i="0" lang="en" sz="1500" u="none" cap="none" strike="noStrike">
                <a:solidFill>
                  <a:srgbClr val="3333FF"/>
                </a:solidFill>
                <a:latin typeface="Arial"/>
                <a:ea typeface="Arial"/>
                <a:cs typeface="Arial"/>
                <a:sym typeface="Arial"/>
              </a:rPr>
              <a:t> (1+ε)</a:t>
            </a:r>
            <a:r>
              <a:rPr b="1" i="0" lang="en" sz="1500" u="none" cap="none" strike="noStrike">
                <a:solidFill>
                  <a:schemeClr val="dk1"/>
                </a:solidFill>
                <a:latin typeface="Arial"/>
                <a:ea typeface="Arial"/>
                <a:cs typeface="Arial"/>
                <a:sym typeface="Arial"/>
              </a:rPr>
              <a:t>) &gt;= </a:t>
            </a:r>
            <a:r>
              <a:rPr b="1" i="0" lang="en" sz="1500" u="none" cap="none" strike="noStrike">
                <a:solidFill>
                  <a:srgbClr val="C00000"/>
                </a:solidFill>
                <a:latin typeface="Arial"/>
                <a:ea typeface="Arial"/>
                <a:cs typeface="Arial"/>
                <a:sym typeface="Arial"/>
              </a:rPr>
              <a:t>δ</a:t>
            </a:r>
            <a:r>
              <a:rPr b="1" i="0" lang="en" sz="1500" u="none" cap="none" strike="noStrike">
                <a:solidFill>
                  <a:srgbClr val="3333FF"/>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333FF"/>
                </a:solidFill>
                <a:latin typeface="Arial"/>
                <a:ea typeface="Arial"/>
                <a:cs typeface="Arial"/>
                <a:sym typeface="Arial"/>
              </a:rPr>
              <a:t>(1+ ε) of exact NN </a:t>
            </a:r>
            <a:r>
              <a:rPr b="1" i="0" lang="en" sz="1400" u="none" cap="none" strike="noStrike">
                <a:solidFill>
                  <a:schemeClr val="dk1"/>
                </a:solidFill>
                <a:latin typeface="Arial"/>
                <a:ea typeface="Arial"/>
                <a:cs typeface="Arial"/>
                <a:sym typeface="Arial"/>
              </a:rPr>
              <a:t>with</a:t>
            </a:r>
            <a:r>
              <a:rPr b="1" i="0" lang="en" sz="1400" u="none" cap="none" strike="noStrike">
                <a:solidFill>
                  <a:srgbClr val="C00000"/>
                </a:solidFill>
                <a:latin typeface="Arial"/>
                <a:ea typeface="Arial"/>
                <a:cs typeface="Arial"/>
                <a:sym typeface="Arial"/>
              </a:rPr>
              <a:t> probability at least δ</a:t>
            </a:r>
            <a:endParaRPr/>
          </a:p>
        </p:txBody>
      </p:sp>
      <p:sp>
        <p:nvSpPr>
          <p:cNvPr id="369" name="Google Shape;369;p42"/>
          <p:cNvSpPr txBox="1"/>
          <p:nvPr/>
        </p:nvSpPr>
        <p:spPr>
          <a:xfrm>
            <a:off x="876400" y="3435092"/>
            <a:ext cx="2553600" cy="8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8761D"/>
                </a:solidFill>
                <a:latin typeface="Arial"/>
                <a:ea typeface="Arial"/>
                <a:cs typeface="Arial"/>
                <a:sym typeface="Arial"/>
              </a:rPr>
              <a:t>d</a:t>
            </a:r>
            <a:r>
              <a:rPr b="1" baseline="-25000" i="0" lang="en" sz="1500" u="none" cap="none" strike="noStrike">
                <a:solidFill>
                  <a:srgbClr val="38761D"/>
                </a:solidFill>
                <a:latin typeface="Arial"/>
                <a:ea typeface="Arial"/>
                <a:cs typeface="Arial"/>
                <a:sym typeface="Arial"/>
              </a:rPr>
              <a:t>ng </a:t>
            </a:r>
            <a:r>
              <a:rPr b="1" i="0" lang="en" sz="1400" u="none" cap="none" strike="noStrike">
                <a:solidFill>
                  <a:srgbClr val="38761D"/>
                </a:solidFill>
                <a:latin typeface="Arial"/>
                <a:ea typeface="Arial"/>
                <a:cs typeface="Arial"/>
                <a:sym typeface="Arial"/>
              </a:rPr>
              <a:t>&lt;&gt;= ?</a:t>
            </a:r>
            <a:r>
              <a:rPr b="1" i="0" lang="en" sz="1500" u="none" cap="none" strike="noStrike">
                <a:solidFill>
                  <a:schemeClr val="dk1"/>
                </a:solidFill>
                <a:latin typeface="Arial"/>
                <a:ea typeface="Arial"/>
                <a:cs typeface="Arial"/>
                <a:sym typeface="Arial"/>
              </a:rPr>
              <a:t>) = </a:t>
            </a:r>
            <a:r>
              <a:rPr b="1" i="0" lang="en" sz="1500" u="none" cap="none" strike="noStrike">
                <a:solidFill>
                  <a:srgbClr val="38761D"/>
                </a:solidFill>
                <a:latin typeface="Arial"/>
                <a:ea typeface="Arial"/>
                <a:cs typeface="Arial"/>
                <a:sym typeface="Arial"/>
              </a:rPr>
              <a:t>?</a:t>
            </a:r>
            <a:r>
              <a:rPr b="1" i="0" lang="en" sz="1500" u="none" cap="none" strike="noStrike">
                <a:solidFill>
                  <a:srgbClr val="3333FF"/>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8761D"/>
                </a:solidFill>
                <a:latin typeface="Arial"/>
                <a:ea typeface="Arial"/>
                <a:cs typeface="Arial"/>
                <a:sym typeface="Arial"/>
              </a:rPr>
              <a:t>? of exact NN</a:t>
            </a:r>
            <a:endParaRPr/>
          </a:p>
        </p:txBody>
      </p:sp>
      <p:sp>
        <p:nvSpPr>
          <p:cNvPr id="370" name="Google Shape;370;p42"/>
          <p:cNvSpPr/>
          <p:nvPr/>
        </p:nvSpPr>
        <p:spPr>
          <a:xfrm rot="-659415">
            <a:off x="665252" y="2890453"/>
            <a:ext cx="3669704" cy="1436062"/>
          </a:xfrm>
          <a:prstGeom prst="ellipse">
            <a:avLst/>
          </a:prstGeom>
          <a:noFill/>
          <a:ln cap="flat" cmpd="sng" w="50800">
            <a:solidFill>
              <a:srgbClr val="EF8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1" name="Google Shape;371;p42"/>
          <p:cNvSpPr txBox="1"/>
          <p:nvPr/>
        </p:nvSpPr>
        <p:spPr>
          <a:xfrm>
            <a:off x="743288" y="4317361"/>
            <a:ext cx="3288600" cy="75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rgbClr val="EF8600"/>
                </a:solidFill>
                <a:latin typeface="Ubuntu"/>
                <a:ea typeface="Ubuntu"/>
                <a:cs typeface="Ubuntu"/>
                <a:sym typeface="Ubuntu"/>
              </a:rPr>
              <a:t>ng-approximate NN search</a:t>
            </a:r>
            <a:endParaRPr/>
          </a:p>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rgbClr val="9F5900"/>
                </a:solidFill>
                <a:latin typeface="Ubuntu"/>
                <a:ea typeface="Ubuntu"/>
                <a:cs typeface="Ubuntu"/>
                <a:sym typeface="Ubuntu"/>
              </a:rPr>
              <a:t>Approximate NN Search (ANNS)</a:t>
            </a:r>
            <a:endParaRPr/>
          </a:p>
        </p:txBody>
      </p:sp>
      <p:sp>
        <p:nvSpPr>
          <p:cNvPr id="372" name="Google Shape;372;p42"/>
          <p:cNvSpPr txBox="1"/>
          <p:nvPr/>
        </p:nvSpPr>
        <p:spPr>
          <a:xfrm>
            <a:off x="36996" y="214250"/>
            <a:ext cx="6298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Echihabi et al. “New Trends in High-D Vector Similarity Search: AI-driven, Progressive, and Distributed” PVLDB 2021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4" name="Shape 6824"/>
        <p:cNvGrpSpPr/>
        <p:nvPr/>
      </p:nvGrpSpPr>
      <p:grpSpPr>
        <a:xfrm>
          <a:off x="0" y="0"/>
          <a:ext cx="0" cy="0"/>
          <a:chOff x="0" y="0"/>
          <a:chExt cx="0" cy="0"/>
        </a:xfrm>
      </p:grpSpPr>
      <p:sp>
        <p:nvSpPr>
          <p:cNvPr id="6825" name="Google Shape;6825;p20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FreshDiskANN [2/4]</a:t>
            </a:r>
            <a:endParaRPr>
              <a:latin typeface="Ubuntu"/>
              <a:ea typeface="Ubuntu"/>
              <a:cs typeface="Ubuntu"/>
              <a:sym typeface="Ubuntu"/>
            </a:endParaRPr>
          </a:p>
        </p:txBody>
      </p:sp>
      <p:sp>
        <p:nvSpPr>
          <p:cNvPr id="6826" name="Google Shape;6826;p20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827" name="Google Shape;6827;p20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Ubuntu"/>
                <a:ea typeface="Ubuntu"/>
                <a:cs typeface="Ubuntu"/>
                <a:sym typeface="Ubuntu"/>
              </a:rPr>
              <a:t>Insert</a:t>
            </a:r>
            <a:endParaRPr>
              <a:solidFill>
                <a:schemeClr val="dk1"/>
              </a:solidFill>
              <a:latin typeface="Ubuntu"/>
              <a:ea typeface="Ubuntu"/>
              <a:cs typeface="Ubuntu"/>
              <a:sym typeface="Ubuntu"/>
            </a:endParaRPr>
          </a:p>
          <a:p>
            <a:pPr indent="-317500" lvl="0" marL="457200" rtl="0" algn="l">
              <a:spcBef>
                <a:spcPts val="1200"/>
              </a:spcBef>
              <a:spcAft>
                <a:spcPts val="0"/>
              </a:spcAft>
              <a:buClr>
                <a:schemeClr val="dk1"/>
              </a:buClr>
              <a:buSzPts val="1400"/>
              <a:buAutoNum type="arabicPeriod"/>
            </a:pPr>
            <a:r>
              <a:rPr b="1" lang="en" sz="1400">
                <a:solidFill>
                  <a:schemeClr val="dk1"/>
                </a:solidFill>
                <a:latin typeface="Ubuntu"/>
                <a:ea typeface="Ubuntu"/>
                <a:cs typeface="Ubuntu"/>
                <a:sym typeface="Ubuntu"/>
              </a:rPr>
              <a:t>Query Nearest Neighbors</a:t>
            </a:r>
            <a:r>
              <a:rPr lang="en" sz="1400">
                <a:solidFill>
                  <a:schemeClr val="dk1"/>
                </a:solidFill>
                <a:latin typeface="Ubuntu"/>
                <a:ea typeface="Ubuntu"/>
                <a:cs typeface="Ubuntu"/>
                <a:sym typeface="Ubuntu"/>
              </a:rPr>
              <a:t>: {X1, X2, X3, X4, X5}</a:t>
            </a:r>
            <a:endParaRPr sz="1400">
              <a:solidFill>
                <a:schemeClr val="dk1"/>
              </a:solidFill>
              <a:latin typeface="Ubuntu"/>
              <a:ea typeface="Ubuntu"/>
              <a:cs typeface="Ubuntu"/>
              <a:sym typeface="Ubuntu"/>
            </a:endParaRPr>
          </a:p>
          <a:p>
            <a:pPr indent="-317500" lvl="0" marL="457200" rtl="0" algn="l">
              <a:spcBef>
                <a:spcPts val="0"/>
              </a:spcBef>
              <a:spcAft>
                <a:spcPts val="0"/>
              </a:spcAft>
              <a:buClr>
                <a:schemeClr val="dk1"/>
              </a:buClr>
              <a:buSzPts val="1400"/>
              <a:buAutoNum type="arabicPeriod"/>
            </a:pPr>
            <a:r>
              <a:rPr b="1" lang="en" sz="1400">
                <a:solidFill>
                  <a:schemeClr val="dk1"/>
                </a:solidFill>
              </a:rPr>
              <a:t>Find</a:t>
            </a:r>
            <a:r>
              <a:rPr b="1" lang="en" sz="1400">
                <a:solidFill>
                  <a:schemeClr val="dk1"/>
                </a:solidFill>
                <a:latin typeface="Ubuntu"/>
                <a:ea typeface="Ubuntu"/>
                <a:cs typeface="Ubuntu"/>
                <a:sym typeface="Ubuntu"/>
              </a:rPr>
              <a:t> Candidate Out-Neighbors:</a:t>
            </a:r>
            <a:r>
              <a:rPr lang="en" sz="1400">
                <a:solidFill>
                  <a:schemeClr val="dk1"/>
                </a:solidFill>
                <a:latin typeface="Ubuntu"/>
                <a:ea typeface="Ubuntu"/>
                <a:cs typeface="Ubuntu"/>
                <a:sym typeface="Ubuntu"/>
              </a:rPr>
              <a:t> {X2, X3, X4}</a:t>
            </a:r>
            <a:endParaRPr sz="1400">
              <a:solidFill>
                <a:schemeClr val="dk1"/>
              </a:solidFill>
              <a:latin typeface="Ubuntu"/>
              <a:ea typeface="Ubuntu"/>
              <a:cs typeface="Ubuntu"/>
              <a:sym typeface="Ubuntu"/>
            </a:endParaRPr>
          </a:p>
          <a:p>
            <a:pPr indent="-317500" lvl="0" marL="457200" rtl="0" algn="l">
              <a:spcBef>
                <a:spcPts val="0"/>
              </a:spcBef>
              <a:spcAft>
                <a:spcPts val="0"/>
              </a:spcAft>
              <a:buClr>
                <a:schemeClr val="dk1"/>
              </a:buClr>
              <a:buSzPts val="1400"/>
              <a:buAutoNum type="arabicPeriod"/>
            </a:pPr>
            <a:r>
              <a:rPr b="1" lang="en" sz="1400">
                <a:solidFill>
                  <a:schemeClr val="dk1"/>
                </a:solidFill>
                <a:latin typeface="Ubuntu"/>
                <a:ea typeface="Ubuntu"/>
                <a:cs typeface="Ubuntu"/>
                <a:sym typeface="Ubuntu"/>
              </a:rPr>
              <a:t>Add Bi-Directional Edges: </a:t>
            </a:r>
            <a:r>
              <a:rPr lang="en" sz="1400">
                <a:solidFill>
                  <a:schemeClr val="dk1"/>
                </a:solidFill>
                <a:latin typeface="Ubuntu"/>
                <a:ea typeface="Ubuntu"/>
                <a:cs typeface="Ubuntu"/>
                <a:sym typeface="Ubuntu"/>
              </a:rPr>
              <a:t>(Xp &lt;-&gt; X2), </a:t>
            </a:r>
            <a:br>
              <a:rPr lang="en" sz="1400">
                <a:solidFill>
                  <a:schemeClr val="dk1"/>
                </a:solidFill>
                <a:latin typeface="Ubuntu"/>
                <a:ea typeface="Ubuntu"/>
                <a:cs typeface="Ubuntu"/>
                <a:sym typeface="Ubuntu"/>
              </a:rPr>
            </a:br>
            <a:r>
              <a:rPr lang="en" sz="1400">
                <a:solidFill>
                  <a:schemeClr val="dk1"/>
                </a:solidFill>
                <a:latin typeface="Ubuntu"/>
                <a:ea typeface="Ubuntu"/>
                <a:cs typeface="Ubuntu"/>
                <a:sym typeface="Ubuntu"/>
              </a:rPr>
              <a:t>(Xp &lt;-&gt; X3), (Xp &lt;-&gt; X4)</a:t>
            </a:r>
            <a:endParaRPr sz="1400">
              <a:solidFill>
                <a:schemeClr val="dk1"/>
              </a:solidFill>
              <a:latin typeface="Ubuntu"/>
              <a:ea typeface="Ubuntu"/>
              <a:cs typeface="Ubuntu"/>
              <a:sym typeface="Ubuntu"/>
            </a:endParaRPr>
          </a:p>
          <a:p>
            <a:pPr indent="0" lvl="0" marL="0" rtl="0" algn="l">
              <a:spcBef>
                <a:spcPts val="1200"/>
              </a:spcBef>
              <a:spcAft>
                <a:spcPts val="1200"/>
              </a:spcAft>
              <a:buNone/>
            </a:pPr>
            <a:r>
              <a:rPr lang="en" sz="1400">
                <a:solidFill>
                  <a:schemeClr val="dk1"/>
                </a:solidFill>
                <a:latin typeface="Ubuntu"/>
                <a:ea typeface="Ubuntu"/>
                <a:cs typeface="Ubuntu"/>
                <a:sym typeface="Ubuntu"/>
              </a:rPr>
              <a:t>Concurrency Control with </a:t>
            </a:r>
            <a:r>
              <a:rPr b="1" lang="en" sz="1400">
                <a:solidFill>
                  <a:schemeClr val="dk1"/>
                </a:solidFill>
                <a:latin typeface="Ubuntu"/>
                <a:ea typeface="Ubuntu"/>
                <a:cs typeface="Ubuntu"/>
                <a:sym typeface="Ubuntu"/>
              </a:rPr>
              <a:t>lock</a:t>
            </a:r>
            <a:endParaRPr b="1" sz="1400">
              <a:solidFill>
                <a:schemeClr val="dk1"/>
              </a:solidFill>
              <a:latin typeface="Ubuntu"/>
              <a:ea typeface="Ubuntu"/>
              <a:cs typeface="Ubuntu"/>
              <a:sym typeface="Ubuntu"/>
            </a:endParaRPr>
          </a:p>
        </p:txBody>
      </p:sp>
      <p:pic>
        <p:nvPicPr>
          <p:cNvPr id="6828" name="Google Shape;6828;p204" title="Screenshot 2026-02-23 at 3.35.23 PM.png"/>
          <p:cNvPicPr preferRelativeResize="0"/>
          <p:nvPr/>
        </p:nvPicPr>
        <p:blipFill>
          <a:blip r:embed="rId3">
            <a:alphaModFix/>
          </a:blip>
          <a:stretch>
            <a:fillRect/>
          </a:stretch>
        </p:blipFill>
        <p:spPr>
          <a:xfrm>
            <a:off x="5026815" y="445025"/>
            <a:ext cx="3383586" cy="4156675"/>
          </a:xfrm>
          <a:prstGeom prst="rect">
            <a:avLst/>
          </a:prstGeom>
          <a:noFill/>
          <a:ln>
            <a:noFill/>
          </a:ln>
        </p:spPr>
      </p:pic>
      <p:sp>
        <p:nvSpPr>
          <p:cNvPr id="6829" name="Google Shape;6829;p204"/>
          <p:cNvSpPr/>
          <p:nvPr/>
        </p:nvSpPr>
        <p:spPr>
          <a:xfrm>
            <a:off x="1104550" y="1152475"/>
            <a:ext cx="446100" cy="446100"/>
          </a:xfrm>
          <a:prstGeom prst="ellipse">
            <a:avLst/>
          </a:prstGeom>
          <a:solidFill>
            <a:srgbClr val="D99694"/>
          </a:solidFill>
          <a:ln cap="flat" cmpd="sng" w="19050">
            <a:solidFill>
              <a:srgbClr val="C0504D"/>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lt1"/>
                </a:solidFill>
              </a:rPr>
              <a:t>Xp</a:t>
            </a:r>
            <a:endParaRPr b="1" sz="1200">
              <a:solidFill>
                <a:schemeClr val="lt1"/>
              </a:solidFill>
            </a:endParaRPr>
          </a:p>
        </p:txBody>
      </p:sp>
      <p:sp>
        <p:nvSpPr>
          <p:cNvPr id="6830" name="Google Shape;6830;p204"/>
          <p:cNvSpPr txBox="1"/>
          <p:nvPr/>
        </p:nvSpPr>
        <p:spPr>
          <a:xfrm>
            <a:off x="311700" y="205300"/>
            <a:ext cx="56529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Singh et al. "FreshDiskANN: A Fast and Accurate Graph-Based ANN Index for Streaming Similarity Search" arXiv 2021</a:t>
            </a:r>
            <a:endParaRPr sz="788">
              <a:solidFill>
                <a:schemeClr val="dk1"/>
              </a:solidFill>
              <a:latin typeface="Ubuntu"/>
              <a:ea typeface="Ubuntu"/>
              <a:cs typeface="Ubuntu"/>
              <a:sym typeface="Ubuntu"/>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4" name="Shape 6834"/>
        <p:cNvGrpSpPr/>
        <p:nvPr/>
      </p:nvGrpSpPr>
      <p:grpSpPr>
        <a:xfrm>
          <a:off x="0" y="0"/>
          <a:ext cx="0" cy="0"/>
          <a:chOff x="0" y="0"/>
          <a:chExt cx="0" cy="0"/>
        </a:xfrm>
      </p:grpSpPr>
      <p:sp>
        <p:nvSpPr>
          <p:cNvPr id="6835" name="Google Shape;6835;p20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FreshDiskANN [3/4]</a:t>
            </a:r>
            <a:endParaRPr>
              <a:latin typeface="Ubuntu"/>
              <a:ea typeface="Ubuntu"/>
              <a:cs typeface="Ubuntu"/>
              <a:sym typeface="Ubuntu"/>
            </a:endParaRPr>
          </a:p>
        </p:txBody>
      </p:sp>
      <p:sp>
        <p:nvSpPr>
          <p:cNvPr id="6836" name="Google Shape;6836;p20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837" name="Google Shape;6837;p205" title="Screenshot 2026-02-23 at 3.39.51 PM.png"/>
          <p:cNvPicPr preferRelativeResize="0"/>
          <p:nvPr/>
        </p:nvPicPr>
        <p:blipFill rotWithShape="1">
          <a:blip r:embed="rId3">
            <a:alphaModFix/>
          </a:blip>
          <a:srcRect b="0" l="1532" r="1522" t="0"/>
          <a:stretch/>
        </p:blipFill>
        <p:spPr>
          <a:xfrm>
            <a:off x="4572000" y="445025"/>
            <a:ext cx="3600620" cy="4423326"/>
          </a:xfrm>
          <a:prstGeom prst="rect">
            <a:avLst/>
          </a:prstGeom>
          <a:noFill/>
          <a:ln>
            <a:noFill/>
          </a:ln>
        </p:spPr>
      </p:pic>
      <p:sp>
        <p:nvSpPr>
          <p:cNvPr id="6838" name="Google Shape;6838;p20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Ubuntu"/>
                <a:ea typeface="Ubuntu"/>
                <a:cs typeface="Ubuntu"/>
                <a:sym typeface="Ubuntu"/>
              </a:rPr>
              <a:t>Update</a:t>
            </a:r>
            <a:endParaRPr>
              <a:solidFill>
                <a:schemeClr val="dk1"/>
              </a:solidFill>
              <a:latin typeface="Ubuntu"/>
              <a:ea typeface="Ubuntu"/>
              <a:cs typeface="Ubuntu"/>
              <a:sym typeface="Ubuntu"/>
            </a:endParaRPr>
          </a:p>
          <a:p>
            <a:pPr indent="-317500" lvl="0" marL="457200" rtl="0" algn="l">
              <a:spcBef>
                <a:spcPts val="1200"/>
              </a:spcBef>
              <a:spcAft>
                <a:spcPts val="0"/>
              </a:spcAft>
              <a:buClr>
                <a:schemeClr val="dk1"/>
              </a:buClr>
              <a:buSzPts val="1400"/>
              <a:buFont typeface="Ubuntu"/>
              <a:buChar char="●"/>
            </a:pPr>
            <a:r>
              <a:rPr b="1" lang="en" sz="1400">
                <a:solidFill>
                  <a:schemeClr val="dk1"/>
                </a:solidFill>
                <a:latin typeface="Ubuntu"/>
                <a:ea typeface="Ubuntu"/>
                <a:cs typeface="Ubuntu"/>
                <a:sym typeface="Ubuntu"/>
              </a:rPr>
              <a:t>Lazy Deletion:</a:t>
            </a:r>
            <a:endParaRPr b="1" sz="1400">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Char char="○"/>
            </a:pPr>
            <a:r>
              <a:rPr lang="en" sz="1400">
                <a:solidFill>
                  <a:schemeClr val="dk1"/>
                </a:solidFill>
                <a:latin typeface="Ubuntu"/>
                <a:ea typeface="Ubuntu"/>
                <a:cs typeface="Ubuntu"/>
                <a:sym typeface="Ubuntu"/>
              </a:rPr>
              <a:t>Stay there with In-neighbours (X1, X2) </a:t>
            </a:r>
            <a:br>
              <a:rPr lang="en">
                <a:solidFill>
                  <a:schemeClr val="dk1"/>
                </a:solidFill>
              </a:rPr>
            </a:br>
            <a:r>
              <a:rPr lang="en" sz="1400">
                <a:solidFill>
                  <a:schemeClr val="dk1"/>
                </a:solidFill>
                <a:latin typeface="Ubuntu"/>
                <a:ea typeface="Ubuntu"/>
                <a:cs typeface="Ubuntu"/>
                <a:sym typeface="Ubuntu"/>
              </a:rPr>
              <a:t>and out-neighbours (X3, X4, X5)</a:t>
            </a:r>
            <a:endParaRPr>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Char char="○"/>
            </a:pPr>
            <a:r>
              <a:rPr lang="en" sz="1400">
                <a:solidFill>
                  <a:schemeClr val="dk1"/>
                </a:solidFill>
                <a:latin typeface="Ubuntu"/>
                <a:ea typeface="Ubuntu"/>
                <a:cs typeface="Ubuntu"/>
                <a:sym typeface="Ubuntu"/>
              </a:rPr>
              <a:t> Add to Delete List</a:t>
            </a:r>
            <a:endParaRPr sz="1400">
              <a:solidFill>
                <a:schemeClr val="dk1"/>
              </a:solidFill>
              <a:latin typeface="Ubuntu"/>
              <a:ea typeface="Ubuntu"/>
              <a:cs typeface="Ubuntu"/>
              <a:sym typeface="Ubuntu"/>
            </a:endParaRPr>
          </a:p>
          <a:p>
            <a:pPr indent="-317500" lvl="0" marL="457200" rtl="0" algn="l">
              <a:spcBef>
                <a:spcPts val="0"/>
              </a:spcBef>
              <a:spcAft>
                <a:spcPts val="0"/>
              </a:spcAft>
              <a:buClr>
                <a:schemeClr val="dk1"/>
              </a:buClr>
              <a:buSzPts val="1400"/>
              <a:buFont typeface="Ubuntu"/>
              <a:buChar char="●"/>
            </a:pPr>
            <a:r>
              <a:rPr b="1" lang="en" sz="1400">
                <a:solidFill>
                  <a:schemeClr val="dk1"/>
                </a:solidFill>
                <a:latin typeface="Ubuntu"/>
                <a:ea typeface="Ubuntu"/>
                <a:cs typeface="Ubuntu"/>
                <a:sym typeface="Ubuntu"/>
              </a:rPr>
              <a:t>Search Adjustments:</a:t>
            </a:r>
            <a:endParaRPr b="1" sz="1400">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Char char="○"/>
            </a:pPr>
            <a:r>
              <a:rPr lang="en" sz="1400">
                <a:solidFill>
                  <a:schemeClr val="dk1"/>
                </a:solidFill>
                <a:latin typeface="Ubuntu"/>
                <a:ea typeface="Ubuntu"/>
                <a:cs typeface="Ubuntu"/>
                <a:sym typeface="Ubuntu"/>
              </a:rPr>
              <a:t>Filter result with Delete List</a:t>
            </a:r>
            <a:endParaRPr sz="1400">
              <a:solidFill>
                <a:schemeClr val="dk1"/>
              </a:solidFill>
              <a:latin typeface="Ubuntu"/>
              <a:ea typeface="Ubuntu"/>
              <a:cs typeface="Ubuntu"/>
              <a:sym typeface="Ubuntu"/>
            </a:endParaRPr>
          </a:p>
          <a:p>
            <a:pPr indent="-317500" lvl="0" marL="457200" rtl="0" algn="l">
              <a:spcBef>
                <a:spcPts val="0"/>
              </a:spcBef>
              <a:spcAft>
                <a:spcPts val="0"/>
              </a:spcAft>
              <a:buClr>
                <a:schemeClr val="dk1"/>
              </a:buClr>
              <a:buSzPts val="1400"/>
              <a:buFont typeface="Ubuntu"/>
              <a:buChar char="●"/>
            </a:pPr>
            <a:r>
              <a:rPr b="1" lang="en" sz="1400">
                <a:solidFill>
                  <a:schemeClr val="dk1"/>
                </a:solidFill>
                <a:latin typeface="Ubuntu"/>
                <a:ea typeface="Ubuntu"/>
                <a:cs typeface="Ubuntu"/>
                <a:sym typeface="Ubuntu"/>
              </a:rPr>
              <a:t>Delete Consolidation</a:t>
            </a:r>
            <a:endParaRPr b="1" sz="1400">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Char char="○"/>
            </a:pPr>
            <a:r>
              <a:rPr lang="en" sz="1400">
                <a:solidFill>
                  <a:schemeClr val="dk1"/>
                </a:solidFill>
                <a:latin typeface="Ubuntu"/>
                <a:ea typeface="Ubuntu"/>
                <a:cs typeface="Ubuntu"/>
                <a:sym typeface="Ubuntu"/>
              </a:rPr>
              <a:t>Batch update</a:t>
            </a:r>
            <a:endParaRPr sz="1400">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Char char="○"/>
            </a:pPr>
            <a:r>
              <a:rPr lang="en" sz="1400">
                <a:solidFill>
                  <a:schemeClr val="dk1"/>
                </a:solidFill>
                <a:latin typeface="Ubuntu"/>
                <a:ea typeface="Ubuntu"/>
                <a:cs typeface="Ubuntu"/>
                <a:sym typeface="Ubuntu"/>
              </a:rPr>
              <a:t>Delete node / add edges</a:t>
            </a:r>
            <a:endParaRPr sz="1400">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Char char="○"/>
            </a:pPr>
            <a:r>
              <a:rPr lang="en" sz="1400">
                <a:solidFill>
                  <a:schemeClr val="dk1"/>
                </a:solidFill>
                <a:latin typeface="Ubuntu"/>
                <a:ea typeface="Ubuntu"/>
                <a:cs typeface="Ubuntu"/>
                <a:sym typeface="Ubuntu"/>
              </a:rPr>
              <a:t>Prune</a:t>
            </a:r>
            <a:endParaRPr sz="1400">
              <a:solidFill>
                <a:schemeClr val="dk1"/>
              </a:solidFill>
              <a:latin typeface="Ubuntu"/>
              <a:ea typeface="Ubuntu"/>
              <a:cs typeface="Ubuntu"/>
              <a:sym typeface="Ubuntu"/>
            </a:endParaRPr>
          </a:p>
        </p:txBody>
      </p:sp>
      <p:sp>
        <p:nvSpPr>
          <p:cNvPr id="6839" name="Google Shape;6839;p205"/>
          <p:cNvSpPr txBox="1"/>
          <p:nvPr/>
        </p:nvSpPr>
        <p:spPr>
          <a:xfrm>
            <a:off x="311700" y="205300"/>
            <a:ext cx="56529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Singh et al. "FreshDiskANN: A Fast and Accurate Graph-Based ANN Index for Streaming Similarity Search" arXiv 2021</a:t>
            </a:r>
            <a:endParaRPr sz="788">
              <a:solidFill>
                <a:schemeClr val="dk1"/>
              </a:solidFill>
              <a:latin typeface="Ubuntu"/>
              <a:ea typeface="Ubuntu"/>
              <a:cs typeface="Ubuntu"/>
              <a:sym typeface="Ubuntu"/>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3" name="Shape 6843"/>
        <p:cNvGrpSpPr/>
        <p:nvPr/>
      </p:nvGrpSpPr>
      <p:grpSpPr>
        <a:xfrm>
          <a:off x="0" y="0"/>
          <a:ext cx="0" cy="0"/>
          <a:chOff x="0" y="0"/>
          <a:chExt cx="0" cy="0"/>
        </a:xfrm>
      </p:grpSpPr>
      <p:sp>
        <p:nvSpPr>
          <p:cNvPr id="6844" name="Google Shape;6844;p20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IP-DiskANN</a:t>
            </a:r>
            <a:r>
              <a:rPr lang="en">
                <a:latin typeface="Ubuntu"/>
                <a:ea typeface="Ubuntu"/>
                <a:cs typeface="Ubuntu"/>
                <a:sym typeface="Ubuntu"/>
              </a:rPr>
              <a:t> [</a:t>
            </a:r>
            <a:r>
              <a:rPr lang="en"/>
              <a:t>1</a:t>
            </a:r>
            <a:r>
              <a:rPr lang="en">
                <a:latin typeface="Ubuntu"/>
                <a:ea typeface="Ubuntu"/>
                <a:cs typeface="Ubuntu"/>
                <a:sym typeface="Ubuntu"/>
              </a:rPr>
              <a:t>/</a:t>
            </a:r>
            <a:r>
              <a:rPr lang="en"/>
              <a:t>2</a:t>
            </a:r>
            <a:r>
              <a:rPr lang="en">
                <a:latin typeface="Ubuntu"/>
                <a:ea typeface="Ubuntu"/>
                <a:cs typeface="Ubuntu"/>
                <a:sym typeface="Ubuntu"/>
              </a:rPr>
              <a:t>]</a:t>
            </a:r>
            <a:endParaRPr>
              <a:latin typeface="Ubuntu"/>
              <a:ea typeface="Ubuntu"/>
              <a:cs typeface="Ubuntu"/>
              <a:sym typeface="Ubuntu"/>
            </a:endParaRPr>
          </a:p>
        </p:txBody>
      </p:sp>
      <p:sp>
        <p:nvSpPr>
          <p:cNvPr id="6845" name="Google Shape;6845;p20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846" name="Google Shape;6846;p206"/>
          <p:cNvSpPr txBox="1"/>
          <p:nvPr>
            <p:ph idx="1" type="body"/>
          </p:nvPr>
        </p:nvSpPr>
        <p:spPr>
          <a:xfrm>
            <a:off x="311700" y="1152475"/>
            <a:ext cx="8520600" cy="200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Handles deletions without batch consolidation</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FreshDiskANN accumulates deletions and consolidates </a:t>
            </a:r>
            <a:r>
              <a:rPr b="1" lang="en">
                <a:solidFill>
                  <a:schemeClr val="dk1"/>
                </a:solidFill>
              </a:rPr>
              <a:t>periodically</a:t>
            </a:r>
            <a:r>
              <a:rPr lang="en">
                <a:solidFill>
                  <a:schemeClr val="dk1"/>
                </a:solidFill>
              </a:rPr>
              <a:t>,</a:t>
            </a:r>
            <a:br>
              <a:rPr lang="en">
                <a:solidFill>
                  <a:schemeClr val="dk1"/>
                </a:solidFill>
              </a:rPr>
            </a:br>
            <a:r>
              <a:rPr lang="en">
                <a:solidFill>
                  <a:schemeClr val="dk1"/>
                </a:solidFill>
              </a:rPr>
              <a:t>causing </a:t>
            </a:r>
            <a:r>
              <a:rPr b="1" lang="en">
                <a:solidFill>
                  <a:schemeClr val="dk1"/>
                </a:solidFill>
              </a:rPr>
              <a:t>latency </a:t>
            </a:r>
            <a:r>
              <a:rPr b="1" lang="en">
                <a:solidFill>
                  <a:schemeClr val="dk1"/>
                </a:solidFill>
              </a:rPr>
              <a:t>spikes</a:t>
            </a:r>
            <a:r>
              <a:rPr lang="en">
                <a:solidFill>
                  <a:schemeClr val="dk1"/>
                </a:solidFill>
              </a:rPr>
              <a:t> </a:t>
            </a:r>
            <a:r>
              <a:rPr lang="en">
                <a:solidFill>
                  <a:schemeClr val="dk1"/>
                </a:solidFill>
              </a:rPr>
              <a:t>and </a:t>
            </a:r>
            <a:r>
              <a:rPr b="1" lang="en">
                <a:solidFill>
                  <a:schemeClr val="dk1"/>
                </a:solidFill>
              </a:rPr>
              <a:t>resource overheads</a:t>
            </a:r>
            <a:endParaRPr b="1">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IP-DiskANN processes every insertion and deletion </a:t>
            </a:r>
            <a:r>
              <a:rPr b="1" lang="en">
                <a:solidFill>
                  <a:schemeClr val="dk1"/>
                </a:solidFill>
              </a:rPr>
              <a:t>in-place</a:t>
            </a:r>
            <a:r>
              <a:rPr lang="en">
                <a:solidFill>
                  <a:schemeClr val="dk1"/>
                </a:solidFill>
              </a:rPr>
              <a:t>, maintaining a single live graph at all times</a:t>
            </a:r>
            <a:endParaRPr>
              <a:solidFill>
                <a:schemeClr val="dk1"/>
              </a:solidFill>
            </a:endParaRPr>
          </a:p>
        </p:txBody>
      </p:sp>
      <p:sp>
        <p:nvSpPr>
          <p:cNvPr id="6847" name="Google Shape;6847;p206"/>
          <p:cNvSpPr txBox="1"/>
          <p:nvPr>
            <p:ph idx="1" type="body"/>
          </p:nvPr>
        </p:nvSpPr>
        <p:spPr>
          <a:xfrm>
            <a:off x="311700" y="3577450"/>
            <a:ext cx="8520600" cy="6636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1200"/>
              </a:spcBef>
              <a:spcAft>
                <a:spcPts val="1200"/>
              </a:spcAft>
              <a:buNone/>
            </a:pPr>
            <a:r>
              <a:rPr b="1" lang="en" sz="1700">
                <a:solidFill>
                  <a:srgbClr val="C00000"/>
                </a:solidFill>
              </a:rPr>
              <a:t>IP-DiskANN vs FreshDiskANN</a:t>
            </a:r>
            <a:br>
              <a:rPr lang="en" sz="1700">
                <a:solidFill>
                  <a:srgbClr val="C00000"/>
                </a:solidFill>
              </a:rPr>
            </a:br>
            <a:r>
              <a:rPr lang="en" sz="1700">
                <a:solidFill>
                  <a:srgbClr val="C00000"/>
                </a:solidFill>
              </a:rPr>
              <a:t>35% faster deletions and recall improvement </a:t>
            </a:r>
            <a:endParaRPr sz="1700">
              <a:solidFill>
                <a:srgbClr val="C00000"/>
              </a:solidFill>
            </a:endParaRPr>
          </a:p>
        </p:txBody>
      </p:sp>
      <p:sp>
        <p:nvSpPr>
          <p:cNvPr id="6848" name="Google Shape;6848;p206"/>
          <p:cNvSpPr txBox="1"/>
          <p:nvPr/>
        </p:nvSpPr>
        <p:spPr>
          <a:xfrm>
            <a:off x="311700" y="205300"/>
            <a:ext cx="55665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Xu et al. "In-place Updates of a Graph Index for Streaming Approximate Nearest Neighbor Search" arXiv 2025</a:t>
            </a:r>
            <a:endParaRPr sz="788">
              <a:solidFill>
                <a:schemeClr val="dk1"/>
              </a:solidFill>
              <a:latin typeface="Ubuntu"/>
              <a:ea typeface="Ubuntu"/>
              <a:cs typeface="Ubuntu"/>
              <a:sym typeface="Ubuntu"/>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2" name="Shape 6852"/>
        <p:cNvGrpSpPr/>
        <p:nvPr/>
      </p:nvGrpSpPr>
      <p:grpSpPr>
        <a:xfrm>
          <a:off x="0" y="0"/>
          <a:ext cx="0" cy="0"/>
          <a:chOff x="0" y="0"/>
          <a:chExt cx="0" cy="0"/>
        </a:xfrm>
      </p:grpSpPr>
      <p:sp>
        <p:nvSpPr>
          <p:cNvPr id="6853" name="Google Shape;6853;p20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IP-DiskANN</a:t>
            </a:r>
            <a:r>
              <a:rPr lang="en">
                <a:latin typeface="Ubuntu"/>
                <a:ea typeface="Ubuntu"/>
                <a:cs typeface="Ubuntu"/>
                <a:sym typeface="Ubuntu"/>
              </a:rPr>
              <a:t> [</a:t>
            </a:r>
            <a:r>
              <a:rPr lang="en"/>
              <a:t>2</a:t>
            </a:r>
            <a:r>
              <a:rPr lang="en">
                <a:latin typeface="Ubuntu"/>
                <a:ea typeface="Ubuntu"/>
                <a:cs typeface="Ubuntu"/>
                <a:sym typeface="Ubuntu"/>
              </a:rPr>
              <a:t>/</a:t>
            </a:r>
            <a:r>
              <a:rPr lang="en"/>
              <a:t>2</a:t>
            </a:r>
            <a:r>
              <a:rPr lang="en">
                <a:latin typeface="Ubuntu"/>
                <a:ea typeface="Ubuntu"/>
                <a:cs typeface="Ubuntu"/>
                <a:sym typeface="Ubuntu"/>
              </a:rPr>
              <a:t>]</a:t>
            </a:r>
            <a:endParaRPr>
              <a:latin typeface="Ubuntu"/>
              <a:ea typeface="Ubuntu"/>
              <a:cs typeface="Ubuntu"/>
              <a:sym typeface="Ubuntu"/>
            </a:endParaRPr>
          </a:p>
        </p:txBody>
      </p:sp>
      <p:sp>
        <p:nvSpPr>
          <p:cNvPr id="6854" name="Google Shape;6854;p20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855" name="Google Shape;6855;p207" title="step_1.png"/>
          <p:cNvPicPr preferRelativeResize="0"/>
          <p:nvPr/>
        </p:nvPicPr>
        <p:blipFill rotWithShape="1">
          <a:blip r:embed="rId3">
            <a:alphaModFix/>
          </a:blip>
          <a:srcRect b="20414" l="13217" r="16519" t="0"/>
          <a:stretch/>
        </p:blipFill>
        <p:spPr>
          <a:xfrm>
            <a:off x="5169176" y="793578"/>
            <a:ext cx="3974825" cy="3101473"/>
          </a:xfrm>
          <a:prstGeom prst="rect">
            <a:avLst/>
          </a:prstGeom>
          <a:noFill/>
          <a:ln>
            <a:noFill/>
          </a:ln>
        </p:spPr>
      </p:pic>
      <p:sp>
        <p:nvSpPr>
          <p:cNvPr id="6856" name="Google Shape;6856;p207"/>
          <p:cNvSpPr txBox="1"/>
          <p:nvPr/>
        </p:nvSpPr>
        <p:spPr>
          <a:xfrm>
            <a:off x="311700" y="1307475"/>
            <a:ext cx="47994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0E0E0E"/>
              </a:buClr>
              <a:buSzPts val="1600"/>
              <a:buChar char="●"/>
            </a:pPr>
            <a:r>
              <a:rPr b="1" lang="en" sz="1600">
                <a:solidFill>
                  <a:srgbClr val="0E0E0E"/>
                </a:solidFill>
                <a:latin typeface="Ubuntu"/>
                <a:ea typeface="Ubuntu"/>
                <a:cs typeface="Ubuntu"/>
                <a:sym typeface="Ubuntu"/>
              </a:rPr>
              <a:t>GreedySearch</a:t>
            </a:r>
            <a:r>
              <a:rPr lang="en" sz="1600">
                <a:solidFill>
                  <a:srgbClr val="0E0E0E"/>
                </a:solidFill>
                <a:latin typeface="Ubuntu"/>
                <a:ea typeface="Ubuntu"/>
                <a:cs typeface="Ubuntu"/>
                <a:sym typeface="Ubuntu"/>
              </a:rPr>
              <a:t> with </a:t>
            </a:r>
            <a:r>
              <a:rPr lang="en" sz="1600">
                <a:solidFill>
                  <a:srgbClr val="0E0E0E"/>
                </a:solidFill>
                <a:latin typeface="Ubuntu"/>
                <a:ea typeface="Ubuntu"/>
                <a:cs typeface="Ubuntu"/>
                <a:sym typeface="Ubuntu"/>
              </a:rPr>
              <a:t>P</a:t>
            </a:r>
            <a:r>
              <a:rPr lang="en" sz="1600">
                <a:solidFill>
                  <a:srgbClr val="0E0E0E"/>
                </a:solidFill>
                <a:latin typeface="Ubuntu"/>
                <a:ea typeface="Ubuntu"/>
                <a:cs typeface="Ubuntu"/>
                <a:sym typeface="Ubuntu"/>
              </a:rPr>
              <a:t> as query </a:t>
            </a:r>
            <a:endParaRPr sz="1600">
              <a:solidFill>
                <a:srgbClr val="0E0E0E"/>
              </a:solidFill>
              <a:latin typeface="Ubuntu"/>
              <a:ea typeface="Ubuntu"/>
              <a:cs typeface="Ubuntu"/>
              <a:sym typeface="Ubuntu"/>
            </a:endParaRPr>
          </a:p>
        </p:txBody>
      </p:sp>
      <p:sp>
        <p:nvSpPr>
          <p:cNvPr id="6857" name="Google Shape;6857;p207"/>
          <p:cNvSpPr txBox="1"/>
          <p:nvPr/>
        </p:nvSpPr>
        <p:spPr>
          <a:xfrm>
            <a:off x="311700" y="205300"/>
            <a:ext cx="55665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Xu et al. "In-place Updates of a Graph Index for Streaming Approximate Nearest Neighbor Search" arXiv 2025</a:t>
            </a:r>
            <a:endParaRPr sz="788">
              <a:solidFill>
                <a:schemeClr val="dk1"/>
              </a:solidFill>
              <a:latin typeface="Ubuntu"/>
              <a:ea typeface="Ubuntu"/>
              <a:cs typeface="Ubuntu"/>
              <a:sym typeface="Ubuntu"/>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1" name="Shape 6861"/>
        <p:cNvGrpSpPr/>
        <p:nvPr/>
      </p:nvGrpSpPr>
      <p:grpSpPr>
        <a:xfrm>
          <a:off x="0" y="0"/>
          <a:ext cx="0" cy="0"/>
          <a:chOff x="0" y="0"/>
          <a:chExt cx="0" cy="0"/>
        </a:xfrm>
      </p:grpSpPr>
      <p:sp>
        <p:nvSpPr>
          <p:cNvPr id="6862" name="Google Shape;6862;p20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IP-DiskANN</a:t>
            </a:r>
            <a:r>
              <a:rPr lang="en">
                <a:latin typeface="Ubuntu"/>
                <a:ea typeface="Ubuntu"/>
                <a:cs typeface="Ubuntu"/>
                <a:sym typeface="Ubuntu"/>
              </a:rPr>
              <a:t> [</a:t>
            </a:r>
            <a:r>
              <a:rPr lang="en"/>
              <a:t>2</a:t>
            </a:r>
            <a:r>
              <a:rPr lang="en">
                <a:latin typeface="Ubuntu"/>
                <a:ea typeface="Ubuntu"/>
                <a:cs typeface="Ubuntu"/>
                <a:sym typeface="Ubuntu"/>
              </a:rPr>
              <a:t>/</a:t>
            </a:r>
            <a:r>
              <a:rPr lang="en"/>
              <a:t>2</a:t>
            </a:r>
            <a:r>
              <a:rPr lang="en">
                <a:latin typeface="Ubuntu"/>
                <a:ea typeface="Ubuntu"/>
                <a:cs typeface="Ubuntu"/>
                <a:sym typeface="Ubuntu"/>
              </a:rPr>
              <a:t>]</a:t>
            </a:r>
            <a:endParaRPr>
              <a:latin typeface="Ubuntu"/>
              <a:ea typeface="Ubuntu"/>
              <a:cs typeface="Ubuntu"/>
              <a:sym typeface="Ubuntu"/>
            </a:endParaRPr>
          </a:p>
        </p:txBody>
      </p:sp>
      <p:sp>
        <p:nvSpPr>
          <p:cNvPr id="6863" name="Google Shape;6863;p20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864" name="Google Shape;6864;p208" title="step_3.png"/>
          <p:cNvPicPr preferRelativeResize="0"/>
          <p:nvPr/>
        </p:nvPicPr>
        <p:blipFill rotWithShape="1">
          <a:blip r:embed="rId3">
            <a:alphaModFix/>
          </a:blip>
          <a:srcRect b="19485" l="13006" r="17371" t="0"/>
          <a:stretch/>
        </p:blipFill>
        <p:spPr>
          <a:xfrm>
            <a:off x="5132700" y="779288"/>
            <a:ext cx="4011300" cy="3195637"/>
          </a:xfrm>
          <a:prstGeom prst="rect">
            <a:avLst/>
          </a:prstGeom>
          <a:noFill/>
          <a:ln>
            <a:noFill/>
          </a:ln>
        </p:spPr>
      </p:pic>
      <p:sp>
        <p:nvSpPr>
          <p:cNvPr id="6865" name="Google Shape;6865;p208"/>
          <p:cNvSpPr txBox="1"/>
          <p:nvPr/>
        </p:nvSpPr>
        <p:spPr>
          <a:xfrm>
            <a:off x="311700" y="1307475"/>
            <a:ext cx="47994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0E0E0E"/>
              </a:buClr>
              <a:buSzPts val="1600"/>
              <a:buChar char="●"/>
            </a:pPr>
            <a:r>
              <a:rPr b="1" lang="en" sz="1600">
                <a:solidFill>
                  <a:srgbClr val="0E0E0E"/>
                </a:solidFill>
                <a:latin typeface="Ubuntu"/>
                <a:ea typeface="Ubuntu"/>
                <a:cs typeface="Ubuntu"/>
                <a:sym typeface="Ubuntu"/>
              </a:rPr>
              <a:t>GreedySearch</a:t>
            </a:r>
            <a:r>
              <a:rPr lang="en" sz="1600">
                <a:solidFill>
                  <a:srgbClr val="0E0E0E"/>
                </a:solidFill>
                <a:latin typeface="Ubuntu"/>
                <a:ea typeface="Ubuntu"/>
                <a:cs typeface="Ubuntu"/>
                <a:sym typeface="Ubuntu"/>
              </a:rPr>
              <a:t> with P as query </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Char char="●"/>
            </a:pPr>
            <a:r>
              <a:rPr lang="en" sz="1600">
                <a:solidFill>
                  <a:srgbClr val="0E0E0E"/>
                </a:solidFill>
                <a:latin typeface="Ubuntu"/>
                <a:ea typeface="Ubuntu"/>
                <a:cs typeface="Ubuntu"/>
                <a:sym typeface="Ubuntu"/>
              </a:rPr>
              <a:t>Find approximate in-neighbors: {A, B}</a:t>
            </a:r>
            <a:endParaRPr sz="1600">
              <a:solidFill>
                <a:srgbClr val="0E0E0E"/>
              </a:solidFill>
              <a:latin typeface="Ubuntu"/>
              <a:ea typeface="Ubuntu"/>
              <a:cs typeface="Ubuntu"/>
              <a:sym typeface="Ubuntu"/>
            </a:endParaRPr>
          </a:p>
        </p:txBody>
      </p:sp>
      <p:sp>
        <p:nvSpPr>
          <p:cNvPr id="6866" name="Google Shape;6866;p208"/>
          <p:cNvSpPr txBox="1"/>
          <p:nvPr/>
        </p:nvSpPr>
        <p:spPr>
          <a:xfrm>
            <a:off x="311700" y="205300"/>
            <a:ext cx="55665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Xu et al. "In-place Updates of a Graph Index for Streaming Approximate Nearest Neighbor Search" arXiv 2025</a:t>
            </a:r>
            <a:endParaRPr sz="788">
              <a:solidFill>
                <a:schemeClr val="dk1"/>
              </a:solidFill>
              <a:latin typeface="Ubuntu"/>
              <a:ea typeface="Ubuntu"/>
              <a:cs typeface="Ubuntu"/>
              <a:sym typeface="Ubuntu"/>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0" name="Shape 6870"/>
        <p:cNvGrpSpPr/>
        <p:nvPr/>
      </p:nvGrpSpPr>
      <p:grpSpPr>
        <a:xfrm>
          <a:off x="0" y="0"/>
          <a:ext cx="0" cy="0"/>
          <a:chOff x="0" y="0"/>
          <a:chExt cx="0" cy="0"/>
        </a:xfrm>
      </p:grpSpPr>
      <p:sp>
        <p:nvSpPr>
          <p:cNvPr id="6871" name="Google Shape;6871;p20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IP-DiskANN</a:t>
            </a:r>
            <a:r>
              <a:rPr lang="en">
                <a:latin typeface="Ubuntu"/>
                <a:ea typeface="Ubuntu"/>
                <a:cs typeface="Ubuntu"/>
                <a:sym typeface="Ubuntu"/>
              </a:rPr>
              <a:t> [</a:t>
            </a:r>
            <a:r>
              <a:rPr lang="en"/>
              <a:t>2/2</a:t>
            </a:r>
            <a:r>
              <a:rPr lang="en">
                <a:latin typeface="Ubuntu"/>
                <a:ea typeface="Ubuntu"/>
                <a:cs typeface="Ubuntu"/>
                <a:sym typeface="Ubuntu"/>
              </a:rPr>
              <a:t>]</a:t>
            </a:r>
            <a:endParaRPr>
              <a:latin typeface="Ubuntu"/>
              <a:ea typeface="Ubuntu"/>
              <a:cs typeface="Ubuntu"/>
              <a:sym typeface="Ubuntu"/>
            </a:endParaRPr>
          </a:p>
        </p:txBody>
      </p:sp>
      <p:sp>
        <p:nvSpPr>
          <p:cNvPr id="6872" name="Google Shape;6872;p20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873" name="Google Shape;6873;p209" title="step_4.png"/>
          <p:cNvPicPr preferRelativeResize="0"/>
          <p:nvPr/>
        </p:nvPicPr>
        <p:blipFill rotWithShape="1">
          <a:blip r:embed="rId3">
            <a:alphaModFix/>
          </a:blip>
          <a:srcRect b="20414" l="13646" r="17155" t="0"/>
          <a:stretch/>
        </p:blipFill>
        <p:spPr>
          <a:xfrm>
            <a:off x="5175925" y="814720"/>
            <a:ext cx="3968075" cy="3144006"/>
          </a:xfrm>
          <a:prstGeom prst="rect">
            <a:avLst/>
          </a:prstGeom>
          <a:noFill/>
          <a:ln>
            <a:noFill/>
          </a:ln>
        </p:spPr>
      </p:pic>
      <p:sp>
        <p:nvSpPr>
          <p:cNvPr id="6874" name="Google Shape;6874;p209"/>
          <p:cNvSpPr txBox="1"/>
          <p:nvPr/>
        </p:nvSpPr>
        <p:spPr>
          <a:xfrm>
            <a:off x="311700" y="1307475"/>
            <a:ext cx="4799400" cy="16623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0E0E0E"/>
              </a:buClr>
              <a:buSzPts val="1600"/>
              <a:buChar char="●"/>
            </a:pPr>
            <a:r>
              <a:rPr b="1" lang="en" sz="1600">
                <a:solidFill>
                  <a:srgbClr val="0E0E0E"/>
                </a:solidFill>
                <a:latin typeface="Ubuntu"/>
                <a:ea typeface="Ubuntu"/>
                <a:cs typeface="Ubuntu"/>
                <a:sym typeface="Ubuntu"/>
              </a:rPr>
              <a:t>GreedySearch</a:t>
            </a:r>
            <a:r>
              <a:rPr lang="en" sz="1600">
                <a:solidFill>
                  <a:srgbClr val="0E0E0E"/>
                </a:solidFill>
                <a:latin typeface="Ubuntu"/>
                <a:ea typeface="Ubuntu"/>
                <a:cs typeface="Ubuntu"/>
                <a:sym typeface="Ubuntu"/>
              </a:rPr>
              <a:t> with P as query </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Char char="●"/>
            </a:pPr>
            <a:r>
              <a:rPr lang="en" sz="1600">
                <a:solidFill>
                  <a:srgbClr val="0E0E0E"/>
                </a:solidFill>
                <a:latin typeface="Ubuntu"/>
                <a:ea typeface="Ubuntu"/>
                <a:cs typeface="Ubuntu"/>
                <a:sym typeface="Ubuntu"/>
              </a:rPr>
              <a:t>Find approximate in-neighbors: {A, B}</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Rewire in-neighbors: add closest Candidates {D, E, F} to each {A, B}</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Rewire out-neighbors: for each w in Nout(p), find nodes near w and add edge → w</a:t>
            </a:r>
            <a:endParaRPr sz="1600">
              <a:solidFill>
                <a:srgbClr val="0E0E0E"/>
              </a:solidFill>
              <a:latin typeface="Ubuntu"/>
              <a:ea typeface="Ubuntu"/>
              <a:cs typeface="Ubuntu"/>
              <a:sym typeface="Ubuntu"/>
            </a:endParaRPr>
          </a:p>
        </p:txBody>
      </p:sp>
      <p:sp>
        <p:nvSpPr>
          <p:cNvPr id="6875" name="Google Shape;6875;p209"/>
          <p:cNvSpPr txBox="1"/>
          <p:nvPr/>
        </p:nvSpPr>
        <p:spPr>
          <a:xfrm>
            <a:off x="311700" y="205300"/>
            <a:ext cx="55665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Xu et al. "In-place Updates of a Graph Index for Streaming Approximate Nearest Neighbor Search" arXiv 2025</a:t>
            </a:r>
            <a:endParaRPr sz="788">
              <a:solidFill>
                <a:schemeClr val="dk1"/>
              </a:solidFill>
              <a:latin typeface="Ubuntu"/>
              <a:ea typeface="Ubuntu"/>
              <a:cs typeface="Ubuntu"/>
              <a:sym typeface="Ubuntu"/>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9" name="Shape 6879"/>
        <p:cNvGrpSpPr/>
        <p:nvPr/>
      </p:nvGrpSpPr>
      <p:grpSpPr>
        <a:xfrm>
          <a:off x="0" y="0"/>
          <a:ext cx="0" cy="0"/>
          <a:chOff x="0" y="0"/>
          <a:chExt cx="0" cy="0"/>
        </a:xfrm>
      </p:grpSpPr>
      <p:sp>
        <p:nvSpPr>
          <p:cNvPr id="6880" name="Google Shape;6880;p21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IP-DiskANN</a:t>
            </a:r>
            <a:r>
              <a:rPr lang="en">
                <a:latin typeface="Ubuntu"/>
                <a:ea typeface="Ubuntu"/>
                <a:cs typeface="Ubuntu"/>
                <a:sym typeface="Ubuntu"/>
              </a:rPr>
              <a:t> [</a:t>
            </a:r>
            <a:r>
              <a:rPr lang="en"/>
              <a:t>2/2</a:t>
            </a:r>
            <a:r>
              <a:rPr lang="en">
                <a:latin typeface="Ubuntu"/>
                <a:ea typeface="Ubuntu"/>
                <a:cs typeface="Ubuntu"/>
                <a:sym typeface="Ubuntu"/>
              </a:rPr>
              <a:t>]</a:t>
            </a:r>
            <a:endParaRPr>
              <a:latin typeface="Ubuntu"/>
              <a:ea typeface="Ubuntu"/>
              <a:cs typeface="Ubuntu"/>
              <a:sym typeface="Ubuntu"/>
            </a:endParaRPr>
          </a:p>
        </p:txBody>
      </p:sp>
      <p:sp>
        <p:nvSpPr>
          <p:cNvPr id="6881" name="Google Shape;6881;p2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882" name="Google Shape;6882;p210" title="step_5.png"/>
          <p:cNvPicPr preferRelativeResize="0"/>
          <p:nvPr/>
        </p:nvPicPr>
        <p:blipFill rotWithShape="1">
          <a:blip r:embed="rId3">
            <a:alphaModFix/>
          </a:blip>
          <a:srcRect b="19795" l="14287" r="18228" t="0"/>
          <a:stretch/>
        </p:blipFill>
        <p:spPr>
          <a:xfrm>
            <a:off x="5208350" y="747389"/>
            <a:ext cx="3935651" cy="3222137"/>
          </a:xfrm>
          <a:prstGeom prst="rect">
            <a:avLst/>
          </a:prstGeom>
          <a:noFill/>
          <a:ln>
            <a:noFill/>
          </a:ln>
        </p:spPr>
      </p:pic>
      <p:sp>
        <p:nvSpPr>
          <p:cNvPr id="6883" name="Google Shape;6883;p210"/>
          <p:cNvSpPr txBox="1"/>
          <p:nvPr/>
        </p:nvSpPr>
        <p:spPr>
          <a:xfrm>
            <a:off x="311700" y="1307475"/>
            <a:ext cx="4799400" cy="19086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0E0E0E"/>
              </a:buClr>
              <a:buSzPts val="1600"/>
              <a:buChar char="●"/>
            </a:pPr>
            <a:r>
              <a:rPr b="1" lang="en" sz="1600">
                <a:solidFill>
                  <a:srgbClr val="0E0E0E"/>
                </a:solidFill>
                <a:latin typeface="Ubuntu"/>
                <a:ea typeface="Ubuntu"/>
                <a:cs typeface="Ubuntu"/>
                <a:sym typeface="Ubuntu"/>
              </a:rPr>
              <a:t>GreedySearch</a:t>
            </a:r>
            <a:r>
              <a:rPr lang="en" sz="1600">
                <a:solidFill>
                  <a:srgbClr val="0E0E0E"/>
                </a:solidFill>
                <a:latin typeface="Ubuntu"/>
                <a:ea typeface="Ubuntu"/>
                <a:cs typeface="Ubuntu"/>
                <a:sym typeface="Ubuntu"/>
              </a:rPr>
              <a:t> with P as query </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Char char="●"/>
            </a:pPr>
            <a:r>
              <a:rPr lang="en" sz="1600">
                <a:solidFill>
                  <a:srgbClr val="0E0E0E"/>
                </a:solidFill>
                <a:latin typeface="Ubuntu"/>
                <a:ea typeface="Ubuntu"/>
                <a:cs typeface="Ubuntu"/>
                <a:sym typeface="Ubuntu"/>
              </a:rPr>
              <a:t>Find approximate in-neighbors: {A, B}</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Rewire in-neighbors: add closest Candidates {D, E, F} to each {A, B}</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Rewire out-neighbors: for each w in Nout(p), find nodes near w and add edge → w</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Remove p immediately</a:t>
            </a:r>
            <a:endParaRPr sz="1600">
              <a:solidFill>
                <a:srgbClr val="0E0E0E"/>
              </a:solidFill>
              <a:latin typeface="Ubuntu"/>
              <a:ea typeface="Ubuntu"/>
              <a:cs typeface="Ubuntu"/>
              <a:sym typeface="Ubuntu"/>
            </a:endParaRPr>
          </a:p>
        </p:txBody>
      </p:sp>
      <p:sp>
        <p:nvSpPr>
          <p:cNvPr id="6884" name="Google Shape;6884;p210"/>
          <p:cNvSpPr txBox="1"/>
          <p:nvPr/>
        </p:nvSpPr>
        <p:spPr>
          <a:xfrm>
            <a:off x="311700" y="205300"/>
            <a:ext cx="55665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Xu et al. "In-place Updates of a Graph Index for Streaming Approximate Nearest Neighbor Search" arXiv 2025</a:t>
            </a:r>
            <a:endParaRPr sz="788">
              <a:solidFill>
                <a:schemeClr val="dk1"/>
              </a:solidFill>
              <a:latin typeface="Ubuntu"/>
              <a:ea typeface="Ubuntu"/>
              <a:cs typeface="Ubuntu"/>
              <a:sym typeface="Ubuntu"/>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8" name="Shape 6888"/>
        <p:cNvGrpSpPr/>
        <p:nvPr/>
      </p:nvGrpSpPr>
      <p:grpSpPr>
        <a:xfrm>
          <a:off x="0" y="0"/>
          <a:ext cx="0" cy="0"/>
          <a:chOff x="0" y="0"/>
          <a:chExt cx="0" cy="0"/>
        </a:xfrm>
      </p:grpSpPr>
      <p:sp>
        <p:nvSpPr>
          <p:cNvPr id="6889" name="Google Shape;6889;p21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CleANN</a:t>
            </a:r>
            <a:r>
              <a:rPr lang="en">
                <a:latin typeface="Ubuntu"/>
                <a:ea typeface="Ubuntu"/>
                <a:cs typeface="Ubuntu"/>
                <a:sym typeface="Ubuntu"/>
              </a:rPr>
              <a:t> [</a:t>
            </a:r>
            <a:r>
              <a:rPr lang="en"/>
              <a:t>1</a:t>
            </a:r>
            <a:r>
              <a:rPr lang="en">
                <a:latin typeface="Ubuntu"/>
                <a:ea typeface="Ubuntu"/>
                <a:cs typeface="Ubuntu"/>
                <a:sym typeface="Ubuntu"/>
              </a:rPr>
              <a:t>/</a:t>
            </a:r>
            <a:r>
              <a:rPr lang="en"/>
              <a:t>3</a:t>
            </a:r>
            <a:r>
              <a:rPr lang="en">
                <a:latin typeface="Ubuntu"/>
                <a:ea typeface="Ubuntu"/>
                <a:cs typeface="Ubuntu"/>
                <a:sym typeface="Ubuntu"/>
              </a:rPr>
              <a:t>]</a:t>
            </a:r>
            <a:endParaRPr>
              <a:latin typeface="Ubuntu"/>
              <a:ea typeface="Ubuntu"/>
              <a:cs typeface="Ubuntu"/>
              <a:sym typeface="Ubuntu"/>
            </a:endParaRPr>
          </a:p>
        </p:txBody>
      </p:sp>
      <p:sp>
        <p:nvSpPr>
          <p:cNvPr id="6890" name="Google Shape;6890;p2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891" name="Google Shape;6891;p211"/>
          <p:cNvSpPr txBox="1"/>
          <p:nvPr/>
        </p:nvSpPr>
        <p:spPr>
          <a:xfrm>
            <a:off x="311700" y="1080550"/>
            <a:ext cx="83976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E0E0E"/>
                </a:solidFill>
                <a:latin typeface="Ubuntu"/>
                <a:ea typeface="Ubuntu"/>
                <a:cs typeface="Ubuntu"/>
                <a:sym typeface="Ubuntu"/>
              </a:rPr>
              <a:t>Problem with existing systems:</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b="1" lang="en" sz="1600">
                <a:solidFill>
                  <a:srgbClr val="0E0E0E"/>
                </a:solidFill>
                <a:latin typeface="Ubuntu"/>
                <a:ea typeface="Ubuntu"/>
                <a:cs typeface="Ubuntu"/>
                <a:sym typeface="Ubuntu"/>
              </a:rPr>
              <a:t>FreshDiskANN: </a:t>
            </a:r>
            <a:r>
              <a:rPr lang="en" sz="1600">
                <a:solidFill>
                  <a:srgbClr val="0E0E0E"/>
                </a:solidFill>
                <a:latin typeface="Ubuntu"/>
                <a:ea typeface="Ubuntu"/>
                <a:cs typeface="Ubuntu"/>
                <a:sym typeface="Ubuntu"/>
              </a:rPr>
              <a:t>periodic global consolidation → throughput spikes</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b="1" lang="en" sz="1600">
                <a:solidFill>
                  <a:srgbClr val="0E0E0E"/>
                </a:solidFill>
                <a:latin typeface="Ubuntu"/>
                <a:ea typeface="Ubuntu"/>
                <a:cs typeface="Ubuntu"/>
                <a:sym typeface="Ubuntu"/>
              </a:rPr>
              <a:t>IP-DiskANN:</a:t>
            </a:r>
            <a:r>
              <a:rPr lang="en" sz="1600">
                <a:solidFill>
                  <a:srgbClr val="0E0E0E"/>
                </a:solidFill>
                <a:latin typeface="Ubuntu"/>
                <a:ea typeface="Ubuntu"/>
                <a:cs typeface="Ubuntu"/>
                <a:sym typeface="Ubuntu"/>
              </a:rPr>
              <a:t> in-place deletions but no concurrency</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Both</a:t>
            </a:r>
            <a:r>
              <a:rPr lang="en" sz="1600">
                <a:solidFill>
                  <a:srgbClr val="C00000"/>
                </a:solidFill>
                <a:latin typeface="Ubuntu"/>
                <a:ea typeface="Ubuntu"/>
                <a:cs typeface="Ubuntu"/>
                <a:sym typeface="Ubuntu"/>
              </a:rPr>
              <a:t> suffer from insertion </a:t>
            </a:r>
            <a:r>
              <a:rPr lang="en" sz="1600">
                <a:solidFill>
                  <a:srgbClr val="0E0E0E"/>
                </a:solidFill>
                <a:latin typeface="Ubuntu"/>
                <a:ea typeface="Ubuntu"/>
                <a:cs typeface="Ubuntu"/>
                <a:sym typeface="Ubuntu"/>
              </a:rPr>
              <a:t>robustness </a:t>
            </a:r>
            <a:endParaRPr sz="1600">
              <a:solidFill>
                <a:srgbClr val="0E0E0E"/>
              </a:solidFill>
              <a:latin typeface="Ubuntu"/>
              <a:ea typeface="Ubuntu"/>
              <a:cs typeface="Ubuntu"/>
              <a:sym typeface="Ubuntu"/>
            </a:endParaRPr>
          </a:p>
          <a:p>
            <a:pPr indent="0" lvl="0" marL="0" rtl="0" algn="l">
              <a:spcBef>
                <a:spcPts val="0"/>
              </a:spcBef>
              <a:spcAft>
                <a:spcPts val="0"/>
              </a:spcAft>
              <a:buNone/>
            </a:pPr>
            <a:r>
              <a:t/>
            </a:r>
            <a:endParaRPr sz="1600">
              <a:solidFill>
                <a:srgbClr val="0E0E0E"/>
              </a:solidFill>
              <a:latin typeface="Ubuntu"/>
              <a:ea typeface="Ubuntu"/>
              <a:cs typeface="Ubuntu"/>
              <a:sym typeface="Ubuntu"/>
            </a:endParaRPr>
          </a:p>
          <a:p>
            <a:pPr indent="0" lvl="0" marL="0" rtl="0" algn="l">
              <a:spcBef>
                <a:spcPts val="0"/>
              </a:spcBef>
              <a:spcAft>
                <a:spcPts val="0"/>
              </a:spcAft>
              <a:buNone/>
            </a:pPr>
            <a:r>
              <a:rPr b="1" lang="en" sz="1600">
                <a:solidFill>
                  <a:srgbClr val="0E0E0E"/>
                </a:solidFill>
                <a:latin typeface="Ubuntu"/>
                <a:ea typeface="Ubuntu"/>
                <a:cs typeface="Ubuntu"/>
                <a:sym typeface="Ubuntu"/>
              </a:rPr>
              <a:t>CleANN's solution:</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b="1" lang="en" sz="1600">
                <a:solidFill>
                  <a:srgbClr val="0E0E0E"/>
                </a:solidFill>
                <a:latin typeface="Ubuntu"/>
                <a:ea typeface="Ubuntu"/>
                <a:cs typeface="Ubuntu"/>
                <a:sym typeface="Ubuntu"/>
              </a:rPr>
              <a:t>Bridge Building:</a:t>
            </a:r>
            <a:r>
              <a:rPr lang="en" sz="1600">
                <a:solidFill>
                  <a:srgbClr val="0E0E0E"/>
                </a:solidFill>
                <a:latin typeface="Ubuntu"/>
                <a:ea typeface="Ubuntu"/>
                <a:cs typeface="Ubuntu"/>
                <a:sym typeface="Ubuntu"/>
              </a:rPr>
              <a:t> adds "shortcut" edges during search tree traversal </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b="1" lang="en" sz="1600">
                <a:solidFill>
                  <a:srgbClr val="0E0E0E"/>
                </a:solidFill>
                <a:latin typeface="Ubuntu"/>
                <a:ea typeface="Ubuntu"/>
                <a:cs typeface="Ubuntu"/>
                <a:sym typeface="Ubuntu"/>
              </a:rPr>
              <a:t>On-the-fly Consolidation:</a:t>
            </a:r>
            <a:r>
              <a:rPr lang="en" sz="1600">
                <a:solidFill>
                  <a:srgbClr val="0E0E0E"/>
                </a:solidFill>
                <a:latin typeface="Ubuntu"/>
                <a:ea typeface="Ubuntu"/>
                <a:cs typeface="Ubuntu"/>
                <a:sym typeface="Ubuntu"/>
              </a:rPr>
              <a:t> cleanup triggered by query traffic, not batch scans</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b="1" lang="en" sz="1600">
                <a:solidFill>
                  <a:srgbClr val="0E0E0E"/>
                </a:solidFill>
                <a:latin typeface="Ubuntu"/>
                <a:ea typeface="Ubuntu"/>
                <a:cs typeface="Ubuntu"/>
                <a:sym typeface="Ubuntu"/>
              </a:rPr>
              <a:t>Semi-Lazy Cleaning: </a:t>
            </a:r>
            <a:r>
              <a:rPr lang="en" sz="1600">
                <a:solidFill>
                  <a:srgbClr val="0E0E0E"/>
                </a:solidFill>
                <a:latin typeface="Ubuntu"/>
                <a:ea typeface="Ubuntu"/>
                <a:cs typeface="Ubuntu"/>
                <a:sym typeface="Ubuntu"/>
              </a:rPr>
              <a:t>deleted nodes recycled after C consolidations, no full cleanup needed</a:t>
            </a:r>
            <a:endParaRPr sz="1600">
              <a:solidFill>
                <a:srgbClr val="0E0E0E"/>
              </a:solidFill>
              <a:latin typeface="Ubuntu"/>
              <a:ea typeface="Ubuntu"/>
              <a:cs typeface="Ubuntu"/>
              <a:sym typeface="Ubuntu"/>
            </a:endParaRPr>
          </a:p>
        </p:txBody>
      </p:sp>
      <p:sp>
        <p:nvSpPr>
          <p:cNvPr id="6892" name="Google Shape;6892;p211"/>
          <p:cNvSpPr txBox="1"/>
          <p:nvPr/>
        </p:nvSpPr>
        <p:spPr>
          <a:xfrm>
            <a:off x="311700" y="205300"/>
            <a:ext cx="56637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Zhang et al. "CleANN: Efficient Full Dynamism in Graph-based Approximate Nearest Neighbor Search" arXiv 2025</a:t>
            </a:r>
            <a:endParaRPr sz="788">
              <a:solidFill>
                <a:schemeClr val="dk1"/>
              </a:solidFill>
              <a:latin typeface="Ubuntu"/>
              <a:ea typeface="Ubuntu"/>
              <a:cs typeface="Ubuntu"/>
              <a:sym typeface="Ubuntu"/>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6" name="Shape 6896"/>
        <p:cNvGrpSpPr/>
        <p:nvPr/>
      </p:nvGrpSpPr>
      <p:grpSpPr>
        <a:xfrm>
          <a:off x="0" y="0"/>
          <a:ext cx="0" cy="0"/>
          <a:chOff x="0" y="0"/>
          <a:chExt cx="0" cy="0"/>
        </a:xfrm>
      </p:grpSpPr>
      <p:sp>
        <p:nvSpPr>
          <p:cNvPr id="6897" name="Google Shape;6897;p21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CleANN</a:t>
            </a:r>
            <a:r>
              <a:rPr lang="en">
                <a:latin typeface="Ubuntu"/>
                <a:ea typeface="Ubuntu"/>
                <a:cs typeface="Ubuntu"/>
                <a:sym typeface="Ubuntu"/>
              </a:rPr>
              <a:t> [</a:t>
            </a:r>
            <a:r>
              <a:rPr lang="en"/>
              <a:t>1</a:t>
            </a:r>
            <a:r>
              <a:rPr lang="en">
                <a:latin typeface="Ubuntu"/>
                <a:ea typeface="Ubuntu"/>
                <a:cs typeface="Ubuntu"/>
                <a:sym typeface="Ubuntu"/>
              </a:rPr>
              <a:t>/</a:t>
            </a:r>
            <a:r>
              <a:rPr lang="en"/>
              <a:t>3</a:t>
            </a:r>
            <a:r>
              <a:rPr lang="en">
                <a:latin typeface="Ubuntu"/>
                <a:ea typeface="Ubuntu"/>
                <a:cs typeface="Ubuntu"/>
                <a:sym typeface="Ubuntu"/>
              </a:rPr>
              <a:t>]</a:t>
            </a:r>
            <a:endParaRPr>
              <a:latin typeface="Ubuntu"/>
              <a:ea typeface="Ubuntu"/>
              <a:cs typeface="Ubuntu"/>
              <a:sym typeface="Ubuntu"/>
            </a:endParaRPr>
          </a:p>
        </p:txBody>
      </p:sp>
      <p:sp>
        <p:nvSpPr>
          <p:cNvPr id="6898" name="Google Shape;6898;p2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899" name="Google Shape;6899;p212"/>
          <p:cNvSpPr txBox="1"/>
          <p:nvPr/>
        </p:nvSpPr>
        <p:spPr>
          <a:xfrm>
            <a:off x="311700" y="1080550"/>
            <a:ext cx="83976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E0E0E"/>
                </a:solidFill>
                <a:latin typeface="Ubuntu"/>
                <a:ea typeface="Ubuntu"/>
                <a:cs typeface="Ubuntu"/>
                <a:sym typeface="Ubuntu"/>
              </a:rPr>
              <a:t>Problem with existing systems:</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b="1" lang="en" sz="1600">
                <a:solidFill>
                  <a:srgbClr val="0E0E0E"/>
                </a:solidFill>
                <a:latin typeface="Ubuntu"/>
                <a:ea typeface="Ubuntu"/>
                <a:cs typeface="Ubuntu"/>
                <a:sym typeface="Ubuntu"/>
              </a:rPr>
              <a:t>FreshDiskANN: </a:t>
            </a:r>
            <a:r>
              <a:rPr lang="en" sz="1600">
                <a:solidFill>
                  <a:srgbClr val="0E0E0E"/>
                </a:solidFill>
                <a:latin typeface="Ubuntu"/>
                <a:ea typeface="Ubuntu"/>
                <a:cs typeface="Ubuntu"/>
                <a:sym typeface="Ubuntu"/>
              </a:rPr>
              <a:t>periodic global consolidation → throughput spikes</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b="1" lang="en" sz="1600">
                <a:solidFill>
                  <a:srgbClr val="0E0E0E"/>
                </a:solidFill>
                <a:latin typeface="Ubuntu"/>
                <a:ea typeface="Ubuntu"/>
                <a:cs typeface="Ubuntu"/>
                <a:sym typeface="Ubuntu"/>
              </a:rPr>
              <a:t>IP-DiskANN:</a:t>
            </a:r>
            <a:r>
              <a:rPr lang="en" sz="1600">
                <a:solidFill>
                  <a:srgbClr val="0E0E0E"/>
                </a:solidFill>
                <a:latin typeface="Ubuntu"/>
                <a:ea typeface="Ubuntu"/>
                <a:cs typeface="Ubuntu"/>
                <a:sym typeface="Ubuntu"/>
              </a:rPr>
              <a:t> in-place deletions but no concurrency</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Both</a:t>
            </a:r>
            <a:r>
              <a:rPr lang="en" sz="1600">
                <a:solidFill>
                  <a:srgbClr val="C00000"/>
                </a:solidFill>
                <a:latin typeface="Ubuntu"/>
                <a:ea typeface="Ubuntu"/>
                <a:cs typeface="Ubuntu"/>
                <a:sym typeface="Ubuntu"/>
              </a:rPr>
              <a:t> suffer from insertion </a:t>
            </a:r>
            <a:r>
              <a:rPr lang="en" sz="1600">
                <a:solidFill>
                  <a:srgbClr val="0E0E0E"/>
                </a:solidFill>
                <a:latin typeface="Ubuntu"/>
                <a:ea typeface="Ubuntu"/>
                <a:cs typeface="Ubuntu"/>
                <a:sym typeface="Ubuntu"/>
              </a:rPr>
              <a:t>robustness </a:t>
            </a:r>
            <a:endParaRPr sz="1600">
              <a:solidFill>
                <a:srgbClr val="0E0E0E"/>
              </a:solidFill>
              <a:latin typeface="Ubuntu"/>
              <a:ea typeface="Ubuntu"/>
              <a:cs typeface="Ubuntu"/>
              <a:sym typeface="Ubuntu"/>
            </a:endParaRPr>
          </a:p>
          <a:p>
            <a:pPr indent="0" lvl="0" marL="0" rtl="0" algn="l">
              <a:spcBef>
                <a:spcPts val="0"/>
              </a:spcBef>
              <a:spcAft>
                <a:spcPts val="0"/>
              </a:spcAft>
              <a:buNone/>
            </a:pPr>
            <a:r>
              <a:t/>
            </a:r>
            <a:endParaRPr sz="1600">
              <a:solidFill>
                <a:srgbClr val="0E0E0E"/>
              </a:solidFill>
              <a:latin typeface="Ubuntu"/>
              <a:ea typeface="Ubuntu"/>
              <a:cs typeface="Ubuntu"/>
              <a:sym typeface="Ubuntu"/>
            </a:endParaRPr>
          </a:p>
          <a:p>
            <a:pPr indent="0" lvl="0" marL="0" rtl="0" algn="l">
              <a:spcBef>
                <a:spcPts val="0"/>
              </a:spcBef>
              <a:spcAft>
                <a:spcPts val="0"/>
              </a:spcAft>
              <a:buNone/>
            </a:pPr>
            <a:r>
              <a:rPr b="1" lang="en" sz="1600">
                <a:solidFill>
                  <a:srgbClr val="0E0E0E"/>
                </a:solidFill>
                <a:latin typeface="Ubuntu"/>
                <a:ea typeface="Ubuntu"/>
                <a:cs typeface="Ubuntu"/>
                <a:sym typeface="Ubuntu"/>
              </a:rPr>
              <a:t>CleANN's solution:</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b="1" lang="en" sz="1600">
                <a:solidFill>
                  <a:srgbClr val="0E0E0E"/>
                </a:solidFill>
                <a:latin typeface="Ubuntu"/>
                <a:ea typeface="Ubuntu"/>
                <a:cs typeface="Ubuntu"/>
                <a:sym typeface="Ubuntu"/>
              </a:rPr>
              <a:t>Bridge Building:</a:t>
            </a:r>
            <a:r>
              <a:rPr lang="en" sz="1600">
                <a:solidFill>
                  <a:srgbClr val="0E0E0E"/>
                </a:solidFill>
                <a:latin typeface="Ubuntu"/>
                <a:ea typeface="Ubuntu"/>
                <a:cs typeface="Ubuntu"/>
                <a:sym typeface="Ubuntu"/>
              </a:rPr>
              <a:t> adds "shortcut" edges during search tree traversal </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b="1" lang="en" sz="1600">
                <a:solidFill>
                  <a:srgbClr val="0E0E0E"/>
                </a:solidFill>
                <a:latin typeface="Ubuntu"/>
                <a:ea typeface="Ubuntu"/>
                <a:cs typeface="Ubuntu"/>
                <a:sym typeface="Ubuntu"/>
              </a:rPr>
              <a:t>On-the-fly Consolidation:</a:t>
            </a:r>
            <a:r>
              <a:rPr lang="en" sz="1600">
                <a:solidFill>
                  <a:srgbClr val="0E0E0E"/>
                </a:solidFill>
                <a:latin typeface="Ubuntu"/>
                <a:ea typeface="Ubuntu"/>
                <a:cs typeface="Ubuntu"/>
                <a:sym typeface="Ubuntu"/>
              </a:rPr>
              <a:t> cleanup triggered by query traffic, not batch scans</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b="1" lang="en" sz="1600">
                <a:solidFill>
                  <a:srgbClr val="0E0E0E"/>
                </a:solidFill>
                <a:latin typeface="Ubuntu"/>
                <a:ea typeface="Ubuntu"/>
                <a:cs typeface="Ubuntu"/>
                <a:sym typeface="Ubuntu"/>
              </a:rPr>
              <a:t>Semi-Lazy Cleaning: </a:t>
            </a:r>
            <a:r>
              <a:rPr lang="en" sz="1600">
                <a:solidFill>
                  <a:srgbClr val="0E0E0E"/>
                </a:solidFill>
                <a:latin typeface="Ubuntu"/>
                <a:ea typeface="Ubuntu"/>
                <a:cs typeface="Ubuntu"/>
                <a:sym typeface="Ubuntu"/>
              </a:rPr>
              <a:t>deleted nodes recycled after C consolidations, no full cleanup needed</a:t>
            </a:r>
            <a:endParaRPr sz="1600">
              <a:solidFill>
                <a:srgbClr val="0E0E0E"/>
              </a:solidFill>
              <a:latin typeface="Ubuntu"/>
              <a:ea typeface="Ubuntu"/>
              <a:cs typeface="Ubuntu"/>
              <a:sym typeface="Ubuntu"/>
            </a:endParaRPr>
          </a:p>
        </p:txBody>
      </p:sp>
      <p:sp>
        <p:nvSpPr>
          <p:cNvPr id="6900" name="Google Shape;6900;p212"/>
          <p:cNvSpPr txBox="1"/>
          <p:nvPr/>
        </p:nvSpPr>
        <p:spPr>
          <a:xfrm>
            <a:off x="311700" y="205300"/>
            <a:ext cx="56637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Zhang et al. "CleANN: Efficient Full Dynamism in Graph-based Approximate Nearest Neighbor Search" arXiv 2025</a:t>
            </a:r>
            <a:endParaRPr sz="788">
              <a:solidFill>
                <a:schemeClr val="dk1"/>
              </a:solidFill>
              <a:latin typeface="Ubuntu"/>
              <a:ea typeface="Ubuntu"/>
              <a:cs typeface="Ubuntu"/>
              <a:sym typeface="Ubuntu"/>
            </a:endParaRPr>
          </a:p>
        </p:txBody>
      </p:sp>
      <p:sp>
        <p:nvSpPr>
          <p:cNvPr id="6901" name="Google Shape;6901;p212"/>
          <p:cNvSpPr/>
          <p:nvPr/>
        </p:nvSpPr>
        <p:spPr>
          <a:xfrm>
            <a:off x="903419" y="3974350"/>
            <a:ext cx="4485600" cy="9099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CleANN vs FreshDiskANN: 7–1200x throughput, similar recall</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CleANN vs IP-DiskANN: 3x update throughput, 1.5x search throughput (single thread)</a:t>
            </a:r>
            <a:endParaRPr sz="1200">
              <a:latin typeface="Ubuntu"/>
              <a:ea typeface="Ubuntu"/>
              <a:cs typeface="Ubuntu"/>
              <a:sym typeface="Ubuntu"/>
            </a:endParaRPr>
          </a:p>
        </p:txBody>
      </p:sp>
      <p:sp>
        <p:nvSpPr>
          <p:cNvPr id="6902" name="Google Shape;6902;p212"/>
          <p:cNvSpPr/>
          <p:nvPr/>
        </p:nvSpPr>
        <p:spPr>
          <a:xfrm>
            <a:off x="5636287" y="3974350"/>
            <a:ext cx="2604300" cy="9099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sz="1200">
                <a:latin typeface="Ubuntu"/>
                <a:ea typeface="Ubuntu"/>
                <a:cs typeface="Ubuntu"/>
                <a:sym typeface="Ubuntu"/>
              </a:rPr>
              <a:t>explore how the parameter selection affects performance</a:t>
            </a:r>
            <a:endParaRPr sz="1200">
              <a:latin typeface="Ubuntu"/>
              <a:ea typeface="Ubuntu"/>
              <a:cs typeface="Ubuntu"/>
              <a:sym typeface="Ubuntu"/>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6" name="Shape 6906"/>
        <p:cNvGrpSpPr/>
        <p:nvPr/>
      </p:nvGrpSpPr>
      <p:grpSpPr>
        <a:xfrm>
          <a:off x="0" y="0"/>
          <a:ext cx="0" cy="0"/>
          <a:chOff x="0" y="0"/>
          <a:chExt cx="0" cy="0"/>
        </a:xfrm>
      </p:grpSpPr>
      <p:sp>
        <p:nvSpPr>
          <p:cNvPr id="6907" name="Google Shape;6907;p2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CleANN</a:t>
            </a:r>
            <a:r>
              <a:rPr lang="en">
                <a:latin typeface="Ubuntu"/>
                <a:ea typeface="Ubuntu"/>
                <a:cs typeface="Ubuntu"/>
                <a:sym typeface="Ubuntu"/>
              </a:rPr>
              <a:t> [</a:t>
            </a:r>
            <a:r>
              <a:rPr lang="en"/>
              <a:t>2/3</a:t>
            </a:r>
            <a:r>
              <a:rPr lang="en">
                <a:latin typeface="Ubuntu"/>
                <a:ea typeface="Ubuntu"/>
                <a:cs typeface="Ubuntu"/>
                <a:sym typeface="Ubuntu"/>
              </a:rPr>
              <a:t>] - Insert</a:t>
            </a:r>
            <a:endParaRPr>
              <a:latin typeface="Ubuntu"/>
              <a:ea typeface="Ubuntu"/>
              <a:cs typeface="Ubuntu"/>
              <a:sym typeface="Ubuntu"/>
            </a:endParaRPr>
          </a:p>
        </p:txBody>
      </p:sp>
      <p:sp>
        <p:nvSpPr>
          <p:cNvPr id="6908" name="Google Shape;6908;p2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09" name="Google Shape;6909;p213"/>
          <p:cNvSpPr txBox="1"/>
          <p:nvPr/>
        </p:nvSpPr>
        <p:spPr>
          <a:xfrm>
            <a:off x="311700" y="1080550"/>
            <a:ext cx="48750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E0E0E"/>
              </a:buClr>
              <a:buSzPts val="1800"/>
              <a:buFont typeface="Ubuntu"/>
              <a:buChar char="●"/>
            </a:pPr>
            <a:r>
              <a:rPr b="1" lang="en" sz="1800">
                <a:solidFill>
                  <a:srgbClr val="0E0E0E"/>
                </a:solidFill>
                <a:latin typeface="Ubuntu"/>
                <a:ea typeface="Ubuntu"/>
                <a:cs typeface="Ubuntu"/>
                <a:sym typeface="Ubuntu"/>
              </a:rPr>
              <a:t>GreedySearch</a:t>
            </a:r>
            <a:r>
              <a:rPr lang="en" sz="1800">
                <a:solidFill>
                  <a:srgbClr val="0E0E0E"/>
                </a:solidFill>
                <a:latin typeface="Ubuntu"/>
                <a:ea typeface="Ubuntu"/>
                <a:cs typeface="Ubuntu"/>
                <a:sym typeface="Ubuntu"/>
              </a:rPr>
              <a:t> with q as query </a:t>
            </a:r>
            <a:endParaRPr sz="1800">
              <a:solidFill>
                <a:srgbClr val="0E0E0E"/>
              </a:solidFill>
              <a:latin typeface="Ubuntu"/>
              <a:ea typeface="Ubuntu"/>
              <a:cs typeface="Ubuntu"/>
              <a:sym typeface="Ubuntu"/>
            </a:endParaRPr>
          </a:p>
        </p:txBody>
      </p:sp>
      <p:pic>
        <p:nvPicPr>
          <p:cNvPr id="6910" name="Google Shape;6910;p213" title="cleann_insert_2.png"/>
          <p:cNvPicPr preferRelativeResize="0"/>
          <p:nvPr/>
        </p:nvPicPr>
        <p:blipFill rotWithShape="1">
          <a:blip r:embed="rId3">
            <a:alphaModFix/>
          </a:blip>
          <a:srcRect b="0" l="4702" r="4693" t="0"/>
          <a:stretch/>
        </p:blipFill>
        <p:spPr>
          <a:xfrm>
            <a:off x="5404050" y="1256310"/>
            <a:ext cx="3739950" cy="2660240"/>
          </a:xfrm>
          <a:prstGeom prst="rect">
            <a:avLst/>
          </a:prstGeom>
          <a:noFill/>
          <a:ln>
            <a:noFill/>
          </a:ln>
        </p:spPr>
      </p:pic>
      <p:sp>
        <p:nvSpPr>
          <p:cNvPr id="6911" name="Google Shape;6911;p213"/>
          <p:cNvSpPr txBox="1"/>
          <p:nvPr/>
        </p:nvSpPr>
        <p:spPr>
          <a:xfrm>
            <a:off x="311700" y="205300"/>
            <a:ext cx="56637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Zhang et al. "CleANN: Efficient Full Dynamism in Graph-based Approximate Nearest Neighbor Search" arXiv 2025</a:t>
            </a:r>
            <a:endParaRPr sz="788">
              <a:solidFill>
                <a:schemeClr val="dk1"/>
              </a:solidFill>
              <a:latin typeface="Ubuntu"/>
              <a:ea typeface="Ubuntu"/>
              <a:cs typeface="Ubuntu"/>
              <a:sym typeface="Ubuntu"/>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Nearest Neighbor Search</a:t>
            </a:r>
            <a:endParaRPr/>
          </a:p>
        </p:txBody>
      </p:sp>
      <p:sp>
        <p:nvSpPr>
          <p:cNvPr id="378" name="Google Shape;378;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p:txBody>
      </p:sp>
      <p:sp>
        <p:nvSpPr>
          <p:cNvPr id="379" name="Google Shape;379;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80" name="Google Shape;380;p43"/>
          <p:cNvSpPr txBox="1"/>
          <p:nvPr/>
        </p:nvSpPr>
        <p:spPr>
          <a:xfrm>
            <a:off x="6793821" y="1675026"/>
            <a:ext cx="2191200" cy="8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 d</a:t>
            </a:r>
            <a:r>
              <a:rPr b="1" baseline="-25000" i="0" lang="en" sz="1500" u="none" cap="none" strike="noStrike">
                <a:solidFill>
                  <a:schemeClr val="dk1"/>
                </a:solidFill>
                <a:latin typeface="Arial"/>
                <a:ea typeface="Arial"/>
                <a:cs typeface="Arial"/>
                <a:sym typeface="Arial"/>
              </a:rPr>
              <a:t>x </a:t>
            </a:r>
            <a:r>
              <a:rPr b="1" i="0" lang="en" sz="1400" u="none" cap="none" strike="noStrike">
                <a:solidFill>
                  <a:schemeClr val="dk1"/>
                </a:solidFill>
                <a:latin typeface="Arial"/>
                <a:ea typeface="Arial"/>
                <a:cs typeface="Arial"/>
                <a:sym typeface="Arial"/>
              </a:rPr>
              <a:t>= min{d</a:t>
            </a:r>
            <a:r>
              <a:rPr b="1" baseline="-25000" i="0" lang="en" sz="1400" u="none" cap="none" strike="noStrike">
                <a:solidFill>
                  <a:schemeClr val="dk1"/>
                </a:solidFill>
                <a:latin typeface="Arial"/>
                <a:ea typeface="Arial"/>
                <a:cs typeface="Arial"/>
                <a:sym typeface="Arial"/>
              </a:rPr>
              <a:t>i</a:t>
            </a:r>
            <a:r>
              <a:rPr b="1" i="0" lang="en" sz="1400" u="none" cap="none" strike="noStrike">
                <a:solidFill>
                  <a:schemeClr val="dk1"/>
                </a:solidFill>
                <a:latin typeface="Arial"/>
                <a:ea typeface="Arial"/>
                <a:cs typeface="Arial"/>
                <a:sym typeface="Arial"/>
              </a:rPr>
              <a:t>} </a:t>
            </a:r>
            <a:r>
              <a:rPr b="1" i="0" lang="en" sz="1500" u="none" cap="none" strike="noStrike">
                <a:solidFill>
                  <a:schemeClr val="dk1"/>
                </a:solidFill>
                <a:latin typeface="Arial"/>
                <a:ea typeface="Arial"/>
                <a:cs typeface="Arial"/>
                <a:sym typeface="Arial"/>
              </a:rPr>
              <a:t>) = 1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is exact NN</a:t>
            </a:r>
            <a:endParaRPr/>
          </a:p>
        </p:txBody>
      </p:sp>
      <p:pic>
        <p:nvPicPr>
          <p:cNvPr id="381" name="Google Shape;381;p43"/>
          <p:cNvPicPr preferRelativeResize="0"/>
          <p:nvPr/>
        </p:nvPicPr>
        <p:blipFill rotWithShape="1">
          <a:blip r:embed="rId3">
            <a:alphaModFix/>
          </a:blip>
          <a:srcRect b="0" l="0" r="0" t="0"/>
          <a:stretch/>
        </p:blipFill>
        <p:spPr>
          <a:xfrm>
            <a:off x="2772160" y="1017725"/>
            <a:ext cx="4156664" cy="3898140"/>
          </a:xfrm>
          <a:prstGeom prst="rect">
            <a:avLst/>
          </a:prstGeom>
          <a:noFill/>
          <a:ln>
            <a:noFill/>
          </a:ln>
        </p:spPr>
      </p:pic>
      <p:sp>
        <p:nvSpPr>
          <p:cNvPr id="382" name="Google Shape;382;p43"/>
          <p:cNvSpPr txBox="1"/>
          <p:nvPr/>
        </p:nvSpPr>
        <p:spPr>
          <a:xfrm>
            <a:off x="1105900" y="1341531"/>
            <a:ext cx="2959500" cy="10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ε </a:t>
            </a:r>
            <a:r>
              <a:rPr b="1" i="0" lang="en" sz="1400" u="none" cap="none" strike="noStrike">
                <a:solidFill>
                  <a:srgbClr val="3333FF"/>
                </a:solidFill>
                <a:latin typeface="Arial"/>
                <a:ea typeface="Arial"/>
                <a:cs typeface="Arial"/>
                <a:sym typeface="Arial"/>
              </a:rPr>
              <a:t>&lt;= </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x</a:t>
            </a:r>
            <a:r>
              <a:rPr b="1" i="0" lang="en" sz="1500" u="none" cap="none" strike="noStrike">
                <a:solidFill>
                  <a:srgbClr val="3333FF"/>
                </a:solidFill>
                <a:latin typeface="Arial"/>
                <a:ea typeface="Arial"/>
                <a:cs typeface="Arial"/>
                <a:sym typeface="Arial"/>
              </a:rPr>
              <a:t> (1+ε)</a:t>
            </a:r>
            <a:r>
              <a:rPr b="1" i="0" lang="en" sz="1500" u="none" cap="none" strike="noStrike">
                <a:solidFill>
                  <a:schemeClr val="dk1"/>
                </a:solidFill>
                <a:latin typeface="Arial"/>
                <a:ea typeface="Arial"/>
                <a:cs typeface="Arial"/>
                <a:sym typeface="Arial"/>
              </a:rPr>
              <a:t>) = </a:t>
            </a:r>
            <a:r>
              <a:rPr b="1" i="0" lang="en" sz="1500" u="none" cap="none" strike="noStrike">
                <a:solidFill>
                  <a:srgbClr val="3333FF"/>
                </a:solidFill>
                <a:latin typeface="Arial"/>
                <a:ea typeface="Arial"/>
                <a:cs typeface="Arial"/>
                <a:sym typeface="Arial"/>
              </a:rPr>
              <a:t>1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333FF"/>
                </a:solidFill>
                <a:latin typeface="Arial"/>
                <a:ea typeface="Arial"/>
                <a:cs typeface="Arial"/>
                <a:sym typeface="Arial"/>
              </a:rPr>
              <a:t>(1+ ε) of exact NN </a:t>
            </a:r>
            <a:r>
              <a:rPr b="1" i="0" lang="en" sz="1400" u="none" cap="none" strike="noStrike">
                <a:solidFill>
                  <a:schemeClr val="dk1"/>
                </a:solidFill>
                <a:latin typeface="Arial"/>
                <a:ea typeface="Arial"/>
                <a:cs typeface="Arial"/>
                <a:sym typeface="Arial"/>
              </a:rPr>
              <a:t>with</a:t>
            </a:r>
            <a:r>
              <a:rPr b="1" i="0" lang="en" sz="1400" u="none" cap="none" strike="noStrike">
                <a:solidFill>
                  <a:srgbClr val="C00000"/>
                </a:solidFill>
                <a:latin typeface="Arial"/>
                <a:ea typeface="Arial"/>
                <a:cs typeface="Arial"/>
                <a:sym typeface="Arial"/>
              </a:rPr>
              <a:t> </a:t>
            </a:r>
            <a:r>
              <a:rPr b="1" i="0" lang="en" sz="1400" u="none" cap="none" strike="noStrike">
                <a:solidFill>
                  <a:srgbClr val="3333FF"/>
                </a:solidFill>
                <a:latin typeface="Arial"/>
                <a:ea typeface="Arial"/>
                <a:cs typeface="Arial"/>
                <a:sym typeface="Arial"/>
              </a:rPr>
              <a:t>probability 1</a:t>
            </a:r>
            <a:endParaRPr/>
          </a:p>
        </p:txBody>
      </p:sp>
      <p:sp>
        <p:nvSpPr>
          <p:cNvPr id="383" name="Google Shape;383;p43"/>
          <p:cNvSpPr txBox="1"/>
          <p:nvPr/>
        </p:nvSpPr>
        <p:spPr>
          <a:xfrm>
            <a:off x="6115588" y="3957695"/>
            <a:ext cx="2959500" cy="10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ε </a:t>
            </a:r>
            <a:r>
              <a:rPr b="1" i="0" lang="en" sz="1400" u="none" cap="none" strike="noStrike">
                <a:solidFill>
                  <a:srgbClr val="3333FF"/>
                </a:solidFill>
                <a:latin typeface="Arial"/>
                <a:ea typeface="Arial"/>
                <a:cs typeface="Arial"/>
                <a:sym typeface="Arial"/>
              </a:rPr>
              <a:t>&lt;= </a:t>
            </a:r>
            <a:r>
              <a:rPr b="1" i="0" lang="en" sz="1500" u="none" cap="none" strike="noStrike">
                <a:solidFill>
                  <a:srgbClr val="3333FF"/>
                </a:solidFill>
                <a:latin typeface="Arial"/>
                <a:ea typeface="Arial"/>
                <a:cs typeface="Arial"/>
                <a:sym typeface="Arial"/>
              </a:rPr>
              <a:t>d</a:t>
            </a:r>
            <a:r>
              <a:rPr b="1" baseline="-25000" i="0" lang="en" sz="1500" u="none" cap="none" strike="noStrike">
                <a:solidFill>
                  <a:srgbClr val="3333FF"/>
                </a:solidFill>
                <a:latin typeface="Arial"/>
                <a:ea typeface="Arial"/>
                <a:cs typeface="Arial"/>
                <a:sym typeface="Arial"/>
              </a:rPr>
              <a:t>x</a:t>
            </a:r>
            <a:r>
              <a:rPr b="1" i="0" lang="en" sz="1500" u="none" cap="none" strike="noStrike">
                <a:solidFill>
                  <a:srgbClr val="3333FF"/>
                </a:solidFill>
                <a:latin typeface="Arial"/>
                <a:ea typeface="Arial"/>
                <a:cs typeface="Arial"/>
                <a:sym typeface="Arial"/>
              </a:rPr>
              <a:t> (1+ε)</a:t>
            </a:r>
            <a:r>
              <a:rPr b="1" i="0" lang="en" sz="1500" u="none" cap="none" strike="noStrike">
                <a:solidFill>
                  <a:schemeClr val="dk1"/>
                </a:solidFill>
                <a:latin typeface="Arial"/>
                <a:ea typeface="Arial"/>
                <a:cs typeface="Arial"/>
                <a:sym typeface="Arial"/>
              </a:rPr>
              <a:t>) &gt;= </a:t>
            </a:r>
            <a:r>
              <a:rPr b="1" i="0" lang="en" sz="1500" u="none" cap="none" strike="noStrike">
                <a:solidFill>
                  <a:srgbClr val="C00000"/>
                </a:solidFill>
                <a:latin typeface="Arial"/>
                <a:ea typeface="Arial"/>
                <a:cs typeface="Arial"/>
                <a:sym typeface="Arial"/>
              </a:rPr>
              <a:t>δ</a:t>
            </a:r>
            <a:r>
              <a:rPr b="1" i="0" lang="en" sz="1500" u="none" cap="none" strike="noStrike">
                <a:solidFill>
                  <a:srgbClr val="3333FF"/>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333FF"/>
                </a:solidFill>
                <a:latin typeface="Arial"/>
                <a:ea typeface="Arial"/>
                <a:cs typeface="Arial"/>
                <a:sym typeface="Arial"/>
              </a:rPr>
              <a:t>(1+ ε) of exact NN </a:t>
            </a:r>
            <a:r>
              <a:rPr b="1" i="0" lang="en" sz="1400" u="none" cap="none" strike="noStrike">
                <a:solidFill>
                  <a:schemeClr val="dk1"/>
                </a:solidFill>
                <a:latin typeface="Arial"/>
                <a:ea typeface="Arial"/>
                <a:cs typeface="Arial"/>
                <a:sym typeface="Arial"/>
              </a:rPr>
              <a:t>with</a:t>
            </a:r>
            <a:r>
              <a:rPr b="1" i="0" lang="en" sz="1400" u="none" cap="none" strike="noStrike">
                <a:solidFill>
                  <a:srgbClr val="C00000"/>
                </a:solidFill>
                <a:latin typeface="Arial"/>
                <a:ea typeface="Arial"/>
                <a:cs typeface="Arial"/>
                <a:sym typeface="Arial"/>
              </a:rPr>
              <a:t> probability at least δ</a:t>
            </a:r>
            <a:endParaRPr/>
          </a:p>
        </p:txBody>
      </p:sp>
      <p:sp>
        <p:nvSpPr>
          <p:cNvPr id="384" name="Google Shape;384;p43"/>
          <p:cNvSpPr txBox="1"/>
          <p:nvPr/>
        </p:nvSpPr>
        <p:spPr>
          <a:xfrm>
            <a:off x="876400" y="3435092"/>
            <a:ext cx="2553600" cy="81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Arial"/>
                <a:ea typeface="Arial"/>
                <a:cs typeface="Arial"/>
                <a:sym typeface="Arial"/>
              </a:rPr>
              <a:t>Prob(</a:t>
            </a:r>
            <a:r>
              <a:rPr b="1" i="0" lang="en" sz="1500" u="none" cap="none" strike="noStrike">
                <a:solidFill>
                  <a:srgbClr val="38761D"/>
                </a:solidFill>
                <a:latin typeface="Arial"/>
                <a:ea typeface="Arial"/>
                <a:cs typeface="Arial"/>
                <a:sym typeface="Arial"/>
              </a:rPr>
              <a:t>d</a:t>
            </a:r>
            <a:r>
              <a:rPr b="1" baseline="-25000" i="0" lang="en" sz="1500" u="none" cap="none" strike="noStrike">
                <a:solidFill>
                  <a:srgbClr val="38761D"/>
                </a:solidFill>
                <a:latin typeface="Arial"/>
                <a:ea typeface="Arial"/>
                <a:cs typeface="Arial"/>
                <a:sym typeface="Arial"/>
              </a:rPr>
              <a:t>ng </a:t>
            </a:r>
            <a:r>
              <a:rPr b="1" i="0" lang="en" sz="1400" u="none" cap="none" strike="noStrike">
                <a:solidFill>
                  <a:srgbClr val="38761D"/>
                </a:solidFill>
                <a:latin typeface="Arial"/>
                <a:ea typeface="Arial"/>
                <a:cs typeface="Arial"/>
                <a:sym typeface="Arial"/>
              </a:rPr>
              <a:t>&lt;&gt;= ?</a:t>
            </a:r>
            <a:r>
              <a:rPr b="1" i="0" lang="en" sz="1500" u="none" cap="none" strike="noStrike">
                <a:solidFill>
                  <a:schemeClr val="dk1"/>
                </a:solidFill>
                <a:latin typeface="Arial"/>
                <a:ea typeface="Arial"/>
                <a:cs typeface="Arial"/>
                <a:sym typeface="Arial"/>
              </a:rPr>
              <a:t>) = </a:t>
            </a:r>
            <a:r>
              <a:rPr b="1" i="0" lang="en" sz="1500" u="none" cap="none" strike="noStrike">
                <a:solidFill>
                  <a:srgbClr val="38761D"/>
                </a:solidFill>
                <a:latin typeface="Arial"/>
                <a:ea typeface="Arial"/>
                <a:cs typeface="Arial"/>
                <a:sym typeface="Arial"/>
              </a:rPr>
              <a:t>?</a:t>
            </a:r>
            <a:r>
              <a:rPr b="1" i="0" lang="en" sz="1500" u="none" cap="none" strike="noStrike">
                <a:solidFill>
                  <a:srgbClr val="3333FF"/>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2800"/>
              <a:buFont typeface="Arial"/>
              <a:buNone/>
            </a:pPr>
            <a:r>
              <a:t/>
            </a:r>
            <a:endParaRPr b="1" i="0" sz="105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1" i="0" lang="en" sz="1400" u="none" cap="none" strike="noStrike">
                <a:solidFill>
                  <a:schemeClr val="dk1"/>
                </a:solidFill>
                <a:latin typeface="Arial"/>
                <a:ea typeface="Arial"/>
                <a:cs typeface="Arial"/>
                <a:sym typeface="Arial"/>
              </a:rPr>
              <a:t>result within </a:t>
            </a:r>
            <a:r>
              <a:rPr b="1" i="0" lang="en" sz="1400" u="none" cap="none" strike="noStrike">
                <a:solidFill>
                  <a:srgbClr val="38761D"/>
                </a:solidFill>
                <a:latin typeface="Arial"/>
                <a:ea typeface="Arial"/>
                <a:cs typeface="Arial"/>
                <a:sym typeface="Arial"/>
              </a:rPr>
              <a:t>? of exact NN</a:t>
            </a:r>
            <a:endParaRPr/>
          </a:p>
        </p:txBody>
      </p:sp>
      <p:sp>
        <p:nvSpPr>
          <p:cNvPr id="385" name="Google Shape;385;p43"/>
          <p:cNvSpPr/>
          <p:nvPr/>
        </p:nvSpPr>
        <p:spPr>
          <a:xfrm rot="-659415">
            <a:off x="665252" y="2890453"/>
            <a:ext cx="3669704" cy="1436062"/>
          </a:xfrm>
          <a:prstGeom prst="ellipse">
            <a:avLst/>
          </a:prstGeom>
          <a:noFill/>
          <a:ln cap="flat" cmpd="sng" w="50800">
            <a:solidFill>
              <a:srgbClr val="EF8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6" name="Google Shape;386;p43"/>
          <p:cNvSpPr txBox="1"/>
          <p:nvPr/>
        </p:nvSpPr>
        <p:spPr>
          <a:xfrm>
            <a:off x="743288" y="4317361"/>
            <a:ext cx="3288600" cy="75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rgbClr val="EF8600"/>
                </a:solidFill>
                <a:latin typeface="Ubuntu"/>
                <a:ea typeface="Ubuntu"/>
                <a:cs typeface="Ubuntu"/>
                <a:sym typeface="Ubuntu"/>
              </a:rPr>
              <a:t>ng-approximate NN search</a:t>
            </a:r>
            <a:endParaRPr/>
          </a:p>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rgbClr val="9F5900"/>
                </a:solidFill>
                <a:latin typeface="Ubuntu"/>
                <a:ea typeface="Ubuntu"/>
                <a:cs typeface="Ubuntu"/>
                <a:sym typeface="Ubuntu"/>
              </a:rPr>
              <a:t>Approximate NN Search (ANNS)</a:t>
            </a:r>
            <a:endParaRPr/>
          </a:p>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Ubuntu"/>
                <a:ea typeface="Ubuntu"/>
                <a:cs typeface="Ubuntu"/>
                <a:sym typeface="Ubuntu"/>
              </a:rPr>
              <a:t>vector search</a:t>
            </a:r>
            <a:endParaRPr b="1" i="0" sz="1050" u="none" cap="none" strike="noStrike">
              <a:solidFill>
                <a:schemeClr val="dk1"/>
              </a:solidFill>
              <a:latin typeface="Ubuntu"/>
              <a:ea typeface="Ubuntu"/>
              <a:cs typeface="Ubuntu"/>
              <a:sym typeface="Ubuntu"/>
            </a:endParaRPr>
          </a:p>
        </p:txBody>
      </p:sp>
      <p:sp>
        <p:nvSpPr>
          <p:cNvPr id="387" name="Google Shape;387;p43"/>
          <p:cNvSpPr txBox="1"/>
          <p:nvPr/>
        </p:nvSpPr>
        <p:spPr>
          <a:xfrm>
            <a:off x="36996" y="214250"/>
            <a:ext cx="62982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Echihabi et al. “New Trends in High-D Vector Similarity Search: AI-driven, Progressive, and Distributed” PVLDB 2021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5" name="Shape 6915"/>
        <p:cNvGrpSpPr/>
        <p:nvPr/>
      </p:nvGrpSpPr>
      <p:grpSpPr>
        <a:xfrm>
          <a:off x="0" y="0"/>
          <a:ext cx="0" cy="0"/>
          <a:chOff x="0" y="0"/>
          <a:chExt cx="0" cy="0"/>
        </a:xfrm>
      </p:grpSpPr>
      <p:sp>
        <p:nvSpPr>
          <p:cNvPr id="6916" name="Google Shape;6916;p2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CleANN</a:t>
            </a:r>
            <a:r>
              <a:rPr lang="en">
                <a:latin typeface="Ubuntu"/>
                <a:ea typeface="Ubuntu"/>
                <a:cs typeface="Ubuntu"/>
                <a:sym typeface="Ubuntu"/>
              </a:rPr>
              <a:t> [</a:t>
            </a:r>
            <a:r>
              <a:rPr lang="en"/>
              <a:t>2/3</a:t>
            </a:r>
            <a:r>
              <a:rPr lang="en">
                <a:latin typeface="Ubuntu"/>
                <a:ea typeface="Ubuntu"/>
                <a:cs typeface="Ubuntu"/>
                <a:sym typeface="Ubuntu"/>
              </a:rPr>
              <a:t>] - Insert</a:t>
            </a:r>
            <a:endParaRPr>
              <a:latin typeface="Ubuntu"/>
              <a:ea typeface="Ubuntu"/>
              <a:cs typeface="Ubuntu"/>
              <a:sym typeface="Ubuntu"/>
            </a:endParaRPr>
          </a:p>
        </p:txBody>
      </p:sp>
      <p:sp>
        <p:nvSpPr>
          <p:cNvPr id="6917" name="Google Shape;6917;p2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18" name="Google Shape;6918;p214"/>
          <p:cNvSpPr txBox="1"/>
          <p:nvPr/>
        </p:nvSpPr>
        <p:spPr>
          <a:xfrm>
            <a:off x="311700" y="1080550"/>
            <a:ext cx="47886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E0E0E"/>
              </a:buClr>
              <a:buSzPts val="1800"/>
              <a:buFont typeface="Ubuntu"/>
              <a:buChar char="●"/>
            </a:pPr>
            <a:r>
              <a:rPr b="1" lang="en" sz="1800">
                <a:solidFill>
                  <a:srgbClr val="0E0E0E"/>
                </a:solidFill>
                <a:latin typeface="Ubuntu"/>
                <a:ea typeface="Ubuntu"/>
                <a:cs typeface="Ubuntu"/>
                <a:sym typeface="Ubuntu"/>
              </a:rPr>
              <a:t>GreedySearch</a:t>
            </a:r>
            <a:r>
              <a:rPr lang="en" sz="1800">
                <a:solidFill>
                  <a:srgbClr val="0E0E0E"/>
                </a:solidFill>
                <a:latin typeface="Ubuntu"/>
                <a:ea typeface="Ubuntu"/>
                <a:cs typeface="Ubuntu"/>
                <a:sym typeface="Ubuntu"/>
              </a:rPr>
              <a:t> with q as query </a:t>
            </a:r>
            <a:endParaRPr sz="1800">
              <a:solidFill>
                <a:srgbClr val="0E0E0E"/>
              </a:solidFill>
              <a:latin typeface="Ubuntu"/>
              <a:ea typeface="Ubuntu"/>
              <a:cs typeface="Ubuntu"/>
              <a:sym typeface="Ubuntu"/>
            </a:endParaRPr>
          </a:p>
          <a:p>
            <a:pPr indent="-342900" lvl="0" marL="457200" rtl="0" algn="l">
              <a:spcBef>
                <a:spcPts val="0"/>
              </a:spcBef>
              <a:spcAft>
                <a:spcPts val="0"/>
              </a:spcAft>
              <a:buClr>
                <a:srgbClr val="0E0E0E"/>
              </a:buClr>
              <a:buSzPts val="1800"/>
              <a:buFont typeface="Ubuntu"/>
              <a:buChar char="●"/>
            </a:pPr>
            <a:r>
              <a:rPr b="1" lang="en" sz="1800">
                <a:solidFill>
                  <a:srgbClr val="0E0E0E"/>
                </a:solidFill>
                <a:latin typeface="Ubuntu"/>
                <a:ea typeface="Ubuntu"/>
                <a:cs typeface="Ubuntu"/>
                <a:sym typeface="Ubuntu"/>
              </a:rPr>
              <a:t>Find ANN</a:t>
            </a:r>
            <a:r>
              <a:rPr lang="en" sz="1800">
                <a:solidFill>
                  <a:srgbClr val="0E0E0E"/>
                </a:solidFill>
                <a:latin typeface="Ubuntu"/>
                <a:ea typeface="Ubuntu"/>
                <a:cs typeface="Ubuntu"/>
                <a:sym typeface="Ubuntu"/>
              </a:rPr>
              <a:t>:  {u₁, u₂}; q is connected.</a:t>
            </a:r>
            <a:endParaRPr sz="1800">
              <a:solidFill>
                <a:srgbClr val="0E0E0E"/>
              </a:solidFill>
              <a:latin typeface="Ubuntu"/>
              <a:ea typeface="Ubuntu"/>
              <a:cs typeface="Ubuntu"/>
              <a:sym typeface="Ubuntu"/>
            </a:endParaRPr>
          </a:p>
        </p:txBody>
      </p:sp>
      <p:pic>
        <p:nvPicPr>
          <p:cNvPr id="6919" name="Google Shape;6919;p214" title="cleann_insert_3.png"/>
          <p:cNvPicPr preferRelativeResize="0"/>
          <p:nvPr/>
        </p:nvPicPr>
        <p:blipFill rotWithShape="1">
          <a:blip r:embed="rId3">
            <a:alphaModFix/>
          </a:blip>
          <a:srcRect b="0" l="4702" r="4693" t="0"/>
          <a:stretch/>
        </p:blipFill>
        <p:spPr>
          <a:xfrm>
            <a:off x="5404050" y="1256310"/>
            <a:ext cx="3739950" cy="2660240"/>
          </a:xfrm>
          <a:prstGeom prst="rect">
            <a:avLst/>
          </a:prstGeom>
          <a:noFill/>
          <a:ln>
            <a:noFill/>
          </a:ln>
        </p:spPr>
      </p:pic>
      <p:sp>
        <p:nvSpPr>
          <p:cNvPr id="6920" name="Google Shape;6920;p214"/>
          <p:cNvSpPr txBox="1"/>
          <p:nvPr/>
        </p:nvSpPr>
        <p:spPr>
          <a:xfrm>
            <a:off x="311700" y="205300"/>
            <a:ext cx="56637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Zhang et al. "CleANN: Efficient Full Dynamism in Graph-based Approximate Nearest Neighbor Search" arXiv 2025</a:t>
            </a:r>
            <a:endParaRPr sz="788">
              <a:solidFill>
                <a:schemeClr val="dk1"/>
              </a:solidFill>
              <a:latin typeface="Ubuntu"/>
              <a:ea typeface="Ubuntu"/>
              <a:cs typeface="Ubuntu"/>
              <a:sym typeface="Ubuntu"/>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4" name="Shape 6924"/>
        <p:cNvGrpSpPr/>
        <p:nvPr/>
      </p:nvGrpSpPr>
      <p:grpSpPr>
        <a:xfrm>
          <a:off x="0" y="0"/>
          <a:ext cx="0" cy="0"/>
          <a:chOff x="0" y="0"/>
          <a:chExt cx="0" cy="0"/>
        </a:xfrm>
      </p:grpSpPr>
      <p:sp>
        <p:nvSpPr>
          <p:cNvPr id="6925" name="Google Shape;6925;p2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CleANN</a:t>
            </a:r>
            <a:r>
              <a:rPr lang="en">
                <a:latin typeface="Ubuntu"/>
                <a:ea typeface="Ubuntu"/>
                <a:cs typeface="Ubuntu"/>
                <a:sym typeface="Ubuntu"/>
              </a:rPr>
              <a:t> [</a:t>
            </a:r>
            <a:r>
              <a:rPr lang="en"/>
              <a:t>2/3</a:t>
            </a:r>
            <a:r>
              <a:rPr lang="en">
                <a:latin typeface="Ubuntu"/>
                <a:ea typeface="Ubuntu"/>
                <a:cs typeface="Ubuntu"/>
                <a:sym typeface="Ubuntu"/>
              </a:rPr>
              <a:t>] - Insert</a:t>
            </a:r>
            <a:endParaRPr>
              <a:latin typeface="Ubuntu"/>
              <a:ea typeface="Ubuntu"/>
              <a:cs typeface="Ubuntu"/>
              <a:sym typeface="Ubuntu"/>
            </a:endParaRPr>
          </a:p>
        </p:txBody>
      </p:sp>
      <p:sp>
        <p:nvSpPr>
          <p:cNvPr id="6926" name="Google Shape;6926;p2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27" name="Google Shape;6927;p215"/>
          <p:cNvSpPr txBox="1"/>
          <p:nvPr/>
        </p:nvSpPr>
        <p:spPr>
          <a:xfrm>
            <a:off x="311700" y="1080550"/>
            <a:ext cx="47886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E0E0E"/>
              </a:buClr>
              <a:buSzPts val="1800"/>
              <a:buFont typeface="Ubuntu"/>
              <a:buChar char="●"/>
            </a:pPr>
            <a:r>
              <a:rPr b="1" lang="en" sz="1800">
                <a:solidFill>
                  <a:srgbClr val="0E0E0E"/>
                </a:solidFill>
                <a:latin typeface="Ubuntu"/>
                <a:ea typeface="Ubuntu"/>
                <a:cs typeface="Ubuntu"/>
                <a:sym typeface="Ubuntu"/>
              </a:rPr>
              <a:t>GreedySearch </a:t>
            </a:r>
            <a:r>
              <a:rPr lang="en" sz="1800">
                <a:solidFill>
                  <a:srgbClr val="0E0E0E"/>
                </a:solidFill>
                <a:latin typeface="Ubuntu"/>
                <a:ea typeface="Ubuntu"/>
                <a:cs typeface="Ubuntu"/>
                <a:sym typeface="Ubuntu"/>
              </a:rPr>
              <a:t>with q as query </a:t>
            </a:r>
            <a:endParaRPr sz="1800">
              <a:solidFill>
                <a:srgbClr val="0E0E0E"/>
              </a:solidFill>
              <a:latin typeface="Ubuntu"/>
              <a:ea typeface="Ubuntu"/>
              <a:cs typeface="Ubuntu"/>
              <a:sym typeface="Ubuntu"/>
            </a:endParaRPr>
          </a:p>
          <a:p>
            <a:pPr indent="-342900" lvl="0" marL="457200" rtl="0" algn="l">
              <a:spcBef>
                <a:spcPts val="0"/>
              </a:spcBef>
              <a:spcAft>
                <a:spcPts val="0"/>
              </a:spcAft>
              <a:buClr>
                <a:srgbClr val="0E0E0E"/>
              </a:buClr>
              <a:buSzPts val="1800"/>
              <a:buFont typeface="Ubuntu"/>
              <a:buChar char="●"/>
            </a:pPr>
            <a:r>
              <a:rPr b="1" lang="en" sz="1800">
                <a:solidFill>
                  <a:srgbClr val="0E0E0E"/>
                </a:solidFill>
                <a:latin typeface="Ubuntu"/>
                <a:ea typeface="Ubuntu"/>
                <a:cs typeface="Ubuntu"/>
                <a:sym typeface="Ubuntu"/>
              </a:rPr>
              <a:t>Find ANN:</a:t>
            </a:r>
            <a:r>
              <a:rPr lang="en" sz="1800">
                <a:solidFill>
                  <a:srgbClr val="0E0E0E"/>
                </a:solidFill>
                <a:latin typeface="Ubuntu"/>
                <a:ea typeface="Ubuntu"/>
                <a:cs typeface="Ubuntu"/>
                <a:sym typeface="Ubuntu"/>
              </a:rPr>
              <a:t>  {u₁, u₂}; q is connected.</a:t>
            </a:r>
            <a:endParaRPr sz="1800">
              <a:solidFill>
                <a:srgbClr val="0E0E0E"/>
              </a:solidFill>
              <a:latin typeface="Ubuntu"/>
              <a:ea typeface="Ubuntu"/>
              <a:cs typeface="Ubuntu"/>
              <a:sym typeface="Ubuntu"/>
            </a:endParaRPr>
          </a:p>
          <a:p>
            <a:pPr indent="-342900" lvl="0" marL="457200" rtl="0" algn="l">
              <a:spcBef>
                <a:spcPts val="0"/>
              </a:spcBef>
              <a:spcAft>
                <a:spcPts val="0"/>
              </a:spcAft>
              <a:buClr>
                <a:srgbClr val="0E0E0E"/>
              </a:buClr>
              <a:buSzPts val="1800"/>
              <a:buFont typeface="Ubuntu"/>
              <a:buChar char="●"/>
            </a:pPr>
            <a:r>
              <a:rPr lang="en" sz="1800">
                <a:solidFill>
                  <a:srgbClr val="0E0E0E"/>
                </a:solidFill>
                <a:latin typeface="Ubuntu"/>
                <a:ea typeface="Ubuntu"/>
                <a:cs typeface="Ubuntu"/>
                <a:sym typeface="Ubuntu"/>
              </a:rPr>
              <a:t>Find </a:t>
            </a:r>
            <a:r>
              <a:rPr b="1" lang="en" sz="1800">
                <a:solidFill>
                  <a:srgbClr val="0E0E0E"/>
                </a:solidFill>
                <a:latin typeface="Ubuntu"/>
                <a:ea typeface="Ubuntu"/>
                <a:cs typeface="Ubuntu"/>
                <a:sym typeface="Ubuntu"/>
              </a:rPr>
              <a:t>bridge</a:t>
            </a:r>
            <a:r>
              <a:rPr lang="en" sz="1800">
                <a:solidFill>
                  <a:srgbClr val="0E0E0E"/>
                </a:solidFill>
                <a:latin typeface="Ubuntu"/>
                <a:ea typeface="Ubuntu"/>
                <a:cs typeface="Ubuntu"/>
                <a:sym typeface="Ubuntu"/>
              </a:rPr>
              <a:t> candidates {v₀↔u₂, u₁↔v₂} </a:t>
            </a:r>
            <a:endParaRPr sz="1800">
              <a:solidFill>
                <a:srgbClr val="0E0E0E"/>
              </a:solidFill>
              <a:latin typeface="Ubuntu"/>
              <a:ea typeface="Ubuntu"/>
              <a:cs typeface="Ubuntu"/>
              <a:sym typeface="Ubuntu"/>
            </a:endParaRPr>
          </a:p>
        </p:txBody>
      </p:sp>
      <p:pic>
        <p:nvPicPr>
          <p:cNvPr id="6928" name="Google Shape;6928;p215" title="cleann_insert_4.png"/>
          <p:cNvPicPr preferRelativeResize="0"/>
          <p:nvPr/>
        </p:nvPicPr>
        <p:blipFill rotWithShape="1">
          <a:blip r:embed="rId3">
            <a:alphaModFix/>
          </a:blip>
          <a:srcRect b="0" l="4702" r="4693" t="0"/>
          <a:stretch/>
        </p:blipFill>
        <p:spPr>
          <a:xfrm>
            <a:off x="5404050" y="1256310"/>
            <a:ext cx="3739950" cy="2660240"/>
          </a:xfrm>
          <a:prstGeom prst="rect">
            <a:avLst/>
          </a:prstGeom>
          <a:noFill/>
          <a:ln>
            <a:noFill/>
          </a:ln>
        </p:spPr>
      </p:pic>
      <p:sp>
        <p:nvSpPr>
          <p:cNvPr id="6929" name="Google Shape;6929;p215"/>
          <p:cNvSpPr txBox="1"/>
          <p:nvPr/>
        </p:nvSpPr>
        <p:spPr>
          <a:xfrm>
            <a:off x="311700" y="205300"/>
            <a:ext cx="56637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Zhang et al. "CleANN: Efficient Full Dynamism in Graph-based Approximate Nearest Neighbor Search" arXiv 2025</a:t>
            </a:r>
            <a:endParaRPr sz="788">
              <a:solidFill>
                <a:schemeClr val="dk1"/>
              </a:solidFill>
              <a:latin typeface="Ubuntu"/>
              <a:ea typeface="Ubuntu"/>
              <a:cs typeface="Ubuntu"/>
              <a:sym typeface="Ubuntu"/>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3" name="Shape 6933"/>
        <p:cNvGrpSpPr/>
        <p:nvPr/>
      </p:nvGrpSpPr>
      <p:grpSpPr>
        <a:xfrm>
          <a:off x="0" y="0"/>
          <a:ext cx="0" cy="0"/>
          <a:chOff x="0" y="0"/>
          <a:chExt cx="0" cy="0"/>
        </a:xfrm>
      </p:grpSpPr>
      <p:sp>
        <p:nvSpPr>
          <p:cNvPr id="6934" name="Google Shape;6934;p2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CleANN</a:t>
            </a:r>
            <a:r>
              <a:rPr lang="en">
                <a:latin typeface="Ubuntu"/>
                <a:ea typeface="Ubuntu"/>
                <a:cs typeface="Ubuntu"/>
                <a:sym typeface="Ubuntu"/>
              </a:rPr>
              <a:t> [</a:t>
            </a:r>
            <a:r>
              <a:rPr lang="en"/>
              <a:t>2/3</a:t>
            </a:r>
            <a:r>
              <a:rPr lang="en">
                <a:latin typeface="Ubuntu"/>
                <a:ea typeface="Ubuntu"/>
                <a:cs typeface="Ubuntu"/>
                <a:sym typeface="Ubuntu"/>
              </a:rPr>
              <a:t>] - Insert</a:t>
            </a:r>
            <a:endParaRPr>
              <a:latin typeface="Ubuntu"/>
              <a:ea typeface="Ubuntu"/>
              <a:cs typeface="Ubuntu"/>
              <a:sym typeface="Ubuntu"/>
            </a:endParaRPr>
          </a:p>
        </p:txBody>
      </p:sp>
      <p:sp>
        <p:nvSpPr>
          <p:cNvPr id="6935" name="Google Shape;6935;p2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36" name="Google Shape;6936;p216"/>
          <p:cNvSpPr txBox="1"/>
          <p:nvPr/>
        </p:nvSpPr>
        <p:spPr>
          <a:xfrm>
            <a:off x="311700" y="1080550"/>
            <a:ext cx="4929000" cy="1569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0E0E0E"/>
              </a:buClr>
              <a:buSzPts val="1800"/>
              <a:buFont typeface="Ubuntu"/>
              <a:buChar char="●"/>
            </a:pPr>
            <a:r>
              <a:rPr b="1" lang="en" sz="1800">
                <a:solidFill>
                  <a:srgbClr val="0E0E0E"/>
                </a:solidFill>
                <a:latin typeface="Ubuntu"/>
                <a:ea typeface="Ubuntu"/>
                <a:cs typeface="Ubuntu"/>
                <a:sym typeface="Ubuntu"/>
              </a:rPr>
              <a:t>GreedySearch</a:t>
            </a:r>
            <a:r>
              <a:rPr lang="en" sz="1800">
                <a:solidFill>
                  <a:srgbClr val="0E0E0E"/>
                </a:solidFill>
                <a:latin typeface="Ubuntu"/>
                <a:ea typeface="Ubuntu"/>
                <a:cs typeface="Ubuntu"/>
                <a:sym typeface="Ubuntu"/>
              </a:rPr>
              <a:t> with q as query </a:t>
            </a:r>
            <a:endParaRPr sz="1800">
              <a:solidFill>
                <a:srgbClr val="0E0E0E"/>
              </a:solidFill>
              <a:latin typeface="Ubuntu"/>
              <a:ea typeface="Ubuntu"/>
              <a:cs typeface="Ubuntu"/>
              <a:sym typeface="Ubuntu"/>
            </a:endParaRPr>
          </a:p>
          <a:p>
            <a:pPr indent="-342900" lvl="0" marL="457200" rtl="0" algn="l">
              <a:spcBef>
                <a:spcPts val="0"/>
              </a:spcBef>
              <a:spcAft>
                <a:spcPts val="0"/>
              </a:spcAft>
              <a:buClr>
                <a:srgbClr val="0E0E0E"/>
              </a:buClr>
              <a:buSzPts val="1800"/>
              <a:buFont typeface="Ubuntu"/>
              <a:buChar char="●"/>
            </a:pPr>
            <a:r>
              <a:rPr b="1" lang="en" sz="1800">
                <a:solidFill>
                  <a:srgbClr val="0E0E0E"/>
                </a:solidFill>
                <a:latin typeface="Ubuntu"/>
                <a:ea typeface="Ubuntu"/>
                <a:cs typeface="Ubuntu"/>
                <a:sym typeface="Ubuntu"/>
              </a:rPr>
              <a:t>Find ANN</a:t>
            </a:r>
            <a:r>
              <a:rPr lang="en" sz="1800">
                <a:solidFill>
                  <a:srgbClr val="0E0E0E"/>
                </a:solidFill>
                <a:latin typeface="Ubuntu"/>
                <a:ea typeface="Ubuntu"/>
                <a:cs typeface="Ubuntu"/>
                <a:sym typeface="Ubuntu"/>
              </a:rPr>
              <a:t>:  {u₁, u₂}; q is connected.</a:t>
            </a:r>
            <a:endParaRPr sz="1800">
              <a:solidFill>
                <a:srgbClr val="0E0E0E"/>
              </a:solidFill>
              <a:latin typeface="Ubuntu"/>
              <a:ea typeface="Ubuntu"/>
              <a:cs typeface="Ubuntu"/>
              <a:sym typeface="Ubuntu"/>
            </a:endParaRPr>
          </a:p>
          <a:p>
            <a:pPr indent="-342900" lvl="0" marL="457200" rtl="0" algn="l">
              <a:spcBef>
                <a:spcPts val="0"/>
              </a:spcBef>
              <a:spcAft>
                <a:spcPts val="0"/>
              </a:spcAft>
              <a:buClr>
                <a:srgbClr val="0E0E0E"/>
              </a:buClr>
              <a:buSzPts val="1800"/>
              <a:buFont typeface="Ubuntu"/>
              <a:buChar char="●"/>
            </a:pPr>
            <a:r>
              <a:rPr lang="en" sz="1800">
                <a:solidFill>
                  <a:srgbClr val="0E0E0E"/>
                </a:solidFill>
                <a:latin typeface="Ubuntu"/>
                <a:ea typeface="Ubuntu"/>
                <a:cs typeface="Ubuntu"/>
                <a:sym typeface="Ubuntu"/>
              </a:rPr>
              <a:t>Find </a:t>
            </a:r>
            <a:r>
              <a:rPr b="1" lang="en" sz="1800">
                <a:solidFill>
                  <a:srgbClr val="0E0E0E"/>
                </a:solidFill>
                <a:latin typeface="Ubuntu"/>
                <a:ea typeface="Ubuntu"/>
                <a:cs typeface="Ubuntu"/>
                <a:sym typeface="Ubuntu"/>
              </a:rPr>
              <a:t>bridge</a:t>
            </a:r>
            <a:r>
              <a:rPr lang="en" sz="1800">
                <a:solidFill>
                  <a:srgbClr val="0E0E0E"/>
                </a:solidFill>
                <a:latin typeface="Ubuntu"/>
                <a:ea typeface="Ubuntu"/>
                <a:cs typeface="Ubuntu"/>
                <a:sym typeface="Ubuntu"/>
              </a:rPr>
              <a:t> candidates {v₀↔u₂, u₁↔v₂} </a:t>
            </a:r>
            <a:endParaRPr sz="1800">
              <a:solidFill>
                <a:srgbClr val="0E0E0E"/>
              </a:solidFill>
              <a:latin typeface="Ubuntu"/>
              <a:ea typeface="Ubuntu"/>
              <a:cs typeface="Ubuntu"/>
              <a:sym typeface="Ubuntu"/>
            </a:endParaRPr>
          </a:p>
          <a:p>
            <a:pPr indent="-342900" lvl="0" marL="457200" rtl="0" algn="l">
              <a:spcBef>
                <a:spcPts val="0"/>
              </a:spcBef>
              <a:spcAft>
                <a:spcPts val="0"/>
              </a:spcAft>
              <a:buClr>
                <a:srgbClr val="0E0E0E"/>
              </a:buClr>
              <a:buSzPts val="1800"/>
              <a:buFont typeface="Ubuntu"/>
              <a:buChar char="●"/>
            </a:pPr>
            <a:r>
              <a:rPr lang="en" sz="1800">
                <a:solidFill>
                  <a:srgbClr val="0E0E0E"/>
                </a:solidFill>
                <a:latin typeface="Ubuntu"/>
                <a:ea typeface="Ubuntu"/>
                <a:cs typeface="Ubuntu"/>
                <a:sym typeface="Ubuntu"/>
              </a:rPr>
              <a:t>v₀→u₂ is pruned; bridge edge u₁↔v₂ is added, </a:t>
            </a:r>
            <a:r>
              <a:rPr b="1" lang="en" sz="1800">
                <a:solidFill>
                  <a:srgbClr val="0E0E0E"/>
                </a:solidFill>
                <a:latin typeface="Ubuntu"/>
                <a:ea typeface="Ubuntu"/>
                <a:cs typeface="Ubuntu"/>
                <a:sym typeface="Ubuntu"/>
              </a:rPr>
              <a:t>improving navigability</a:t>
            </a:r>
            <a:r>
              <a:rPr lang="en" sz="1800">
                <a:solidFill>
                  <a:srgbClr val="0E0E0E"/>
                </a:solidFill>
                <a:latin typeface="Ubuntu"/>
                <a:ea typeface="Ubuntu"/>
                <a:cs typeface="Ubuntu"/>
                <a:sym typeface="Ubuntu"/>
              </a:rPr>
              <a:t>.</a:t>
            </a:r>
            <a:endParaRPr sz="1800">
              <a:solidFill>
                <a:srgbClr val="0E0E0E"/>
              </a:solidFill>
              <a:latin typeface="Ubuntu"/>
              <a:ea typeface="Ubuntu"/>
              <a:cs typeface="Ubuntu"/>
              <a:sym typeface="Ubuntu"/>
            </a:endParaRPr>
          </a:p>
        </p:txBody>
      </p:sp>
      <p:pic>
        <p:nvPicPr>
          <p:cNvPr id="6937" name="Google Shape;6937;p216" title="cleann_insert_5.png"/>
          <p:cNvPicPr preferRelativeResize="0"/>
          <p:nvPr/>
        </p:nvPicPr>
        <p:blipFill rotWithShape="1">
          <a:blip r:embed="rId3">
            <a:alphaModFix/>
          </a:blip>
          <a:srcRect b="0" l="4702" r="4693" t="0"/>
          <a:stretch/>
        </p:blipFill>
        <p:spPr>
          <a:xfrm>
            <a:off x="5404050" y="1256310"/>
            <a:ext cx="3739950" cy="2660240"/>
          </a:xfrm>
          <a:prstGeom prst="rect">
            <a:avLst/>
          </a:prstGeom>
          <a:noFill/>
          <a:ln>
            <a:noFill/>
          </a:ln>
        </p:spPr>
      </p:pic>
      <p:sp>
        <p:nvSpPr>
          <p:cNvPr id="6938" name="Google Shape;6938;p216"/>
          <p:cNvSpPr txBox="1"/>
          <p:nvPr/>
        </p:nvSpPr>
        <p:spPr>
          <a:xfrm>
            <a:off x="311700" y="205300"/>
            <a:ext cx="56637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Zhang et al. "CleANN: Efficient Full Dynamism in Graph-based Approximate Nearest Neighbor Search" arXiv 2025</a:t>
            </a:r>
            <a:endParaRPr sz="788">
              <a:solidFill>
                <a:schemeClr val="dk1"/>
              </a:solidFill>
              <a:latin typeface="Ubuntu"/>
              <a:ea typeface="Ubuntu"/>
              <a:cs typeface="Ubuntu"/>
              <a:sym typeface="Ubuntu"/>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2" name="Shape 6942"/>
        <p:cNvGrpSpPr/>
        <p:nvPr/>
      </p:nvGrpSpPr>
      <p:grpSpPr>
        <a:xfrm>
          <a:off x="0" y="0"/>
          <a:ext cx="0" cy="0"/>
          <a:chOff x="0" y="0"/>
          <a:chExt cx="0" cy="0"/>
        </a:xfrm>
      </p:grpSpPr>
      <p:sp>
        <p:nvSpPr>
          <p:cNvPr id="6943" name="Google Shape;6943;p2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CleANN</a:t>
            </a:r>
            <a:r>
              <a:rPr lang="en">
                <a:latin typeface="Ubuntu"/>
                <a:ea typeface="Ubuntu"/>
                <a:cs typeface="Ubuntu"/>
                <a:sym typeface="Ubuntu"/>
              </a:rPr>
              <a:t> [</a:t>
            </a:r>
            <a:r>
              <a:rPr lang="en"/>
              <a:t>3/3</a:t>
            </a:r>
            <a:r>
              <a:rPr lang="en">
                <a:latin typeface="Ubuntu"/>
                <a:ea typeface="Ubuntu"/>
                <a:cs typeface="Ubuntu"/>
                <a:sym typeface="Ubuntu"/>
              </a:rPr>
              <a:t>] - </a:t>
            </a:r>
            <a:r>
              <a:rPr lang="en"/>
              <a:t>Delete</a:t>
            </a:r>
            <a:endParaRPr>
              <a:latin typeface="Ubuntu"/>
              <a:ea typeface="Ubuntu"/>
              <a:cs typeface="Ubuntu"/>
              <a:sym typeface="Ubuntu"/>
            </a:endParaRPr>
          </a:p>
        </p:txBody>
      </p:sp>
      <p:sp>
        <p:nvSpPr>
          <p:cNvPr id="6944" name="Google Shape;6944;p2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45" name="Google Shape;6945;p217"/>
          <p:cNvSpPr txBox="1"/>
          <p:nvPr/>
        </p:nvSpPr>
        <p:spPr>
          <a:xfrm>
            <a:off x="311700" y="1080550"/>
            <a:ext cx="49290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x is deleted — wₓ </a:t>
            </a:r>
            <a:r>
              <a:rPr b="1" lang="en" sz="1600">
                <a:solidFill>
                  <a:srgbClr val="0E0E0E"/>
                </a:solidFill>
                <a:latin typeface="Ubuntu"/>
                <a:ea typeface="Ubuntu"/>
                <a:cs typeface="Ubuntu"/>
                <a:sym typeface="Ubuntu"/>
              </a:rPr>
              <a:t>becomes a tombstone</a:t>
            </a:r>
            <a:r>
              <a:rPr lang="en" sz="1600">
                <a:solidFill>
                  <a:srgbClr val="0E0E0E"/>
                </a:solidFill>
                <a:latin typeface="Ubuntu"/>
                <a:ea typeface="Ubuntu"/>
                <a:cs typeface="Ubuntu"/>
                <a:sym typeface="Ubuntu"/>
              </a:rPr>
              <a:t>, queries still traverse it but filter it out.</a:t>
            </a:r>
            <a:endParaRPr sz="1600">
              <a:solidFill>
                <a:srgbClr val="0E0E0E"/>
              </a:solidFill>
              <a:latin typeface="Ubuntu"/>
              <a:ea typeface="Ubuntu"/>
              <a:cs typeface="Ubuntu"/>
              <a:sym typeface="Ubuntu"/>
            </a:endParaRPr>
          </a:p>
        </p:txBody>
      </p:sp>
      <p:pic>
        <p:nvPicPr>
          <p:cNvPr id="6946" name="Google Shape;6946;p217" title="cleann_delete_1.png"/>
          <p:cNvPicPr preferRelativeResize="0"/>
          <p:nvPr/>
        </p:nvPicPr>
        <p:blipFill rotWithShape="1">
          <a:blip r:embed="rId3">
            <a:alphaModFix/>
          </a:blip>
          <a:srcRect b="0" l="9390" r="9382" t="0"/>
          <a:stretch/>
        </p:blipFill>
        <p:spPr>
          <a:xfrm>
            <a:off x="5404050" y="1256310"/>
            <a:ext cx="3739950" cy="2660241"/>
          </a:xfrm>
          <a:prstGeom prst="rect">
            <a:avLst/>
          </a:prstGeom>
          <a:noFill/>
          <a:ln>
            <a:noFill/>
          </a:ln>
        </p:spPr>
      </p:pic>
      <p:sp>
        <p:nvSpPr>
          <p:cNvPr id="6947" name="Google Shape;6947;p217"/>
          <p:cNvSpPr txBox="1"/>
          <p:nvPr/>
        </p:nvSpPr>
        <p:spPr>
          <a:xfrm>
            <a:off x="311700" y="205300"/>
            <a:ext cx="56637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Zhang et al. "CleANN: Efficient Full Dynamism in Graph-based Approximate Nearest Neighbor Search" arXiv 2025</a:t>
            </a:r>
            <a:endParaRPr sz="788">
              <a:solidFill>
                <a:schemeClr val="dk1"/>
              </a:solidFill>
              <a:latin typeface="Ubuntu"/>
              <a:ea typeface="Ubuntu"/>
              <a:cs typeface="Ubuntu"/>
              <a:sym typeface="Ubuntu"/>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1" name="Shape 6951"/>
        <p:cNvGrpSpPr/>
        <p:nvPr/>
      </p:nvGrpSpPr>
      <p:grpSpPr>
        <a:xfrm>
          <a:off x="0" y="0"/>
          <a:ext cx="0" cy="0"/>
          <a:chOff x="0" y="0"/>
          <a:chExt cx="0" cy="0"/>
        </a:xfrm>
      </p:grpSpPr>
      <p:sp>
        <p:nvSpPr>
          <p:cNvPr id="6952" name="Google Shape;6952;p2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CleANN</a:t>
            </a:r>
            <a:r>
              <a:rPr lang="en">
                <a:latin typeface="Ubuntu"/>
                <a:ea typeface="Ubuntu"/>
                <a:cs typeface="Ubuntu"/>
                <a:sym typeface="Ubuntu"/>
              </a:rPr>
              <a:t> [</a:t>
            </a:r>
            <a:r>
              <a:rPr lang="en"/>
              <a:t>3/3</a:t>
            </a:r>
            <a:r>
              <a:rPr lang="en">
                <a:latin typeface="Ubuntu"/>
                <a:ea typeface="Ubuntu"/>
                <a:cs typeface="Ubuntu"/>
                <a:sym typeface="Ubuntu"/>
              </a:rPr>
              <a:t>] - </a:t>
            </a:r>
            <a:r>
              <a:rPr lang="en"/>
              <a:t>Delete</a:t>
            </a:r>
            <a:endParaRPr>
              <a:latin typeface="Ubuntu"/>
              <a:ea typeface="Ubuntu"/>
              <a:cs typeface="Ubuntu"/>
              <a:sym typeface="Ubuntu"/>
            </a:endParaRPr>
          </a:p>
        </p:txBody>
      </p:sp>
      <p:sp>
        <p:nvSpPr>
          <p:cNvPr id="6953" name="Google Shape;6953;p2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54" name="Google Shape;6954;p218"/>
          <p:cNvSpPr txBox="1"/>
          <p:nvPr/>
        </p:nvSpPr>
        <p:spPr>
          <a:xfrm>
            <a:off x="311700" y="1080550"/>
            <a:ext cx="4929000" cy="1416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x is deleted — wₓ </a:t>
            </a:r>
            <a:r>
              <a:rPr b="1" lang="en" sz="1600">
                <a:solidFill>
                  <a:srgbClr val="0E0E0E"/>
                </a:solidFill>
                <a:latin typeface="Ubuntu"/>
                <a:ea typeface="Ubuntu"/>
                <a:cs typeface="Ubuntu"/>
                <a:sym typeface="Ubuntu"/>
              </a:rPr>
              <a:t>becomes a tombstone</a:t>
            </a:r>
            <a:r>
              <a:rPr lang="en" sz="1600">
                <a:solidFill>
                  <a:srgbClr val="0E0E0E"/>
                </a:solidFill>
                <a:latin typeface="Ubuntu"/>
                <a:ea typeface="Ubuntu"/>
                <a:cs typeface="Ubuntu"/>
                <a:sym typeface="Ubuntu"/>
              </a:rPr>
              <a:t>, queries still traverse it but filter it out.</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A search traverses v₁ → wₓ; v₁ </a:t>
            </a:r>
            <a:r>
              <a:rPr b="1" lang="en" sz="1600">
                <a:solidFill>
                  <a:srgbClr val="0E0E0E"/>
                </a:solidFill>
                <a:latin typeface="Ubuntu"/>
                <a:ea typeface="Ubuntu"/>
                <a:cs typeface="Ubuntu"/>
                <a:sym typeface="Ubuntu"/>
              </a:rPr>
              <a:t>immediately consolidates</a:t>
            </a:r>
            <a:r>
              <a:rPr lang="en" sz="1600">
                <a:solidFill>
                  <a:srgbClr val="0E0E0E"/>
                </a:solidFill>
                <a:latin typeface="Ubuntu"/>
                <a:ea typeface="Ubuntu"/>
                <a:cs typeface="Ubuntu"/>
                <a:sym typeface="Ubuntu"/>
              </a:rPr>
              <a:t>, absorbing {o₁, o₂, o₃} into N(v₁). Edge v₁→wₓ removed.</a:t>
            </a:r>
            <a:endParaRPr sz="1600">
              <a:solidFill>
                <a:srgbClr val="0E0E0E"/>
              </a:solidFill>
              <a:latin typeface="Ubuntu"/>
              <a:ea typeface="Ubuntu"/>
              <a:cs typeface="Ubuntu"/>
              <a:sym typeface="Ubuntu"/>
            </a:endParaRPr>
          </a:p>
        </p:txBody>
      </p:sp>
      <p:pic>
        <p:nvPicPr>
          <p:cNvPr id="6955" name="Google Shape;6955;p218" title="cleann_delete_2.png"/>
          <p:cNvPicPr preferRelativeResize="0"/>
          <p:nvPr/>
        </p:nvPicPr>
        <p:blipFill rotWithShape="1">
          <a:blip r:embed="rId3">
            <a:alphaModFix/>
          </a:blip>
          <a:srcRect b="0" l="9390" r="9382" t="0"/>
          <a:stretch/>
        </p:blipFill>
        <p:spPr>
          <a:xfrm>
            <a:off x="5404050" y="1256310"/>
            <a:ext cx="3739950" cy="2660241"/>
          </a:xfrm>
          <a:prstGeom prst="rect">
            <a:avLst/>
          </a:prstGeom>
          <a:noFill/>
          <a:ln>
            <a:noFill/>
          </a:ln>
        </p:spPr>
      </p:pic>
      <p:sp>
        <p:nvSpPr>
          <p:cNvPr id="6956" name="Google Shape;6956;p218"/>
          <p:cNvSpPr txBox="1"/>
          <p:nvPr/>
        </p:nvSpPr>
        <p:spPr>
          <a:xfrm>
            <a:off x="311700" y="205300"/>
            <a:ext cx="56637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Zhang et al. "CleANN: Efficient Full Dynamism in Graph-based Approximate Nearest Neighbor Search" arXiv 2025</a:t>
            </a:r>
            <a:endParaRPr sz="788">
              <a:solidFill>
                <a:schemeClr val="dk1"/>
              </a:solidFill>
              <a:latin typeface="Ubuntu"/>
              <a:ea typeface="Ubuntu"/>
              <a:cs typeface="Ubuntu"/>
              <a:sym typeface="Ubuntu"/>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0" name="Shape 6960"/>
        <p:cNvGrpSpPr/>
        <p:nvPr/>
      </p:nvGrpSpPr>
      <p:grpSpPr>
        <a:xfrm>
          <a:off x="0" y="0"/>
          <a:ext cx="0" cy="0"/>
          <a:chOff x="0" y="0"/>
          <a:chExt cx="0" cy="0"/>
        </a:xfrm>
      </p:grpSpPr>
      <p:sp>
        <p:nvSpPr>
          <p:cNvPr id="6961" name="Google Shape;6961;p2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CleANN</a:t>
            </a:r>
            <a:r>
              <a:rPr lang="en">
                <a:latin typeface="Ubuntu"/>
                <a:ea typeface="Ubuntu"/>
                <a:cs typeface="Ubuntu"/>
                <a:sym typeface="Ubuntu"/>
              </a:rPr>
              <a:t> [</a:t>
            </a:r>
            <a:r>
              <a:rPr lang="en"/>
              <a:t>3/3</a:t>
            </a:r>
            <a:r>
              <a:rPr lang="en">
                <a:latin typeface="Ubuntu"/>
                <a:ea typeface="Ubuntu"/>
                <a:cs typeface="Ubuntu"/>
                <a:sym typeface="Ubuntu"/>
              </a:rPr>
              <a:t>] - </a:t>
            </a:r>
            <a:r>
              <a:rPr lang="en"/>
              <a:t>Delete</a:t>
            </a:r>
            <a:endParaRPr>
              <a:latin typeface="Ubuntu"/>
              <a:ea typeface="Ubuntu"/>
              <a:cs typeface="Ubuntu"/>
              <a:sym typeface="Ubuntu"/>
            </a:endParaRPr>
          </a:p>
        </p:txBody>
      </p:sp>
      <p:sp>
        <p:nvSpPr>
          <p:cNvPr id="6962" name="Google Shape;6962;p2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63" name="Google Shape;6963;p219"/>
          <p:cNvSpPr txBox="1"/>
          <p:nvPr/>
        </p:nvSpPr>
        <p:spPr>
          <a:xfrm>
            <a:off x="311700" y="1080550"/>
            <a:ext cx="4929000" cy="19086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x is deleted — wₓ </a:t>
            </a:r>
            <a:r>
              <a:rPr b="1" lang="en" sz="1600">
                <a:solidFill>
                  <a:srgbClr val="0E0E0E"/>
                </a:solidFill>
                <a:latin typeface="Ubuntu"/>
                <a:ea typeface="Ubuntu"/>
                <a:cs typeface="Ubuntu"/>
                <a:sym typeface="Ubuntu"/>
              </a:rPr>
              <a:t>becomes a tombstone</a:t>
            </a:r>
            <a:r>
              <a:rPr lang="en" sz="1600">
                <a:solidFill>
                  <a:srgbClr val="0E0E0E"/>
                </a:solidFill>
                <a:latin typeface="Ubuntu"/>
                <a:ea typeface="Ubuntu"/>
                <a:cs typeface="Ubuntu"/>
                <a:sym typeface="Ubuntu"/>
              </a:rPr>
              <a:t>, queries still traverse it but filter it out.</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A search traverses v₁ → wₓ; v₁ </a:t>
            </a:r>
            <a:r>
              <a:rPr b="1" lang="en" sz="1600">
                <a:solidFill>
                  <a:srgbClr val="0E0E0E"/>
                </a:solidFill>
                <a:latin typeface="Ubuntu"/>
                <a:ea typeface="Ubuntu"/>
                <a:cs typeface="Ubuntu"/>
                <a:sym typeface="Ubuntu"/>
              </a:rPr>
              <a:t>immediately consolidates</a:t>
            </a:r>
            <a:r>
              <a:rPr lang="en" sz="1600">
                <a:solidFill>
                  <a:srgbClr val="0E0E0E"/>
                </a:solidFill>
                <a:latin typeface="Ubuntu"/>
                <a:ea typeface="Ubuntu"/>
                <a:cs typeface="Ubuntu"/>
                <a:sym typeface="Ubuntu"/>
              </a:rPr>
              <a:t>, absorbing {o₁, o₂, o₃} into N(v₁). Edge v₁→wₓ removed.</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v₂ also consolidates with wₓ. H(wₓ) </a:t>
            </a:r>
            <a:r>
              <a:rPr b="1" lang="en" sz="1600">
                <a:solidFill>
                  <a:srgbClr val="0E0E0E"/>
                </a:solidFill>
                <a:latin typeface="Ubuntu"/>
                <a:ea typeface="Ubuntu"/>
                <a:cs typeface="Ubuntu"/>
                <a:sym typeface="Ubuntu"/>
              </a:rPr>
              <a:t>hits threshold</a:t>
            </a:r>
            <a:r>
              <a:rPr lang="en" sz="1600">
                <a:solidFill>
                  <a:srgbClr val="0E0E0E"/>
                </a:solidFill>
                <a:latin typeface="Ubuntu"/>
                <a:ea typeface="Ubuntu"/>
                <a:cs typeface="Ubuntu"/>
                <a:sym typeface="Ubuntu"/>
              </a:rPr>
              <a:t> C=2 → wₓ marked</a:t>
            </a:r>
            <a:r>
              <a:rPr b="1" lang="en" sz="1600">
                <a:solidFill>
                  <a:srgbClr val="0E0E0E"/>
                </a:solidFill>
                <a:latin typeface="Ubuntu"/>
                <a:ea typeface="Ubuntu"/>
                <a:cs typeface="Ubuntu"/>
                <a:sym typeface="Ubuntu"/>
              </a:rPr>
              <a:t> replaceable</a:t>
            </a:r>
            <a:r>
              <a:rPr lang="en" sz="1600">
                <a:solidFill>
                  <a:srgbClr val="0E0E0E"/>
                </a:solidFill>
                <a:latin typeface="Ubuntu"/>
                <a:ea typeface="Ubuntu"/>
                <a:cs typeface="Ubuntu"/>
                <a:sym typeface="Ubuntu"/>
              </a:rPr>
              <a:t>.</a:t>
            </a:r>
            <a:endParaRPr sz="1600">
              <a:solidFill>
                <a:srgbClr val="0E0E0E"/>
              </a:solidFill>
              <a:latin typeface="Ubuntu"/>
              <a:ea typeface="Ubuntu"/>
              <a:cs typeface="Ubuntu"/>
              <a:sym typeface="Ubuntu"/>
            </a:endParaRPr>
          </a:p>
        </p:txBody>
      </p:sp>
      <p:pic>
        <p:nvPicPr>
          <p:cNvPr id="6964" name="Google Shape;6964;p219" title="cleann_delete_3.png"/>
          <p:cNvPicPr preferRelativeResize="0"/>
          <p:nvPr/>
        </p:nvPicPr>
        <p:blipFill rotWithShape="1">
          <a:blip r:embed="rId3">
            <a:alphaModFix/>
          </a:blip>
          <a:srcRect b="0" l="9390" r="9382" t="0"/>
          <a:stretch/>
        </p:blipFill>
        <p:spPr>
          <a:xfrm>
            <a:off x="5404050" y="1256310"/>
            <a:ext cx="3739950" cy="2660241"/>
          </a:xfrm>
          <a:prstGeom prst="rect">
            <a:avLst/>
          </a:prstGeom>
          <a:noFill/>
          <a:ln>
            <a:noFill/>
          </a:ln>
        </p:spPr>
      </p:pic>
      <p:sp>
        <p:nvSpPr>
          <p:cNvPr id="6965" name="Google Shape;6965;p219"/>
          <p:cNvSpPr txBox="1"/>
          <p:nvPr/>
        </p:nvSpPr>
        <p:spPr>
          <a:xfrm>
            <a:off x="311700" y="205300"/>
            <a:ext cx="56637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Zhang et al. "CleANN: Efficient Full Dynamism in Graph-based Approximate Nearest Neighbor Search" arXiv 2025</a:t>
            </a:r>
            <a:endParaRPr sz="788">
              <a:solidFill>
                <a:schemeClr val="dk1"/>
              </a:solidFill>
              <a:latin typeface="Ubuntu"/>
              <a:ea typeface="Ubuntu"/>
              <a:cs typeface="Ubuntu"/>
              <a:sym typeface="Ubuntu"/>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9" name="Shape 6969"/>
        <p:cNvGrpSpPr/>
        <p:nvPr/>
      </p:nvGrpSpPr>
      <p:grpSpPr>
        <a:xfrm>
          <a:off x="0" y="0"/>
          <a:ext cx="0" cy="0"/>
          <a:chOff x="0" y="0"/>
          <a:chExt cx="0" cy="0"/>
        </a:xfrm>
      </p:grpSpPr>
      <p:sp>
        <p:nvSpPr>
          <p:cNvPr id="6970" name="Google Shape;6970;p2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CleANN</a:t>
            </a:r>
            <a:r>
              <a:rPr lang="en">
                <a:latin typeface="Ubuntu"/>
                <a:ea typeface="Ubuntu"/>
                <a:cs typeface="Ubuntu"/>
                <a:sym typeface="Ubuntu"/>
              </a:rPr>
              <a:t> [</a:t>
            </a:r>
            <a:r>
              <a:rPr lang="en"/>
              <a:t>3/3</a:t>
            </a:r>
            <a:r>
              <a:rPr lang="en">
                <a:latin typeface="Ubuntu"/>
                <a:ea typeface="Ubuntu"/>
                <a:cs typeface="Ubuntu"/>
                <a:sym typeface="Ubuntu"/>
              </a:rPr>
              <a:t>] - </a:t>
            </a:r>
            <a:r>
              <a:rPr lang="en"/>
              <a:t>Delete</a:t>
            </a:r>
            <a:endParaRPr>
              <a:latin typeface="Ubuntu"/>
              <a:ea typeface="Ubuntu"/>
              <a:cs typeface="Ubuntu"/>
              <a:sym typeface="Ubuntu"/>
            </a:endParaRPr>
          </a:p>
        </p:txBody>
      </p:sp>
      <p:sp>
        <p:nvSpPr>
          <p:cNvPr id="6971" name="Google Shape;6971;p2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72" name="Google Shape;6972;p220"/>
          <p:cNvSpPr txBox="1"/>
          <p:nvPr/>
        </p:nvSpPr>
        <p:spPr>
          <a:xfrm>
            <a:off x="311700" y="1080550"/>
            <a:ext cx="4929000" cy="19086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x is deleted — wₓ </a:t>
            </a:r>
            <a:r>
              <a:rPr b="1" lang="en" sz="1600">
                <a:solidFill>
                  <a:srgbClr val="0E0E0E"/>
                </a:solidFill>
                <a:latin typeface="Ubuntu"/>
                <a:ea typeface="Ubuntu"/>
                <a:cs typeface="Ubuntu"/>
                <a:sym typeface="Ubuntu"/>
              </a:rPr>
              <a:t>becomes a tombstone</a:t>
            </a:r>
            <a:r>
              <a:rPr lang="en" sz="1600">
                <a:solidFill>
                  <a:srgbClr val="0E0E0E"/>
                </a:solidFill>
                <a:latin typeface="Ubuntu"/>
                <a:ea typeface="Ubuntu"/>
                <a:cs typeface="Ubuntu"/>
                <a:sym typeface="Ubuntu"/>
              </a:rPr>
              <a:t>, queries still traverse it but filter it out.</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A search traverses v₁ → wₓ; v₁ </a:t>
            </a:r>
            <a:r>
              <a:rPr b="1" lang="en" sz="1600">
                <a:solidFill>
                  <a:srgbClr val="0E0E0E"/>
                </a:solidFill>
                <a:latin typeface="Ubuntu"/>
                <a:ea typeface="Ubuntu"/>
                <a:cs typeface="Ubuntu"/>
                <a:sym typeface="Ubuntu"/>
              </a:rPr>
              <a:t>immediately</a:t>
            </a:r>
            <a:r>
              <a:rPr lang="en" sz="1600">
                <a:solidFill>
                  <a:srgbClr val="0E0E0E"/>
                </a:solidFill>
                <a:latin typeface="Ubuntu"/>
                <a:ea typeface="Ubuntu"/>
                <a:cs typeface="Ubuntu"/>
                <a:sym typeface="Ubuntu"/>
              </a:rPr>
              <a:t> </a:t>
            </a:r>
            <a:r>
              <a:rPr b="1" lang="en" sz="1600">
                <a:solidFill>
                  <a:srgbClr val="0E0E0E"/>
                </a:solidFill>
                <a:latin typeface="Ubuntu"/>
                <a:ea typeface="Ubuntu"/>
                <a:cs typeface="Ubuntu"/>
                <a:sym typeface="Ubuntu"/>
              </a:rPr>
              <a:t>consolidates</a:t>
            </a:r>
            <a:r>
              <a:rPr lang="en" sz="1600">
                <a:solidFill>
                  <a:srgbClr val="0E0E0E"/>
                </a:solidFill>
                <a:latin typeface="Ubuntu"/>
                <a:ea typeface="Ubuntu"/>
                <a:cs typeface="Ubuntu"/>
                <a:sym typeface="Ubuntu"/>
              </a:rPr>
              <a:t>, absorbing {o₁, o₂, o₃} into N(v₁). Edge v₁→wₓ removed.</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v₂ also consolidates with wₓ. H(wₓ) </a:t>
            </a:r>
            <a:r>
              <a:rPr b="1" lang="en" sz="1600">
                <a:solidFill>
                  <a:srgbClr val="0E0E0E"/>
                </a:solidFill>
                <a:latin typeface="Ubuntu"/>
                <a:ea typeface="Ubuntu"/>
                <a:cs typeface="Ubuntu"/>
                <a:sym typeface="Ubuntu"/>
              </a:rPr>
              <a:t>hits threshold</a:t>
            </a:r>
            <a:r>
              <a:rPr lang="en" sz="1600">
                <a:solidFill>
                  <a:srgbClr val="0E0E0E"/>
                </a:solidFill>
                <a:latin typeface="Ubuntu"/>
                <a:ea typeface="Ubuntu"/>
                <a:cs typeface="Ubuntu"/>
                <a:sym typeface="Ubuntu"/>
              </a:rPr>
              <a:t> C=2 → wₓ marked </a:t>
            </a:r>
            <a:r>
              <a:rPr b="1" lang="en" sz="1600">
                <a:solidFill>
                  <a:srgbClr val="0E0E0E"/>
                </a:solidFill>
                <a:latin typeface="Ubuntu"/>
                <a:ea typeface="Ubuntu"/>
                <a:cs typeface="Ubuntu"/>
                <a:sym typeface="Ubuntu"/>
              </a:rPr>
              <a:t>replaceable</a:t>
            </a:r>
            <a:r>
              <a:rPr lang="en" sz="1600">
                <a:solidFill>
                  <a:srgbClr val="0E0E0E"/>
                </a:solidFill>
                <a:latin typeface="Ubuntu"/>
                <a:ea typeface="Ubuntu"/>
                <a:cs typeface="Ubuntu"/>
                <a:sym typeface="Ubuntu"/>
              </a:rPr>
              <a:t>.</a:t>
            </a:r>
            <a:endParaRPr sz="1600">
              <a:solidFill>
                <a:srgbClr val="0E0E0E"/>
              </a:solidFill>
              <a:latin typeface="Ubuntu"/>
              <a:ea typeface="Ubuntu"/>
              <a:cs typeface="Ubuntu"/>
              <a:sym typeface="Ubuntu"/>
            </a:endParaRPr>
          </a:p>
        </p:txBody>
      </p:sp>
      <p:pic>
        <p:nvPicPr>
          <p:cNvPr id="6973" name="Google Shape;6973;p220" title="cleann_delete_4.png"/>
          <p:cNvPicPr preferRelativeResize="0"/>
          <p:nvPr/>
        </p:nvPicPr>
        <p:blipFill rotWithShape="1">
          <a:blip r:embed="rId3">
            <a:alphaModFix/>
          </a:blip>
          <a:srcRect b="0" l="9390" r="9382" t="0"/>
          <a:stretch/>
        </p:blipFill>
        <p:spPr>
          <a:xfrm>
            <a:off x="5404050" y="1256310"/>
            <a:ext cx="3739950" cy="2660241"/>
          </a:xfrm>
          <a:prstGeom prst="rect">
            <a:avLst/>
          </a:prstGeom>
          <a:noFill/>
          <a:ln>
            <a:noFill/>
          </a:ln>
        </p:spPr>
      </p:pic>
      <p:sp>
        <p:nvSpPr>
          <p:cNvPr id="6974" name="Google Shape;6974;p220"/>
          <p:cNvSpPr txBox="1"/>
          <p:nvPr/>
        </p:nvSpPr>
        <p:spPr>
          <a:xfrm>
            <a:off x="311700" y="205300"/>
            <a:ext cx="56637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Zhang et al. "CleANN: Efficient Full Dynamism in Graph-based Approximate Nearest Neighbor Search" arXiv 2025</a:t>
            </a:r>
            <a:endParaRPr sz="788">
              <a:solidFill>
                <a:schemeClr val="dk1"/>
              </a:solidFill>
              <a:latin typeface="Ubuntu"/>
              <a:ea typeface="Ubuntu"/>
              <a:cs typeface="Ubuntu"/>
              <a:sym typeface="Ubuntu"/>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8" name="Shape 6978"/>
        <p:cNvGrpSpPr/>
        <p:nvPr/>
      </p:nvGrpSpPr>
      <p:grpSpPr>
        <a:xfrm>
          <a:off x="0" y="0"/>
          <a:ext cx="0" cy="0"/>
          <a:chOff x="0" y="0"/>
          <a:chExt cx="0" cy="0"/>
        </a:xfrm>
      </p:grpSpPr>
      <p:sp>
        <p:nvSpPr>
          <p:cNvPr id="6979" name="Google Shape;6979;p2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CleANN</a:t>
            </a:r>
            <a:r>
              <a:rPr lang="en">
                <a:latin typeface="Ubuntu"/>
                <a:ea typeface="Ubuntu"/>
                <a:cs typeface="Ubuntu"/>
                <a:sym typeface="Ubuntu"/>
              </a:rPr>
              <a:t> [</a:t>
            </a:r>
            <a:r>
              <a:rPr lang="en"/>
              <a:t>3/3</a:t>
            </a:r>
            <a:r>
              <a:rPr lang="en">
                <a:latin typeface="Ubuntu"/>
                <a:ea typeface="Ubuntu"/>
                <a:cs typeface="Ubuntu"/>
                <a:sym typeface="Ubuntu"/>
              </a:rPr>
              <a:t>] - </a:t>
            </a:r>
            <a:r>
              <a:rPr lang="en"/>
              <a:t>Delete</a:t>
            </a:r>
            <a:endParaRPr>
              <a:latin typeface="Ubuntu"/>
              <a:ea typeface="Ubuntu"/>
              <a:cs typeface="Ubuntu"/>
              <a:sym typeface="Ubuntu"/>
            </a:endParaRPr>
          </a:p>
        </p:txBody>
      </p:sp>
      <p:sp>
        <p:nvSpPr>
          <p:cNvPr id="6980" name="Google Shape;6980;p2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81" name="Google Shape;6981;p221"/>
          <p:cNvSpPr txBox="1"/>
          <p:nvPr/>
        </p:nvSpPr>
        <p:spPr>
          <a:xfrm>
            <a:off x="311700" y="1080550"/>
            <a:ext cx="4929000" cy="21549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x is deleted — wₓ </a:t>
            </a:r>
            <a:r>
              <a:rPr b="1" lang="en" sz="1600">
                <a:solidFill>
                  <a:srgbClr val="0E0E0E"/>
                </a:solidFill>
                <a:latin typeface="Ubuntu"/>
                <a:ea typeface="Ubuntu"/>
                <a:cs typeface="Ubuntu"/>
                <a:sym typeface="Ubuntu"/>
              </a:rPr>
              <a:t>becomes a tombstone</a:t>
            </a:r>
            <a:r>
              <a:rPr lang="en" sz="1600">
                <a:solidFill>
                  <a:srgbClr val="0E0E0E"/>
                </a:solidFill>
                <a:latin typeface="Ubuntu"/>
                <a:ea typeface="Ubuntu"/>
                <a:cs typeface="Ubuntu"/>
                <a:sym typeface="Ubuntu"/>
              </a:rPr>
              <a:t>, queries still traverse it but filter it out.</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A search traverses v₁ → wₓ; v₁ </a:t>
            </a:r>
            <a:r>
              <a:rPr b="1" lang="en" sz="1600">
                <a:solidFill>
                  <a:srgbClr val="0E0E0E"/>
                </a:solidFill>
                <a:latin typeface="Ubuntu"/>
                <a:ea typeface="Ubuntu"/>
                <a:cs typeface="Ubuntu"/>
                <a:sym typeface="Ubuntu"/>
              </a:rPr>
              <a:t>immediately</a:t>
            </a:r>
            <a:r>
              <a:rPr lang="en" sz="1600">
                <a:solidFill>
                  <a:srgbClr val="0E0E0E"/>
                </a:solidFill>
                <a:latin typeface="Ubuntu"/>
                <a:ea typeface="Ubuntu"/>
                <a:cs typeface="Ubuntu"/>
                <a:sym typeface="Ubuntu"/>
              </a:rPr>
              <a:t> </a:t>
            </a:r>
            <a:r>
              <a:rPr b="1" lang="en" sz="1600">
                <a:solidFill>
                  <a:srgbClr val="0E0E0E"/>
                </a:solidFill>
                <a:latin typeface="Ubuntu"/>
                <a:ea typeface="Ubuntu"/>
                <a:cs typeface="Ubuntu"/>
                <a:sym typeface="Ubuntu"/>
              </a:rPr>
              <a:t>consolidates</a:t>
            </a:r>
            <a:r>
              <a:rPr lang="en" sz="1600">
                <a:solidFill>
                  <a:srgbClr val="0E0E0E"/>
                </a:solidFill>
                <a:latin typeface="Ubuntu"/>
                <a:ea typeface="Ubuntu"/>
                <a:cs typeface="Ubuntu"/>
                <a:sym typeface="Ubuntu"/>
              </a:rPr>
              <a:t>, absorbing {o₁, o₂, o₃} into N(v₁). Edge v₁→wₓ removed.</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v₂ also consolidates with wₓ. H(wₓ) </a:t>
            </a:r>
            <a:r>
              <a:rPr b="1" lang="en" sz="1600">
                <a:solidFill>
                  <a:srgbClr val="0E0E0E"/>
                </a:solidFill>
                <a:latin typeface="Ubuntu"/>
                <a:ea typeface="Ubuntu"/>
                <a:cs typeface="Ubuntu"/>
                <a:sym typeface="Ubuntu"/>
              </a:rPr>
              <a:t>hits</a:t>
            </a:r>
            <a:r>
              <a:rPr lang="en" sz="1600">
                <a:solidFill>
                  <a:srgbClr val="0E0E0E"/>
                </a:solidFill>
                <a:latin typeface="Ubuntu"/>
                <a:ea typeface="Ubuntu"/>
                <a:cs typeface="Ubuntu"/>
                <a:sym typeface="Ubuntu"/>
              </a:rPr>
              <a:t> </a:t>
            </a:r>
            <a:r>
              <a:rPr b="1" lang="en" sz="1600">
                <a:solidFill>
                  <a:srgbClr val="0E0E0E"/>
                </a:solidFill>
                <a:latin typeface="Ubuntu"/>
                <a:ea typeface="Ubuntu"/>
                <a:cs typeface="Ubuntu"/>
                <a:sym typeface="Ubuntu"/>
              </a:rPr>
              <a:t>threshold</a:t>
            </a:r>
            <a:r>
              <a:rPr lang="en" sz="1600">
                <a:solidFill>
                  <a:srgbClr val="0E0E0E"/>
                </a:solidFill>
                <a:latin typeface="Ubuntu"/>
                <a:ea typeface="Ubuntu"/>
                <a:cs typeface="Ubuntu"/>
                <a:sym typeface="Ubuntu"/>
              </a:rPr>
              <a:t> C=2 → wₓ marked </a:t>
            </a:r>
            <a:r>
              <a:rPr b="1" lang="en" sz="1600">
                <a:solidFill>
                  <a:srgbClr val="0E0E0E"/>
                </a:solidFill>
                <a:latin typeface="Ubuntu"/>
                <a:ea typeface="Ubuntu"/>
                <a:cs typeface="Ubuntu"/>
                <a:sym typeface="Ubuntu"/>
              </a:rPr>
              <a:t>replaceable</a:t>
            </a:r>
            <a:r>
              <a:rPr lang="en" sz="1600">
                <a:solidFill>
                  <a:srgbClr val="0E0E0E"/>
                </a:solidFill>
                <a:latin typeface="Ubuntu"/>
                <a:ea typeface="Ubuntu"/>
                <a:cs typeface="Ubuntu"/>
                <a:sym typeface="Ubuntu"/>
              </a:rPr>
              <a:t>.</a:t>
            </a:r>
            <a:endParaRPr sz="1600">
              <a:solidFill>
                <a:srgbClr val="0E0E0E"/>
              </a:solidFill>
              <a:latin typeface="Ubuntu"/>
              <a:ea typeface="Ubuntu"/>
              <a:cs typeface="Ubuntu"/>
              <a:sym typeface="Ubuntu"/>
            </a:endParaRPr>
          </a:p>
          <a:p>
            <a:pPr indent="-330200" lvl="0" marL="457200" rtl="0" algn="l">
              <a:spcBef>
                <a:spcPts val="0"/>
              </a:spcBef>
              <a:spcAft>
                <a:spcPts val="0"/>
              </a:spcAft>
              <a:buClr>
                <a:srgbClr val="0E0E0E"/>
              </a:buClr>
              <a:buSzPts val="1600"/>
              <a:buFont typeface="Ubuntu"/>
              <a:buChar char="●"/>
            </a:pPr>
            <a:r>
              <a:rPr lang="en" sz="1600">
                <a:solidFill>
                  <a:srgbClr val="0E0E0E"/>
                </a:solidFill>
                <a:latin typeface="Ubuntu"/>
                <a:ea typeface="Ubuntu"/>
                <a:cs typeface="Ubuntu"/>
                <a:sym typeface="Ubuntu"/>
              </a:rPr>
              <a:t>New point y </a:t>
            </a:r>
            <a:r>
              <a:rPr b="1" lang="en" sz="1600">
                <a:solidFill>
                  <a:srgbClr val="0E0E0E"/>
                </a:solidFill>
                <a:latin typeface="Ubuntu"/>
                <a:ea typeface="Ubuntu"/>
                <a:cs typeface="Ubuntu"/>
                <a:sym typeface="Ubuntu"/>
              </a:rPr>
              <a:t>reuses</a:t>
            </a:r>
            <a:r>
              <a:rPr lang="en" sz="1600">
                <a:solidFill>
                  <a:srgbClr val="0E0E0E"/>
                </a:solidFill>
                <a:latin typeface="Ubuntu"/>
                <a:ea typeface="Ubuntu"/>
                <a:cs typeface="Ubuntu"/>
                <a:sym typeface="Ubuntu"/>
              </a:rPr>
              <a:t> wₓ's slot (now w</a:t>
            </a:r>
            <a:r>
              <a:rPr lang="en" sz="1600">
                <a:solidFill>
                  <a:srgbClr val="0E0E0E"/>
                </a:solidFill>
                <a:latin typeface="Ubuntu"/>
                <a:ea typeface="Ubuntu"/>
                <a:cs typeface="Ubuntu"/>
                <a:sym typeface="Ubuntu"/>
              </a:rPr>
              <a:t>ᵧ</a:t>
            </a:r>
            <a:r>
              <a:rPr lang="en" sz="1600">
                <a:solidFill>
                  <a:srgbClr val="0E0E0E"/>
                </a:solidFill>
                <a:latin typeface="Ubuntu"/>
                <a:ea typeface="Ubuntu"/>
                <a:cs typeface="Ubuntu"/>
                <a:sym typeface="Ubuntu"/>
              </a:rPr>
              <a:t>).</a:t>
            </a:r>
            <a:endParaRPr sz="1600">
              <a:solidFill>
                <a:srgbClr val="0E0E0E"/>
              </a:solidFill>
              <a:latin typeface="Ubuntu"/>
              <a:ea typeface="Ubuntu"/>
              <a:cs typeface="Ubuntu"/>
              <a:sym typeface="Ubuntu"/>
            </a:endParaRPr>
          </a:p>
        </p:txBody>
      </p:sp>
      <p:pic>
        <p:nvPicPr>
          <p:cNvPr id="6982" name="Google Shape;6982;p221" title="cleann_delete_5.png"/>
          <p:cNvPicPr preferRelativeResize="0"/>
          <p:nvPr/>
        </p:nvPicPr>
        <p:blipFill rotWithShape="1">
          <a:blip r:embed="rId3">
            <a:alphaModFix/>
          </a:blip>
          <a:srcRect b="0" l="9390" r="9382" t="0"/>
          <a:stretch/>
        </p:blipFill>
        <p:spPr>
          <a:xfrm>
            <a:off x="5404050" y="1256310"/>
            <a:ext cx="3739950" cy="2660241"/>
          </a:xfrm>
          <a:prstGeom prst="rect">
            <a:avLst/>
          </a:prstGeom>
          <a:noFill/>
          <a:ln>
            <a:noFill/>
          </a:ln>
        </p:spPr>
      </p:pic>
      <p:sp>
        <p:nvSpPr>
          <p:cNvPr id="6983" name="Google Shape;6983;p221"/>
          <p:cNvSpPr txBox="1"/>
          <p:nvPr/>
        </p:nvSpPr>
        <p:spPr>
          <a:xfrm>
            <a:off x="311700" y="205300"/>
            <a:ext cx="56637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Zhang et al. "CleANN: Efficient Full Dynamism in Graph-based Approximate Nearest Neighbor Search" arXiv 2025</a:t>
            </a:r>
            <a:endParaRPr sz="788">
              <a:solidFill>
                <a:schemeClr val="dk1"/>
              </a:solidFill>
              <a:latin typeface="Ubuntu"/>
              <a:ea typeface="Ubuntu"/>
              <a:cs typeface="Ubuntu"/>
              <a:sym typeface="Ubuntu"/>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7" name="Shape 6987"/>
        <p:cNvGrpSpPr/>
        <p:nvPr/>
      </p:nvGrpSpPr>
      <p:grpSpPr>
        <a:xfrm>
          <a:off x="0" y="0"/>
          <a:ext cx="0" cy="0"/>
          <a:chOff x="0" y="0"/>
          <a:chExt cx="0" cy="0"/>
        </a:xfrm>
      </p:grpSpPr>
      <p:sp>
        <p:nvSpPr>
          <p:cNvPr id="6988" name="Google Shape;6988;p222"/>
          <p:cNvSpPr txBox="1"/>
          <p:nvPr>
            <p:ph idx="1" type="body"/>
          </p:nvPr>
        </p:nvSpPr>
        <p:spPr>
          <a:xfrm>
            <a:off x="311700" y="606125"/>
            <a:ext cx="8520600" cy="39627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lang="en">
                <a:solidFill>
                  <a:srgbClr val="000000"/>
                </a:solidFill>
              </a:rPr>
              <a:t>IVF approaches</a:t>
            </a:r>
            <a:endParaRPr b="1">
              <a:solidFill>
                <a:srgbClr val="000000"/>
              </a:solidFill>
            </a:endParaRPr>
          </a:p>
        </p:txBody>
      </p:sp>
      <p:sp>
        <p:nvSpPr>
          <p:cNvPr id="6989" name="Google Shape;6989;p2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3" name="Shape 6993"/>
        <p:cNvGrpSpPr/>
        <p:nvPr/>
      </p:nvGrpSpPr>
      <p:grpSpPr>
        <a:xfrm>
          <a:off x="0" y="0"/>
          <a:ext cx="0" cy="0"/>
          <a:chOff x="0" y="0"/>
          <a:chExt cx="0" cy="0"/>
        </a:xfrm>
      </p:grpSpPr>
      <p:sp>
        <p:nvSpPr>
          <p:cNvPr id="6994" name="Google Shape;6994;p2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RTAMS-GANNS [1/</a:t>
            </a:r>
            <a:r>
              <a:rPr lang="en"/>
              <a:t>1</a:t>
            </a:r>
            <a:r>
              <a:rPr lang="en">
                <a:latin typeface="Ubuntu"/>
                <a:ea typeface="Ubuntu"/>
                <a:cs typeface="Ubuntu"/>
                <a:sym typeface="Ubuntu"/>
              </a:rPr>
              <a:t>]</a:t>
            </a:r>
            <a:endParaRPr>
              <a:latin typeface="Ubuntu"/>
              <a:ea typeface="Ubuntu"/>
              <a:cs typeface="Ubuntu"/>
              <a:sym typeface="Ubuntu"/>
            </a:endParaRPr>
          </a:p>
        </p:txBody>
      </p:sp>
      <p:sp>
        <p:nvSpPr>
          <p:cNvPr id="6995" name="Google Shape;6995;p223"/>
          <p:cNvSpPr txBox="1"/>
          <p:nvPr>
            <p:ph idx="1" type="body"/>
          </p:nvPr>
        </p:nvSpPr>
        <p:spPr>
          <a:xfrm>
            <a:off x="259350" y="1417925"/>
            <a:ext cx="4260300" cy="2504400"/>
          </a:xfrm>
          <a:prstGeom prst="rect">
            <a:avLst/>
          </a:prstGeom>
        </p:spPr>
        <p:txBody>
          <a:bodyPr anchorCtr="0" anchor="t" bIns="91425" lIns="91425" spcFirstLastPara="1" rIns="91425" wrap="square" tIns="91425">
            <a:normAutofit/>
          </a:bodyPr>
          <a:lstStyle/>
          <a:p>
            <a:pPr indent="-330200" lvl="0" marL="457200" rtl="0" algn="l">
              <a:lnSpc>
                <a:spcPct val="95000"/>
              </a:lnSpc>
              <a:spcBef>
                <a:spcPts val="0"/>
              </a:spcBef>
              <a:spcAft>
                <a:spcPts val="0"/>
              </a:spcAft>
              <a:buClr>
                <a:srgbClr val="0E0E0E"/>
              </a:buClr>
              <a:buSzPts val="1600"/>
              <a:buChar char="●"/>
            </a:pPr>
            <a:r>
              <a:rPr b="1" lang="en" sz="1600">
                <a:solidFill>
                  <a:srgbClr val="0E0E0E"/>
                </a:solidFill>
              </a:rPr>
              <a:t>Memory blocks: </a:t>
            </a:r>
            <a:r>
              <a:rPr lang="en" sz="1600">
                <a:solidFill>
                  <a:srgbClr val="0E0E0E"/>
                </a:solidFill>
              </a:rPr>
              <a:t>instead of one big array, memory is pre-split into small </a:t>
            </a:r>
            <a:r>
              <a:rPr lang="en" sz="1600">
                <a:solidFill>
                  <a:srgbClr val="0E0E0E"/>
                </a:solidFill>
              </a:rPr>
              <a:t>linked </a:t>
            </a:r>
            <a:r>
              <a:rPr lang="en" sz="1600">
                <a:solidFill>
                  <a:srgbClr val="0E0E0E"/>
                </a:solidFill>
              </a:rPr>
              <a:t>blocks — </a:t>
            </a:r>
            <a:r>
              <a:rPr b="1" lang="en" sz="1600">
                <a:solidFill>
                  <a:srgbClr val="0E0E0E"/>
                </a:solidFill>
              </a:rPr>
              <a:t>new vectors</a:t>
            </a:r>
            <a:r>
              <a:rPr lang="en" sz="1600">
                <a:solidFill>
                  <a:srgbClr val="0E0E0E"/>
                </a:solidFill>
              </a:rPr>
              <a:t> claim the next free block</a:t>
            </a:r>
            <a:endParaRPr sz="1600">
              <a:solidFill>
                <a:srgbClr val="0E0E0E"/>
              </a:solidFill>
            </a:endParaRPr>
          </a:p>
          <a:p>
            <a:pPr indent="-330200" lvl="0" marL="457200" rtl="0" algn="l">
              <a:lnSpc>
                <a:spcPct val="95000"/>
              </a:lnSpc>
              <a:spcBef>
                <a:spcPts val="0"/>
              </a:spcBef>
              <a:spcAft>
                <a:spcPts val="0"/>
              </a:spcAft>
              <a:buClr>
                <a:srgbClr val="0E0E0E"/>
              </a:buClr>
              <a:buSzPts val="1600"/>
              <a:buChar char="●"/>
            </a:pPr>
            <a:r>
              <a:rPr b="1" lang="en" sz="1600">
                <a:solidFill>
                  <a:srgbClr val="0E0E0E"/>
                </a:solidFill>
              </a:rPr>
              <a:t>Multi-stream execution:</a:t>
            </a:r>
            <a:r>
              <a:rPr lang="en" sz="1600">
                <a:solidFill>
                  <a:srgbClr val="0E0E0E"/>
                </a:solidFill>
              </a:rPr>
              <a:t> search queries each get their own stream, all run in parallel</a:t>
            </a:r>
            <a:endParaRPr sz="1600">
              <a:solidFill>
                <a:srgbClr val="0E0E0E"/>
              </a:solidFill>
            </a:endParaRPr>
          </a:p>
          <a:p>
            <a:pPr indent="-330200" lvl="0" marL="457200" rtl="0" algn="l">
              <a:lnSpc>
                <a:spcPct val="95000"/>
              </a:lnSpc>
              <a:spcBef>
                <a:spcPts val="0"/>
              </a:spcBef>
              <a:spcAft>
                <a:spcPts val="0"/>
              </a:spcAft>
              <a:buClr>
                <a:srgbClr val="0E0E0E"/>
              </a:buClr>
              <a:buSzPts val="1600"/>
              <a:buChar char="●"/>
            </a:pPr>
            <a:r>
              <a:rPr lang="en" sz="1600">
                <a:solidFill>
                  <a:srgbClr val="0E0E0E"/>
                </a:solidFill>
              </a:rPr>
              <a:t>Result: </a:t>
            </a:r>
            <a:r>
              <a:rPr b="1" lang="en" sz="1600">
                <a:solidFill>
                  <a:srgbClr val="0E0E0E"/>
                </a:solidFill>
              </a:rPr>
              <a:t>40–80% lower latency</a:t>
            </a:r>
            <a:r>
              <a:rPr lang="en" sz="1600">
                <a:solidFill>
                  <a:srgbClr val="0E0E0E"/>
                </a:solidFill>
              </a:rPr>
              <a:t>, deployed live at Xiaohongshu serving 100M+ users daily</a:t>
            </a:r>
            <a:endParaRPr sz="1600">
              <a:solidFill>
                <a:srgbClr val="0E0E0E"/>
              </a:solidFill>
            </a:endParaRPr>
          </a:p>
        </p:txBody>
      </p:sp>
      <p:sp>
        <p:nvSpPr>
          <p:cNvPr id="6996" name="Google Shape;6996;p2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997" name="Google Shape;6997;p223" title="Screenshot 2026-03-15 at 11.30.58 PM.png"/>
          <p:cNvPicPr preferRelativeResize="0"/>
          <p:nvPr/>
        </p:nvPicPr>
        <p:blipFill>
          <a:blip r:embed="rId3">
            <a:alphaModFix/>
          </a:blip>
          <a:stretch>
            <a:fillRect/>
          </a:stretch>
        </p:blipFill>
        <p:spPr>
          <a:xfrm>
            <a:off x="4786925" y="1417925"/>
            <a:ext cx="3894014" cy="3294951"/>
          </a:xfrm>
          <a:prstGeom prst="rect">
            <a:avLst/>
          </a:prstGeom>
          <a:noFill/>
          <a:ln>
            <a:noFill/>
          </a:ln>
        </p:spPr>
      </p:pic>
      <p:sp>
        <p:nvSpPr>
          <p:cNvPr id="6998" name="Google Shape;6998;p223"/>
          <p:cNvSpPr txBox="1"/>
          <p:nvPr/>
        </p:nvSpPr>
        <p:spPr>
          <a:xfrm>
            <a:off x="259350" y="1017725"/>
            <a:ext cx="832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E0E0E"/>
                </a:solidFill>
                <a:latin typeface="Ubuntu"/>
                <a:ea typeface="Ubuntu"/>
                <a:cs typeface="Ubuntu"/>
                <a:sym typeface="Ubuntu"/>
              </a:rPr>
              <a:t>Fixes real-time insertion </a:t>
            </a:r>
            <a:r>
              <a:rPr lang="en">
                <a:solidFill>
                  <a:srgbClr val="0E0E0E"/>
                </a:solidFill>
                <a:latin typeface="Ubuntu"/>
                <a:ea typeface="Ubuntu"/>
                <a:cs typeface="Ubuntu"/>
                <a:sym typeface="Ubuntu"/>
              </a:rPr>
              <a:t>on GPUs </a:t>
            </a:r>
            <a:r>
              <a:rPr lang="en">
                <a:solidFill>
                  <a:srgbClr val="0E0E0E"/>
                </a:solidFill>
                <a:latin typeface="Ubuntu"/>
                <a:ea typeface="Ubuntu"/>
                <a:cs typeface="Ubuntu"/>
                <a:sym typeface="Ubuntu"/>
              </a:rPr>
              <a:t>with two ideas:</a:t>
            </a:r>
            <a:r>
              <a:rPr lang="en">
                <a:solidFill>
                  <a:srgbClr val="0E0E0E"/>
                </a:solidFill>
                <a:latin typeface="Ubuntu"/>
                <a:ea typeface="Ubuntu"/>
                <a:cs typeface="Ubuntu"/>
                <a:sym typeface="Ubuntu"/>
              </a:rPr>
              <a:t> </a:t>
            </a:r>
            <a:endParaRPr>
              <a:solidFill>
                <a:srgbClr val="0E0E0E"/>
              </a:solidFill>
              <a:latin typeface="Ubuntu"/>
              <a:ea typeface="Ubuntu"/>
              <a:cs typeface="Ubuntu"/>
              <a:sym typeface="Ubuntu"/>
            </a:endParaRPr>
          </a:p>
        </p:txBody>
      </p:sp>
      <p:sp>
        <p:nvSpPr>
          <p:cNvPr id="6999" name="Google Shape;6999;p223"/>
          <p:cNvSpPr/>
          <p:nvPr/>
        </p:nvSpPr>
        <p:spPr>
          <a:xfrm>
            <a:off x="1483651" y="4137723"/>
            <a:ext cx="19164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sz="1200">
                <a:latin typeface="Ubuntu"/>
                <a:ea typeface="Ubuntu"/>
                <a:cs typeface="Ubuntu"/>
                <a:sym typeface="Ubuntu"/>
              </a:rPr>
              <a:t>Only for IVF</a:t>
            </a:r>
            <a:endParaRPr sz="1200">
              <a:latin typeface="Ubuntu"/>
              <a:ea typeface="Ubuntu"/>
              <a:cs typeface="Ubuntu"/>
              <a:sym typeface="Ubuntu"/>
            </a:endParaRPr>
          </a:p>
        </p:txBody>
      </p:sp>
      <p:sp>
        <p:nvSpPr>
          <p:cNvPr id="7000" name="Google Shape;7000;p223"/>
          <p:cNvSpPr txBox="1"/>
          <p:nvPr/>
        </p:nvSpPr>
        <p:spPr>
          <a:xfrm>
            <a:off x="311700" y="205300"/>
            <a:ext cx="63879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Sun et al. "A Real-Time Adaptive Multi-Stream GPU System for Online Approximate Nearest Neighborhood Search" CIKM 2024</a:t>
            </a:r>
            <a:endParaRPr sz="788">
              <a:solidFill>
                <a:schemeClr val="dk1"/>
              </a:solidFill>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a:t>
            </a:r>
            <a:endParaRPr/>
          </a:p>
        </p:txBody>
      </p:sp>
      <p:sp>
        <p:nvSpPr>
          <p:cNvPr id="122" name="Google Shape;122;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Font typeface="Ubuntu"/>
              <a:buChar char="●"/>
            </a:pPr>
            <a:r>
              <a:rPr lang="en" sz="1800">
                <a:solidFill>
                  <a:schemeClr val="dk1"/>
                </a:solidFill>
              </a:rPr>
              <a:t>represented as</a:t>
            </a:r>
            <a:r>
              <a:rPr lang="en" sz="1800"/>
              <a:t> </a:t>
            </a:r>
            <a:r>
              <a:rPr i="1" lang="en" sz="1800">
                <a:solidFill>
                  <a:schemeClr val="lt1"/>
                </a:solidFill>
              </a:rPr>
              <a:t>N </a:t>
            </a:r>
            <a:r>
              <a:rPr i="1" lang="en" sz="1800">
                <a:solidFill>
                  <a:srgbClr val="C00000"/>
                </a:solidFill>
              </a:rPr>
              <a:t>d</a:t>
            </a:r>
            <a:r>
              <a:rPr lang="en" sz="1800">
                <a:solidFill>
                  <a:schemeClr val="dk1"/>
                </a:solidFill>
              </a:rPr>
              <a:t>-dimensional array</a:t>
            </a:r>
            <a:endParaRPr>
              <a:solidFill>
                <a:schemeClr val="dk1"/>
              </a:solidFill>
            </a:endParaRPr>
          </a:p>
          <a:p>
            <a:pPr indent="-228600" lvl="0" marL="457200" rtl="0" algn="l">
              <a:lnSpc>
                <a:spcPct val="115000"/>
              </a:lnSpc>
              <a:spcBef>
                <a:spcPts val="0"/>
              </a:spcBef>
              <a:spcAft>
                <a:spcPts val="0"/>
              </a:spcAft>
              <a:buSzPts val="1800"/>
              <a:buFont typeface="Ubuntu"/>
              <a:buNone/>
            </a:pPr>
            <a:r>
              <a:t/>
            </a:r>
            <a:endParaRPr/>
          </a:p>
        </p:txBody>
      </p:sp>
      <p:sp>
        <p:nvSpPr>
          <p:cNvPr id="123" name="Google Shape;12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24" name="Google Shape;124;p26"/>
          <p:cNvSpPr txBox="1"/>
          <p:nvPr/>
        </p:nvSpPr>
        <p:spPr>
          <a:xfrm>
            <a:off x="1555680" y="3054703"/>
            <a:ext cx="2053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x</a:t>
            </a:r>
            <a:r>
              <a:rPr b="0" baseline="-25000" i="0" lang="en" sz="1400" u="none" cap="none" strike="noStrike">
                <a:solidFill>
                  <a:srgbClr val="000000"/>
                </a:solidFill>
                <a:latin typeface="Arial"/>
                <a:ea typeface="Arial"/>
                <a:cs typeface="Arial"/>
                <a:sym typeface="Arial"/>
              </a:rPr>
              <a:t>i</a:t>
            </a:r>
            <a:r>
              <a:rPr b="0" i="0" lang="en" sz="1400" u="none" cap="none" strike="noStrike">
                <a:solidFill>
                  <a:srgbClr val="000000"/>
                </a:solidFill>
                <a:latin typeface="Arial"/>
                <a:ea typeface="Arial"/>
                <a:cs typeface="Arial"/>
                <a:sym typeface="Arial"/>
              </a:rPr>
              <a:t> is a real number</a:t>
            </a:r>
            <a:endParaRPr b="0" baseline="-25000" i="0" sz="1400" u="none" cap="none" strike="noStrike">
              <a:solidFill>
                <a:srgbClr val="000000"/>
              </a:solidFill>
              <a:latin typeface="Arial"/>
              <a:ea typeface="Arial"/>
              <a:cs typeface="Arial"/>
              <a:sym typeface="Arial"/>
            </a:endParaRPr>
          </a:p>
        </p:txBody>
      </p:sp>
      <p:sp>
        <p:nvSpPr>
          <p:cNvPr id="125" name="Google Shape;125;p26"/>
          <p:cNvSpPr/>
          <p:nvPr/>
        </p:nvSpPr>
        <p:spPr>
          <a:xfrm>
            <a:off x="1421607" y="2559344"/>
            <a:ext cx="6084300" cy="3777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26" name="Google Shape;126;p26"/>
          <p:cNvCxnSpPr/>
          <p:nvPr/>
        </p:nvCxnSpPr>
        <p:spPr>
          <a:xfrm>
            <a:off x="1950244" y="2559344"/>
            <a:ext cx="0" cy="377700"/>
          </a:xfrm>
          <a:prstGeom prst="straightConnector1">
            <a:avLst/>
          </a:prstGeom>
          <a:noFill/>
          <a:ln cap="flat" cmpd="sng" w="12700">
            <a:solidFill>
              <a:schemeClr val="dk1"/>
            </a:solidFill>
            <a:prstDash val="solid"/>
            <a:round/>
            <a:headEnd len="sm" w="sm" type="none"/>
            <a:tailEnd len="sm" w="sm" type="none"/>
          </a:ln>
        </p:spPr>
      </p:cxnSp>
      <p:cxnSp>
        <p:nvCxnSpPr>
          <p:cNvPr id="127" name="Google Shape;127;p26"/>
          <p:cNvCxnSpPr/>
          <p:nvPr/>
        </p:nvCxnSpPr>
        <p:spPr>
          <a:xfrm>
            <a:off x="2516989" y="2561720"/>
            <a:ext cx="0" cy="377700"/>
          </a:xfrm>
          <a:prstGeom prst="straightConnector1">
            <a:avLst/>
          </a:prstGeom>
          <a:noFill/>
          <a:ln cap="flat" cmpd="sng" w="12700">
            <a:solidFill>
              <a:schemeClr val="dk1"/>
            </a:solidFill>
            <a:prstDash val="solid"/>
            <a:round/>
            <a:headEnd len="sm" w="sm" type="none"/>
            <a:tailEnd len="sm" w="sm" type="none"/>
          </a:ln>
        </p:spPr>
      </p:cxnSp>
      <p:cxnSp>
        <p:nvCxnSpPr>
          <p:cNvPr id="128" name="Google Shape;128;p26"/>
          <p:cNvCxnSpPr/>
          <p:nvPr/>
        </p:nvCxnSpPr>
        <p:spPr>
          <a:xfrm>
            <a:off x="3067056" y="2561722"/>
            <a:ext cx="0" cy="377700"/>
          </a:xfrm>
          <a:prstGeom prst="straightConnector1">
            <a:avLst/>
          </a:prstGeom>
          <a:noFill/>
          <a:ln cap="flat" cmpd="sng" w="12700">
            <a:solidFill>
              <a:schemeClr val="dk1"/>
            </a:solidFill>
            <a:prstDash val="solid"/>
            <a:round/>
            <a:headEnd len="sm" w="sm" type="none"/>
            <a:tailEnd len="sm" w="sm" type="none"/>
          </a:ln>
        </p:spPr>
      </p:cxnSp>
      <p:cxnSp>
        <p:nvCxnSpPr>
          <p:cNvPr id="129" name="Google Shape;129;p26"/>
          <p:cNvCxnSpPr/>
          <p:nvPr/>
        </p:nvCxnSpPr>
        <p:spPr>
          <a:xfrm>
            <a:off x="3648088" y="2564098"/>
            <a:ext cx="0" cy="377700"/>
          </a:xfrm>
          <a:prstGeom prst="straightConnector1">
            <a:avLst/>
          </a:prstGeom>
          <a:noFill/>
          <a:ln cap="flat" cmpd="sng" w="12700">
            <a:solidFill>
              <a:schemeClr val="dk1"/>
            </a:solidFill>
            <a:prstDash val="solid"/>
            <a:round/>
            <a:headEnd len="sm" w="sm" type="none"/>
            <a:tailEnd len="sm" w="sm" type="none"/>
          </a:ln>
        </p:spPr>
      </p:cxnSp>
      <p:cxnSp>
        <p:nvCxnSpPr>
          <p:cNvPr id="130" name="Google Shape;130;p26"/>
          <p:cNvCxnSpPr/>
          <p:nvPr/>
        </p:nvCxnSpPr>
        <p:spPr>
          <a:xfrm>
            <a:off x="4210064" y="2554578"/>
            <a:ext cx="0" cy="377700"/>
          </a:xfrm>
          <a:prstGeom prst="straightConnector1">
            <a:avLst/>
          </a:prstGeom>
          <a:noFill/>
          <a:ln cap="flat" cmpd="sng" w="12700">
            <a:solidFill>
              <a:schemeClr val="dk1"/>
            </a:solidFill>
            <a:prstDash val="solid"/>
            <a:round/>
            <a:headEnd len="sm" w="sm" type="none"/>
            <a:tailEnd len="sm" w="sm" type="none"/>
          </a:ln>
        </p:spPr>
      </p:cxnSp>
      <p:cxnSp>
        <p:nvCxnSpPr>
          <p:cNvPr id="131" name="Google Shape;131;p26"/>
          <p:cNvCxnSpPr/>
          <p:nvPr/>
        </p:nvCxnSpPr>
        <p:spPr>
          <a:xfrm>
            <a:off x="4769665" y="2556954"/>
            <a:ext cx="0" cy="377700"/>
          </a:xfrm>
          <a:prstGeom prst="straightConnector1">
            <a:avLst/>
          </a:prstGeom>
          <a:noFill/>
          <a:ln cap="flat" cmpd="sng" w="12700">
            <a:solidFill>
              <a:schemeClr val="dk1"/>
            </a:solidFill>
            <a:prstDash val="solid"/>
            <a:round/>
            <a:headEnd len="sm" w="sm" type="none"/>
            <a:tailEnd len="sm" w="sm" type="none"/>
          </a:ln>
        </p:spPr>
      </p:cxnSp>
      <p:cxnSp>
        <p:nvCxnSpPr>
          <p:cNvPr id="132" name="Google Shape;132;p26"/>
          <p:cNvCxnSpPr/>
          <p:nvPr/>
        </p:nvCxnSpPr>
        <p:spPr>
          <a:xfrm>
            <a:off x="5341164" y="2556956"/>
            <a:ext cx="0" cy="377700"/>
          </a:xfrm>
          <a:prstGeom prst="straightConnector1">
            <a:avLst/>
          </a:prstGeom>
          <a:noFill/>
          <a:ln cap="flat" cmpd="sng" w="12700">
            <a:solidFill>
              <a:schemeClr val="dk1"/>
            </a:solidFill>
            <a:prstDash val="solid"/>
            <a:round/>
            <a:headEnd len="sm" w="sm" type="none"/>
            <a:tailEnd len="sm" w="sm" type="none"/>
          </a:ln>
        </p:spPr>
      </p:cxnSp>
      <p:cxnSp>
        <p:nvCxnSpPr>
          <p:cNvPr id="133" name="Google Shape;133;p26"/>
          <p:cNvCxnSpPr/>
          <p:nvPr/>
        </p:nvCxnSpPr>
        <p:spPr>
          <a:xfrm>
            <a:off x="5907907" y="2559332"/>
            <a:ext cx="0" cy="377700"/>
          </a:xfrm>
          <a:prstGeom prst="straightConnector1">
            <a:avLst/>
          </a:prstGeom>
          <a:noFill/>
          <a:ln cap="flat" cmpd="sng" w="12700">
            <a:solidFill>
              <a:schemeClr val="dk1"/>
            </a:solidFill>
            <a:prstDash val="solid"/>
            <a:round/>
            <a:headEnd len="sm" w="sm" type="none"/>
            <a:tailEnd len="sm" w="sm" type="none"/>
          </a:ln>
        </p:spPr>
      </p:cxnSp>
      <p:cxnSp>
        <p:nvCxnSpPr>
          <p:cNvPr id="134" name="Google Shape;134;p26"/>
          <p:cNvCxnSpPr/>
          <p:nvPr/>
        </p:nvCxnSpPr>
        <p:spPr>
          <a:xfrm>
            <a:off x="6429402" y="2552190"/>
            <a:ext cx="0" cy="377700"/>
          </a:xfrm>
          <a:prstGeom prst="straightConnector1">
            <a:avLst/>
          </a:prstGeom>
          <a:noFill/>
          <a:ln cap="flat" cmpd="sng" w="12700">
            <a:solidFill>
              <a:schemeClr val="dk1"/>
            </a:solidFill>
            <a:prstDash val="solid"/>
            <a:round/>
            <a:headEnd len="sm" w="sm" type="none"/>
            <a:tailEnd len="sm" w="sm" type="none"/>
          </a:ln>
        </p:spPr>
      </p:cxnSp>
      <p:cxnSp>
        <p:nvCxnSpPr>
          <p:cNvPr id="135" name="Google Shape;135;p26"/>
          <p:cNvCxnSpPr/>
          <p:nvPr/>
        </p:nvCxnSpPr>
        <p:spPr>
          <a:xfrm>
            <a:off x="6996145" y="2554566"/>
            <a:ext cx="0" cy="377700"/>
          </a:xfrm>
          <a:prstGeom prst="straightConnector1">
            <a:avLst/>
          </a:prstGeom>
          <a:noFill/>
          <a:ln cap="flat" cmpd="sng" w="12700">
            <a:solidFill>
              <a:schemeClr val="dk1"/>
            </a:solidFill>
            <a:prstDash val="solid"/>
            <a:round/>
            <a:headEnd len="sm" w="sm" type="none"/>
            <a:tailEnd len="sm" w="sm" type="none"/>
          </a:ln>
        </p:spPr>
      </p:cxnSp>
      <p:sp>
        <p:nvSpPr>
          <p:cNvPr id="136" name="Google Shape;136;p26"/>
          <p:cNvSpPr txBox="1"/>
          <p:nvPr/>
        </p:nvSpPr>
        <p:spPr>
          <a:xfrm>
            <a:off x="1555680" y="2561549"/>
            <a:ext cx="45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x</a:t>
            </a:r>
            <a:r>
              <a:rPr b="0" baseline="-25000" i="0" lang="en" sz="1400" u="none" cap="none" strike="noStrike">
                <a:solidFill>
                  <a:srgbClr val="000000"/>
                </a:solidFill>
                <a:latin typeface="Arial"/>
                <a:ea typeface="Arial"/>
                <a:cs typeface="Arial"/>
                <a:sym typeface="Arial"/>
              </a:rPr>
              <a:t>1</a:t>
            </a:r>
            <a:endParaRPr/>
          </a:p>
        </p:txBody>
      </p:sp>
      <p:sp>
        <p:nvSpPr>
          <p:cNvPr id="137" name="Google Shape;137;p26"/>
          <p:cNvSpPr txBox="1"/>
          <p:nvPr/>
        </p:nvSpPr>
        <p:spPr>
          <a:xfrm>
            <a:off x="2075825" y="2561593"/>
            <a:ext cx="45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x</a:t>
            </a:r>
            <a:r>
              <a:rPr b="0" baseline="-25000" i="0" lang="en" sz="1400" u="none" cap="none" strike="noStrike">
                <a:solidFill>
                  <a:srgbClr val="000000"/>
                </a:solidFill>
                <a:latin typeface="Arial"/>
                <a:ea typeface="Arial"/>
                <a:cs typeface="Arial"/>
                <a:sym typeface="Arial"/>
              </a:rPr>
              <a:t>2</a:t>
            </a:r>
            <a:endParaRPr/>
          </a:p>
        </p:txBody>
      </p:sp>
      <p:sp>
        <p:nvSpPr>
          <p:cNvPr id="138" name="Google Shape;138;p26"/>
          <p:cNvSpPr txBox="1"/>
          <p:nvPr/>
        </p:nvSpPr>
        <p:spPr>
          <a:xfrm>
            <a:off x="7079193" y="2538401"/>
            <a:ext cx="45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x</a:t>
            </a:r>
            <a:r>
              <a:rPr b="0" baseline="-25000" i="0" lang="en" sz="1400" u="none" cap="none" strike="noStrike">
                <a:solidFill>
                  <a:srgbClr val="000000"/>
                </a:solidFill>
                <a:latin typeface="Arial"/>
                <a:ea typeface="Arial"/>
                <a:cs typeface="Arial"/>
                <a:sym typeface="Arial"/>
              </a:rPr>
              <a:t>d</a:t>
            </a:r>
            <a:endParaRPr b="0" baseline="-25000" i="0" sz="1400" u="none" cap="none" strike="noStrike">
              <a:solidFill>
                <a:srgbClr val="000000"/>
              </a:solidFill>
              <a:latin typeface="Arial"/>
              <a:ea typeface="Arial"/>
              <a:cs typeface="Arial"/>
              <a:sym typeface="Arial"/>
            </a:endParaRPr>
          </a:p>
        </p:txBody>
      </p:sp>
      <p:sp>
        <p:nvSpPr>
          <p:cNvPr id="139" name="Google Shape;139;p26"/>
          <p:cNvSpPr txBox="1"/>
          <p:nvPr/>
        </p:nvSpPr>
        <p:spPr>
          <a:xfrm>
            <a:off x="2625891" y="2513665"/>
            <a:ext cx="45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a:t>
            </a:r>
            <a:endParaRPr b="0" baseline="-25000" i="0" sz="1400" u="none" cap="none" strike="noStrike">
              <a:solidFill>
                <a:srgbClr val="000000"/>
              </a:solidFill>
              <a:latin typeface="Arial"/>
              <a:ea typeface="Arial"/>
              <a:cs typeface="Arial"/>
              <a:sym typeface="Arial"/>
            </a:endParaRPr>
          </a:p>
        </p:txBody>
      </p:sp>
      <p:sp>
        <p:nvSpPr>
          <p:cNvPr id="140" name="Google Shape;140;p26"/>
          <p:cNvSpPr txBox="1"/>
          <p:nvPr/>
        </p:nvSpPr>
        <p:spPr>
          <a:xfrm>
            <a:off x="2788630" y="1928254"/>
            <a:ext cx="33516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dimensionality </a:t>
            </a:r>
            <a:r>
              <a:rPr b="0" i="0" lang="en" sz="1400" u="none" cap="none" strike="noStrike">
                <a:solidFill>
                  <a:srgbClr val="C00000"/>
                </a:solidFill>
                <a:latin typeface="Arial"/>
                <a:ea typeface="Arial"/>
                <a:cs typeface="Arial"/>
                <a:sym typeface="Arial"/>
              </a:rPr>
              <a:t>d</a:t>
            </a:r>
            <a:endParaRPr/>
          </a:p>
        </p:txBody>
      </p:sp>
      <p:sp>
        <p:nvSpPr>
          <p:cNvPr id="141" name="Google Shape;141;p26"/>
          <p:cNvSpPr/>
          <p:nvPr/>
        </p:nvSpPr>
        <p:spPr>
          <a:xfrm flipH="1" rot="5400000">
            <a:off x="4343040" y="-662377"/>
            <a:ext cx="241500" cy="6084300"/>
          </a:xfrm>
          <a:prstGeom prst="rightBrace">
            <a:avLst>
              <a:gd fmla="val 8333" name="adj1"/>
              <a:gd fmla="val 50000" name="adj2"/>
            </a:avLst>
          </a:prstGeom>
          <a:noFill/>
          <a:ln cap="flat" cmpd="sng" w="9525">
            <a:solidFill>
              <a:srgbClr val="3B7F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A Brief History of Vector Similarity Search</a:t>
            </a:r>
            <a:endParaRPr/>
          </a:p>
        </p:txBody>
      </p:sp>
      <p:sp>
        <p:nvSpPr>
          <p:cNvPr id="393" name="Google Shape;393;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p:txBody>
      </p:sp>
      <p:sp>
        <p:nvSpPr>
          <p:cNvPr id="394" name="Google Shape;394;p44"/>
          <p:cNvSpPr txBox="1"/>
          <p:nvPr>
            <p:ph idx="12" type="sldNum"/>
          </p:nvPr>
        </p:nvSpPr>
        <p:spPr>
          <a:xfrm>
            <a:off x="8472457" y="4637590"/>
            <a:ext cx="552000" cy="4359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395" name="Google Shape;395;p44"/>
          <p:cNvPicPr preferRelativeResize="0"/>
          <p:nvPr/>
        </p:nvPicPr>
        <p:blipFill rotWithShape="1">
          <a:blip r:embed="rId3">
            <a:alphaModFix/>
          </a:blip>
          <a:srcRect b="0" l="0" r="67928" t="0"/>
          <a:stretch/>
        </p:blipFill>
        <p:spPr>
          <a:xfrm>
            <a:off x="69450" y="1096463"/>
            <a:ext cx="1439118" cy="1744819"/>
          </a:xfrm>
          <a:prstGeom prst="rect">
            <a:avLst/>
          </a:prstGeom>
          <a:noFill/>
          <a:ln>
            <a:noFill/>
          </a:ln>
        </p:spPr>
      </p:pic>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4" name="Shape 7004"/>
        <p:cNvGrpSpPr/>
        <p:nvPr/>
      </p:nvGrpSpPr>
      <p:grpSpPr>
        <a:xfrm>
          <a:off x="0" y="0"/>
          <a:ext cx="0" cy="0"/>
          <a:chOff x="0" y="0"/>
          <a:chExt cx="0" cy="0"/>
        </a:xfrm>
      </p:grpSpPr>
      <p:sp>
        <p:nvSpPr>
          <p:cNvPr id="7005" name="Google Shape;7005;p2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Streaming for IVF </a:t>
            </a:r>
            <a:r>
              <a:rPr lang="en"/>
              <a:t>[1/2] </a:t>
            </a:r>
            <a:r>
              <a:rPr lang="en">
                <a:latin typeface="Ubuntu"/>
                <a:ea typeface="Ubuntu"/>
                <a:cs typeface="Ubuntu"/>
                <a:sym typeface="Ubuntu"/>
              </a:rPr>
              <a:t>- Ada-IVF </a:t>
            </a:r>
            <a:endParaRPr>
              <a:latin typeface="Ubuntu"/>
              <a:ea typeface="Ubuntu"/>
              <a:cs typeface="Ubuntu"/>
              <a:sym typeface="Ubuntu"/>
            </a:endParaRPr>
          </a:p>
        </p:txBody>
      </p:sp>
      <p:sp>
        <p:nvSpPr>
          <p:cNvPr id="7006" name="Google Shape;7006;p224"/>
          <p:cNvSpPr txBox="1"/>
          <p:nvPr>
            <p:ph idx="1" type="body"/>
          </p:nvPr>
        </p:nvSpPr>
        <p:spPr>
          <a:xfrm>
            <a:off x="311700" y="1152475"/>
            <a:ext cx="85206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Ubuntu"/>
                <a:ea typeface="Ubuntu"/>
                <a:cs typeface="Ubuntu"/>
                <a:sym typeface="Ubuntu"/>
              </a:rPr>
              <a:t>Problem: Centroids become outdated as distribution shifts</a:t>
            </a:r>
            <a:endParaRPr>
              <a:solidFill>
                <a:schemeClr val="dk1"/>
              </a:solidFill>
              <a:latin typeface="Ubuntu"/>
              <a:ea typeface="Ubuntu"/>
              <a:cs typeface="Ubuntu"/>
              <a:sym typeface="Ubuntu"/>
            </a:endParaRPr>
          </a:p>
        </p:txBody>
      </p:sp>
      <p:sp>
        <p:nvSpPr>
          <p:cNvPr id="7007" name="Google Shape;7007;p2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008" name="Google Shape;7008;p224" title="Screenshot 2026-02-23 at 6.19.49 PM.png"/>
          <p:cNvPicPr preferRelativeResize="0"/>
          <p:nvPr/>
        </p:nvPicPr>
        <p:blipFill rotWithShape="1">
          <a:blip r:embed="rId3">
            <a:alphaModFix/>
          </a:blip>
          <a:srcRect b="0" l="70899" r="0" t="0"/>
          <a:stretch/>
        </p:blipFill>
        <p:spPr>
          <a:xfrm>
            <a:off x="3091449" y="1512700"/>
            <a:ext cx="2961101" cy="3060525"/>
          </a:xfrm>
          <a:prstGeom prst="rect">
            <a:avLst/>
          </a:prstGeom>
          <a:noFill/>
          <a:ln>
            <a:noFill/>
          </a:ln>
        </p:spPr>
      </p:pic>
      <p:sp>
        <p:nvSpPr>
          <p:cNvPr id="7009" name="Google Shape;7009;p224"/>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Mohoney et al. "Incremental IVF Index Maintenance for Streaming Vector Search" arXiv 2024</a:t>
            </a:r>
            <a:endParaRPr sz="788">
              <a:solidFill>
                <a:schemeClr val="dk1"/>
              </a:solidFill>
              <a:latin typeface="Ubuntu"/>
              <a:ea typeface="Ubuntu"/>
              <a:cs typeface="Ubuntu"/>
              <a:sym typeface="Ubuntu"/>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3" name="Shape 7013"/>
        <p:cNvGrpSpPr/>
        <p:nvPr/>
      </p:nvGrpSpPr>
      <p:grpSpPr>
        <a:xfrm>
          <a:off x="0" y="0"/>
          <a:ext cx="0" cy="0"/>
          <a:chOff x="0" y="0"/>
          <a:chExt cx="0" cy="0"/>
        </a:xfrm>
      </p:grpSpPr>
      <p:sp>
        <p:nvSpPr>
          <p:cNvPr id="7014" name="Google Shape;7014;p2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Streaming for IVF </a:t>
            </a:r>
            <a:r>
              <a:rPr lang="en"/>
              <a:t>[1/2] </a:t>
            </a:r>
            <a:r>
              <a:rPr lang="en">
                <a:latin typeface="Ubuntu"/>
                <a:ea typeface="Ubuntu"/>
                <a:cs typeface="Ubuntu"/>
                <a:sym typeface="Ubuntu"/>
              </a:rPr>
              <a:t>- Ada-IVF </a:t>
            </a:r>
            <a:endParaRPr>
              <a:latin typeface="Ubuntu"/>
              <a:ea typeface="Ubuntu"/>
              <a:cs typeface="Ubuntu"/>
              <a:sym typeface="Ubuntu"/>
            </a:endParaRPr>
          </a:p>
        </p:txBody>
      </p:sp>
      <p:sp>
        <p:nvSpPr>
          <p:cNvPr id="7015" name="Google Shape;7015;p225"/>
          <p:cNvSpPr txBox="1"/>
          <p:nvPr>
            <p:ph idx="1" type="body"/>
          </p:nvPr>
        </p:nvSpPr>
        <p:spPr>
          <a:xfrm>
            <a:off x="311700" y="1152475"/>
            <a:ext cx="85206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Ubuntu"/>
                <a:ea typeface="Ubuntu"/>
                <a:cs typeface="Ubuntu"/>
                <a:sym typeface="Ubuntu"/>
              </a:rPr>
              <a:t>Problem: Centroids become outdated as distribution shifts</a:t>
            </a:r>
            <a:endParaRPr>
              <a:solidFill>
                <a:schemeClr val="dk1"/>
              </a:solidFill>
              <a:latin typeface="Ubuntu"/>
              <a:ea typeface="Ubuntu"/>
              <a:cs typeface="Ubuntu"/>
              <a:sym typeface="Ubuntu"/>
            </a:endParaRPr>
          </a:p>
        </p:txBody>
      </p:sp>
      <p:sp>
        <p:nvSpPr>
          <p:cNvPr id="7016" name="Google Shape;7016;p2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017" name="Google Shape;7017;p225" title="Screenshot 2026-02-23 at 6.19.49 PM.png"/>
          <p:cNvPicPr preferRelativeResize="0"/>
          <p:nvPr/>
        </p:nvPicPr>
        <p:blipFill rotWithShape="1">
          <a:blip r:embed="rId3">
            <a:alphaModFix/>
          </a:blip>
          <a:srcRect b="0" l="70899" r="0" t="0"/>
          <a:stretch/>
        </p:blipFill>
        <p:spPr>
          <a:xfrm>
            <a:off x="3091449" y="1512700"/>
            <a:ext cx="2961101" cy="3060525"/>
          </a:xfrm>
          <a:prstGeom prst="rect">
            <a:avLst/>
          </a:prstGeom>
          <a:noFill/>
          <a:ln>
            <a:noFill/>
          </a:ln>
        </p:spPr>
      </p:pic>
      <p:sp>
        <p:nvSpPr>
          <p:cNvPr id="7018" name="Google Shape;7018;p225"/>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Mohoney et al. "Incremental IVF Index Maintenance for Streaming Vector Search" arXiv 2024</a:t>
            </a:r>
            <a:endParaRPr sz="788">
              <a:solidFill>
                <a:schemeClr val="dk1"/>
              </a:solidFill>
              <a:latin typeface="Ubuntu"/>
              <a:ea typeface="Ubuntu"/>
              <a:cs typeface="Ubuntu"/>
              <a:sym typeface="Ubuntu"/>
            </a:endParaRPr>
          </a:p>
        </p:txBody>
      </p:sp>
      <p:sp>
        <p:nvSpPr>
          <p:cNvPr id="7019" name="Google Shape;7019;p225"/>
          <p:cNvSpPr/>
          <p:nvPr/>
        </p:nvSpPr>
        <p:spPr>
          <a:xfrm>
            <a:off x="568388" y="2206938"/>
            <a:ext cx="1834800" cy="5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sz="1200">
                <a:latin typeface="Ubuntu"/>
                <a:ea typeface="Ubuntu"/>
                <a:cs typeface="Ubuntu"/>
                <a:sym typeface="Ubuntu"/>
              </a:rPr>
              <a:t>Can be sensitive to distribution shift</a:t>
            </a:r>
            <a:endParaRPr sz="1200">
              <a:latin typeface="Ubuntu"/>
              <a:ea typeface="Ubuntu"/>
              <a:cs typeface="Ubuntu"/>
              <a:sym typeface="Ubuntu"/>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3" name="Shape 7023"/>
        <p:cNvGrpSpPr/>
        <p:nvPr/>
      </p:nvGrpSpPr>
      <p:grpSpPr>
        <a:xfrm>
          <a:off x="0" y="0"/>
          <a:ext cx="0" cy="0"/>
          <a:chOff x="0" y="0"/>
          <a:chExt cx="0" cy="0"/>
        </a:xfrm>
      </p:grpSpPr>
      <p:sp>
        <p:nvSpPr>
          <p:cNvPr id="7024" name="Google Shape;7024;p2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Streaming for IVF </a:t>
            </a:r>
            <a:r>
              <a:rPr lang="en"/>
              <a:t>[1/2] </a:t>
            </a:r>
            <a:r>
              <a:rPr lang="en">
                <a:latin typeface="Ubuntu"/>
                <a:ea typeface="Ubuntu"/>
                <a:cs typeface="Ubuntu"/>
                <a:sym typeface="Ubuntu"/>
              </a:rPr>
              <a:t>- Ada-IVF </a:t>
            </a:r>
            <a:endParaRPr>
              <a:latin typeface="Ubuntu"/>
              <a:ea typeface="Ubuntu"/>
              <a:cs typeface="Ubuntu"/>
              <a:sym typeface="Ubuntu"/>
            </a:endParaRPr>
          </a:p>
        </p:txBody>
      </p:sp>
      <p:sp>
        <p:nvSpPr>
          <p:cNvPr id="7025" name="Google Shape;7025;p226"/>
          <p:cNvSpPr txBox="1"/>
          <p:nvPr>
            <p:ph idx="1" type="body"/>
          </p:nvPr>
        </p:nvSpPr>
        <p:spPr>
          <a:xfrm>
            <a:off x="311700" y="1152475"/>
            <a:ext cx="85206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Ubuntu"/>
                <a:ea typeface="Ubuntu"/>
                <a:cs typeface="Ubuntu"/>
                <a:sym typeface="Ubuntu"/>
              </a:rPr>
              <a:t>Problem: Centroids become outdated as distribution shifts</a:t>
            </a:r>
            <a:endParaRPr>
              <a:solidFill>
                <a:schemeClr val="dk1"/>
              </a:solidFill>
              <a:latin typeface="Ubuntu"/>
              <a:ea typeface="Ubuntu"/>
              <a:cs typeface="Ubuntu"/>
              <a:sym typeface="Ubuntu"/>
            </a:endParaRPr>
          </a:p>
        </p:txBody>
      </p:sp>
      <p:sp>
        <p:nvSpPr>
          <p:cNvPr id="7026" name="Google Shape;7026;p2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027" name="Google Shape;7027;p226" title="Screenshot 2026-02-23 at 6.19.49 PM.png"/>
          <p:cNvPicPr preferRelativeResize="0"/>
          <p:nvPr/>
        </p:nvPicPr>
        <p:blipFill rotWithShape="1">
          <a:blip r:embed="rId3">
            <a:alphaModFix/>
          </a:blip>
          <a:srcRect b="0" l="70899" r="0" t="0"/>
          <a:stretch/>
        </p:blipFill>
        <p:spPr>
          <a:xfrm>
            <a:off x="3091449" y="1512700"/>
            <a:ext cx="2961101" cy="3060525"/>
          </a:xfrm>
          <a:prstGeom prst="rect">
            <a:avLst/>
          </a:prstGeom>
          <a:noFill/>
          <a:ln>
            <a:noFill/>
          </a:ln>
        </p:spPr>
      </p:pic>
      <p:sp>
        <p:nvSpPr>
          <p:cNvPr id="7028" name="Google Shape;7028;p226"/>
          <p:cNvSpPr/>
          <p:nvPr/>
        </p:nvSpPr>
        <p:spPr>
          <a:xfrm>
            <a:off x="568388" y="2950950"/>
            <a:ext cx="1834800" cy="572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Local updates for IVF</a:t>
            </a:r>
            <a:endParaRPr sz="1200">
              <a:latin typeface="Ubuntu"/>
              <a:ea typeface="Ubuntu"/>
              <a:cs typeface="Ubuntu"/>
              <a:sym typeface="Ubuntu"/>
            </a:endParaRPr>
          </a:p>
        </p:txBody>
      </p:sp>
      <p:sp>
        <p:nvSpPr>
          <p:cNvPr id="7029" name="Google Shape;7029;p226"/>
          <p:cNvSpPr/>
          <p:nvPr/>
        </p:nvSpPr>
        <p:spPr>
          <a:xfrm>
            <a:off x="568388" y="2206938"/>
            <a:ext cx="1834800" cy="5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sz="1200">
                <a:latin typeface="Ubuntu"/>
                <a:ea typeface="Ubuntu"/>
                <a:cs typeface="Ubuntu"/>
                <a:sym typeface="Ubuntu"/>
              </a:rPr>
              <a:t>Can be se</a:t>
            </a:r>
            <a:r>
              <a:rPr lang="en" sz="1200">
                <a:latin typeface="Ubuntu"/>
                <a:ea typeface="Ubuntu"/>
                <a:cs typeface="Ubuntu"/>
                <a:sym typeface="Ubuntu"/>
              </a:rPr>
              <a:t>nsitive to distribution shift</a:t>
            </a:r>
            <a:endParaRPr sz="1200">
              <a:latin typeface="Ubuntu"/>
              <a:ea typeface="Ubuntu"/>
              <a:cs typeface="Ubuntu"/>
              <a:sym typeface="Ubuntu"/>
            </a:endParaRPr>
          </a:p>
        </p:txBody>
      </p:sp>
      <p:sp>
        <p:nvSpPr>
          <p:cNvPr id="7030" name="Google Shape;7030;p226"/>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Mohoney et al. "Incremental IVF Index Maintenance for Streaming Vector Search" arXiv 2024</a:t>
            </a:r>
            <a:endParaRPr sz="788">
              <a:solidFill>
                <a:schemeClr val="dk1"/>
              </a:solidFill>
              <a:latin typeface="Ubuntu"/>
              <a:ea typeface="Ubuntu"/>
              <a:cs typeface="Ubuntu"/>
              <a:sym typeface="Ubuntu"/>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4" name="Shape 7034"/>
        <p:cNvGrpSpPr/>
        <p:nvPr/>
      </p:nvGrpSpPr>
      <p:grpSpPr>
        <a:xfrm>
          <a:off x="0" y="0"/>
          <a:ext cx="0" cy="0"/>
          <a:chOff x="0" y="0"/>
          <a:chExt cx="0" cy="0"/>
        </a:xfrm>
      </p:grpSpPr>
      <p:sp>
        <p:nvSpPr>
          <p:cNvPr id="7035" name="Google Shape;7035;p2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
              <a:t>Streaming for IVF [2/2] - Quake </a:t>
            </a:r>
            <a:endParaRPr/>
          </a:p>
        </p:txBody>
      </p:sp>
      <p:sp>
        <p:nvSpPr>
          <p:cNvPr id="7036" name="Google Shape;7036;p2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037" name="Google Shape;7037;p227" title="Screenshot 2026-03-16 at 9.01.38 PM.png"/>
          <p:cNvPicPr preferRelativeResize="0"/>
          <p:nvPr/>
        </p:nvPicPr>
        <p:blipFill rotWithShape="1">
          <a:blip r:embed="rId3">
            <a:alphaModFix/>
          </a:blip>
          <a:srcRect b="5870" l="0" r="31020" t="-245"/>
          <a:stretch/>
        </p:blipFill>
        <p:spPr>
          <a:xfrm>
            <a:off x="1142475" y="1017725"/>
            <a:ext cx="4731276" cy="2526500"/>
          </a:xfrm>
          <a:prstGeom prst="rect">
            <a:avLst/>
          </a:prstGeom>
          <a:noFill/>
          <a:ln>
            <a:noFill/>
          </a:ln>
        </p:spPr>
      </p:pic>
      <p:sp>
        <p:nvSpPr>
          <p:cNvPr id="7038" name="Google Shape;7038;p227"/>
          <p:cNvSpPr/>
          <p:nvPr/>
        </p:nvSpPr>
        <p:spPr>
          <a:xfrm>
            <a:off x="6019475" y="3068325"/>
            <a:ext cx="749400" cy="16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39" name="Google Shape;7039;p227"/>
          <p:cNvSpPr/>
          <p:nvPr/>
        </p:nvSpPr>
        <p:spPr>
          <a:xfrm>
            <a:off x="2500325" y="2623050"/>
            <a:ext cx="3761400" cy="10680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40" name="Google Shape;7040;p227"/>
          <p:cNvSpPr txBox="1"/>
          <p:nvPr/>
        </p:nvSpPr>
        <p:spPr>
          <a:xfrm>
            <a:off x="1060750" y="4362025"/>
            <a:ext cx="6224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041" name="Google Shape;7041;p227"/>
          <p:cNvSpPr txBox="1"/>
          <p:nvPr>
            <p:ph idx="1" type="body"/>
          </p:nvPr>
        </p:nvSpPr>
        <p:spPr>
          <a:xfrm>
            <a:off x="311700" y="4128025"/>
            <a:ext cx="8520600" cy="535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latin typeface="Ubuntu"/>
                <a:ea typeface="Ubuntu"/>
                <a:cs typeface="Ubuntu"/>
                <a:sym typeface="Ubuntu"/>
              </a:rPr>
              <a:t>Problem: </a:t>
            </a:r>
            <a:r>
              <a:rPr lang="en">
                <a:solidFill>
                  <a:schemeClr val="dk1"/>
                </a:solidFill>
              </a:rPr>
              <a:t>Data is usually dynamic &amp; skewed</a:t>
            </a:r>
            <a:endParaRPr>
              <a:solidFill>
                <a:schemeClr val="dk1"/>
              </a:solidFill>
              <a:latin typeface="Ubuntu"/>
              <a:ea typeface="Ubuntu"/>
              <a:cs typeface="Ubuntu"/>
              <a:sym typeface="Ubuntu"/>
            </a:endParaRPr>
          </a:p>
        </p:txBody>
      </p:sp>
      <p:sp>
        <p:nvSpPr>
          <p:cNvPr id="7042" name="Google Shape;7042;p227"/>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Mohoney et al. "Quake: Adaptive Indexing for Vector Search" OSDI 2025</a:t>
            </a:r>
            <a:endParaRPr sz="788">
              <a:solidFill>
                <a:schemeClr val="dk1"/>
              </a:solidFill>
              <a:latin typeface="Ubuntu"/>
              <a:ea typeface="Ubuntu"/>
              <a:cs typeface="Ubuntu"/>
              <a:sym typeface="Ubuntu"/>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6" name="Shape 7046"/>
        <p:cNvGrpSpPr/>
        <p:nvPr/>
      </p:nvGrpSpPr>
      <p:grpSpPr>
        <a:xfrm>
          <a:off x="0" y="0"/>
          <a:ext cx="0" cy="0"/>
          <a:chOff x="0" y="0"/>
          <a:chExt cx="0" cy="0"/>
        </a:xfrm>
      </p:grpSpPr>
      <p:sp>
        <p:nvSpPr>
          <p:cNvPr id="7047" name="Google Shape;7047;p2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
              <a:t>Streaming for IVF [2/2] - Quake </a:t>
            </a:r>
            <a:endParaRPr/>
          </a:p>
        </p:txBody>
      </p:sp>
      <p:sp>
        <p:nvSpPr>
          <p:cNvPr id="7048" name="Google Shape;7048;p2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049" name="Google Shape;7049;p228" title="Screenshot 2026-03-16 at 9.01.38 PM.png"/>
          <p:cNvPicPr preferRelativeResize="0"/>
          <p:nvPr/>
        </p:nvPicPr>
        <p:blipFill rotWithShape="1">
          <a:blip r:embed="rId3">
            <a:alphaModFix/>
          </a:blip>
          <a:srcRect b="5870" l="0" r="0" t="-245"/>
          <a:stretch/>
        </p:blipFill>
        <p:spPr>
          <a:xfrm>
            <a:off x="1142485" y="1017725"/>
            <a:ext cx="6859025" cy="2526500"/>
          </a:xfrm>
          <a:prstGeom prst="rect">
            <a:avLst/>
          </a:prstGeom>
          <a:noFill/>
          <a:ln>
            <a:noFill/>
          </a:ln>
        </p:spPr>
      </p:pic>
      <p:sp>
        <p:nvSpPr>
          <p:cNvPr id="7050" name="Google Shape;7050;p228"/>
          <p:cNvSpPr/>
          <p:nvPr/>
        </p:nvSpPr>
        <p:spPr>
          <a:xfrm>
            <a:off x="6019475" y="3068325"/>
            <a:ext cx="749400" cy="16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51" name="Google Shape;7051;p228"/>
          <p:cNvSpPr/>
          <p:nvPr/>
        </p:nvSpPr>
        <p:spPr>
          <a:xfrm>
            <a:off x="5871275" y="1017725"/>
            <a:ext cx="2713200" cy="27435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52" name="Google Shape;7052;p228"/>
          <p:cNvSpPr/>
          <p:nvPr/>
        </p:nvSpPr>
        <p:spPr>
          <a:xfrm>
            <a:off x="4624675" y="2628625"/>
            <a:ext cx="2713200" cy="1289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53" name="Google Shape;7053;p228"/>
          <p:cNvSpPr txBox="1"/>
          <p:nvPr>
            <p:ph idx="1" type="body"/>
          </p:nvPr>
        </p:nvSpPr>
        <p:spPr>
          <a:xfrm>
            <a:off x="311700" y="4128025"/>
            <a:ext cx="8520600" cy="535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latin typeface="Ubuntu"/>
                <a:ea typeface="Ubuntu"/>
                <a:cs typeface="Ubuntu"/>
                <a:sym typeface="Ubuntu"/>
              </a:rPr>
              <a:t>Problem: </a:t>
            </a:r>
            <a:r>
              <a:rPr lang="en">
                <a:solidFill>
                  <a:schemeClr val="dk1"/>
                </a:solidFill>
              </a:rPr>
              <a:t>Data is usually dynamic &amp; skewed</a:t>
            </a:r>
            <a:endParaRPr>
              <a:solidFill>
                <a:schemeClr val="dk1"/>
              </a:solidFill>
              <a:latin typeface="Ubuntu"/>
              <a:ea typeface="Ubuntu"/>
              <a:cs typeface="Ubuntu"/>
              <a:sym typeface="Ubuntu"/>
            </a:endParaRPr>
          </a:p>
        </p:txBody>
      </p:sp>
      <p:sp>
        <p:nvSpPr>
          <p:cNvPr id="7054" name="Google Shape;7054;p228"/>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Mohoney et al. "Quake: Adaptive Indexing for Vector Search" OSDI 2025</a:t>
            </a:r>
            <a:endParaRPr sz="788">
              <a:solidFill>
                <a:schemeClr val="dk1"/>
              </a:solidFill>
              <a:latin typeface="Ubuntu"/>
              <a:ea typeface="Ubuntu"/>
              <a:cs typeface="Ubuntu"/>
              <a:sym typeface="Ubuntu"/>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8" name="Shape 7058"/>
        <p:cNvGrpSpPr/>
        <p:nvPr/>
      </p:nvGrpSpPr>
      <p:grpSpPr>
        <a:xfrm>
          <a:off x="0" y="0"/>
          <a:ext cx="0" cy="0"/>
          <a:chOff x="0" y="0"/>
          <a:chExt cx="0" cy="0"/>
        </a:xfrm>
      </p:grpSpPr>
      <p:sp>
        <p:nvSpPr>
          <p:cNvPr id="7059" name="Google Shape;7059;p2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
              <a:t>Streaming for IVF [2/2] - Quake </a:t>
            </a:r>
            <a:endParaRPr/>
          </a:p>
        </p:txBody>
      </p:sp>
      <p:sp>
        <p:nvSpPr>
          <p:cNvPr id="7060" name="Google Shape;7060;p2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061" name="Google Shape;7061;p229" title="Screenshot 2026-03-16 at 9.01.38 PM.png"/>
          <p:cNvPicPr preferRelativeResize="0"/>
          <p:nvPr/>
        </p:nvPicPr>
        <p:blipFill rotWithShape="1">
          <a:blip r:embed="rId3">
            <a:alphaModFix/>
          </a:blip>
          <a:srcRect b="5870" l="0" r="0" t="-245"/>
          <a:stretch/>
        </p:blipFill>
        <p:spPr>
          <a:xfrm>
            <a:off x="1142485" y="1017725"/>
            <a:ext cx="6859025" cy="2526500"/>
          </a:xfrm>
          <a:prstGeom prst="rect">
            <a:avLst/>
          </a:prstGeom>
          <a:noFill/>
          <a:ln>
            <a:noFill/>
          </a:ln>
        </p:spPr>
      </p:pic>
      <p:sp>
        <p:nvSpPr>
          <p:cNvPr id="7062" name="Google Shape;7062;p229"/>
          <p:cNvSpPr/>
          <p:nvPr/>
        </p:nvSpPr>
        <p:spPr>
          <a:xfrm>
            <a:off x="6019475" y="3068325"/>
            <a:ext cx="749400" cy="16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63" name="Google Shape;7063;p229"/>
          <p:cNvSpPr/>
          <p:nvPr/>
        </p:nvSpPr>
        <p:spPr>
          <a:xfrm>
            <a:off x="4624675" y="2628625"/>
            <a:ext cx="2118900" cy="12891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64" name="Google Shape;7064;p229"/>
          <p:cNvSpPr txBox="1"/>
          <p:nvPr>
            <p:ph idx="1" type="body"/>
          </p:nvPr>
        </p:nvSpPr>
        <p:spPr>
          <a:xfrm>
            <a:off x="311700" y="4128025"/>
            <a:ext cx="8520600" cy="535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latin typeface="Ubuntu"/>
                <a:ea typeface="Ubuntu"/>
                <a:cs typeface="Ubuntu"/>
                <a:sym typeface="Ubuntu"/>
              </a:rPr>
              <a:t>Problem: </a:t>
            </a:r>
            <a:r>
              <a:rPr lang="en">
                <a:solidFill>
                  <a:schemeClr val="dk1"/>
                </a:solidFill>
              </a:rPr>
              <a:t>Data is usually dynamic &amp; skewed</a:t>
            </a:r>
            <a:endParaRPr>
              <a:solidFill>
                <a:schemeClr val="dk1"/>
              </a:solidFill>
              <a:latin typeface="Ubuntu"/>
              <a:ea typeface="Ubuntu"/>
              <a:cs typeface="Ubuntu"/>
              <a:sym typeface="Ubuntu"/>
            </a:endParaRPr>
          </a:p>
        </p:txBody>
      </p:sp>
      <p:sp>
        <p:nvSpPr>
          <p:cNvPr id="7065" name="Google Shape;7065;p229"/>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Mohoney et al. "Quake: Adaptive Indexing for Vector Search" OSDI 2025</a:t>
            </a:r>
            <a:endParaRPr sz="788">
              <a:solidFill>
                <a:schemeClr val="dk1"/>
              </a:solidFill>
              <a:latin typeface="Ubuntu"/>
              <a:ea typeface="Ubuntu"/>
              <a:cs typeface="Ubuntu"/>
              <a:sym typeface="Ubuntu"/>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9" name="Shape 7069"/>
        <p:cNvGrpSpPr/>
        <p:nvPr/>
      </p:nvGrpSpPr>
      <p:grpSpPr>
        <a:xfrm>
          <a:off x="0" y="0"/>
          <a:ext cx="0" cy="0"/>
          <a:chOff x="0" y="0"/>
          <a:chExt cx="0" cy="0"/>
        </a:xfrm>
      </p:grpSpPr>
      <p:sp>
        <p:nvSpPr>
          <p:cNvPr id="7070" name="Google Shape;7070;p2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
              <a:t>Streaming for IVF [2/2] - Quake </a:t>
            </a:r>
            <a:endParaRPr/>
          </a:p>
        </p:txBody>
      </p:sp>
      <p:sp>
        <p:nvSpPr>
          <p:cNvPr id="7071" name="Google Shape;7071;p2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072" name="Google Shape;7072;p230" title="Screenshot 2026-03-16 at 9.01.38 PM.png"/>
          <p:cNvPicPr preferRelativeResize="0"/>
          <p:nvPr/>
        </p:nvPicPr>
        <p:blipFill rotWithShape="1">
          <a:blip r:embed="rId3">
            <a:alphaModFix/>
          </a:blip>
          <a:srcRect b="5870" l="0" r="0" t="-245"/>
          <a:stretch/>
        </p:blipFill>
        <p:spPr>
          <a:xfrm>
            <a:off x="1142485" y="1017725"/>
            <a:ext cx="6859025" cy="2526500"/>
          </a:xfrm>
          <a:prstGeom prst="rect">
            <a:avLst/>
          </a:prstGeom>
          <a:noFill/>
          <a:ln>
            <a:noFill/>
          </a:ln>
        </p:spPr>
      </p:pic>
      <p:sp>
        <p:nvSpPr>
          <p:cNvPr id="7073" name="Google Shape;7073;p230"/>
          <p:cNvSpPr/>
          <p:nvPr/>
        </p:nvSpPr>
        <p:spPr>
          <a:xfrm>
            <a:off x="6019475" y="3068325"/>
            <a:ext cx="749400" cy="16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74" name="Google Shape;7074;p230"/>
          <p:cNvSpPr txBox="1"/>
          <p:nvPr>
            <p:ph idx="1" type="body"/>
          </p:nvPr>
        </p:nvSpPr>
        <p:spPr>
          <a:xfrm>
            <a:off x="311700" y="4128025"/>
            <a:ext cx="8520600" cy="535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latin typeface="Ubuntu"/>
                <a:ea typeface="Ubuntu"/>
                <a:cs typeface="Ubuntu"/>
                <a:sym typeface="Ubuntu"/>
              </a:rPr>
              <a:t>Problem: </a:t>
            </a:r>
            <a:r>
              <a:rPr lang="en">
                <a:solidFill>
                  <a:schemeClr val="dk1"/>
                </a:solidFill>
              </a:rPr>
              <a:t>Data is usually dynamic &amp; skewed</a:t>
            </a:r>
            <a:endParaRPr>
              <a:solidFill>
                <a:schemeClr val="dk1"/>
              </a:solidFill>
              <a:latin typeface="Ubuntu"/>
              <a:ea typeface="Ubuntu"/>
              <a:cs typeface="Ubuntu"/>
              <a:sym typeface="Ubuntu"/>
            </a:endParaRPr>
          </a:p>
        </p:txBody>
      </p:sp>
      <p:sp>
        <p:nvSpPr>
          <p:cNvPr id="7075" name="Google Shape;7075;p230"/>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Mohoney et al. "Quake: Adaptive Indexing for Vector Search" OSDI 2025</a:t>
            </a:r>
            <a:endParaRPr sz="788">
              <a:solidFill>
                <a:schemeClr val="dk1"/>
              </a:solidFill>
              <a:latin typeface="Ubuntu"/>
              <a:ea typeface="Ubuntu"/>
              <a:cs typeface="Ubuntu"/>
              <a:sym typeface="Ubuntu"/>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9" name="Shape 7079"/>
        <p:cNvGrpSpPr/>
        <p:nvPr/>
      </p:nvGrpSpPr>
      <p:grpSpPr>
        <a:xfrm>
          <a:off x="0" y="0"/>
          <a:ext cx="0" cy="0"/>
          <a:chOff x="0" y="0"/>
          <a:chExt cx="0" cy="0"/>
        </a:xfrm>
      </p:grpSpPr>
      <p:sp>
        <p:nvSpPr>
          <p:cNvPr id="7080" name="Google Shape;7080;p2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
              <a:t>Streaming for IVF [2/2] - Quake </a:t>
            </a:r>
            <a:endParaRPr/>
          </a:p>
        </p:txBody>
      </p:sp>
      <p:sp>
        <p:nvSpPr>
          <p:cNvPr id="7081" name="Google Shape;7081;p2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082" name="Google Shape;7082;p231" title="Screenshot 2026-03-16 at 9.01.38 PM.png"/>
          <p:cNvPicPr preferRelativeResize="0"/>
          <p:nvPr/>
        </p:nvPicPr>
        <p:blipFill rotWithShape="1">
          <a:blip r:embed="rId3">
            <a:alphaModFix/>
          </a:blip>
          <a:srcRect b="5870" l="0" r="0" t="-245"/>
          <a:stretch/>
        </p:blipFill>
        <p:spPr>
          <a:xfrm>
            <a:off x="1142485" y="1017725"/>
            <a:ext cx="6859025" cy="2526500"/>
          </a:xfrm>
          <a:prstGeom prst="rect">
            <a:avLst/>
          </a:prstGeom>
          <a:noFill/>
          <a:ln>
            <a:noFill/>
          </a:ln>
        </p:spPr>
      </p:pic>
      <p:sp>
        <p:nvSpPr>
          <p:cNvPr id="7083" name="Google Shape;7083;p231"/>
          <p:cNvSpPr/>
          <p:nvPr/>
        </p:nvSpPr>
        <p:spPr>
          <a:xfrm>
            <a:off x="6019475" y="3068325"/>
            <a:ext cx="749400" cy="16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84" name="Google Shape;7084;p231"/>
          <p:cNvSpPr txBox="1"/>
          <p:nvPr>
            <p:ph idx="1" type="body"/>
          </p:nvPr>
        </p:nvSpPr>
        <p:spPr>
          <a:xfrm>
            <a:off x="311700" y="4128025"/>
            <a:ext cx="8520600" cy="535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latin typeface="Ubuntu"/>
                <a:ea typeface="Ubuntu"/>
                <a:cs typeface="Ubuntu"/>
                <a:sym typeface="Ubuntu"/>
              </a:rPr>
              <a:t>Problem: </a:t>
            </a:r>
            <a:r>
              <a:rPr lang="en">
                <a:solidFill>
                  <a:schemeClr val="dk1"/>
                </a:solidFill>
              </a:rPr>
              <a:t>Data is usually dynamic &amp; skewed</a:t>
            </a:r>
            <a:endParaRPr>
              <a:solidFill>
                <a:schemeClr val="dk1"/>
              </a:solidFill>
              <a:latin typeface="Ubuntu"/>
              <a:ea typeface="Ubuntu"/>
              <a:cs typeface="Ubuntu"/>
              <a:sym typeface="Ubuntu"/>
            </a:endParaRPr>
          </a:p>
        </p:txBody>
      </p:sp>
      <p:sp>
        <p:nvSpPr>
          <p:cNvPr id="7085" name="Google Shape;7085;p231"/>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Mohoney et al. "Quake: Adaptive Indexing for Vector Search" OSDI 2025</a:t>
            </a:r>
            <a:endParaRPr sz="788">
              <a:solidFill>
                <a:schemeClr val="dk1"/>
              </a:solidFill>
              <a:latin typeface="Ubuntu"/>
              <a:ea typeface="Ubuntu"/>
              <a:cs typeface="Ubuntu"/>
              <a:sym typeface="Ubuntu"/>
            </a:endParaRPr>
          </a:p>
        </p:txBody>
      </p:sp>
      <p:sp>
        <p:nvSpPr>
          <p:cNvPr id="7086" name="Google Shape;7086;p231"/>
          <p:cNvSpPr/>
          <p:nvPr/>
        </p:nvSpPr>
        <p:spPr>
          <a:xfrm>
            <a:off x="2021925" y="3626848"/>
            <a:ext cx="1916400" cy="572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Adaptive maintenance guided by cost model</a:t>
            </a:r>
            <a:endParaRPr sz="1200">
              <a:latin typeface="Ubuntu"/>
              <a:ea typeface="Ubuntu"/>
              <a:cs typeface="Ubuntu"/>
              <a:sym typeface="Ubuntu"/>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0" name="Shape 7090"/>
        <p:cNvGrpSpPr/>
        <p:nvPr/>
      </p:nvGrpSpPr>
      <p:grpSpPr>
        <a:xfrm>
          <a:off x="0" y="0"/>
          <a:ext cx="0" cy="0"/>
          <a:chOff x="0" y="0"/>
          <a:chExt cx="0" cy="0"/>
        </a:xfrm>
      </p:grpSpPr>
      <p:sp>
        <p:nvSpPr>
          <p:cNvPr id="7091" name="Google Shape;7091;p2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
              <a:t>Streaming for IVF [2/2] - Quake </a:t>
            </a:r>
            <a:endParaRPr/>
          </a:p>
        </p:txBody>
      </p:sp>
      <p:sp>
        <p:nvSpPr>
          <p:cNvPr id="7092" name="Google Shape;7092;p2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093" name="Google Shape;7093;p232" title="Screenshot 2026-03-16 at 9.01.38 PM.png"/>
          <p:cNvPicPr preferRelativeResize="0"/>
          <p:nvPr/>
        </p:nvPicPr>
        <p:blipFill rotWithShape="1">
          <a:blip r:embed="rId3">
            <a:alphaModFix/>
          </a:blip>
          <a:srcRect b="5870" l="0" r="0" t="-245"/>
          <a:stretch/>
        </p:blipFill>
        <p:spPr>
          <a:xfrm>
            <a:off x="1142485" y="1017725"/>
            <a:ext cx="6859025" cy="2526500"/>
          </a:xfrm>
          <a:prstGeom prst="rect">
            <a:avLst/>
          </a:prstGeom>
          <a:noFill/>
          <a:ln>
            <a:noFill/>
          </a:ln>
        </p:spPr>
      </p:pic>
      <p:sp>
        <p:nvSpPr>
          <p:cNvPr id="7094" name="Google Shape;7094;p232"/>
          <p:cNvSpPr/>
          <p:nvPr/>
        </p:nvSpPr>
        <p:spPr>
          <a:xfrm>
            <a:off x="6019475" y="3068325"/>
            <a:ext cx="749400" cy="16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95" name="Google Shape;7095;p232"/>
          <p:cNvSpPr txBox="1"/>
          <p:nvPr>
            <p:ph idx="1" type="body"/>
          </p:nvPr>
        </p:nvSpPr>
        <p:spPr>
          <a:xfrm>
            <a:off x="311700" y="4128025"/>
            <a:ext cx="8520600" cy="535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latin typeface="Ubuntu"/>
                <a:ea typeface="Ubuntu"/>
                <a:cs typeface="Ubuntu"/>
                <a:sym typeface="Ubuntu"/>
              </a:rPr>
              <a:t>Problem: </a:t>
            </a:r>
            <a:r>
              <a:rPr lang="en">
                <a:solidFill>
                  <a:schemeClr val="dk1"/>
                </a:solidFill>
              </a:rPr>
              <a:t>Data is usually dynamic &amp; skewed</a:t>
            </a:r>
            <a:endParaRPr>
              <a:solidFill>
                <a:schemeClr val="dk1"/>
              </a:solidFill>
              <a:latin typeface="Ubuntu"/>
              <a:ea typeface="Ubuntu"/>
              <a:cs typeface="Ubuntu"/>
              <a:sym typeface="Ubuntu"/>
            </a:endParaRPr>
          </a:p>
        </p:txBody>
      </p:sp>
      <p:sp>
        <p:nvSpPr>
          <p:cNvPr id="7096" name="Google Shape;7096;p232"/>
          <p:cNvSpPr/>
          <p:nvPr/>
        </p:nvSpPr>
        <p:spPr>
          <a:xfrm>
            <a:off x="2021925" y="3626848"/>
            <a:ext cx="1916400" cy="572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Adaptive maintenance guided by cost model</a:t>
            </a:r>
            <a:endParaRPr sz="1200">
              <a:latin typeface="Ubuntu"/>
              <a:ea typeface="Ubuntu"/>
              <a:cs typeface="Ubuntu"/>
              <a:sym typeface="Ubuntu"/>
            </a:endParaRPr>
          </a:p>
        </p:txBody>
      </p:sp>
      <p:sp>
        <p:nvSpPr>
          <p:cNvPr id="7097" name="Google Shape;7097;p232"/>
          <p:cNvSpPr/>
          <p:nvPr/>
        </p:nvSpPr>
        <p:spPr>
          <a:xfrm>
            <a:off x="4250775" y="3626850"/>
            <a:ext cx="2871300" cy="5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sz="1200">
                <a:latin typeface="Ubuntu"/>
                <a:ea typeface="Ubuntu"/>
                <a:cs typeface="Ubuntu"/>
                <a:sym typeface="Ubuntu"/>
              </a:rPr>
              <a:t>explore </a:t>
            </a:r>
            <a:r>
              <a:rPr lang="en" sz="1200">
                <a:latin typeface="Ubuntu"/>
                <a:ea typeface="Ubuntu"/>
                <a:cs typeface="Ubuntu"/>
                <a:sym typeface="Ubuntu"/>
              </a:rPr>
              <a:t>how s</a:t>
            </a:r>
            <a:r>
              <a:rPr lang="en" sz="1200">
                <a:latin typeface="Ubuntu"/>
                <a:ea typeface="Ubuntu"/>
                <a:cs typeface="Ubuntu"/>
                <a:sym typeface="Ubuntu"/>
              </a:rPr>
              <a:t>earches, updates &amp; maintenance  can run in parallel</a:t>
            </a:r>
            <a:endParaRPr sz="1200">
              <a:latin typeface="Ubuntu"/>
              <a:ea typeface="Ubuntu"/>
              <a:cs typeface="Ubuntu"/>
              <a:sym typeface="Ubuntu"/>
            </a:endParaRPr>
          </a:p>
        </p:txBody>
      </p:sp>
      <p:sp>
        <p:nvSpPr>
          <p:cNvPr id="7098" name="Google Shape;7098;p232"/>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Mohoney et al. "Quake: Adaptive Indexing for Vector Search" OSDI 2025</a:t>
            </a:r>
            <a:endParaRPr sz="788">
              <a:solidFill>
                <a:schemeClr val="dk1"/>
              </a:solidFill>
              <a:latin typeface="Ubuntu"/>
              <a:ea typeface="Ubuntu"/>
              <a:cs typeface="Ubuntu"/>
              <a:sym typeface="Ubuntu"/>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2" name="Shape 7102"/>
        <p:cNvGrpSpPr/>
        <p:nvPr/>
      </p:nvGrpSpPr>
      <p:grpSpPr>
        <a:xfrm>
          <a:off x="0" y="0"/>
          <a:ext cx="0" cy="0"/>
          <a:chOff x="0" y="0"/>
          <a:chExt cx="0" cy="0"/>
        </a:xfrm>
      </p:grpSpPr>
      <p:sp>
        <p:nvSpPr>
          <p:cNvPr id="7103" name="Google Shape;7103;p233"/>
          <p:cNvSpPr txBox="1"/>
          <p:nvPr>
            <p:ph idx="1" type="body"/>
          </p:nvPr>
        </p:nvSpPr>
        <p:spPr>
          <a:xfrm>
            <a:off x="311700" y="606125"/>
            <a:ext cx="8520600" cy="39627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lang="en">
                <a:solidFill>
                  <a:srgbClr val="000000"/>
                </a:solidFill>
              </a:rPr>
              <a:t>Other Systems</a:t>
            </a:r>
            <a:endParaRPr b="1">
              <a:solidFill>
                <a:srgbClr val="000000"/>
              </a:solidFill>
            </a:endParaRPr>
          </a:p>
        </p:txBody>
      </p:sp>
      <p:sp>
        <p:nvSpPr>
          <p:cNvPr id="7104" name="Google Shape;7104;p2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A Brief History of Vector Similarity Search</a:t>
            </a:r>
            <a:endParaRPr/>
          </a:p>
        </p:txBody>
      </p:sp>
      <p:sp>
        <p:nvSpPr>
          <p:cNvPr id="401" name="Google Shape;401;p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p:txBody>
      </p:sp>
      <p:sp>
        <p:nvSpPr>
          <p:cNvPr id="402" name="Google Shape;402;p45"/>
          <p:cNvSpPr txBox="1"/>
          <p:nvPr>
            <p:ph idx="12" type="sldNum"/>
          </p:nvPr>
        </p:nvSpPr>
        <p:spPr>
          <a:xfrm>
            <a:off x="8472457" y="4637590"/>
            <a:ext cx="552000" cy="4359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03" name="Google Shape;403;p45"/>
          <p:cNvPicPr preferRelativeResize="0"/>
          <p:nvPr/>
        </p:nvPicPr>
        <p:blipFill rotWithShape="1">
          <a:blip r:embed="rId3">
            <a:alphaModFix/>
          </a:blip>
          <a:srcRect b="0" l="0" r="67928" t="0"/>
          <a:stretch/>
        </p:blipFill>
        <p:spPr>
          <a:xfrm>
            <a:off x="69450" y="1096463"/>
            <a:ext cx="1439118" cy="1744819"/>
          </a:xfrm>
          <a:prstGeom prst="rect">
            <a:avLst/>
          </a:prstGeom>
          <a:noFill/>
          <a:ln>
            <a:noFill/>
          </a:ln>
        </p:spPr>
      </p:pic>
      <p:sp>
        <p:nvSpPr>
          <p:cNvPr id="404" name="Google Shape;404;p45"/>
          <p:cNvSpPr txBox="1"/>
          <p:nvPr/>
        </p:nvSpPr>
        <p:spPr>
          <a:xfrm rot="-897594">
            <a:off x="165364" y="1321983"/>
            <a:ext cx="1399224" cy="6464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3600" u="none" cap="none" strike="noStrike">
                <a:solidFill>
                  <a:schemeClr val="accent4"/>
                </a:solidFill>
                <a:latin typeface="Arial"/>
                <a:ea typeface="Arial"/>
                <a:cs typeface="Arial"/>
                <a:sym typeface="Arial"/>
              </a:rPr>
              <a:t>1975</a:t>
            </a:r>
            <a:endParaRPr b="1" i="0" sz="1400" u="none" cap="none" strike="noStrike">
              <a:solidFill>
                <a:schemeClr val="accent4"/>
              </a:solidFill>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8" name="Shape 7108"/>
        <p:cNvGrpSpPr/>
        <p:nvPr/>
      </p:nvGrpSpPr>
      <p:grpSpPr>
        <a:xfrm>
          <a:off x="0" y="0"/>
          <a:ext cx="0" cy="0"/>
          <a:chOff x="0" y="0"/>
          <a:chExt cx="0" cy="0"/>
        </a:xfrm>
      </p:grpSpPr>
      <p:sp>
        <p:nvSpPr>
          <p:cNvPr id="7109" name="Google Shape;7109;p2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VectraFlow [</a:t>
            </a:r>
            <a:r>
              <a:rPr lang="en"/>
              <a:t>1/2</a:t>
            </a:r>
            <a:r>
              <a:rPr lang="en">
                <a:latin typeface="Ubuntu"/>
                <a:ea typeface="Ubuntu"/>
                <a:cs typeface="Ubuntu"/>
                <a:sym typeface="Ubuntu"/>
              </a:rPr>
              <a:t>]</a:t>
            </a:r>
            <a:endParaRPr>
              <a:latin typeface="Ubuntu"/>
              <a:ea typeface="Ubuntu"/>
              <a:cs typeface="Ubuntu"/>
              <a:sym typeface="Ubuntu"/>
            </a:endParaRPr>
          </a:p>
        </p:txBody>
      </p:sp>
      <p:sp>
        <p:nvSpPr>
          <p:cNvPr id="7110" name="Google Shape;7110;p2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111" name="Google Shape;7111;p234" title="Screenshot 2026-02-23 at 9.33.59 PM.png"/>
          <p:cNvPicPr preferRelativeResize="0"/>
          <p:nvPr/>
        </p:nvPicPr>
        <p:blipFill>
          <a:blip r:embed="rId3">
            <a:alphaModFix/>
          </a:blip>
          <a:stretch>
            <a:fillRect/>
          </a:stretch>
        </p:blipFill>
        <p:spPr>
          <a:xfrm>
            <a:off x="627436" y="1295039"/>
            <a:ext cx="7979587" cy="3291276"/>
          </a:xfrm>
          <a:prstGeom prst="rect">
            <a:avLst/>
          </a:prstGeom>
          <a:noFill/>
          <a:ln>
            <a:noFill/>
          </a:ln>
        </p:spPr>
      </p:pic>
      <p:sp>
        <p:nvSpPr>
          <p:cNvPr id="7112" name="Google Shape;7112;p234"/>
          <p:cNvSpPr txBox="1"/>
          <p:nvPr>
            <p:ph idx="1" type="body"/>
          </p:nvPr>
        </p:nvSpPr>
        <p:spPr>
          <a:xfrm>
            <a:off x="311700" y="1116150"/>
            <a:ext cx="2121300" cy="4143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935"/>
              <a:buNone/>
            </a:pPr>
            <a:r>
              <a:rPr b="1" lang="en" sz="1830">
                <a:solidFill>
                  <a:schemeClr val="dk1"/>
                </a:solidFill>
              </a:rPr>
              <a:t>Traditional RAG</a:t>
            </a:r>
            <a:endParaRPr b="1" sz="1830">
              <a:solidFill>
                <a:schemeClr val="dk1"/>
              </a:solidFill>
            </a:endParaRPr>
          </a:p>
        </p:txBody>
      </p:sp>
      <p:sp>
        <p:nvSpPr>
          <p:cNvPr id="7113" name="Google Shape;7113;p234"/>
          <p:cNvSpPr txBox="1"/>
          <p:nvPr>
            <p:ph idx="1" type="body"/>
          </p:nvPr>
        </p:nvSpPr>
        <p:spPr>
          <a:xfrm>
            <a:off x="4572000" y="1079850"/>
            <a:ext cx="2409900" cy="486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935"/>
              <a:buNone/>
            </a:pPr>
            <a:r>
              <a:rPr b="1" lang="en" sz="1830">
                <a:solidFill>
                  <a:schemeClr val="dk1"/>
                </a:solidFill>
              </a:rPr>
              <a:t>Continuous RAG</a:t>
            </a:r>
            <a:endParaRPr b="1" sz="1830">
              <a:solidFill>
                <a:schemeClr val="dk1"/>
              </a:solidFill>
            </a:endParaRPr>
          </a:p>
        </p:txBody>
      </p:sp>
      <p:sp>
        <p:nvSpPr>
          <p:cNvPr id="7114" name="Google Shape;7114;p234"/>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Lu et al. "VectraFlow: Integrating Vectors into Stream Processing" CIDR 2025</a:t>
            </a:r>
            <a:endParaRPr sz="788">
              <a:solidFill>
                <a:schemeClr val="dk1"/>
              </a:solidFill>
              <a:latin typeface="Ubuntu"/>
              <a:ea typeface="Ubuntu"/>
              <a:cs typeface="Ubuntu"/>
              <a:sym typeface="Ubuntu"/>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8" name="Shape 7118"/>
        <p:cNvGrpSpPr/>
        <p:nvPr/>
      </p:nvGrpSpPr>
      <p:grpSpPr>
        <a:xfrm>
          <a:off x="0" y="0"/>
          <a:ext cx="0" cy="0"/>
          <a:chOff x="0" y="0"/>
          <a:chExt cx="0" cy="0"/>
        </a:xfrm>
      </p:grpSpPr>
      <p:sp>
        <p:nvSpPr>
          <p:cNvPr id="7119" name="Google Shape;7119;p2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VectraFlow [</a:t>
            </a:r>
            <a:r>
              <a:rPr lang="en"/>
              <a:t>2</a:t>
            </a:r>
            <a:r>
              <a:rPr lang="en">
                <a:latin typeface="Ubuntu"/>
                <a:ea typeface="Ubuntu"/>
                <a:cs typeface="Ubuntu"/>
                <a:sym typeface="Ubuntu"/>
              </a:rPr>
              <a:t>/</a:t>
            </a:r>
            <a:r>
              <a:rPr lang="en"/>
              <a:t>2</a:t>
            </a:r>
            <a:r>
              <a:rPr lang="en">
                <a:latin typeface="Ubuntu"/>
                <a:ea typeface="Ubuntu"/>
                <a:cs typeface="Ubuntu"/>
                <a:sym typeface="Ubuntu"/>
              </a:rPr>
              <a:t>]- iV-</a:t>
            </a:r>
            <a:r>
              <a:rPr lang="en"/>
              <a:t>Filter</a:t>
            </a:r>
            <a:endParaRPr>
              <a:latin typeface="Ubuntu"/>
              <a:ea typeface="Ubuntu"/>
              <a:cs typeface="Ubuntu"/>
              <a:sym typeface="Ubuntu"/>
            </a:endParaRPr>
          </a:p>
        </p:txBody>
      </p:sp>
      <p:sp>
        <p:nvSpPr>
          <p:cNvPr id="7120" name="Google Shape;7120;p2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121" name="Google Shape;7121;p235"/>
          <p:cNvPicPr preferRelativeResize="0"/>
          <p:nvPr/>
        </p:nvPicPr>
        <p:blipFill>
          <a:blip r:embed="rId3">
            <a:alphaModFix/>
          </a:blip>
          <a:stretch>
            <a:fillRect/>
          </a:stretch>
        </p:blipFill>
        <p:spPr>
          <a:xfrm>
            <a:off x="4885544" y="872775"/>
            <a:ext cx="2765301" cy="1556925"/>
          </a:xfrm>
          <a:prstGeom prst="rect">
            <a:avLst/>
          </a:prstGeom>
          <a:noFill/>
          <a:ln>
            <a:noFill/>
          </a:ln>
        </p:spPr>
      </p:pic>
      <p:sp>
        <p:nvSpPr>
          <p:cNvPr id="7122" name="Google Shape;7122;p235"/>
          <p:cNvSpPr txBox="1"/>
          <p:nvPr/>
        </p:nvSpPr>
        <p:spPr>
          <a:xfrm>
            <a:off x="311706" y="1017725"/>
            <a:ext cx="4244700" cy="1616100"/>
          </a:xfrm>
          <a:prstGeom prst="rect">
            <a:avLst/>
          </a:prstGeom>
          <a:noFill/>
          <a:ln>
            <a:noFill/>
          </a:ln>
        </p:spPr>
        <p:txBody>
          <a:bodyPr anchorCtr="0" anchor="t" bIns="91425" lIns="91425" spcFirstLastPara="1" rIns="91425" wrap="square" tIns="91425">
            <a:spAutoFit/>
          </a:bodyPr>
          <a:lstStyle/>
          <a:p>
            <a:pPr indent="-330200" lvl="0" marL="457200" rtl="0" algn="l">
              <a:lnSpc>
                <a:spcPct val="90000"/>
              </a:lnSpc>
              <a:spcBef>
                <a:spcPts val="0"/>
              </a:spcBef>
              <a:spcAft>
                <a:spcPts val="0"/>
              </a:spcAft>
              <a:buClr>
                <a:schemeClr val="dk1"/>
              </a:buClr>
              <a:buSzPts val="1600"/>
              <a:buFont typeface="Ubuntu"/>
              <a:buChar char="●"/>
            </a:pPr>
            <a:r>
              <a:rPr lang="en" sz="1600">
                <a:solidFill>
                  <a:schemeClr val="dk1"/>
                </a:solidFill>
                <a:latin typeface="Ubuntu"/>
                <a:ea typeface="Ubuntu"/>
                <a:cs typeface="Ubuntu"/>
                <a:sym typeface="Ubuntu"/>
              </a:rPr>
              <a:t>Continuous prompts as base vectors</a:t>
            </a:r>
            <a:endParaRPr sz="1600">
              <a:solidFill>
                <a:schemeClr val="dk1"/>
              </a:solidFill>
              <a:latin typeface="Ubuntu"/>
              <a:ea typeface="Ubuntu"/>
              <a:cs typeface="Ubuntu"/>
              <a:sym typeface="Ubuntu"/>
            </a:endParaRPr>
          </a:p>
          <a:p>
            <a:pPr indent="-330200" lvl="0" marL="457200" rtl="0" algn="l">
              <a:lnSpc>
                <a:spcPct val="90000"/>
              </a:lnSpc>
              <a:spcBef>
                <a:spcPts val="0"/>
              </a:spcBef>
              <a:spcAft>
                <a:spcPts val="0"/>
              </a:spcAft>
              <a:buClr>
                <a:schemeClr val="dk1"/>
              </a:buClr>
              <a:buSzPts val="1600"/>
              <a:buFont typeface="Ubuntu"/>
              <a:buChar char="●"/>
            </a:pPr>
            <a:r>
              <a:rPr lang="en" sz="1600">
                <a:solidFill>
                  <a:schemeClr val="dk1"/>
                </a:solidFill>
                <a:latin typeface="Ubuntu"/>
                <a:ea typeface="Ubuntu"/>
                <a:cs typeface="Ubuntu"/>
                <a:sym typeface="Ubuntu"/>
              </a:rPr>
              <a:t>Each base vector has a radius</a:t>
            </a:r>
            <a:endParaRPr sz="1600">
              <a:solidFill>
                <a:schemeClr val="dk1"/>
              </a:solidFill>
              <a:latin typeface="Ubuntu"/>
              <a:ea typeface="Ubuntu"/>
              <a:cs typeface="Ubuntu"/>
              <a:sym typeface="Ubuntu"/>
            </a:endParaRPr>
          </a:p>
          <a:p>
            <a:pPr indent="-330200" lvl="1" marL="914400" rtl="0" algn="l">
              <a:lnSpc>
                <a:spcPct val="90000"/>
              </a:lnSpc>
              <a:spcBef>
                <a:spcPts val="0"/>
              </a:spcBef>
              <a:spcAft>
                <a:spcPts val="0"/>
              </a:spcAft>
              <a:buClr>
                <a:schemeClr val="dk1"/>
              </a:buClr>
              <a:buSzPts val="1600"/>
              <a:buFont typeface="Ubuntu"/>
              <a:buChar char="○"/>
            </a:pPr>
            <a:r>
              <a:rPr lang="en" sz="1300">
                <a:solidFill>
                  <a:schemeClr val="dk1"/>
                </a:solidFill>
                <a:latin typeface="Ubuntu"/>
                <a:ea typeface="Ubuntu"/>
                <a:cs typeface="Ubuntu"/>
                <a:sym typeface="Ubuntu"/>
              </a:rPr>
              <a:t>Similarity threshold</a:t>
            </a:r>
            <a:endParaRPr sz="1300">
              <a:solidFill>
                <a:schemeClr val="dk1"/>
              </a:solidFill>
              <a:latin typeface="Ubuntu"/>
              <a:ea typeface="Ubuntu"/>
              <a:cs typeface="Ubuntu"/>
              <a:sym typeface="Ubuntu"/>
            </a:endParaRPr>
          </a:p>
          <a:p>
            <a:pPr indent="-330200" lvl="0" marL="457200" rtl="0" algn="l">
              <a:lnSpc>
                <a:spcPct val="90000"/>
              </a:lnSpc>
              <a:spcBef>
                <a:spcPts val="0"/>
              </a:spcBef>
              <a:spcAft>
                <a:spcPts val="0"/>
              </a:spcAft>
              <a:buClr>
                <a:schemeClr val="dk1"/>
              </a:buClr>
              <a:buSzPts val="1600"/>
              <a:buFont typeface="Ubuntu"/>
              <a:buChar char="●"/>
            </a:pPr>
            <a:r>
              <a:rPr lang="en" sz="1600">
                <a:solidFill>
                  <a:schemeClr val="dk1"/>
                </a:solidFill>
                <a:latin typeface="Ubuntu"/>
                <a:ea typeface="Ubuntu"/>
                <a:cs typeface="Ubuntu"/>
                <a:sym typeface="Ubuntu"/>
              </a:rPr>
              <a:t>Selects input vectors that fall within the radii of base vectors</a:t>
            </a:r>
            <a:endParaRPr sz="1600">
              <a:solidFill>
                <a:schemeClr val="dk1"/>
              </a:solidFill>
              <a:latin typeface="Ubuntu"/>
              <a:ea typeface="Ubuntu"/>
              <a:cs typeface="Ubuntu"/>
              <a:sym typeface="Ubuntu"/>
            </a:endParaRPr>
          </a:p>
          <a:p>
            <a:pPr indent="0" lvl="0" marL="0" rtl="0" algn="l">
              <a:spcBef>
                <a:spcPts val="0"/>
              </a:spcBef>
              <a:spcAft>
                <a:spcPts val="0"/>
              </a:spcAft>
              <a:buNone/>
            </a:pPr>
            <a:r>
              <a:t/>
            </a:r>
            <a:endParaRPr sz="1300">
              <a:solidFill>
                <a:schemeClr val="dk2"/>
              </a:solidFill>
              <a:latin typeface="Ubuntu"/>
              <a:ea typeface="Ubuntu"/>
              <a:cs typeface="Ubuntu"/>
              <a:sym typeface="Ubuntu"/>
            </a:endParaRPr>
          </a:p>
        </p:txBody>
      </p:sp>
      <p:pic>
        <p:nvPicPr>
          <p:cNvPr id="7123" name="Google Shape;7123;p235"/>
          <p:cNvPicPr preferRelativeResize="0"/>
          <p:nvPr/>
        </p:nvPicPr>
        <p:blipFill>
          <a:blip r:embed="rId4">
            <a:alphaModFix/>
          </a:blip>
          <a:stretch>
            <a:fillRect/>
          </a:stretch>
        </p:blipFill>
        <p:spPr>
          <a:xfrm>
            <a:off x="5834075" y="2680025"/>
            <a:ext cx="3083815" cy="1983200"/>
          </a:xfrm>
          <a:prstGeom prst="rect">
            <a:avLst/>
          </a:prstGeom>
          <a:noFill/>
          <a:ln>
            <a:noFill/>
          </a:ln>
        </p:spPr>
      </p:pic>
      <p:sp>
        <p:nvSpPr>
          <p:cNvPr id="7124" name="Google Shape;7124;p235"/>
          <p:cNvSpPr txBox="1"/>
          <p:nvPr/>
        </p:nvSpPr>
        <p:spPr>
          <a:xfrm>
            <a:off x="311700" y="2717038"/>
            <a:ext cx="5708400" cy="1708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1900">
                <a:solidFill>
                  <a:schemeClr val="dk1"/>
                </a:solidFill>
                <a:latin typeface="Ubuntu"/>
                <a:ea typeface="Ubuntu"/>
                <a:cs typeface="Ubuntu"/>
                <a:sym typeface="Ubuntu"/>
              </a:rPr>
              <a:t>OPList</a:t>
            </a:r>
            <a:r>
              <a:rPr lang="en" sz="1900">
                <a:solidFill>
                  <a:schemeClr val="dk1"/>
                </a:solidFill>
                <a:latin typeface="Ubuntu"/>
                <a:ea typeface="Ubuntu"/>
                <a:cs typeface="Ubuntu"/>
                <a:sym typeface="Ubuntu"/>
              </a:rPr>
              <a:t> (Overlapped Partition List):</a:t>
            </a:r>
            <a:endParaRPr sz="1600">
              <a:solidFill>
                <a:srgbClr val="C00000"/>
              </a:solidFill>
              <a:latin typeface="Ubuntu"/>
              <a:ea typeface="Ubuntu"/>
              <a:cs typeface="Ubuntu"/>
              <a:sym typeface="Ubuntu"/>
            </a:endParaRPr>
          </a:p>
          <a:p>
            <a:pPr indent="-330200" lvl="0" marL="457200" rtl="0" algn="l">
              <a:lnSpc>
                <a:spcPct val="90000"/>
              </a:lnSpc>
              <a:spcBef>
                <a:spcPts val="0"/>
              </a:spcBef>
              <a:spcAft>
                <a:spcPts val="0"/>
              </a:spcAft>
              <a:buClr>
                <a:schemeClr val="dk1"/>
              </a:buClr>
              <a:buSzPts val="1600"/>
              <a:buFont typeface="Ubuntu"/>
              <a:buChar char="●"/>
            </a:pPr>
            <a:r>
              <a:rPr lang="en" sz="1600">
                <a:solidFill>
                  <a:schemeClr val="dk1"/>
                </a:solidFill>
                <a:latin typeface="Ubuntu"/>
                <a:ea typeface="Ubuntu"/>
                <a:cs typeface="Ubuntu"/>
                <a:sym typeface="Ubuntu"/>
              </a:rPr>
              <a:t>OPList: </a:t>
            </a:r>
            <a:r>
              <a:rPr lang="en" sz="1600">
                <a:solidFill>
                  <a:srgbClr val="C00000"/>
                </a:solidFill>
                <a:latin typeface="Ubuntu"/>
                <a:ea typeface="Ubuntu"/>
                <a:cs typeface="Ubuntu"/>
                <a:sym typeface="Ubuntu"/>
              </a:rPr>
              <a:t>list</a:t>
            </a:r>
            <a:r>
              <a:rPr lang="en" sz="1600">
                <a:solidFill>
                  <a:schemeClr val="dk1"/>
                </a:solidFill>
                <a:latin typeface="Ubuntu"/>
                <a:ea typeface="Ubuntu"/>
                <a:cs typeface="Ubuntu"/>
                <a:sym typeface="Ubuntu"/>
              </a:rPr>
              <a:t> of base vectors that </a:t>
            </a:r>
            <a:r>
              <a:rPr lang="en" sz="1600">
                <a:solidFill>
                  <a:srgbClr val="C00000"/>
                </a:solidFill>
                <a:latin typeface="Ubuntu"/>
                <a:ea typeface="Ubuntu"/>
                <a:cs typeface="Ubuntu"/>
                <a:sym typeface="Ubuntu"/>
              </a:rPr>
              <a:t>overlap</a:t>
            </a:r>
            <a:r>
              <a:rPr lang="en" sz="1600">
                <a:solidFill>
                  <a:schemeClr val="dk1"/>
                </a:solidFill>
                <a:latin typeface="Ubuntu"/>
                <a:ea typeface="Ubuntu"/>
                <a:cs typeface="Ubuntu"/>
                <a:sym typeface="Ubuntu"/>
              </a:rPr>
              <a:t> </a:t>
            </a:r>
            <a:r>
              <a:rPr lang="en" sz="1600">
                <a:solidFill>
                  <a:schemeClr val="dk1"/>
                </a:solidFill>
                <a:latin typeface="Ubuntu"/>
                <a:ea typeface="Ubuntu"/>
                <a:cs typeface="Ubuntu"/>
                <a:sym typeface="Ubuntu"/>
              </a:rPr>
              <a:t>with the given base vector</a:t>
            </a:r>
            <a:endParaRPr sz="1600">
              <a:solidFill>
                <a:schemeClr val="dk1"/>
              </a:solidFill>
              <a:latin typeface="Ubuntu"/>
              <a:ea typeface="Ubuntu"/>
              <a:cs typeface="Ubuntu"/>
              <a:sym typeface="Ubuntu"/>
            </a:endParaRPr>
          </a:p>
          <a:p>
            <a:pPr indent="-330200" lvl="0" marL="457200" rtl="0" algn="l">
              <a:lnSpc>
                <a:spcPct val="90000"/>
              </a:lnSpc>
              <a:spcBef>
                <a:spcPts val="0"/>
              </a:spcBef>
              <a:spcAft>
                <a:spcPts val="0"/>
              </a:spcAft>
              <a:buClr>
                <a:schemeClr val="dk1"/>
              </a:buClr>
              <a:buSzPts val="1600"/>
              <a:buFont typeface="Ubuntu"/>
              <a:buChar char="●"/>
            </a:pPr>
            <a:r>
              <a:rPr lang="en" sz="1600">
                <a:solidFill>
                  <a:schemeClr val="dk1"/>
                </a:solidFill>
                <a:latin typeface="Ubuntu"/>
                <a:ea typeface="Ubuntu"/>
                <a:cs typeface="Ubuntu"/>
                <a:sym typeface="Ubuntu"/>
              </a:rPr>
              <a:t>Centroid OPList: </a:t>
            </a:r>
            <a:r>
              <a:rPr lang="en" sz="1600">
                <a:solidFill>
                  <a:srgbClr val="C00000"/>
                </a:solidFill>
                <a:latin typeface="Ubuntu"/>
                <a:ea typeface="Ubuntu"/>
                <a:cs typeface="Ubuntu"/>
                <a:sym typeface="Ubuntu"/>
              </a:rPr>
              <a:t>cluster</a:t>
            </a:r>
            <a:r>
              <a:rPr lang="en" sz="1600">
                <a:solidFill>
                  <a:schemeClr val="dk1"/>
                </a:solidFill>
                <a:latin typeface="Ubuntu"/>
                <a:ea typeface="Ubuntu"/>
                <a:cs typeface="Ubuntu"/>
                <a:sym typeface="Ubuntu"/>
              </a:rPr>
              <a:t> base vectors and assign a radius + OPList to each </a:t>
            </a:r>
            <a:r>
              <a:rPr lang="en" sz="1600">
                <a:solidFill>
                  <a:srgbClr val="C00000"/>
                </a:solidFill>
                <a:latin typeface="Ubuntu"/>
                <a:ea typeface="Ubuntu"/>
                <a:cs typeface="Ubuntu"/>
                <a:sym typeface="Ubuntu"/>
              </a:rPr>
              <a:t>centroid</a:t>
            </a:r>
            <a:endParaRPr sz="1600">
              <a:solidFill>
                <a:srgbClr val="C00000"/>
              </a:solidFill>
              <a:latin typeface="Ubuntu"/>
              <a:ea typeface="Ubuntu"/>
              <a:cs typeface="Ubuntu"/>
              <a:sym typeface="Ubuntu"/>
            </a:endParaRPr>
          </a:p>
          <a:p>
            <a:pPr indent="0" lvl="0" marL="0" rtl="0" algn="l">
              <a:spcBef>
                <a:spcPts val="0"/>
              </a:spcBef>
              <a:spcAft>
                <a:spcPts val="0"/>
              </a:spcAft>
              <a:buNone/>
            </a:pPr>
            <a:r>
              <a:t/>
            </a:r>
            <a:endParaRPr sz="1600">
              <a:solidFill>
                <a:schemeClr val="dk2"/>
              </a:solidFill>
              <a:latin typeface="Ubuntu"/>
              <a:ea typeface="Ubuntu"/>
              <a:cs typeface="Ubuntu"/>
              <a:sym typeface="Ubuntu"/>
            </a:endParaRPr>
          </a:p>
        </p:txBody>
      </p:sp>
      <p:sp>
        <p:nvSpPr>
          <p:cNvPr id="7125" name="Google Shape;7125;p235"/>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Lu et al. "VectraFlow: Integrating Vectors into Stream Processing" CIDR 2025</a:t>
            </a:r>
            <a:endParaRPr sz="788">
              <a:solidFill>
                <a:schemeClr val="dk1"/>
              </a:solidFill>
              <a:latin typeface="Ubuntu"/>
              <a:ea typeface="Ubuntu"/>
              <a:cs typeface="Ubuntu"/>
              <a:sym typeface="Ubuntu"/>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9" name="Shape 7129"/>
        <p:cNvGrpSpPr/>
        <p:nvPr/>
      </p:nvGrpSpPr>
      <p:grpSpPr>
        <a:xfrm>
          <a:off x="0" y="0"/>
          <a:ext cx="0" cy="0"/>
          <a:chOff x="0" y="0"/>
          <a:chExt cx="0" cy="0"/>
        </a:xfrm>
      </p:grpSpPr>
      <p:sp>
        <p:nvSpPr>
          <p:cNvPr id="7130" name="Google Shape;7130;p2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SPFresh</a:t>
            </a:r>
            <a:r>
              <a:rPr lang="en">
                <a:latin typeface="Ubuntu"/>
                <a:ea typeface="Ubuntu"/>
                <a:cs typeface="Ubuntu"/>
                <a:sym typeface="Ubuntu"/>
              </a:rPr>
              <a:t> [1/</a:t>
            </a:r>
            <a:r>
              <a:rPr lang="en"/>
              <a:t>1</a:t>
            </a:r>
            <a:r>
              <a:rPr lang="en">
                <a:latin typeface="Ubuntu"/>
                <a:ea typeface="Ubuntu"/>
                <a:cs typeface="Ubuntu"/>
                <a:sym typeface="Ubuntu"/>
              </a:rPr>
              <a:t>]</a:t>
            </a:r>
            <a:endParaRPr>
              <a:latin typeface="Ubuntu"/>
              <a:ea typeface="Ubuntu"/>
              <a:cs typeface="Ubuntu"/>
              <a:sym typeface="Ubuntu"/>
            </a:endParaRPr>
          </a:p>
        </p:txBody>
      </p:sp>
      <p:sp>
        <p:nvSpPr>
          <p:cNvPr id="7131" name="Google Shape;7131;p2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132" name="Google Shape;7132;p236"/>
          <p:cNvSpPr txBox="1"/>
          <p:nvPr/>
        </p:nvSpPr>
        <p:spPr>
          <a:xfrm>
            <a:off x="259350" y="1017725"/>
            <a:ext cx="83205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E0E0E"/>
                </a:solidFill>
                <a:latin typeface="Ubuntu"/>
                <a:ea typeface="Ubuntu"/>
                <a:cs typeface="Ubuntu"/>
                <a:sym typeface="Ubuntu"/>
              </a:rPr>
              <a:t>Problem:</a:t>
            </a:r>
            <a:r>
              <a:rPr lang="en">
                <a:solidFill>
                  <a:srgbClr val="0E0E0E"/>
                </a:solidFill>
                <a:latin typeface="Ubuntu"/>
                <a:ea typeface="Ubuntu"/>
                <a:cs typeface="Ubuntu"/>
                <a:sym typeface="Ubuntu"/>
              </a:rPr>
              <a:t> Existing systems </a:t>
            </a:r>
            <a:r>
              <a:rPr b="1" lang="en">
                <a:solidFill>
                  <a:srgbClr val="0E0E0E"/>
                </a:solidFill>
                <a:latin typeface="Ubuntu"/>
                <a:ea typeface="Ubuntu"/>
                <a:cs typeface="Ubuntu"/>
                <a:sym typeface="Ubuntu"/>
              </a:rPr>
              <a:t>avoid in-place updates</a:t>
            </a:r>
            <a:r>
              <a:rPr lang="en">
                <a:solidFill>
                  <a:srgbClr val="0E0E0E"/>
                </a:solidFill>
                <a:latin typeface="Ubuntu"/>
                <a:ea typeface="Ubuntu"/>
                <a:cs typeface="Ubuntu"/>
                <a:sym typeface="Ubuntu"/>
              </a:rPr>
              <a:t>, accumulate changes in secondary index and periodically rebuild entire index globally. </a:t>
            </a:r>
            <a:endParaRPr>
              <a:solidFill>
                <a:srgbClr val="0E0E0E"/>
              </a:solidFill>
              <a:latin typeface="Ubuntu"/>
              <a:ea typeface="Ubuntu"/>
              <a:cs typeface="Ubuntu"/>
              <a:sym typeface="Ubuntu"/>
            </a:endParaRPr>
          </a:p>
          <a:p>
            <a:pPr indent="0" lvl="0" marL="0" rtl="0" algn="l">
              <a:spcBef>
                <a:spcPts val="0"/>
              </a:spcBef>
              <a:spcAft>
                <a:spcPts val="0"/>
              </a:spcAft>
              <a:buNone/>
            </a:pPr>
            <a:r>
              <a:rPr lang="en">
                <a:solidFill>
                  <a:srgbClr val="0E0E0E"/>
                </a:solidFill>
                <a:latin typeface="Ubuntu"/>
                <a:ea typeface="Ubuntu"/>
                <a:cs typeface="Ubuntu"/>
                <a:sym typeface="Ubuntu"/>
              </a:rPr>
              <a:t>This rebuild for DiskANN is expensive as it requires more than a day for a 1-billion vector index.</a:t>
            </a:r>
            <a:endParaRPr>
              <a:solidFill>
                <a:srgbClr val="0E0E0E"/>
              </a:solidFill>
              <a:latin typeface="Ubuntu"/>
              <a:ea typeface="Ubuntu"/>
              <a:cs typeface="Ubuntu"/>
              <a:sym typeface="Ubuntu"/>
            </a:endParaRPr>
          </a:p>
          <a:p>
            <a:pPr indent="0" lvl="0" marL="0" rtl="0" algn="l">
              <a:spcBef>
                <a:spcPts val="0"/>
              </a:spcBef>
              <a:spcAft>
                <a:spcPts val="0"/>
              </a:spcAft>
              <a:buNone/>
            </a:pPr>
            <a:r>
              <a:t/>
            </a:r>
            <a:endParaRPr>
              <a:solidFill>
                <a:srgbClr val="0E0E0E"/>
              </a:solidFill>
              <a:latin typeface="Ubuntu"/>
              <a:ea typeface="Ubuntu"/>
              <a:cs typeface="Ubuntu"/>
              <a:sym typeface="Ubuntu"/>
            </a:endParaRPr>
          </a:p>
          <a:p>
            <a:pPr indent="0" lvl="0" marL="0" rtl="0" algn="l">
              <a:spcBef>
                <a:spcPts val="0"/>
              </a:spcBef>
              <a:spcAft>
                <a:spcPts val="0"/>
              </a:spcAft>
              <a:buNone/>
            </a:pPr>
            <a:r>
              <a:rPr b="1" lang="en">
                <a:solidFill>
                  <a:srgbClr val="0E0E0E"/>
                </a:solidFill>
                <a:latin typeface="Ubuntu"/>
                <a:ea typeface="Ubuntu"/>
                <a:cs typeface="Ubuntu"/>
                <a:sym typeface="Ubuntu"/>
              </a:rPr>
              <a:t>SPFresh:</a:t>
            </a:r>
            <a:endParaRPr b="1">
              <a:solidFill>
                <a:srgbClr val="0E0E0E"/>
              </a:solidFill>
              <a:latin typeface="Ubuntu"/>
              <a:ea typeface="Ubuntu"/>
              <a:cs typeface="Ubuntu"/>
              <a:sym typeface="Ubuntu"/>
            </a:endParaRPr>
          </a:p>
          <a:p>
            <a:pPr indent="-317500" lvl="0" marL="457200" rtl="0" algn="l">
              <a:spcBef>
                <a:spcPts val="0"/>
              </a:spcBef>
              <a:spcAft>
                <a:spcPts val="0"/>
              </a:spcAft>
              <a:buClr>
                <a:srgbClr val="0E0E0E"/>
              </a:buClr>
              <a:buSzPts val="1400"/>
              <a:buFont typeface="Ubuntu"/>
              <a:buChar char="●"/>
            </a:pPr>
            <a:r>
              <a:rPr lang="en">
                <a:solidFill>
                  <a:srgbClr val="0E0E0E"/>
                </a:solidFill>
                <a:latin typeface="Ubuntu"/>
                <a:ea typeface="Ubuntu"/>
                <a:cs typeface="Ubuntu"/>
                <a:sym typeface="Ubuntu"/>
              </a:rPr>
              <a:t>Uses LIRE protocol</a:t>
            </a:r>
            <a:endParaRPr>
              <a:solidFill>
                <a:srgbClr val="0E0E0E"/>
              </a:solidFill>
              <a:latin typeface="Ubuntu"/>
              <a:ea typeface="Ubuntu"/>
              <a:cs typeface="Ubuntu"/>
              <a:sym typeface="Ubuntu"/>
            </a:endParaRPr>
          </a:p>
          <a:p>
            <a:pPr indent="-317500" lvl="0" marL="457200" rtl="0" algn="l">
              <a:spcBef>
                <a:spcPts val="0"/>
              </a:spcBef>
              <a:spcAft>
                <a:spcPts val="0"/>
              </a:spcAft>
              <a:buClr>
                <a:srgbClr val="0E0E0E"/>
              </a:buClr>
              <a:buSzPts val="1400"/>
              <a:buFont typeface="Ubuntu"/>
              <a:buChar char="●"/>
            </a:pPr>
            <a:r>
              <a:rPr lang="en">
                <a:solidFill>
                  <a:srgbClr val="0E0E0E"/>
                </a:solidFill>
                <a:latin typeface="Ubuntu"/>
                <a:ea typeface="Ubuntu"/>
                <a:cs typeface="Ubuntu"/>
                <a:sym typeface="Ubuntu"/>
              </a:rPr>
              <a:t>Split/merge partitions locally and reassign only the vectors at the boundaries </a:t>
            </a:r>
            <a:endParaRPr>
              <a:solidFill>
                <a:srgbClr val="0E0E0E"/>
              </a:solidFill>
              <a:latin typeface="Ubuntu"/>
              <a:ea typeface="Ubuntu"/>
              <a:cs typeface="Ubuntu"/>
              <a:sym typeface="Ubuntu"/>
            </a:endParaRPr>
          </a:p>
          <a:p>
            <a:pPr indent="0" lvl="0" marL="0" rtl="0" algn="l">
              <a:spcBef>
                <a:spcPts val="0"/>
              </a:spcBef>
              <a:spcAft>
                <a:spcPts val="0"/>
              </a:spcAft>
              <a:buNone/>
            </a:pPr>
            <a:r>
              <a:t/>
            </a:r>
            <a:endParaRPr>
              <a:solidFill>
                <a:srgbClr val="0E0E0E"/>
              </a:solidFill>
              <a:latin typeface="Ubuntu"/>
              <a:ea typeface="Ubuntu"/>
              <a:cs typeface="Ubuntu"/>
              <a:sym typeface="Ubuntu"/>
            </a:endParaRPr>
          </a:p>
        </p:txBody>
      </p:sp>
      <p:pic>
        <p:nvPicPr>
          <p:cNvPr id="7133" name="Google Shape;7133;p236" title="Screenshot 2026-03-17 at 5.18.15 PM.png"/>
          <p:cNvPicPr preferRelativeResize="0"/>
          <p:nvPr/>
        </p:nvPicPr>
        <p:blipFill>
          <a:blip r:embed="rId3">
            <a:alphaModFix/>
          </a:blip>
          <a:stretch>
            <a:fillRect/>
          </a:stretch>
        </p:blipFill>
        <p:spPr>
          <a:xfrm>
            <a:off x="4232125" y="3004825"/>
            <a:ext cx="4704075" cy="1431250"/>
          </a:xfrm>
          <a:prstGeom prst="rect">
            <a:avLst/>
          </a:prstGeom>
          <a:noFill/>
          <a:ln>
            <a:noFill/>
          </a:ln>
        </p:spPr>
      </p:pic>
      <p:sp>
        <p:nvSpPr>
          <p:cNvPr id="7134" name="Google Shape;7134;p236"/>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Xu et al. "SPFresh: Incremental In-Place Update for Billion-Scale Vector Search" SOSP 2023</a:t>
            </a:r>
            <a:endParaRPr sz="788">
              <a:solidFill>
                <a:schemeClr val="dk1"/>
              </a:solidFill>
              <a:latin typeface="Ubuntu"/>
              <a:ea typeface="Ubuntu"/>
              <a:cs typeface="Ubuntu"/>
              <a:sym typeface="Ubuntu"/>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8" name="Shape 7138"/>
        <p:cNvGrpSpPr/>
        <p:nvPr/>
      </p:nvGrpSpPr>
      <p:grpSpPr>
        <a:xfrm>
          <a:off x="0" y="0"/>
          <a:ext cx="0" cy="0"/>
          <a:chOff x="0" y="0"/>
          <a:chExt cx="0" cy="0"/>
        </a:xfrm>
      </p:grpSpPr>
      <p:sp>
        <p:nvSpPr>
          <p:cNvPr id="7139" name="Google Shape;7139;p2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SPFresh</a:t>
            </a:r>
            <a:r>
              <a:rPr lang="en">
                <a:latin typeface="Ubuntu"/>
                <a:ea typeface="Ubuntu"/>
                <a:cs typeface="Ubuntu"/>
                <a:sym typeface="Ubuntu"/>
              </a:rPr>
              <a:t> [1/</a:t>
            </a:r>
            <a:r>
              <a:rPr lang="en"/>
              <a:t>1</a:t>
            </a:r>
            <a:r>
              <a:rPr lang="en">
                <a:latin typeface="Ubuntu"/>
                <a:ea typeface="Ubuntu"/>
                <a:cs typeface="Ubuntu"/>
                <a:sym typeface="Ubuntu"/>
              </a:rPr>
              <a:t>]</a:t>
            </a:r>
            <a:endParaRPr>
              <a:latin typeface="Ubuntu"/>
              <a:ea typeface="Ubuntu"/>
              <a:cs typeface="Ubuntu"/>
              <a:sym typeface="Ubuntu"/>
            </a:endParaRPr>
          </a:p>
        </p:txBody>
      </p:sp>
      <p:sp>
        <p:nvSpPr>
          <p:cNvPr id="7140" name="Google Shape;7140;p2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141" name="Google Shape;7141;p237"/>
          <p:cNvSpPr txBox="1"/>
          <p:nvPr/>
        </p:nvSpPr>
        <p:spPr>
          <a:xfrm>
            <a:off x="259350" y="1017725"/>
            <a:ext cx="83205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E0E0E"/>
                </a:solidFill>
                <a:latin typeface="Ubuntu"/>
                <a:ea typeface="Ubuntu"/>
                <a:cs typeface="Ubuntu"/>
                <a:sym typeface="Ubuntu"/>
              </a:rPr>
              <a:t>Problem:</a:t>
            </a:r>
            <a:r>
              <a:rPr lang="en">
                <a:solidFill>
                  <a:srgbClr val="0E0E0E"/>
                </a:solidFill>
                <a:latin typeface="Ubuntu"/>
                <a:ea typeface="Ubuntu"/>
                <a:cs typeface="Ubuntu"/>
                <a:sym typeface="Ubuntu"/>
              </a:rPr>
              <a:t> Existing systems </a:t>
            </a:r>
            <a:r>
              <a:rPr b="1" lang="en">
                <a:solidFill>
                  <a:srgbClr val="0E0E0E"/>
                </a:solidFill>
                <a:latin typeface="Ubuntu"/>
                <a:ea typeface="Ubuntu"/>
                <a:cs typeface="Ubuntu"/>
                <a:sym typeface="Ubuntu"/>
              </a:rPr>
              <a:t>avoid in-place updates</a:t>
            </a:r>
            <a:r>
              <a:rPr lang="en">
                <a:solidFill>
                  <a:srgbClr val="0E0E0E"/>
                </a:solidFill>
                <a:latin typeface="Ubuntu"/>
                <a:ea typeface="Ubuntu"/>
                <a:cs typeface="Ubuntu"/>
                <a:sym typeface="Ubuntu"/>
              </a:rPr>
              <a:t>, </a:t>
            </a:r>
            <a:r>
              <a:rPr lang="en">
                <a:solidFill>
                  <a:srgbClr val="0E0E0E"/>
                </a:solidFill>
                <a:latin typeface="Ubuntu"/>
                <a:ea typeface="Ubuntu"/>
                <a:cs typeface="Ubuntu"/>
                <a:sym typeface="Ubuntu"/>
              </a:rPr>
              <a:t>accumulate changes in secondary index and periodically rebuild entire index globally. </a:t>
            </a:r>
            <a:endParaRPr>
              <a:solidFill>
                <a:srgbClr val="0E0E0E"/>
              </a:solidFill>
              <a:latin typeface="Ubuntu"/>
              <a:ea typeface="Ubuntu"/>
              <a:cs typeface="Ubuntu"/>
              <a:sym typeface="Ubuntu"/>
            </a:endParaRPr>
          </a:p>
          <a:p>
            <a:pPr indent="0" lvl="0" marL="0" rtl="0" algn="l">
              <a:spcBef>
                <a:spcPts val="0"/>
              </a:spcBef>
              <a:spcAft>
                <a:spcPts val="0"/>
              </a:spcAft>
              <a:buNone/>
            </a:pPr>
            <a:r>
              <a:rPr lang="en">
                <a:solidFill>
                  <a:srgbClr val="0E0E0E"/>
                </a:solidFill>
                <a:latin typeface="Ubuntu"/>
                <a:ea typeface="Ubuntu"/>
                <a:cs typeface="Ubuntu"/>
                <a:sym typeface="Ubuntu"/>
              </a:rPr>
              <a:t>This rebuild for DiskANN is expensive as it requires more than a day for a 1-billion vector index.</a:t>
            </a:r>
            <a:endParaRPr>
              <a:solidFill>
                <a:srgbClr val="0E0E0E"/>
              </a:solidFill>
              <a:latin typeface="Ubuntu"/>
              <a:ea typeface="Ubuntu"/>
              <a:cs typeface="Ubuntu"/>
              <a:sym typeface="Ubuntu"/>
            </a:endParaRPr>
          </a:p>
          <a:p>
            <a:pPr indent="0" lvl="0" marL="0" rtl="0" algn="l">
              <a:spcBef>
                <a:spcPts val="0"/>
              </a:spcBef>
              <a:spcAft>
                <a:spcPts val="0"/>
              </a:spcAft>
              <a:buNone/>
            </a:pPr>
            <a:r>
              <a:t/>
            </a:r>
            <a:endParaRPr>
              <a:solidFill>
                <a:srgbClr val="0E0E0E"/>
              </a:solidFill>
              <a:latin typeface="Ubuntu"/>
              <a:ea typeface="Ubuntu"/>
              <a:cs typeface="Ubuntu"/>
              <a:sym typeface="Ubuntu"/>
            </a:endParaRPr>
          </a:p>
          <a:p>
            <a:pPr indent="0" lvl="0" marL="0" rtl="0" algn="l">
              <a:spcBef>
                <a:spcPts val="0"/>
              </a:spcBef>
              <a:spcAft>
                <a:spcPts val="0"/>
              </a:spcAft>
              <a:buNone/>
            </a:pPr>
            <a:r>
              <a:rPr b="1" lang="en">
                <a:solidFill>
                  <a:srgbClr val="0E0E0E"/>
                </a:solidFill>
                <a:latin typeface="Ubuntu"/>
                <a:ea typeface="Ubuntu"/>
                <a:cs typeface="Ubuntu"/>
                <a:sym typeface="Ubuntu"/>
              </a:rPr>
              <a:t>SPFresh:</a:t>
            </a:r>
            <a:endParaRPr b="1">
              <a:solidFill>
                <a:srgbClr val="0E0E0E"/>
              </a:solidFill>
              <a:latin typeface="Ubuntu"/>
              <a:ea typeface="Ubuntu"/>
              <a:cs typeface="Ubuntu"/>
              <a:sym typeface="Ubuntu"/>
            </a:endParaRPr>
          </a:p>
          <a:p>
            <a:pPr indent="-317500" lvl="0" marL="457200" rtl="0" algn="l">
              <a:spcBef>
                <a:spcPts val="0"/>
              </a:spcBef>
              <a:spcAft>
                <a:spcPts val="0"/>
              </a:spcAft>
              <a:buClr>
                <a:srgbClr val="0E0E0E"/>
              </a:buClr>
              <a:buSzPts val="1400"/>
              <a:buFont typeface="Ubuntu"/>
              <a:buChar char="●"/>
            </a:pPr>
            <a:r>
              <a:rPr lang="en">
                <a:solidFill>
                  <a:srgbClr val="0E0E0E"/>
                </a:solidFill>
                <a:latin typeface="Ubuntu"/>
                <a:ea typeface="Ubuntu"/>
                <a:cs typeface="Ubuntu"/>
                <a:sym typeface="Ubuntu"/>
              </a:rPr>
              <a:t>Uses LIRE protocol</a:t>
            </a:r>
            <a:endParaRPr>
              <a:solidFill>
                <a:srgbClr val="0E0E0E"/>
              </a:solidFill>
              <a:latin typeface="Ubuntu"/>
              <a:ea typeface="Ubuntu"/>
              <a:cs typeface="Ubuntu"/>
              <a:sym typeface="Ubuntu"/>
            </a:endParaRPr>
          </a:p>
          <a:p>
            <a:pPr indent="-317500" lvl="0" marL="457200" rtl="0" algn="l">
              <a:spcBef>
                <a:spcPts val="0"/>
              </a:spcBef>
              <a:spcAft>
                <a:spcPts val="0"/>
              </a:spcAft>
              <a:buClr>
                <a:srgbClr val="0E0E0E"/>
              </a:buClr>
              <a:buSzPts val="1400"/>
              <a:buFont typeface="Ubuntu"/>
              <a:buChar char="●"/>
            </a:pPr>
            <a:r>
              <a:rPr lang="en">
                <a:solidFill>
                  <a:srgbClr val="0E0E0E"/>
                </a:solidFill>
                <a:latin typeface="Ubuntu"/>
                <a:ea typeface="Ubuntu"/>
                <a:cs typeface="Ubuntu"/>
                <a:sym typeface="Ubuntu"/>
              </a:rPr>
              <a:t>Split/merge partitions locally and reassign only the vectors at the boundaries </a:t>
            </a:r>
            <a:endParaRPr>
              <a:solidFill>
                <a:srgbClr val="0E0E0E"/>
              </a:solidFill>
              <a:latin typeface="Ubuntu"/>
              <a:ea typeface="Ubuntu"/>
              <a:cs typeface="Ubuntu"/>
              <a:sym typeface="Ubuntu"/>
            </a:endParaRPr>
          </a:p>
          <a:p>
            <a:pPr indent="0" lvl="0" marL="0" rtl="0" algn="l">
              <a:spcBef>
                <a:spcPts val="0"/>
              </a:spcBef>
              <a:spcAft>
                <a:spcPts val="0"/>
              </a:spcAft>
              <a:buNone/>
            </a:pPr>
            <a:r>
              <a:t/>
            </a:r>
            <a:endParaRPr>
              <a:solidFill>
                <a:srgbClr val="0E0E0E"/>
              </a:solidFill>
              <a:latin typeface="Ubuntu"/>
              <a:ea typeface="Ubuntu"/>
              <a:cs typeface="Ubuntu"/>
              <a:sym typeface="Ubuntu"/>
            </a:endParaRPr>
          </a:p>
        </p:txBody>
      </p:sp>
      <p:pic>
        <p:nvPicPr>
          <p:cNvPr id="7142" name="Google Shape;7142;p237" title="Screenshot 2026-03-17 at 5.18.15 PM.png"/>
          <p:cNvPicPr preferRelativeResize="0"/>
          <p:nvPr/>
        </p:nvPicPr>
        <p:blipFill>
          <a:blip r:embed="rId3">
            <a:alphaModFix/>
          </a:blip>
          <a:stretch>
            <a:fillRect/>
          </a:stretch>
        </p:blipFill>
        <p:spPr>
          <a:xfrm>
            <a:off x="4232125" y="3004825"/>
            <a:ext cx="4704075" cy="1431250"/>
          </a:xfrm>
          <a:prstGeom prst="rect">
            <a:avLst/>
          </a:prstGeom>
          <a:noFill/>
          <a:ln>
            <a:noFill/>
          </a:ln>
        </p:spPr>
      </p:pic>
      <p:sp>
        <p:nvSpPr>
          <p:cNvPr id="7143" name="Google Shape;7143;p237"/>
          <p:cNvSpPr/>
          <p:nvPr/>
        </p:nvSpPr>
        <p:spPr>
          <a:xfrm>
            <a:off x="925588" y="3191888"/>
            <a:ext cx="1834800" cy="5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sz="1200">
                <a:solidFill>
                  <a:schemeClr val="dk1"/>
                </a:solidFill>
                <a:latin typeface="Ubuntu"/>
                <a:ea typeface="Ubuntu"/>
                <a:cs typeface="Ubuntu"/>
                <a:sym typeface="Ubuntu"/>
              </a:rPr>
              <a:t>Works with cluster-based indexes</a:t>
            </a:r>
            <a:endParaRPr sz="1200">
              <a:latin typeface="Ubuntu"/>
              <a:ea typeface="Ubuntu"/>
              <a:cs typeface="Ubuntu"/>
              <a:sym typeface="Ubuntu"/>
            </a:endParaRPr>
          </a:p>
        </p:txBody>
      </p:sp>
      <p:sp>
        <p:nvSpPr>
          <p:cNvPr id="7144" name="Google Shape;7144;p237"/>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Xu et al. "SPFresh: Incremental In-Place Update for Billion-Scale Vector Search" SOSP 2023</a:t>
            </a:r>
            <a:endParaRPr sz="788">
              <a:solidFill>
                <a:schemeClr val="dk1"/>
              </a:solidFill>
              <a:latin typeface="Ubuntu"/>
              <a:ea typeface="Ubuntu"/>
              <a:cs typeface="Ubuntu"/>
              <a:sym typeface="Ubuntu"/>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8" name="Shape 7148"/>
        <p:cNvGrpSpPr/>
        <p:nvPr/>
      </p:nvGrpSpPr>
      <p:grpSpPr>
        <a:xfrm>
          <a:off x="0" y="0"/>
          <a:ext cx="0" cy="0"/>
          <a:chOff x="0" y="0"/>
          <a:chExt cx="0" cy="0"/>
        </a:xfrm>
      </p:grpSpPr>
      <p:sp>
        <p:nvSpPr>
          <p:cNvPr id="7149" name="Google Shape;7149;p2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SPFresh</a:t>
            </a:r>
            <a:r>
              <a:rPr lang="en">
                <a:latin typeface="Ubuntu"/>
                <a:ea typeface="Ubuntu"/>
                <a:cs typeface="Ubuntu"/>
                <a:sym typeface="Ubuntu"/>
              </a:rPr>
              <a:t> [1/</a:t>
            </a:r>
            <a:r>
              <a:rPr lang="en"/>
              <a:t>1</a:t>
            </a:r>
            <a:r>
              <a:rPr lang="en">
                <a:latin typeface="Ubuntu"/>
                <a:ea typeface="Ubuntu"/>
                <a:cs typeface="Ubuntu"/>
                <a:sym typeface="Ubuntu"/>
              </a:rPr>
              <a:t>]</a:t>
            </a:r>
            <a:endParaRPr>
              <a:latin typeface="Ubuntu"/>
              <a:ea typeface="Ubuntu"/>
              <a:cs typeface="Ubuntu"/>
              <a:sym typeface="Ubuntu"/>
            </a:endParaRPr>
          </a:p>
        </p:txBody>
      </p:sp>
      <p:sp>
        <p:nvSpPr>
          <p:cNvPr id="7150" name="Google Shape;7150;p2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151" name="Google Shape;7151;p238"/>
          <p:cNvSpPr txBox="1"/>
          <p:nvPr/>
        </p:nvSpPr>
        <p:spPr>
          <a:xfrm>
            <a:off x="259350" y="1017725"/>
            <a:ext cx="83205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E0E0E"/>
                </a:solidFill>
                <a:latin typeface="Ubuntu"/>
                <a:ea typeface="Ubuntu"/>
                <a:cs typeface="Ubuntu"/>
                <a:sym typeface="Ubuntu"/>
              </a:rPr>
              <a:t>Problem:</a:t>
            </a:r>
            <a:r>
              <a:rPr lang="en">
                <a:solidFill>
                  <a:srgbClr val="0E0E0E"/>
                </a:solidFill>
                <a:latin typeface="Ubuntu"/>
                <a:ea typeface="Ubuntu"/>
                <a:cs typeface="Ubuntu"/>
                <a:sym typeface="Ubuntu"/>
              </a:rPr>
              <a:t> Existing systems </a:t>
            </a:r>
            <a:r>
              <a:rPr b="1" lang="en">
                <a:solidFill>
                  <a:srgbClr val="0E0E0E"/>
                </a:solidFill>
                <a:latin typeface="Ubuntu"/>
                <a:ea typeface="Ubuntu"/>
                <a:cs typeface="Ubuntu"/>
                <a:sym typeface="Ubuntu"/>
              </a:rPr>
              <a:t>avoid in-place updates</a:t>
            </a:r>
            <a:r>
              <a:rPr lang="en">
                <a:solidFill>
                  <a:srgbClr val="0E0E0E"/>
                </a:solidFill>
                <a:latin typeface="Ubuntu"/>
                <a:ea typeface="Ubuntu"/>
                <a:cs typeface="Ubuntu"/>
                <a:sym typeface="Ubuntu"/>
              </a:rPr>
              <a:t>,</a:t>
            </a:r>
            <a:r>
              <a:rPr lang="en">
                <a:solidFill>
                  <a:srgbClr val="0E0E0E"/>
                </a:solidFill>
                <a:latin typeface="Ubuntu"/>
                <a:ea typeface="Ubuntu"/>
                <a:cs typeface="Ubuntu"/>
                <a:sym typeface="Ubuntu"/>
              </a:rPr>
              <a:t> accumulate changes in secondary index and periodically rebuild entire index globally. </a:t>
            </a:r>
            <a:endParaRPr>
              <a:solidFill>
                <a:srgbClr val="0E0E0E"/>
              </a:solidFill>
              <a:latin typeface="Ubuntu"/>
              <a:ea typeface="Ubuntu"/>
              <a:cs typeface="Ubuntu"/>
              <a:sym typeface="Ubuntu"/>
            </a:endParaRPr>
          </a:p>
          <a:p>
            <a:pPr indent="0" lvl="0" marL="0" rtl="0" algn="l">
              <a:spcBef>
                <a:spcPts val="0"/>
              </a:spcBef>
              <a:spcAft>
                <a:spcPts val="0"/>
              </a:spcAft>
              <a:buNone/>
            </a:pPr>
            <a:r>
              <a:rPr lang="en">
                <a:solidFill>
                  <a:srgbClr val="0E0E0E"/>
                </a:solidFill>
                <a:latin typeface="Ubuntu"/>
                <a:ea typeface="Ubuntu"/>
                <a:cs typeface="Ubuntu"/>
                <a:sym typeface="Ubuntu"/>
              </a:rPr>
              <a:t>This rebuild for DiskANN is expensive as it requires more than a day for a 1-billion vector index.</a:t>
            </a:r>
            <a:endParaRPr>
              <a:solidFill>
                <a:srgbClr val="0E0E0E"/>
              </a:solidFill>
              <a:latin typeface="Ubuntu"/>
              <a:ea typeface="Ubuntu"/>
              <a:cs typeface="Ubuntu"/>
              <a:sym typeface="Ubuntu"/>
            </a:endParaRPr>
          </a:p>
          <a:p>
            <a:pPr indent="0" lvl="0" marL="0" rtl="0" algn="l">
              <a:spcBef>
                <a:spcPts val="0"/>
              </a:spcBef>
              <a:spcAft>
                <a:spcPts val="0"/>
              </a:spcAft>
              <a:buNone/>
            </a:pPr>
            <a:r>
              <a:t/>
            </a:r>
            <a:endParaRPr>
              <a:solidFill>
                <a:srgbClr val="0E0E0E"/>
              </a:solidFill>
              <a:latin typeface="Ubuntu"/>
              <a:ea typeface="Ubuntu"/>
              <a:cs typeface="Ubuntu"/>
              <a:sym typeface="Ubuntu"/>
            </a:endParaRPr>
          </a:p>
          <a:p>
            <a:pPr indent="0" lvl="0" marL="0" rtl="0" algn="l">
              <a:spcBef>
                <a:spcPts val="0"/>
              </a:spcBef>
              <a:spcAft>
                <a:spcPts val="0"/>
              </a:spcAft>
              <a:buNone/>
            </a:pPr>
            <a:r>
              <a:rPr b="1" lang="en">
                <a:solidFill>
                  <a:srgbClr val="0E0E0E"/>
                </a:solidFill>
                <a:latin typeface="Ubuntu"/>
                <a:ea typeface="Ubuntu"/>
                <a:cs typeface="Ubuntu"/>
                <a:sym typeface="Ubuntu"/>
              </a:rPr>
              <a:t>SPFresh:</a:t>
            </a:r>
            <a:endParaRPr b="1">
              <a:solidFill>
                <a:srgbClr val="0E0E0E"/>
              </a:solidFill>
              <a:latin typeface="Ubuntu"/>
              <a:ea typeface="Ubuntu"/>
              <a:cs typeface="Ubuntu"/>
              <a:sym typeface="Ubuntu"/>
            </a:endParaRPr>
          </a:p>
          <a:p>
            <a:pPr indent="-317500" lvl="0" marL="457200" rtl="0" algn="l">
              <a:spcBef>
                <a:spcPts val="0"/>
              </a:spcBef>
              <a:spcAft>
                <a:spcPts val="0"/>
              </a:spcAft>
              <a:buClr>
                <a:srgbClr val="0E0E0E"/>
              </a:buClr>
              <a:buSzPts val="1400"/>
              <a:buFont typeface="Ubuntu"/>
              <a:buChar char="●"/>
            </a:pPr>
            <a:r>
              <a:rPr lang="en">
                <a:solidFill>
                  <a:srgbClr val="0E0E0E"/>
                </a:solidFill>
                <a:latin typeface="Ubuntu"/>
                <a:ea typeface="Ubuntu"/>
                <a:cs typeface="Ubuntu"/>
                <a:sym typeface="Ubuntu"/>
              </a:rPr>
              <a:t>Uses LIRE protocol</a:t>
            </a:r>
            <a:endParaRPr>
              <a:solidFill>
                <a:srgbClr val="0E0E0E"/>
              </a:solidFill>
              <a:latin typeface="Ubuntu"/>
              <a:ea typeface="Ubuntu"/>
              <a:cs typeface="Ubuntu"/>
              <a:sym typeface="Ubuntu"/>
            </a:endParaRPr>
          </a:p>
          <a:p>
            <a:pPr indent="-317500" lvl="0" marL="457200" rtl="0" algn="l">
              <a:spcBef>
                <a:spcPts val="0"/>
              </a:spcBef>
              <a:spcAft>
                <a:spcPts val="0"/>
              </a:spcAft>
              <a:buClr>
                <a:srgbClr val="0E0E0E"/>
              </a:buClr>
              <a:buSzPts val="1400"/>
              <a:buFont typeface="Ubuntu"/>
              <a:buChar char="●"/>
            </a:pPr>
            <a:r>
              <a:rPr lang="en">
                <a:solidFill>
                  <a:srgbClr val="0E0E0E"/>
                </a:solidFill>
                <a:latin typeface="Ubuntu"/>
                <a:ea typeface="Ubuntu"/>
                <a:cs typeface="Ubuntu"/>
                <a:sym typeface="Ubuntu"/>
              </a:rPr>
              <a:t>Split/merge partitions locally and reassign only the vectors at the boundaries </a:t>
            </a:r>
            <a:endParaRPr>
              <a:solidFill>
                <a:srgbClr val="0E0E0E"/>
              </a:solidFill>
              <a:latin typeface="Ubuntu"/>
              <a:ea typeface="Ubuntu"/>
              <a:cs typeface="Ubuntu"/>
              <a:sym typeface="Ubuntu"/>
            </a:endParaRPr>
          </a:p>
          <a:p>
            <a:pPr indent="0" lvl="0" marL="0" rtl="0" algn="l">
              <a:spcBef>
                <a:spcPts val="0"/>
              </a:spcBef>
              <a:spcAft>
                <a:spcPts val="0"/>
              </a:spcAft>
              <a:buNone/>
            </a:pPr>
            <a:r>
              <a:t/>
            </a:r>
            <a:endParaRPr>
              <a:solidFill>
                <a:srgbClr val="0E0E0E"/>
              </a:solidFill>
              <a:latin typeface="Ubuntu"/>
              <a:ea typeface="Ubuntu"/>
              <a:cs typeface="Ubuntu"/>
              <a:sym typeface="Ubuntu"/>
            </a:endParaRPr>
          </a:p>
        </p:txBody>
      </p:sp>
      <p:pic>
        <p:nvPicPr>
          <p:cNvPr id="7152" name="Google Shape;7152;p238" title="Screenshot 2026-03-17 at 5.18.15 PM.png"/>
          <p:cNvPicPr preferRelativeResize="0"/>
          <p:nvPr/>
        </p:nvPicPr>
        <p:blipFill>
          <a:blip r:embed="rId3">
            <a:alphaModFix/>
          </a:blip>
          <a:stretch>
            <a:fillRect/>
          </a:stretch>
        </p:blipFill>
        <p:spPr>
          <a:xfrm>
            <a:off x="4232125" y="3004825"/>
            <a:ext cx="4704075" cy="1431250"/>
          </a:xfrm>
          <a:prstGeom prst="rect">
            <a:avLst/>
          </a:prstGeom>
          <a:noFill/>
          <a:ln>
            <a:noFill/>
          </a:ln>
        </p:spPr>
      </p:pic>
      <p:sp>
        <p:nvSpPr>
          <p:cNvPr id="7153" name="Google Shape;7153;p238"/>
          <p:cNvSpPr/>
          <p:nvPr/>
        </p:nvSpPr>
        <p:spPr>
          <a:xfrm>
            <a:off x="925588" y="3935900"/>
            <a:ext cx="1834800" cy="572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No global rebuilds</a:t>
            </a:r>
            <a:endParaRPr sz="1200">
              <a:latin typeface="Ubuntu"/>
              <a:ea typeface="Ubuntu"/>
              <a:cs typeface="Ubuntu"/>
              <a:sym typeface="Ubuntu"/>
            </a:endParaRPr>
          </a:p>
        </p:txBody>
      </p:sp>
      <p:sp>
        <p:nvSpPr>
          <p:cNvPr id="7154" name="Google Shape;7154;p238"/>
          <p:cNvSpPr/>
          <p:nvPr/>
        </p:nvSpPr>
        <p:spPr>
          <a:xfrm>
            <a:off x="925588" y="3191888"/>
            <a:ext cx="1834800" cy="5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sz="1200">
                <a:latin typeface="Ubuntu"/>
                <a:ea typeface="Ubuntu"/>
                <a:cs typeface="Ubuntu"/>
                <a:sym typeface="Ubuntu"/>
              </a:rPr>
              <a:t>W</a:t>
            </a:r>
            <a:r>
              <a:rPr lang="en" sz="1200">
                <a:latin typeface="Ubuntu"/>
                <a:ea typeface="Ubuntu"/>
                <a:cs typeface="Ubuntu"/>
                <a:sym typeface="Ubuntu"/>
              </a:rPr>
              <a:t>orks with cluster-based indexes</a:t>
            </a:r>
            <a:endParaRPr sz="1200">
              <a:latin typeface="Ubuntu"/>
              <a:ea typeface="Ubuntu"/>
              <a:cs typeface="Ubuntu"/>
              <a:sym typeface="Ubuntu"/>
            </a:endParaRPr>
          </a:p>
        </p:txBody>
      </p:sp>
      <p:sp>
        <p:nvSpPr>
          <p:cNvPr id="7155" name="Google Shape;7155;p238"/>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Xu et al. "SPFresh: Incremental In-Place Update for Billion-Scale Vector Search" SOSP 2023</a:t>
            </a:r>
            <a:endParaRPr sz="788">
              <a:solidFill>
                <a:schemeClr val="dk1"/>
              </a:solidFill>
              <a:latin typeface="Ubuntu"/>
              <a:ea typeface="Ubuntu"/>
              <a:cs typeface="Ubuntu"/>
              <a:sym typeface="Ubuntu"/>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9" name="Shape 7159"/>
        <p:cNvGrpSpPr/>
        <p:nvPr/>
      </p:nvGrpSpPr>
      <p:grpSpPr>
        <a:xfrm>
          <a:off x="0" y="0"/>
          <a:ext cx="0" cy="0"/>
          <a:chOff x="0" y="0"/>
          <a:chExt cx="0" cy="0"/>
        </a:xfrm>
      </p:grpSpPr>
      <p:sp>
        <p:nvSpPr>
          <p:cNvPr id="7160" name="Google Shape;7160;p2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VStream [1/4]</a:t>
            </a:r>
            <a:endParaRPr/>
          </a:p>
        </p:txBody>
      </p:sp>
      <p:sp>
        <p:nvSpPr>
          <p:cNvPr id="7161" name="Google Shape;7161;p239"/>
          <p:cNvSpPr txBox="1"/>
          <p:nvPr>
            <p:ph idx="1" type="body"/>
          </p:nvPr>
        </p:nvSpPr>
        <p:spPr>
          <a:xfrm>
            <a:off x="311700" y="1152475"/>
            <a:ext cx="8520600" cy="27483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lang="en" sz="1500">
                <a:solidFill>
                  <a:schemeClr val="dk1"/>
                </a:solidFill>
              </a:rPr>
              <a:t>Existing vector DBs operate as external services detached from streaming engines.</a:t>
            </a:r>
            <a:endParaRPr sz="1500">
              <a:solidFill>
                <a:schemeClr val="dk1"/>
              </a:solidFill>
            </a:endParaRPr>
          </a:p>
          <a:p>
            <a:pPr indent="0" lvl="0" marL="0" rtl="0" algn="l">
              <a:lnSpc>
                <a:spcPct val="95000"/>
              </a:lnSpc>
              <a:spcBef>
                <a:spcPts val="1200"/>
              </a:spcBef>
              <a:spcAft>
                <a:spcPts val="1200"/>
              </a:spcAft>
              <a:buNone/>
            </a:pPr>
            <a:r>
              <a:t/>
            </a:r>
            <a:endParaRPr sz="1500">
              <a:solidFill>
                <a:schemeClr val="dk1"/>
              </a:solidFill>
            </a:endParaRPr>
          </a:p>
        </p:txBody>
      </p:sp>
      <p:sp>
        <p:nvSpPr>
          <p:cNvPr id="7162" name="Google Shape;7162;p2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163" name="Google Shape;7163;p239" title="Screenshot 2026-03-22 at 9.37.23 PM.png"/>
          <p:cNvPicPr preferRelativeResize="0"/>
          <p:nvPr/>
        </p:nvPicPr>
        <p:blipFill>
          <a:blip r:embed="rId3">
            <a:alphaModFix/>
          </a:blip>
          <a:stretch>
            <a:fillRect/>
          </a:stretch>
        </p:blipFill>
        <p:spPr>
          <a:xfrm>
            <a:off x="518977" y="1758025"/>
            <a:ext cx="8106035" cy="2905200"/>
          </a:xfrm>
          <a:prstGeom prst="rect">
            <a:avLst/>
          </a:prstGeom>
          <a:noFill/>
          <a:ln>
            <a:noFill/>
          </a:ln>
        </p:spPr>
      </p:pic>
      <p:sp>
        <p:nvSpPr>
          <p:cNvPr id="7164" name="Google Shape;7164;p239"/>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Gong et al. "VStream: A Distributed Streaming Vector Search System" VLDB 2025</a:t>
            </a:r>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8" name="Shape 7168"/>
        <p:cNvGrpSpPr/>
        <p:nvPr/>
      </p:nvGrpSpPr>
      <p:grpSpPr>
        <a:xfrm>
          <a:off x="0" y="0"/>
          <a:ext cx="0" cy="0"/>
          <a:chOff x="0" y="0"/>
          <a:chExt cx="0" cy="0"/>
        </a:xfrm>
      </p:grpSpPr>
      <p:sp>
        <p:nvSpPr>
          <p:cNvPr id="7169" name="Google Shape;7169;p2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VStream [2/4]</a:t>
            </a:r>
            <a:endParaRPr/>
          </a:p>
        </p:txBody>
      </p:sp>
      <p:sp>
        <p:nvSpPr>
          <p:cNvPr id="7170" name="Google Shape;7170;p240"/>
          <p:cNvSpPr txBox="1"/>
          <p:nvPr>
            <p:ph idx="1" type="body"/>
          </p:nvPr>
        </p:nvSpPr>
        <p:spPr>
          <a:xfrm>
            <a:off x="311700" y="1152475"/>
            <a:ext cx="8520600" cy="27483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b="1" lang="en" sz="1500">
                <a:solidFill>
                  <a:schemeClr val="dk1"/>
                </a:solidFill>
              </a:rPr>
              <a:t>Dynamic partitioner: </a:t>
            </a:r>
            <a:r>
              <a:rPr lang="en" sz="1500">
                <a:solidFill>
                  <a:schemeClr val="dk1"/>
                </a:solidFill>
              </a:rPr>
              <a:t>LSH + space-filling curves groups similar vectors in the same partition → queries skip irrelevant partitions</a:t>
            </a:r>
            <a:endParaRPr sz="1500">
              <a:solidFill>
                <a:schemeClr val="dk1"/>
              </a:solidFill>
            </a:endParaRPr>
          </a:p>
          <a:p>
            <a:pPr indent="0" lvl="0" marL="0" rtl="0" algn="l">
              <a:lnSpc>
                <a:spcPct val="95000"/>
              </a:lnSpc>
              <a:spcBef>
                <a:spcPts val="1200"/>
              </a:spcBef>
              <a:spcAft>
                <a:spcPts val="1200"/>
              </a:spcAft>
              <a:buNone/>
            </a:pPr>
            <a:r>
              <a:t/>
            </a:r>
            <a:endParaRPr sz="1500">
              <a:solidFill>
                <a:schemeClr val="dk1"/>
              </a:solidFill>
            </a:endParaRPr>
          </a:p>
        </p:txBody>
      </p:sp>
      <p:sp>
        <p:nvSpPr>
          <p:cNvPr id="7171" name="Google Shape;7171;p2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172" name="Google Shape;7172;p240" title="Screenshot 2026-03-22 at 9.36.24 PM.png"/>
          <p:cNvPicPr preferRelativeResize="0"/>
          <p:nvPr/>
        </p:nvPicPr>
        <p:blipFill rotWithShape="1">
          <a:blip r:embed="rId3">
            <a:alphaModFix/>
          </a:blip>
          <a:srcRect b="0" l="0" r="72214" t="0"/>
          <a:stretch/>
        </p:blipFill>
        <p:spPr>
          <a:xfrm>
            <a:off x="629125" y="2777050"/>
            <a:ext cx="2191151" cy="2279775"/>
          </a:xfrm>
          <a:prstGeom prst="rect">
            <a:avLst/>
          </a:prstGeom>
          <a:noFill/>
          <a:ln>
            <a:noFill/>
          </a:ln>
        </p:spPr>
      </p:pic>
      <p:sp>
        <p:nvSpPr>
          <p:cNvPr id="7173" name="Google Shape;7173;p240"/>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Gong et al. "VStream: A Distributed Streaming Vector Search System" VLDB 2025</a:t>
            </a:r>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7" name="Shape 7177"/>
        <p:cNvGrpSpPr/>
        <p:nvPr/>
      </p:nvGrpSpPr>
      <p:grpSpPr>
        <a:xfrm>
          <a:off x="0" y="0"/>
          <a:ext cx="0" cy="0"/>
          <a:chOff x="0" y="0"/>
          <a:chExt cx="0" cy="0"/>
        </a:xfrm>
      </p:grpSpPr>
      <p:sp>
        <p:nvSpPr>
          <p:cNvPr id="7178" name="Google Shape;7178;p2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VStream [3/4]</a:t>
            </a:r>
            <a:endParaRPr/>
          </a:p>
        </p:txBody>
      </p:sp>
      <p:sp>
        <p:nvSpPr>
          <p:cNvPr id="7179" name="Google Shape;7179;p241"/>
          <p:cNvSpPr txBox="1"/>
          <p:nvPr>
            <p:ph idx="1" type="body"/>
          </p:nvPr>
        </p:nvSpPr>
        <p:spPr>
          <a:xfrm>
            <a:off x="311700" y="1152475"/>
            <a:ext cx="8520600" cy="27483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b="1" lang="en" sz="1500">
                <a:solidFill>
                  <a:schemeClr val="dk1"/>
                </a:solidFill>
              </a:rPr>
              <a:t>Dynamic partitioner: </a:t>
            </a:r>
            <a:r>
              <a:rPr lang="en" sz="1500">
                <a:solidFill>
                  <a:schemeClr val="dk1"/>
                </a:solidFill>
              </a:rPr>
              <a:t>LSH + space-filling curves groups similar vectors in the same partition → queries skip irrelevant partitions</a:t>
            </a:r>
            <a:endParaRPr sz="1500">
              <a:solidFill>
                <a:schemeClr val="dk1"/>
              </a:solidFill>
            </a:endParaRPr>
          </a:p>
          <a:p>
            <a:pPr indent="0" lvl="0" marL="0" rtl="0" algn="l">
              <a:lnSpc>
                <a:spcPct val="95000"/>
              </a:lnSpc>
              <a:spcBef>
                <a:spcPts val="1200"/>
              </a:spcBef>
              <a:spcAft>
                <a:spcPts val="1200"/>
              </a:spcAft>
              <a:buNone/>
            </a:pPr>
            <a:r>
              <a:rPr b="1" lang="en" sz="1500">
                <a:solidFill>
                  <a:schemeClr val="dk1"/>
                </a:solidFill>
              </a:rPr>
              <a:t>Hierarchical storage:</a:t>
            </a:r>
            <a:r>
              <a:rPr lang="en" sz="1500">
                <a:solidFill>
                  <a:schemeClr val="dk1"/>
                </a:solidFill>
              </a:rPr>
              <a:t> 4 levels, recent data stays at top</a:t>
            </a:r>
            <a:endParaRPr sz="1500">
              <a:solidFill>
                <a:schemeClr val="dk1"/>
              </a:solidFill>
            </a:endParaRPr>
          </a:p>
        </p:txBody>
      </p:sp>
      <p:sp>
        <p:nvSpPr>
          <p:cNvPr id="7180" name="Google Shape;7180;p2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181" name="Google Shape;7181;p241" title="Screenshot 2026-03-22 at 9.36.24 PM.png"/>
          <p:cNvPicPr preferRelativeResize="0"/>
          <p:nvPr/>
        </p:nvPicPr>
        <p:blipFill rotWithShape="1">
          <a:blip r:embed="rId3">
            <a:alphaModFix/>
          </a:blip>
          <a:srcRect b="0" l="0" r="26858" t="0"/>
          <a:stretch/>
        </p:blipFill>
        <p:spPr>
          <a:xfrm>
            <a:off x="629125" y="2777050"/>
            <a:ext cx="5767824" cy="2279775"/>
          </a:xfrm>
          <a:prstGeom prst="rect">
            <a:avLst/>
          </a:prstGeom>
          <a:noFill/>
          <a:ln>
            <a:noFill/>
          </a:ln>
        </p:spPr>
      </p:pic>
      <p:sp>
        <p:nvSpPr>
          <p:cNvPr id="7182" name="Google Shape;7182;p241"/>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Gong et al. "VStream: A Distributed Streaming Vector Search System" VLDB 2025</a:t>
            </a:r>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6" name="Shape 7186"/>
        <p:cNvGrpSpPr/>
        <p:nvPr/>
      </p:nvGrpSpPr>
      <p:grpSpPr>
        <a:xfrm>
          <a:off x="0" y="0"/>
          <a:ext cx="0" cy="0"/>
          <a:chOff x="0" y="0"/>
          <a:chExt cx="0" cy="0"/>
        </a:xfrm>
      </p:grpSpPr>
      <p:sp>
        <p:nvSpPr>
          <p:cNvPr id="7187" name="Google Shape;7187;p2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VStream [4/4]</a:t>
            </a:r>
            <a:endParaRPr/>
          </a:p>
        </p:txBody>
      </p:sp>
      <p:sp>
        <p:nvSpPr>
          <p:cNvPr id="7188" name="Google Shape;7188;p242"/>
          <p:cNvSpPr txBox="1"/>
          <p:nvPr>
            <p:ph idx="1" type="body"/>
          </p:nvPr>
        </p:nvSpPr>
        <p:spPr>
          <a:xfrm>
            <a:off x="311700" y="1152475"/>
            <a:ext cx="8520600" cy="27483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b="1" lang="en" sz="1500">
                <a:solidFill>
                  <a:schemeClr val="dk1"/>
                </a:solidFill>
              </a:rPr>
              <a:t>Dynamic partitioner: </a:t>
            </a:r>
            <a:r>
              <a:rPr lang="en" sz="1500">
                <a:solidFill>
                  <a:schemeClr val="dk1"/>
                </a:solidFill>
              </a:rPr>
              <a:t>LSH + space-filling curves groups similar vectors in the same partition → queries skip irrelevant partitions</a:t>
            </a:r>
            <a:endParaRPr sz="1500">
              <a:solidFill>
                <a:schemeClr val="dk1"/>
              </a:solidFill>
            </a:endParaRPr>
          </a:p>
          <a:p>
            <a:pPr indent="0" lvl="0" marL="0" rtl="0" algn="l">
              <a:lnSpc>
                <a:spcPct val="95000"/>
              </a:lnSpc>
              <a:spcBef>
                <a:spcPts val="1200"/>
              </a:spcBef>
              <a:spcAft>
                <a:spcPts val="0"/>
              </a:spcAft>
              <a:buNone/>
            </a:pPr>
            <a:r>
              <a:rPr b="1" lang="en" sz="1500">
                <a:solidFill>
                  <a:schemeClr val="dk1"/>
                </a:solidFill>
              </a:rPr>
              <a:t>Hierarchical storage:</a:t>
            </a:r>
            <a:r>
              <a:rPr lang="en" sz="1500">
                <a:solidFill>
                  <a:schemeClr val="dk1"/>
                </a:solidFill>
              </a:rPr>
              <a:t> 4 levels, recent data stays at top</a:t>
            </a:r>
            <a:endParaRPr sz="1500">
              <a:solidFill>
                <a:schemeClr val="dk1"/>
              </a:solidFill>
            </a:endParaRPr>
          </a:p>
          <a:p>
            <a:pPr indent="0" lvl="0" marL="0" rtl="0" algn="l">
              <a:lnSpc>
                <a:spcPct val="95000"/>
              </a:lnSpc>
              <a:spcBef>
                <a:spcPts val="1200"/>
              </a:spcBef>
              <a:spcAft>
                <a:spcPts val="1200"/>
              </a:spcAft>
              <a:buNone/>
            </a:pPr>
            <a:r>
              <a:rPr b="1" lang="en" sz="1500">
                <a:solidFill>
                  <a:schemeClr val="dk1"/>
                </a:solidFill>
              </a:rPr>
              <a:t>Hot-cold separation: </a:t>
            </a:r>
            <a:r>
              <a:rPr lang="en" sz="1500">
                <a:solidFill>
                  <a:schemeClr val="dk1"/>
                </a:solidFill>
              </a:rPr>
              <a:t>scores data segments by access frequency, search hits, and freshness</a:t>
            </a:r>
            <a:endParaRPr sz="1500">
              <a:solidFill>
                <a:schemeClr val="dk1"/>
              </a:solidFill>
            </a:endParaRPr>
          </a:p>
        </p:txBody>
      </p:sp>
      <p:sp>
        <p:nvSpPr>
          <p:cNvPr id="7189" name="Google Shape;7189;p2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190" name="Google Shape;7190;p242" title="Screenshot 2026-03-22 at 9.36.24 PM.png"/>
          <p:cNvPicPr preferRelativeResize="0"/>
          <p:nvPr/>
        </p:nvPicPr>
        <p:blipFill>
          <a:blip r:embed="rId3">
            <a:alphaModFix/>
          </a:blip>
          <a:stretch>
            <a:fillRect/>
          </a:stretch>
        </p:blipFill>
        <p:spPr>
          <a:xfrm>
            <a:off x="629125" y="2777050"/>
            <a:ext cx="7885749" cy="2279775"/>
          </a:xfrm>
          <a:prstGeom prst="rect">
            <a:avLst/>
          </a:prstGeom>
          <a:noFill/>
          <a:ln>
            <a:noFill/>
          </a:ln>
        </p:spPr>
      </p:pic>
      <p:sp>
        <p:nvSpPr>
          <p:cNvPr id="7191" name="Google Shape;7191;p242"/>
          <p:cNvSpPr txBox="1"/>
          <p:nvPr/>
        </p:nvSpPr>
        <p:spPr>
          <a:xfrm>
            <a:off x="311700" y="205300"/>
            <a:ext cx="4572000" cy="306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1200"/>
              </a:spcAft>
              <a:buNone/>
            </a:pPr>
            <a:r>
              <a:rPr lang="en" sz="788">
                <a:solidFill>
                  <a:schemeClr val="dk1"/>
                </a:solidFill>
                <a:latin typeface="Ubuntu"/>
                <a:ea typeface="Ubuntu"/>
                <a:cs typeface="Ubuntu"/>
                <a:sym typeface="Ubuntu"/>
              </a:rPr>
              <a:t>Gong et al. "VStream: A Distributed Streaming Vector Search System" VLDB 2025</a:t>
            </a:r>
            <a:endParaRPr/>
          </a:p>
        </p:txBody>
      </p:sp>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5" name="Shape 7195"/>
        <p:cNvGrpSpPr/>
        <p:nvPr/>
      </p:nvGrpSpPr>
      <p:grpSpPr>
        <a:xfrm>
          <a:off x="0" y="0"/>
          <a:ext cx="0" cy="0"/>
          <a:chOff x="0" y="0"/>
          <a:chExt cx="0" cy="0"/>
        </a:xfrm>
      </p:grpSpPr>
      <p:sp>
        <p:nvSpPr>
          <p:cNvPr id="7196" name="Google Shape;7196;p2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of the approaches</a:t>
            </a:r>
            <a:endParaRPr>
              <a:latin typeface="Ubuntu"/>
              <a:ea typeface="Ubuntu"/>
              <a:cs typeface="Ubuntu"/>
              <a:sym typeface="Ubuntu"/>
            </a:endParaRPr>
          </a:p>
        </p:txBody>
      </p:sp>
      <p:sp>
        <p:nvSpPr>
          <p:cNvPr id="7197" name="Google Shape;7197;p2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198" name="Google Shape;7198;p2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7199" name="Google Shape;7199;p243"/>
          <p:cNvGraphicFramePr/>
          <p:nvPr/>
        </p:nvGraphicFramePr>
        <p:xfrm>
          <a:off x="956022" y="1017729"/>
          <a:ext cx="3000000" cy="3000000"/>
        </p:xfrm>
        <a:graphic>
          <a:graphicData uri="http://schemas.openxmlformats.org/drawingml/2006/table">
            <a:tbl>
              <a:tblPr>
                <a:noFill/>
                <a:tableStyleId>{9FFA44F4-05DE-4323-9D07-73876B68D0FD}</a:tableStyleId>
              </a:tblPr>
              <a:tblGrid>
                <a:gridCol w="1336500"/>
                <a:gridCol w="1078650"/>
                <a:gridCol w="1251850"/>
                <a:gridCol w="1589650"/>
                <a:gridCol w="1975300"/>
              </a:tblGrid>
              <a:tr h="281175">
                <a:tc>
                  <a:txBody>
                    <a:bodyPr/>
                    <a:lstStyle/>
                    <a:p>
                      <a:pPr indent="0" lvl="0" marL="0" rtl="0" algn="ctr">
                        <a:spcBef>
                          <a:spcPts val="0"/>
                        </a:spcBef>
                        <a:spcAft>
                          <a:spcPts val="0"/>
                        </a:spcAft>
                        <a:buNone/>
                      </a:pPr>
                      <a:r>
                        <a:rPr b="1" lang="en" sz="900">
                          <a:latin typeface="Ubuntu"/>
                          <a:ea typeface="Ubuntu"/>
                          <a:cs typeface="Ubuntu"/>
                          <a:sym typeface="Ubuntu"/>
                        </a:rPr>
                        <a:t>Method</a:t>
                      </a:r>
                      <a:endParaRPr b="1" sz="900">
                        <a:latin typeface="Ubuntu"/>
                        <a:ea typeface="Ubuntu"/>
                        <a:cs typeface="Ubuntu"/>
                        <a:sym typeface="Ubuntu"/>
                      </a:endParaRPr>
                    </a:p>
                  </a:txBody>
                  <a:tcPr marT="91425" marB="91425" marR="91425" marL="91425">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Index</a:t>
                      </a:r>
                      <a:endParaRPr b="1" sz="900">
                        <a:latin typeface="Ubuntu"/>
                        <a:ea typeface="Ubuntu"/>
                        <a:cs typeface="Ubuntu"/>
                        <a:sym typeface="Ubuntu"/>
                      </a:endParaRPr>
                    </a:p>
                  </a:txBody>
                  <a:tcPr marT="91425" marB="91425" marR="91425" marL="91425">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updates</a:t>
                      </a:r>
                      <a:endParaRPr b="1" sz="900">
                        <a:latin typeface="Ubuntu"/>
                        <a:ea typeface="Ubuntu"/>
                        <a:cs typeface="Ubuntu"/>
                        <a:sym typeface="Ubuntu"/>
                      </a:endParaRPr>
                    </a:p>
                  </a:txBody>
                  <a:tcPr marT="91425" marB="91425" marR="91425" marL="91425">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hardware</a:t>
                      </a:r>
                      <a:endParaRPr b="1" sz="900">
                        <a:latin typeface="Ubuntu"/>
                        <a:ea typeface="Ubuntu"/>
                        <a:cs typeface="Ubuntu"/>
                        <a:sym typeface="Ubuntu"/>
                      </a:endParaRPr>
                    </a:p>
                  </a:txBody>
                  <a:tcPr marT="91425" marB="91425" marR="91425" marL="91425">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execution</a:t>
                      </a:r>
                      <a:endParaRPr b="1" sz="900">
                        <a:latin typeface="Ubuntu"/>
                        <a:ea typeface="Ubuntu"/>
                        <a:cs typeface="Ubuntu"/>
                        <a:sym typeface="Ubuntu"/>
                      </a:endParaRPr>
                    </a:p>
                  </a:txBody>
                  <a:tcPr marT="91425" marB="91425" marR="91425" marL="91425">
                    <a:solidFill>
                      <a:schemeClr val="lt2"/>
                    </a:solidFill>
                  </a:tcPr>
                </a:tc>
              </a:tr>
              <a:tr h="313200">
                <a:tc>
                  <a:txBody>
                    <a:bodyPr/>
                    <a:lstStyle/>
                    <a:p>
                      <a:pPr indent="0" lvl="0" marL="0" rtl="0" algn="ctr">
                        <a:spcBef>
                          <a:spcPts val="0"/>
                        </a:spcBef>
                        <a:spcAft>
                          <a:spcPts val="0"/>
                        </a:spcAft>
                        <a:buNone/>
                      </a:pPr>
                      <a:r>
                        <a:rPr lang="en" sz="900">
                          <a:latin typeface="Ubuntu"/>
                          <a:ea typeface="Ubuntu"/>
                          <a:cs typeface="Ubuntu"/>
                          <a:sym typeface="Ubuntu"/>
                        </a:rPr>
                        <a:t>FreshDiskANN</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k-NN Graph</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incremental</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t>CPU</a:t>
                      </a:r>
                      <a:endParaRPr sz="900"/>
                    </a:p>
                  </a:txBody>
                  <a:tcPr marT="91425" marB="91425" marR="91425" marL="91425" anchor="ctr"/>
                </a:tc>
                <a:tc>
                  <a:txBody>
                    <a:bodyPr/>
                    <a:lstStyle/>
                    <a:p>
                      <a:pPr indent="0" lvl="0" marL="0" rtl="0" algn="ctr">
                        <a:spcBef>
                          <a:spcPts val="0"/>
                        </a:spcBef>
                        <a:spcAft>
                          <a:spcPts val="0"/>
                        </a:spcAft>
                        <a:buNone/>
                      </a:pPr>
                      <a:r>
                        <a:rPr lang="en" sz="900"/>
                        <a:t>parallel</a:t>
                      </a:r>
                      <a:endParaRPr sz="900"/>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SPFresh</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k-NN Graph</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incremental</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CPU</a:t>
                      </a:r>
                      <a:endParaRPr sz="9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parallel</a:t>
                      </a:r>
                      <a:endParaRPr sz="900"/>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CleANN</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k-NN Graph</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incremental</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CPU</a:t>
                      </a:r>
                      <a:endParaRPr sz="9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parallel</a:t>
                      </a:r>
                      <a:endParaRPr sz="900"/>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IP-DiskANN</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k-NN Graph</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incremental</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CPU</a:t>
                      </a:r>
                      <a:endParaRPr sz="9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parallel</a:t>
                      </a:r>
                      <a:endParaRPr sz="900"/>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Ada-IVF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incremental</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CPU</a:t>
                      </a:r>
                      <a:endParaRPr sz="9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parallel</a:t>
                      </a:r>
                      <a:endParaRPr sz="900"/>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RTAMS-GANNS</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incremental</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t>GPU</a:t>
                      </a:r>
                      <a:endParaRPr sz="9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parallel</a:t>
                      </a:r>
                      <a:endParaRPr sz="900"/>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Quake</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batched</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CPU</a:t>
                      </a:r>
                      <a:endParaRPr sz="9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parallel</a:t>
                      </a:r>
                      <a:endParaRPr sz="900"/>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VectraFlow</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OPList</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batched</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CPU</a:t>
                      </a:r>
                      <a:endParaRPr sz="9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parallel</a:t>
                      </a:r>
                      <a:endParaRPr sz="900"/>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DEG</a:t>
                      </a:r>
                      <a:endParaRPr sz="900">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k-NN Graph</a:t>
                      </a:r>
                      <a:endParaRPr sz="900">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Ubuntu"/>
                          <a:ea typeface="Ubuntu"/>
                          <a:cs typeface="Ubuntu"/>
                          <a:sym typeface="Ubuntu"/>
                        </a:rPr>
                        <a:t>batched</a:t>
                      </a:r>
                      <a:endParaRPr sz="900">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CPU</a:t>
                      </a:r>
                      <a:endParaRPr sz="900">
                        <a:solidFill>
                          <a:schemeClr val="dk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parallel</a:t>
                      </a:r>
                      <a:endParaRPr sz="900">
                        <a:solidFill>
                          <a:schemeClr val="dk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r>
              <a:tr h="313200">
                <a:tc>
                  <a:txBody>
                    <a:bodyPr/>
                    <a:lstStyle/>
                    <a:p>
                      <a:pPr indent="0" lvl="0" marL="0" rtl="0" algn="ctr">
                        <a:spcBef>
                          <a:spcPts val="0"/>
                        </a:spcBef>
                        <a:spcAft>
                          <a:spcPts val="0"/>
                        </a:spcAft>
                        <a:buNone/>
                      </a:pPr>
                      <a:r>
                        <a:rPr lang="en" sz="900">
                          <a:latin typeface="Ubuntu"/>
                          <a:ea typeface="Ubuntu"/>
                          <a:cs typeface="Ubuntu"/>
                          <a:sym typeface="Ubuntu"/>
                        </a:rPr>
                        <a:t>SVS</a:t>
                      </a:r>
                      <a:endParaRPr sz="900">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k-NN Graph</a:t>
                      </a:r>
                      <a:endParaRPr sz="900">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Ubuntu"/>
                          <a:ea typeface="Ubuntu"/>
                          <a:cs typeface="Ubuntu"/>
                          <a:sym typeface="Ubuntu"/>
                        </a:rPr>
                        <a:t>batched</a:t>
                      </a:r>
                      <a:endParaRPr sz="900">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CPU</a:t>
                      </a:r>
                      <a:endParaRPr sz="900">
                        <a:solidFill>
                          <a:schemeClr val="dk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parallel</a:t>
                      </a:r>
                      <a:endParaRPr sz="900">
                        <a:solidFill>
                          <a:schemeClr val="dk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13200">
                <a:tc>
                  <a:txBody>
                    <a:bodyPr/>
                    <a:lstStyle/>
                    <a:p>
                      <a:pPr indent="0" lvl="0" marL="0" rtl="0" algn="ctr">
                        <a:spcBef>
                          <a:spcPts val="0"/>
                        </a:spcBef>
                        <a:spcAft>
                          <a:spcPts val="0"/>
                        </a:spcAft>
                        <a:buNone/>
                      </a:pPr>
                      <a:r>
                        <a:rPr lang="en" sz="900">
                          <a:latin typeface="Ubuntu"/>
                          <a:ea typeface="Ubuntu"/>
                          <a:cs typeface="Ubuntu"/>
                          <a:sym typeface="Ubuntu"/>
                        </a:rPr>
                        <a:t>VStream</a:t>
                      </a:r>
                      <a:endParaRPr sz="900">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k-NN Graph / IVF</a:t>
                      </a:r>
                      <a:endParaRPr sz="900">
                        <a:solidFill>
                          <a:schemeClr val="dk1"/>
                        </a:solidFill>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Ubuntu"/>
                          <a:ea typeface="Ubuntu"/>
                          <a:cs typeface="Ubuntu"/>
                          <a:sym typeface="Ubuntu"/>
                        </a:rPr>
                        <a:t>incremental</a:t>
                      </a:r>
                      <a:endParaRPr sz="900">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chemeClr val="dk1"/>
                          </a:solidFill>
                        </a:rPr>
                        <a:t>CPU</a:t>
                      </a:r>
                      <a:endParaRPr sz="900">
                        <a:solidFill>
                          <a:schemeClr val="dk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chemeClr val="dk1"/>
                          </a:solidFill>
                        </a:rPr>
                        <a:t>p</a:t>
                      </a:r>
                      <a:r>
                        <a:rPr lang="en" sz="900">
                          <a:solidFill>
                            <a:schemeClr val="dk1"/>
                          </a:solidFill>
                        </a:rPr>
                        <a:t>arallel &amp; distributed</a:t>
                      </a:r>
                      <a:endParaRPr sz="900">
                        <a:solidFill>
                          <a:schemeClr val="dk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A Brief History of Vector Similarity Search</a:t>
            </a:r>
            <a:endParaRPr/>
          </a:p>
        </p:txBody>
      </p:sp>
      <p:sp>
        <p:nvSpPr>
          <p:cNvPr id="410" name="Google Shape;410;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p:txBody>
      </p:sp>
      <p:sp>
        <p:nvSpPr>
          <p:cNvPr id="411" name="Google Shape;411;p46"/>
          <p:cNvSpPr txBox="1"/>
          <p:nvPr>
            <p:ph idx="12" type="sldNum"/>
          </p:nvPr>
        </p:nvSpPr>
        <p:spPr>
          <a:xfrm>
            <a:off x="8472457" y="4637590"/>
            <a:ext cx="552000" cy="4359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12" name="Google Shape;412;p46"/>
          <p:cNvPicPr preferRelativeResize="0"/>
          <p:nvPr/>
        </p:nvPicPr>
        <p:blipFill rotWithShape="1">
          <a:blip r:embed="rId3">
            <a:alphaModFix/>
          </a:blip>
          <a:srcRect b="0" l="0" r="34482" t="0"/>
          <a:stretch/>
        </p:blipFill>
        <p:spPr>
          <a:xfrm>
            <a:off x="69449" y="1096463"/>
            <a:ext cx="2939971" cy="1744819"/>
          </a:xfrm>
          <a:prstGeom prst="rect">
            <a:avLst/>
          </a:prstGeom>
          <a:noFill/>
          <a:ln>
            <a:noFill/>
          </a:ln>
        </p:spPr>
      </p:pic>
      <p:sp>
        <p:nvSpPr>
          <p:cNvPr id="413" name="Google Shape;413;p46"/>
          <p:cNvSpPr txBox="1"/>
          <p:nvPr/>
        </p:nvSpPr>
        <p:spPr>
          <a:xfrm rot="-896949">
            <a:off x="1525284" y="1276983"/>
            <a:ext cx="1749098" cy="6464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3600" u="none" cap="none" strike="noStrike">
                <a:solidFill>
                  <a:schemeClr val="accent4"/>
                </a:solidFill>
                <a:latin typeface="Arial"/>
                <a:ea typeface="Arial"/>
                <a:cs typeface="Arial"/>
                <a:sym typeface="Arial"/>
              </a:rPr>
              <a:t>1980’s</a:t>
            </a:r>
            <a:endParaRPr b="1" i="0" sz="1400" u="none" cap="none" strike="noStrike">
              <a:solidFill>
                <a:schemeClr val="accent4"/>
              </a:solidFill>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3" name="Shape 7203"/>
        <p:cNvGrpSpPr/>
        <p:nvPr/>
      </p:nvGrpSpPr>
      <p:grpSpPr>
        <a:xfrm>
          <a:off x="0" y="0"/>
          <a:ext cx="0" cy="0"/>
          <a:chOff x="0" y="0"/>
          <a:chExt cx="0" cy="0"/>
        </a:xfrm>
      </p:grpSpPr>
      <p:sp>
        <p:nvSpPr>
          <p:cNvPr id="7204" name="Google Shape;7204;p244"/>
          <p:cNvSpPr txBox="1"/>
          <p:nvPr>
            <p:ph idx="1" type="body"/>
          </p:nvPr>
        </p:nvSpPr>
        <p:spPr>
          <a:xfrm>
            <a:off x="311700" y="606125"/>
            <a:ext cx="8520600" cy="39627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b="1" lang="en">
                <a:solidFill>
                  <a:srgbClr val="000000"/>
                </a:solidFill>
              </a:rPr>
              <a:t>Open Problems</a:t>
            </a:r>
            <a:endParaRPr b="1">
              <a:solidFill>
                <a:srgbClr val="000000"/>
              </a:solidFill>
            </a:endParaRPr>
          </a:p>
        </p:txBody>
      </p:sp>
      <p:sp>
        <p:nvSpPr>
          <p:cNvPr id="7205" name="Google Shape;7205;p2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9" name="Shape 7209"/>
        <p:cNvGrpSpPr/>
        <p:nvPr/>
      </p:nvGrpSpPr>
      <p:grpSpPr>
        <a:xfrm>
          <a:off x="0" y="0"/>
          <a:ext cx="0" cy="0"/>
          <a:chOff x="0" y="0"/>
          <a:chExt cx="0" cy="0"/>
        </a:xfrm>
      </p:grpSpPr>
      <p:sp>
        <p:nvSpPr>
          <p:cNvPr id="7210" name="Google Shape;7210;p245"/>
          <p:cNvSpPr txBox="1"/>
          <p:nvPr>
            <p:ph type="title"/>
          </p:nvPr>
        </p:nvSpPr>
        <p:spPr>
          <a:xfrm>
            <a:off x="311700" y="239717"/>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 Gap</a:t>
            </a:r>
            <a:endParaRPr>
              <a:latin typeface="Ubuntu"/>
              <a:ea typeface="Ubuntu"/>
              <a:cs typeface="Ubuntu"/>
              <a:sym typeface="Ubuntu"/>
            </a:endParaRPr>
          </a:p>
        </p:txBody>
      </p:sp>
      <p:sp>
        <p:nvSpPr>
          <p:cNvPr id="7211" name="Google Shape;7211;p2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212" name="Google Shape;7212;p2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7213" name="Google Shape;7213;p245"/>
          <p:cNvGraphicFramePr/>
          <p:nvPr/>
        </p:nvGraphicFramePr>
        <p:xfrm>
          <a:off x="956022" y="769198"/>
          <a:ext cx="3000000" cy="3000000"/>
        </p:xfrm>
        <a:graphic>
          <a:graphicData uri="http://schemas.openxmlformats.org/drawingml/2006/table">
            <a:tbl>
              <a:tblPr>
                <a:noFill/>
                <a:tableStyleId>{9FFA44F4-05DE-4323-9D07-73876B68D0FD}</a:tableStyleId>
              </a:tblPr>
              <a:tblGrid>
                <a:gridCol w="1336500"/>
              </a:tblGrid>
              <a:tr h="281175">
                <a:tc>
                  <a:txBody>
                    <a:bodyPr/>
                    <a:lstStyle/>
                    <a:p>
                      <a:pPr indent="0" lvl="0" marL="0" rtl="0" algn="ctr">
                        <a:spcBef>
                          <a:spcPts val="0"/>
                        </a:spcBef>
                        <a:spcAft>
                          <a:spcPts val="0"/>
                        </a:spcAft>
                        <a:buNone/>
                      </a:pPr>
                      <a:r>
                        <a:rPr b="1" lang="en" sz="900">
                          <a:latin typeface="Ubuntu"/>
                          <a:ea typeface="Ubuntu"/>
                          <a:cs typeface="Ubuntu"/>
                          <a:sym typeface="Ubuntu"/>
                        </a:rPr>
                        <a:t>Method</a:t>
                      </a:r>
                      <a:endParaRPr b="1" sz="900">
                        <a:latin typeface="Ubuntu"/>
                        <a:ea typeface="Ubuntu"/>
                        <a:cs typeface="Ubuntu"/>
                        <a:sym typeface="Ubuntu"/>
                      </a:endParaRPr>
                    </a:p>
                  </a:txBody>
                  <a:tcPr marT="91425" marB="91425" marR="91425" marL="91425">
                    <a:solidFill>
                      <a:schemeClr val="lt2"/>
                    </a:solidFill>
                  </a:tcPr>
                </a:tc>
              </a:tr>
              <a:tr h="313200">
                <a:tc>
                  <a:txBody>
                    <a:bodyPr/>
                    <a:lstStyle/>
                    <a:p>
                      <a:pPr indent="0" lvl="0" marL="0" rtl="0" algn="ctr">
                        <a:spcBef>
                          <a:spcPts val="0"/>
                        </a:spcBef>
                        <a:spcAft>
                          <a:spcPts val="0"/>
                        </a:spcAft>
                        <a:buNone/>
                      </a:pPr>
                      <a:r>
                        <a:rPr lang="en" sz="900">
                          <a:latin typeface="Ubuntu"/>
                          <a:ea typeface="Ubuntu"/>
                          <a:cs typeface="Ubuntu"/>
                          <a:sym typeface="Ubuntu"/>
                        </a:rPr>
                        <a:t>FreshDiskANN</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SPFresh</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CleANN</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IP-DiskANN</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Ada-IVF</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RTAMS-GANNS</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Quake</a:t>
                      </a:r>
                      <a:r>
                        <a:rPr b="1" lang="en" sz="1500">
                          <a:solidFill>
                            <a:srgbClr val="C00000"/>
                          </a:solidFill>
                          <a:latin typeface="Ubuntu"/>
                          <a:ea typeface="Ubuntu"/>
                          <a:cs typeface="Ubuntu"/>
                          <a:sym typeface="Ubuntu"/>
                        </a:rPr>
                        <a:t>*</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VectraFlow</a:t>
                      </a:r>
                      <a:r>
                        <a:rPr b="1" lang="en" sz="1500">
                          <a:solidFill>
                            <a:srgbClr val="C00000"/>
                          </a:solidFill>
                          <a:latin typeface="Ubuntu"/>
                          <a:ea typeface="Ubuntu"/>
                          <a:cs typeface="Ubuntu"/>
                          <a:sym typeface="Ubuntu"/>
                        </a:rPr>
                        <a:t>*</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DEG</a:t>
                      </a:r>
                      <a:r>
                        <a:rPr b="1" lang="en" sz="1500">
                          <a:solidFill>
                            <a:srgbClr val="C00000"/>
                          </a:solidFill>
                          <a:latin typeface="Ubuntu"/>
                          <a:ea typeface="Ubuntu"/>
                          <a:cs typeface="Ubuntu"/>
                          <a:sym typeface="Ubuntu"/>
                        </a:rPr>
                        <a:t>*</a:t>
                      </a:r>
                      <a:endParaRPr b="1" sz="1500">
                        <a:solidFill>
                          <a:srgbClr val="C00000"/>
                        </a:solidFill>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r>
              <a:tr h="313200">
                <a:tc>
                  <a:txBody>
                    <a:bodyPr/>
                    <a:lstStyle/>
                    <a:p>
                      <a:pPr indent="0" lvl="0" marL="0" rtl="0" algn="ctr">
                        <a:spcBef>
                          <a:spcPts val="0"/>
                        </a:spcBef>
                        <a:spcAft>
                          <a:spcPts val="0"/>
                        </a:spcAft>
                        <a:buNone/>
                      </a:pPr>
                      <a:r>
                        <a:rPr lang="en" sz="900">
                          <a:latin typeface="Ubuntu"/>
                          <a:ea typeface="Ubuntu"/>
                          <a:cs typeface="Ubuntu"/>
                          <a:sym typeface="Ubuntu"/>
                        </a:rPr>
                        <a:t>SVS</a:t>
                      </a:r>
                      <a:r>
                        <a:rPr b="1" lang="en" sz="1500">
                          <a:solidFill>
                            <a:srgbClr val="C00000"/>
                          </a:solidFill>
                          <a:latin typeface="Ubuntu"/>
                          <a:ea typeface="Ubuntu"/>
                          <a:cs typeface="Ubuntu"/>
                          <a:sym typeface="Ubuntu"/>
                        </a:rPr>
                        <a:t>*</a:t>
                      </a:r>
                      <a:endParaRPr b="1" sz="1500">
                        <a:solidFill>
                          <a:srgbClr val="C00000"/>
                        </a:solidFill>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13200">
                <a:tc>
                  <a:txBody>
                    <a:bodyPr/>
                    <a:lstStyle/>
                    <a:p>
                      <a:pPr indent="0" lvl="0" marL="0" rtl="0" algn="ctr">
                        <a:spcBef>
                          <a:spcPts val="0"/>
                        </a:spcBef>
                        <a:spcAft>
                          <a:spcPts val="0"/>
                        </a:spcAft>
                        <a:buNone/>
                      </a:pPr>
                      <a:r>
                        <a:rPr lang="en" sz="900">
                          <a:latin typeface="Ubuntu"/>
                          <a:ea typeface="Ubuntu"/>
                          <a:cs typeface="Ubuntu"/>
                          <a:sym typeface="Ubuntu"/>
                        </a:rPr>
                        <a:t>Vstream</a:t>
                      </a:r>
                      <a:endParaRPr sz="900">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cxnSp>
        <p:nvCxnSpPr>
          <p:cNvPr id="7214" name="Google Shape;7214;p245"/>
          <p:cNvCxnSpPr/>
          <p:nvPr/>
        </p:nvCxnSpPr>
        <p:spPr>
          <a:xfrm flipH="1" rot="10800000">
            <a:off x="2294650" y="1548245"/>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15" name="Google Shape;7215;p245"/>
          <p:cNvSpPr/>
          <p:nvPr/>
        </p:nvSpPr>
        <p:spPr>
          <a:xfrm>
            <a:off x="4427050" y="1411270"/>
            <a:ext cx="24255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t>Rebuild</a:t>
            </a:r>
            <a:r>
              <a:rPr lang="en" sz="1000"/>
              <a:t> DiskANN</a:t>
            </a:r>
            <a:r>
              <a:rPr b="1" lang="en" sz="1500">
                <a:solidFill>
                  <a:srgbClr val="C00000"/>
                </a:solidFill>
                <a:latin typeface="Ubuntu"/>
                <a:ea typeface="Ubuntu"/>
                <a:cs typeface="Ubuntu"/>
                <a:sym typeface="Ubuntu"/>
              </a:rPr>
              <a:t>*</a:t>
            </a:r>
            <a:r>
              <a:rPr lang="en" sz="1000"/>
              <a:t> &amp; Modified SPANN</a:t>
            </a:r>
            <a:endParaRPr sz="1000"/>
          </a:p>
        </p:txBody>
      </p:sp>
      <p:cxnSp>
        <p:nvCxnSpPr>
          <p:cNvPr id="7216" name="Google Shape;7216;p245"/>
          <p:cNvCxnSpPr/>
          <p:nvPr/>
        </p:nvCxnSpPr>
        <p:spPr>
          <a:xfrm flipH="1" rot="10800000">
            <a:off x="2292525" y="2858795"/>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17" name="Google Shape;7217;p245"/>
          <p:cNvSpPr/>
          <p:nvPr/>
        </p:nvSpPr>
        <p:spPr>
          <a:xfrm>
            <a:off x="4424925" y="2732645"/>
            <a:ext cx="22188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solidFill>
                  <a:schemeClr val="dk1"/>
                </a:solidFill>
              </a:rPr>
              <a:t>Modified </a:t>
            </a:r>
            <a:r>
              <a:rPr lang="en" sz="1000"/>
              <a:t>Faiss</a:t>
            </a:r>
            <a:r>
              <a:rPr b="1" lang="en" sz="1500">
                <a:solidFill>
                  <a:srgbClr val="C00000"/>
                </a:solidFill>
                <a:latin typeface="Ubuntu"/>
                <a:ea typeface="Ubuntu"/>
                <a:cs typeface="Ubuntu"/>
                <a:sym typeface="Ubuntu"/>
              </a:rPr>
              <a:t>*</a:t>
            </a:r>
            <a:r>
              <a:rPr lang="en" sz="1000"/>
              <a:t> &amp; Raft</a:t>
            </a:r>
            <a:r>
              <a:rPr b="1" lang="en" sz="1500">
                <a:solidFill>
                  <a:srgbClr val="C00000"/>
                </a:solidFill>
                <a:latin typeface="Ubuntu"/>
                <a:ea typeface="Ubuntu"/>
                <a:cs typeface="Ubuntu"/>
                <a:sym typeface="Ubuntu"/>
              </a:rPr>
              <a:t>*</a:t>
            </a:r>
            <a:r>
              <a:rPr lang="en" sz="1000"/>
              <a:t> </a:t>
            </a:r>
            <a:endParaRPr sz="1000"/>
          </a:p>
        </p:txBody>
      </p:sp>
      <p:sp>
        <p:nvSpPr>
          <p:cNvPr id="7218" name="Google Shape;7218;p245"/>
          <p:cNvSpPr/>
          <p:nvPr/>
        </p:nvSpPr>
        <p:spPr>
          <a:xfrm>
            <a:off x="2294650" y="1255995"/>
            <a:ext cx="476475" cy="1006600"/>
          </a:xfrm>
          <a:custGeom>
            <a:rect b="b" l="l" r="r" t="t"/>
            <a:pathLst>
              <a:path extrusionOk="0" h="40264" w="19059">
                <a:moveTo>
                  <a:pt x="0" y="40264"/>
                </a:moveTo>
                <a:cubicBezTo>
                  <a:pt x="3175" y="36295"/>
                  <a:pt x="18978" y="23163"/>
                  <a:pt x="19050" y="16452"/>
                </a:cubicBezTo>
                <a:cubicBezTo>
                  <a:pt x="19122" y="9741"/>
                  <a:pt x="3536" y="2742"/>
                  <a:pt x="433" y="0"/>
                </a:cubicBezTo>
              </a:path>
            </a:pathLst>
          </a:custGeom>
          <a:noFill/>
          <a:ln cap="flat" cmpd="sng" w="9525">
            <a:solidFill>
              <a:srgbClr val="C00000"/>
            </a:solidFill>
            <a:prstDash val="solid"/>
            <a:round/>
            <a:headEnd len="med" w="med" type="none"/>
            <a:tailEnd len="med" w="med" type="triangle"/>
          </a:ln>
        </p:spPr>
      </p:sp>
      <p:cxnSp>
        <p:nvCxnSpPr>
          <p:cNvPr id="7219" name="Google Shape;7219;p245"/>
          <p:cNvCxnSpPr/>
          <p:nvPr/>
        </p:nvCxnSpPr>
        <p:spPr>
          <a:xfrm flipH="1" rot="10800000">
            <a:off x="2292525" y="2540892"/>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20" name="Google Shape;7220;p245"/>
          <p:cNvSpPr/>
          <p:nvPr/>
        </p:nvSpPr>
        <p:spPr>
          <a:xfrm>
            <a:off x="4424925" y="2401267"/>
            <a:ext cx="22188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solidFill>
                  <a:schemeClr val="dk1"/>
                </a:solidFill>
              </a:rPr>
              <a:t>LIRE, </a:t>
            </a:r>
            <a:r>
              <a:rPr lang="en" sz="1000">
                <a:solidFill>
                  <a:schemeClr val="dk1"/>
                </a:solidFill>
              </a:rPr>
              <a:t>Rebuild </a:t>
            </a:r>
            <a:r>
              <a:rPr lang="en" sz="1000">
                <a:solidFill>
                  <a:schemeClr val="dk1"/>
                </a:solidFill>
              </a:rPr>
              <a:t>IVF</a:t>
            </a:r>
            <a:r>
              <a:rPr b="1" lang="en" sz="1500">
                <a:solidFill>
                  <a:srgbClr val="C00000"/>
                </a:solidFill>
                <a:latin typeface="Ubuntu"/>
                <a:ea typeface="Ubuntu"/>
                <a:cs typeface="Ubuntu"/>
                <a:sym typeface="Ubuntu"/>
              </a:rPr>
              <a:t>*</a:t>
            </a:r>
            <a:r>
              <a:rPr lang="en" sz="1000">
                <a:solidFill>
                  <a:schemeClr val="dk1"/>
                </a:solidFill>
              </a:rPr>
              <a:t>, Frozen IVF</a:t>
            </a:r>
            <a:endParaRPr sz="1000"/>
          </a:p>
        </p:txBody>
      </p:sp>
      <p:cxnSp>
        <p:nvCxnSpPr>
          <p:cNvPr id="7221" name="Google Shape;7221;p245"/>
          <p:cNvCxnSpPr/>
          <p:nvPr/>
        </p:nvCxnSpPr>
        <p:spPr>
          <a:xfrm flipH="1" rot="10800000">
            <a:off x="2292525" y="3487816"/>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22" name="Google Shape;7222;p245"/>
          <p:cNvSpPr/>
          <p:nvPr/>
        </p:nvSpPr>
        <p:spPr>
          <a:xfrm>
            <a:off x="4424925" y="3361666"/>
            <a:ext cx="22188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solidFill>
                  <a:schemeClr val="dk1"/>
                </a:solidFill>
              </a:rPr>
              <a:t>Brute </a:t>
            </a:r>
            <a:r>
              <a:rPr lang="en" sz="1000">
                <a:solidFill>
                  <a:schemeClr val="dk1"/>
                </a:solidFill>
              </a:rPr>
              <a:t>Force</a:t>
            </a:r>
            <a:r>
              <a:rPr lang="en" sz="1000">
                <a:solidFill>
                  <a:schemeClr val="dk1"/>
                </a:solidFill>
              </a:rPr>
              <a:t> &amp; HNSW</a:t>
            </a:r>
            <a:r>
              <a:rPr b="1" lang="en" sz="1500">
                <a:solidFill>
                  <a:srgbClr val="C00000"/>
                </a:solidFill>
                <a:latin typeface="Ubuntu"/>
                <a:ea typeface="Ubuntu"/>
                <a:cs typeface="Ubuntu"/>
                <a:sym typeface="Ubuntu"/>
              </a:rPr>
              <a:t>*</a:t>
            </a:r>
            <a:endParaRPr sz="1000"/>
          </a:p>
        </p:txBody>
      </p:sp>
      <p:cxnSp>
        <p:nvCxnSpPr>
          <p:cNvPr id="7223" name="Google Shape;7223;p245"/>
          <p:cNvCxnSpPr/>
          <p:nvPr/>
        </p:nvCxnSpPr>
        <p:spPr>
          <a:xfrm flipH="1" rot="10800000">
            <a:off x="2294650" y="2176966"/>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24" name="Google Shape;7224;p245"/>
          <p:cNvSpPr/>
          <p:nvPr/>
        </p:nvSpPr>
        <p:spPr>
          <a:xfrm>
            <a:off x="4427050" y="2050816"/>
            <a:ext cx="22188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solidFill>
                  <a:schemeClr val="dk1"/>
                </a:solidFill>
              </a:rPr>
              <a:t>Rebuild DiskANN</a:t>
            </a:r>
            <a:r>
              <a:rPr b="1" lang="en" sz="1500">
                <a:solidFill>
                  <a:srgbClr val="C00000"/>
                </a:solidFill>
                <a:latin typeface="Ubuntu"/>
                <a:ea typeface="Ubuntu"/>
                <a:cs typeface="Ubuntu"/>
                <a:sym typeface="Ubuntu"/>
              </a:rPr>
              <a:t>*</a:t>
            </a:r>
            <a:r>
              <a:rPr lang="en" sz="1000">
                <a:solidFill>
                  <a:schemeClr val="dk1"/>
                </a:solidFill>
              </a:rPr>
              <a:t> &amp;</a:t>
            </a:r>
            <a:r>
              <a:rPr lang="en" sz="1000">
                <a:solidFill>
                  <a:schemeClr val="dk1"/>
                </a:solidFill>
              </a:rPr>
              <a:t> HNSW</a:t>
            </a:r>
            <a:r>
              <a:rPr b="1" lang="en" sz="1500">
                <a:solidFill>
                  <a:srgbClr val="C00000"/>
                </a:solidFill>
                <a:latin typeface="Ubuntu"/>
                <a:ea typeface="Ubuntu"/>
                <a:cs typeface="Ubuntu"/>
                <a:sym typeface="Ubuntu"/>
              </a:rPr>
              <a:t>*</a:t>
            </a:r>
            <a:endParaRPr sz="1000"/>
          </a:p>
        </p:txBody>
      </p:sp>
      <p:cxnSp>
        <p:nvCxnSpPr>
          <p:cNvPr id="7225" name="Google Shape;7225;p245"/>
          <p:cNvCxnSpPr/>
          <p:nvPr/>
        </p:nvCxnSpPr>
        <p:spPr>
          <a:xfrm flipH="1" rot="10800000">
            <a:off x="2294650" y="3173306"/>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26" name="Google Shape;7226;p245"/>
          <p:cNvSpPr/>
          <p:nvPr/>
        </p:nvSpPr>
        <p:spPr>
          <a:xfrm>
            <a:off x="4427050" y="3047170"/>
            <a:ext cx="42558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solidFill>
                  <a:schemeClr val="dk1"/>
                </a:solidFill>
              </a:rPr>
              <a:t>Faiss-IVF</a:t>
            </a:r>
            <a:r>
              <a:rPr b="1" lang="en" sz="1500">
                <a:solidFill>
                  <a:srgbClr val="C00000"/>
                </a:solidFill>
                <a:latin typeface="Ubuntu"/>
                <a:ea typeface="Ubuntu"/>
                <a:cs typeface="Ubuntu"/>
                <a:sym typeface="Ubuntu"/>
              </a:rPr>
              <a:t>*</a:t>
            </a:r>
            <a:r>
              <a:rPr lang="en" sz="1000">
                <a:solidFill>
                  <a:schemeClr val="dk1"/>
                </a:solidFill>
              </a:rPr>
              <a:t>, DeDrift, SCANN, Faiss-HNSW</a:t>
            </a:r>
            <a:r>
              <a:rPr b="1" lang="en" sz="1500">
                <a:solidFill>
                  <a:srgbClr val="C00000"/>
                </a:solidFill>
                <a:latin typeface="Ubuntu"/>
                <a:ea typeface="Ubuntu"/>
                <a:cs typeface="Ubuntu"/>
                <a:sym typeface="Ubuntu"/>
              </a:rPr>
              <a:t>*</a:t>
            </a:r>
            <a:r>
              <a:rPr lang="en" sz="1000">
                <a:solidFill>
                  <a:schemeClr val="dk1"/>
                </a:solidFill>
              </a:rPr>
              <a:t>, Rebuild DiskANN</a:t>
            </a:r>
            <a:r>
              <a:rPr b="1" lang="en" sz="1500">
                <a:solidFill>
                  <a:srgbClr val="C00000"/>
                </a:solidFill>
                <a:latin typeface="Ubuntu"/>
                <a:ea typeface="Ubuntu"/>
                <a:cs typeface="Ubuntu"/>
                <a:sym typeface="Ubuntu"/>
              </a:rPr>
              <a:t>*</a:t>
            </a:r>
            <a:endParaRPr sz="1000"/>
          </a:p>
        </p:txBody>
      </p:sp>
      <p:sp>
        <p:nvSpPr>
          <p:cNvPr id="7227" name="Google Shape;7227;p245"/>
          <p:cNvSpPr/>
          <p:nvPr/>
        </p:nvSpPr>
        <p:spPr>
          <a:xfrm>
            <a:off x="2294650" y="1602347"/>
            <a:ext cx="476475" cy="1595964"/>
          </a:xfrm>
          <a:custGeom>
            <a:rect b="b" l="l" r="r" t="t"/>
            <a:pathLst>
              <a:path extrusionOk="0" h="40264" w="19059">
                <a:moveTo>
                  <a:pt x="0" y="40264"/>
                </a:moveTo>
                <a:cubicBezTo>
                  <a:pt x="3175" y="36295"/>
                  <a:pt x="18978" y="23163"/>
                  <a:pt x="19050" y="16452"/>
                </a:cubicBezTo>
                <a:cubicBezTo>
                  <a:pt x="19122" y="9741"/>
                  <a:pt x="3536" y="2742"/>
                  <a:pt x="433" y="0"/>
                </a:cubicBezTo>
              </a:path>
            </a:pathLst>
          </a:custGeom>
          <a:noFill/>
          <a:ln cap="flat" cmpd="sng" w="9525">
            <a:solidFill>
              <a:srgbClr val="C00000"/>
            </a:solidFill>
            <a:prstDash val="solid"/>
            <a:round/>
            <a:headEnd len="med" w="med" type="none"/>
            <a:tailEnd len="med" w="med" type="triangle"/>
          </a:ln>
        </p:spPr>
      </p:sp>
      <p:sp>
        <p:nvSpPr>
          <p:cNvPr id="7228" name="Google Shape;7228;p245"/>
          <p:cNvSpPr/>
          <p:nvPr/>
        </p:nvSpPr>
        <p:spPr>
          <a:xfrm flipH="1" rot="10800000">
            <a:off x="2297700" y="1890417"/>
            <a:ext cx="473473" cy="2017428"/>
          </a:xfrm>
          <a:custGeom>
            <a:rect b="b" l="l" r="r" t="t"/>
            <a:pathLst>
              <a:path extrusionOk="0" h="40264" w="19059">
                <a:moveTo>
                  <a:pt x="0" y="40264"/>
                </a:moveTo>
                <a:cubicBezTo>
                  <a:pt x="3175" y="36295"/>
                  <a:pt x="18978" y="23163"/>
                  <a:pt x="19050" y="16452"/>
                </a:cubicBezTo>
                <a:cubicBezTo>
                  <a:pt x="19122" y="9741"/>
                  <a:pt x="3536" y="2742"/>
                  <a:pt x="433" y="0"/>
                </a:cubicBezTo>
              </a:path>
            </a:pathLst>
          </a:custGeom>
          <a:noFill/>
          <a:ln cap="flat" cmpd="sng" w="9525">
            <a:solidFill>
              <a:srgbClr val="C00000"/>
            </a:solidFill>
            <a:prstDash val="solid"/>
            <a:round/>
            <a:headEnd len="med" w="med" type="none"/>
            <a:tailEnd len="med" w="med" type="triangle"/>
          </a:ln>
        </p:spPr>
      </p:sp>
      <p:sp>
        <p:nvSpPr>
          <p:cNvPr id="7229" name="Google Shape;7229;p245"/>
          <p:cNvSpPr/>
          <p:nvPr/>
        </p:nvSpPr>
        <p:spPr>
          <a:xfrm>
            <a:off x="2300076" y="1191044"/>
            <a:ext cx="465659" cy="686501"/>
          </a:xfrm>
          <a:custGeom>
            <a:rect b="b" l="l" r="r" t="t"/>
            <a:pathLst>
              <a:path extrusionOk="0" h="40264" w="19059">
                <a:moveTo>
                  <a:pt x="0" y="40264"/>
                </a:moveTo>
                <a:cubicBezTo>
                  <a:pt x="3175" y="36295"/>
                  <a:pt x="18978" y="23163"/>
                  <a:pt x="19050" y="16452"/>
                </a:cubicBezTo>
                <a:cubicBezTo>
                  <a:pt x="19122" y="9741"/>
                  <a:pt x="3536" y="2742"/>
                  <a:pt x="433" y="0"/>
                </a:cubicBezTo>
              </a:path>
            </a:pathLst>
          </a:custGeom>
          <a:noFill/>
          <a:ln cap="flat" cmpd="sng" w="9525">
            <a:solidFill>
              <a:srgbClr val="C00000"/>
            </a:solidFill>
            <a:prstDash val="solid"/>
            <a:round/>
            <a:headEnd len="med" w="med" type="none"/>
            <a:tailEnd len="med" w="med" type="triangle"/>
          </a:ln>
        </p:spPr>
      </p:sp>
      <p:cxnSp>
        <p:nvCxnSpPr>
          <p:cNvPr id="7230" name="Google Shape;7230;p245"/>
          <p:cNvCxnSpPr/>
          <p:nvPr/>
        </p:nvCxnSpPr>
        <p:spPr>
          <a:xfrm flipH="1" rot="10800000">
            <a:off x="2292525" y="1876975"/>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31" name="Google Shape;7231;p245"/>
          <p:cNvSpPr/>
          <p:nvPr/>
        </p:nvSpPr>
        <p:spPr>
          <a:xfrm>
            <a:off x="4424925" y="1739995"/>
            <a:ext cx="44073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t>Modified FreshDiskANN (</a:t>
            </a:r>
            <a:r>
              <a:rPr lang="en" sz="1000"/>
              <a:t>without</a:t>
            </a:r>
            <a:r>
              <a:rPr lang="en" sz="1000"/>
              <a:t> the consolidation) &amp; Rebuild</a:t>
            </a:r>
            <a:r>
              <a:rPr lang="en" sz="1000"/>
              <a:t> DiskANN</a:t>
            </a:r>
            <a:r>
              <a:rPr b="1" lang="en" sz="1500">
                <a:solidFill>
                  <a:srgbClr val="C00000"/>
                </a:solidFill>
                <a:latin typeface="Ubuntu"/>
                <a:ea typeface="Ubuntu"/>
                <a:cs typeface="Ubuntu"/>
                <a:sym typeface="Ubuntu"/>
              </a:rPr>
              <a:t>*</a:t>
            </a:r>
            <a:endParaRPr sz="1000"/>
          </a:p>
        </p:txBody>
      </p:sp>
      <p:sp>
        <p:nvSpPr>
          <p:cNvPr id="7232" name="Google Shape;7232;p245"/>
          <p:cNvSpPr txBox="1"/>
          <p:nvPr/>
        </p:nvSpPr>
        <p:spPr>
          <a:xfrm>
            <a:off x="4427050" y="540425"/>
            <a:ext cx="2218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C00000"/>
                </a:solidFill>
                <a:latin typeface="Ubuntu"/>
                <a:ea typeface="Ubuntu"/>
                <a:cs typeface="Ubuntu"/>
                <a:sym typeface="Ubuntu"/>
              </a:rPr>
              <a:t>*</a:t>
            </a:r>
            <a:r>
              <a:rPr lang="en" sz="1500">
                <a:solidFill>
                  <a:srgbClr val="C00000"/>
                </a:solidFill>
              </a:rPr>
              <a:t>batched approach</a:t>
            </a:r>
            <a:endParaRPr sz="1500">
              <a:solidFill>
                <a:srgbClr val="C00000"/>
              </a:solidFill>
            </a:endParaRPr>
          </a:p>
        </p:txBody>
      </p:sp>
      <p:sp>
        <p:nvSpPr>
          <p:cNvPr id="7233" name="Google Shape;7233;p245"/>
          <p:cNvSpPr/>
          <p:nvPr/>
        </p:nvSpPr>
        <p:spPr>
          <a:xfrm flipH="1" rot="10800000">
            <a:off x="2283825" y="3184665"/>
            <a:ext cx="487291" cy="1278080"/>
          </a:xfrm>
          <a:custGeom>
            <a:rect b="b" l="l" r="r" t="t"/>
            <a:pathLst>
              <a:path extrusionOk="0" h="40264" w="19059">
                <a:moveTo>
                  <a:pt x="0" y="40264"/>
                </a:moveTo>
                <a:cubicBezTo>
                  <a:pt x="3175" y="36295"/>
                  <a:pt x="18978" y="23163"/>
                  <a:pt x="19050" y="16452"/>
                </a:cubicBezTo>
                <a:cubicBezTo>
                  <a:pt x="19122" y="9741"/>
                  <a:pt x="3536" y="2742"/>
                  <a:pt x="433" y="0"/>
                </a:cubicBezTo>
              </a:path>
            </a:pathLst>
          </a:custGeom>
          <a:noFill/>
          <a:ln cap="flat" cmpd="sng" w="9525">
            <a:solidFill>
              <a:srgbClr val="C00000"/>
            </a:solidFill>
            <a:prstDash val="solid"/>
            <a:round/>
            <a:headEnd len="med" w="med" type="none"/>
            <a:tailEnd len="med" w="med" type="triangle"/>
          </a:ln>
        </p:spPr>
      </p:sp>
      <p:cxnSp>
        <p:nvCxnSpPr>
          <p:cNvPr id="7234" name="Google Shape;7234;p245"/>
          <p:cNvCxnSpPr/>
          <p:nvPr/>
        </p:nvCxnSpPr>
        <p:spPr>
          <a:xfrm flipH="1" rot="10800000">
            <a:off x="2283825" y="4798666"/>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35" name="Google Shape;7235;p245"/>
          <p:cNvSpPr/>
          <p:nvPr/>
        </p:nvSpPr>
        <p:spPr>
          <a:xfrm>
            <a:off x="4416225" y="4672516"/>
            <a:ext cx="22188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solidFill>
                  <a:schemeClr val="dk1"/>
                </a:solidFill>
              </a:rPr>
              <a:t>Milvus, ChromaDB, Qdrant</a:t>
            </a:r>
            <a:endParaRPr sz="1000"/>
          </a:p>
        </p:txBody>
      </p:sp>
      <p:sp>
        <p:nvSpPr>
          <p:cNvPr id="7236" name="Google Shape;7236;p245"/>
          <p:cNvSpPr txBox="1"/>
          <p:nvPr/>
        </p:nvSpPr>
        <p:spPr>
          <a:xfrm>
            <a:off x="2928609" y="1224959"/>
            <a:ext cx="1206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C00001"/>
                </a:solidFill>
              </a:rPr>
              <a:t>compares to</a:t>
            </a:r>
            <a:endParaRPr sz="1300">
              <a:solidFill>
                <a:srgbClr val="C00001"/>
              </a:solidFill>
            </a:endParaRPr>
          </a:p>
        </p:txBody>
      </p:sp>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0" name="Shape 7240"/>
        <p:cNvGrpSpPr/>
        <p:nvPr/>
      </p:nvGrpSpPr>
      <p:grpSpPr>
        <a:xfrm>
          <a:off x="0" y="0"/>
          <a:ext cx="0" cy="0"/>
          <a:chOff x="0" y="0"/>
          <a:chExt cx="0" cy="0"/>
        </a:xfrm>
      </p:grpSpPr>
      <p:sp>
        <p:nvSpPr>
          <p:cNvPr id="7241" name="Google Shape;7241;p246"/>
          <p:cNvSpPr txBox="1"/>
          <p:nvPr>
            <p:ph type="title"/>
          </p:nvPr>
        </p:nvSpPr>
        <p:spPr>
          <a:xfrm>
            <a:off x="311700" y="239717"/>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 Gap</a:t>
            </a:r>
            <a:endParaRPr>
              <a:latin typeface="Ubuntu"/>
              <a:ea typeface="Ubuntu"/>
              <a:cs typeface="Ubuntu"/>
              <a:sym typeface="Ubuntu"/>
            </a:endParaRPr>
          </a:p>
        </p:txBody>
      </p:sp>
      <p:sp>
        <p:nvSpPr>
          <p:cNvPr id="7242" name="Google Shape;7242;p2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243" name="Google Shape;7243;p2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7244" name="Google Shape;7244;p246"/>
          <p:cNvGraphicFramePr/>
          <p:nvPr/>
        </p:nvGraphicFramePr>
        <p:xfrm>
          <a:off x="956022" y="769198"/>
          <a:ext cx="3000000" cy="3000000"/>
        </p:xfrm>
        <a:graphic>
          <a:graphicData uri="http://schemas.openxmlformats.org/drawingml/2006/table">
            <a:tbl>
              <a:tblPr>
                <a:noFill/>
                <a:tableStyleId>{9FFA44F4-05DE-4323-9D07-73876B68D0FD}</a:tableStyleId>
              </a:tblPr>
              <a:tblGrid>
                <a:gridCol w="1336500"/>
              </a:tblGrid>
              <a:tr h="281175">
                <a:tc>
                  <a:txBody>
                    <a:bodyPr/>
                    <a:lstStyle/>
                    <a:p>
                      <a:pPr indent="0" lvl="0" marL="0" rtl="0" algn="ctr">
                        <a:spcBef>
                          <a:spcPts val="0"/>
                        </a:spcBef>
                        <a:spcAft>
                          <a:spcPts val="0"/>
                        </a:spcAft>
                        <a:buNone/>
                      </a:pPr>
                      <a:r>
                        <a:rPr b="1" lang="en" sz="900">
                          <a:latin typeface="Ubuntu"/>
                          <a:ea typeface="Ubuntu"/>
                          <a:cs typeface="Ubuntu"/>
                          <a:sym typeface="Ubuntu"/>
                        </a:rPr>
                        <a:t>Method</a:t>
                      </a:r>
                      <a:endParaRPr b="1" sz="900">
                        <a:latin typeface="Ubuntu"/>
                        <a:ea typeface="Ubuntu"/>
                        <a:cs typeface="Ubuntu"/>
                        <a:sym typeface="Ubuntu"/>
                      </a:endParaRPr>
                    </a:p>
                  </a:txBody>
                  <a:tcPr marT="91425" marB="91425" marR="91425" marL="91425">
                    <a:solidFill>
                      <a:schemeClr val="lt2"/>
                    </a:solidFill>
                  </a:tcPr>
                </a:tc>
              </a:tr>
              <a:tr h="313200">
                <a:tc>
                  <a:txBody>
                    <a:bodyPr/>
                    <a:lstStyle/>
                    <a:p>
                      <a:pPr indent="0" lvl="0" marL="0" rtl="0" algn="ctr">
                        <a:spcBef>
                          <a:spcPts val="0"/>
                        </a:spcBef>
                        <a:spcAft>
                          <a:spcPts val="0"/>
                        </a:spcAft>
                        <a:buNone/>
                      </a:pPr>
                      <a:r>
                        <a:rPr lang="en" sz="900">
                          <a:latin typeface="Ubuntu"/>
                          <a:ea typeface="Ubuntu"/>
                          <a:cs typeface="Ubuntu"/>
                          <a:sym typeface="Ubuntu"/>
                        </a:rPr>
                        <a:t>FreshDiskANN</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SPFresh</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CleANN</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IP-DiskANN</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Ada-IVF</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RTAMS-GANNS</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Quake</a:t>
                      </a:r>
                      <a:r>
                        <a:rPr b="1" lang="en" sz="1500">
                          <a:solidFill>
                            <a:srgbClr val="C00000"/>
                          </a:solidFill>
                          <a:latin typeface="Ubuntu"/>
                          <a:ea typeface="Ubuntu"/>
                          <a:cs typeface="Ubuntu"/>
                          <a:sym typeface="Ubuntu"/>
                        </a:rPr>
                        <a:t>*</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VectraFlow</a:t>
                      </a:r>
                      <a:r>
                        <a:rPr b="1" lang="en" sz="1500">
                          <a:solidFill>
                            <a:srgbClr val="C00000"/>
                          </a:solidFill>
                          <a:latin typeface="Ubuntu"/>
                          <a:ea typeface="Ubuntu"/>
                          <a:cs typeface="Ubuntu"/>
                          <a:sym typeface="Ubuntu"/>
                        </a:rPr>
                        <a:t>*</a:t>
                      </a:r>
                      <a:endParaRPr sz="900">
                        <a:latin typeface="Ubuntu"/>
                        <a:ea typeface="Ubuntu"/>
                        <a:cs typeface="Ubuntu"/>
                        <a:sym typeface="Ubuntu"/>
                      </a:endParaRPr>
                    </a:p>
                  </a:txBody>
                  <a:tcPr marT="91425" marB="91425" marR="91425" marL="91425" anchor="ctr"/>
                </a:tc>
              </a:tr>
              <a:tr h="313200">
                <a:tc>
                  <a:txBody>
                    <a:bodyPr/>
                    <a:lstStyle/>
                    <a:p>
                      <a:pPr indent="0" lvl="0" marL="0" rtl="0" algn="ctr">
                        <a:spcBef>
                          <a:spcPts val="0"/>
                        </a:spcBef>
                        <a:spcAft>
                          <a:spcPts val="0"/>
                        </a:spcAft>
                        <a:buNone/>
                      </a:pPr>
                      <a:r>
                        <a:rPr lang="en" sz="900">
                          <a:latin typeface="Ubuntu"/>
                          <a:ea typeface="Ubuntu"/>
                          <a:cs typeface="Ubuntu"/>
                          <a:sym typeface="Ubuntu"/>
                        </a:rPr>
                        <a:t>DEG</a:t>
                      </a:r>
                      <a:r>
                        <a:rPr b="1" lang="en" sz="1500">
                          <a:solidFill>
                            <a:srgbClr val="C00000"/>
                          </a:solidFill>
                          <a:latin typeface="Ubuntu"/>
                          <a:ea typeface="Ubuntu"/>
                          <a:cs typeface="Ubuntu"/>
                          <a:sym typeface="Ubuntu"/>
                        </a:rPr>
                        <a:t>*</a:t>
                      </a:r>
                      <a:endParaRPr b="1" sz="1500">
                        <a:solidFill>
                          <a:srgbClr val="C00000"/>
                        </a:solidFill>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r>
              <a:tr h="313200">
                <a:tc>
                  <a:txBody>
                    <a:bodyPr/>
                    <a:lstStyle/>
                    <a:p>
                      <a:pPr indent="0" lvl="0" marL="0" rtl="0" algn="ctr">
                        <a:spcBef>
                          <a:spcPts val="0"/>
                        </a:spcBef>
                        <a:spcAft>
                          <a:spcPts val="0"/>
                        </a:spcAft>
                        <a:buNone/>
                      </a:pPr>
                      <a:r>
                        <a:rPr lang="en" sz="900">
                          <a:latin typeface="Ubuntu"/>
                          <a:ea typeface="Ubuntu"/>
                          <a:cs typeface="Ubuntu"/>
                          <a:sym typeface="Ubuntu"/>
                        </a:rPr>
                        <a:t>SVS</a:t>
                      </a:r>
                      <a:r>
                        <a:rPr b="1" lang="en" sz="1500">
                          <a:solidFill>
                            <a:srgbClr val="C00000"/>
                          </a:solidFill>
                          <a:latin typeface="Ubuntu"/>
                          <a:ea typeface="Ubuntu"/>
                          <a:cs typeface="Ubuntu"/>
                          <a:sym typeface="Ubuntu"/>
                        </a:rPr>
                        <a:t>*</a:t>
                      </a:r>
                      <a:endParaRPr b="1" sz="1500">
                        <a:solidFill>
                          <a:srgbClr val="C00000"/>
                        </a:solidFill>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13200">
                <a:tc>
                  <a:txBody>
                    <a:bodyPr/>
                    <a:lstStyle/>
                    <a:p>
                      <a:pPr indent="0" lvl="0" marL="0" rtl="0" algn="ctr">
                        <a:spcBef>
                          <a:spcPts val="0"/>
                        </a:spcBef>
                        <a:spcAft>
                          <a:spcPts val="0"/>
                        </a:spcAft>
                        <a:buNone/>
                      </a:pPr>
                      <a:r>
                        <a:rPr lang="en" sz="900">
                          <a:latin typeface="Ubuntu"/>
                          <a:ea typeface="Ubuntu"/>
                          <a:cs typeface="Ubuntu"/>
                          <a:sym typeface="Ubuntu"/>
                        </a:rPr>
                        <a:t>Vstream</a:t>
                      </a:r>
                      <a:endParaRPr sz="900">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cxnSp>
        <p:nvCxnSpPr>
          <p:cNvPr id="7245" name="Google Shape;7245;p246"/>
          <p:cNvCxnSpPr/>
          <p:nvPr/>
        </p:nvCxnSpPr>
        <p:spPr>
          <a:xfrm flipH="1" rot="10800000">
            <a:off x="2294650" y="1548245"/>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46" name="Google Shape;7246;p246"/>
          <p:cNvSpPr/>
          <p:nvPr/>
        </p:nvSpPr>
        <p:spPr>
          <a:xfrm>
            <a:off x="4427050" y="1411270"/>
            <a:ext cx="24255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t>Rebuild DiskANN</a:t>
            </a:r>
            <a:r>
              <a:rPr b="1" lang="en" sz="1500">
                <a:solidFill>
                  <a:srgbClr val="C00000"/>
                </a:solidFill>
                <a:latin typeface="Ubuntu"/>
                <a:ea typeface="Ubuntu"/>
                <a:cs typeface="Ubuntu"/>
                <a:sym typeface="Ubuntu"/>
              </a:rPr>
              <a:t>*</a:t>
            </a:r>
            <a:r>
              <a:rPr lang="en" sz="1000"/>
              <a:t> &amp; Modified SPANN</a:t>
            </a:r>
            <a:endParaRPr sz="1000"/>
          </a:p>
        </p:txBody>
      </p:sp>
      <p:cxnSp>
        <p:nvCxnSpPr>
          <p:cNvPr id="7247" name="Google Shape;7247;p246"/>
          <p:cNvCxnSpPr/>
          <p:nvPr/>
        </p:nvCxnSpPr>
        <p:spPr>
          <a:xfrm flipH="1" rot="10800000">
            <a:off x="2292525" y="2858795"/>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48" name="Google Shape;7248;p246"/>
          <p:cNvSpPr/>
          <p:nvPr/>
        </p:nvSpPr>
        <p:spPr>
          <a:xfrm>
            <a:off x="4424925" y="2732645"/>
            <a:ext cx="22188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solidFill>
                  <a:schemeClr val="dk1"/>
                </a:solidFill>
              </a:rPr>
              <a:t>Modified </a:t>
            </a:r>
            <a:r>
              <a:rPr lang="en" sz="1000"/>
              <a:t>Faiss</a:t>
            </a:r>
            <a:r>
              <a:rPr b="1" lang="en" sz="1500">
                <a:solidFill>
                  <a:srgbClr val="C00000"/>
                </a:solidFill>
                <a:latin typeface="Ubuntu"/>
                <a:ea typeface="Ubuntu"/>
                <a:cs typeface="Ubuntu"/>
                <a:sym typeface="Ubuntu"/>
              </a:rPr>
              <a:t>*</a:t>
            </a:r>
            <a:r>
              <a:rPr lang="en" sz="1000"/>
              <a:t> &amp; Raft</a:t>
            </a:r>
            <a:r>
              <a:rPr b="1" lang="en" sz="1500">
                <a:solidFill>
                  <a:srgbClr val="C00000"/>
                </a:solidFill>
                <a:latin typeface="Ubuntu"/>
                <a:ea typeface="Ubuntu"/>
                <a:cs typeface="Ubuntu"/>
                <a:sym typeface="Ubuntu"/>
              </a:rPr>
              <a:t>*</a:t>
            </a:r>
            <a:r>
              <a:rPr lang="en" sz="1000"/>
              <a:t> </a:t>
            </a:r>
            <a:endParaRPr sz="1000"/>
          </a:p>
        </p:txBody>
      </p:sp>
      <p:sp>
        <p:nvSpPr>
          <p:cNvPr id="7249" name="Google Shape;7249;p246"/>
          <p:cNvSpPr/>
          <p:nvPr/>
        </p:nvSpPr>
        <p:spPr>
          <a:xfrm>
            <a:off x="2294650" y="1255995"/>
            <a:ext cx="476475" cy="1006600"/>
          </a:xfrm>
          <a:custGeom>
            <a:rect b="b" l="l" r="r" t="t"/>
            <a:pathLst>
              <a:path extrusionOk="0" h="40264" w="19059">
                <a:moveTo>
                  <a:pt x="0" y="40264"/>
                </a:moveTo>
                <a:cubicBezTo>
                  <a:pt x="3175" y="36295"/>
                  <a:pt x="18978" y="23163"/>
                  <a:pt x="19050" y="16452"/>
                </a:cubicBezTo>
                <a:cubicBezTo>
                  <a:pt x="19122" y="9741"/>
                  <a:pt x="3536" y="2742"/>
                  <a:pt x="433" y="0"/>
                </a:cubicBezTo>
              </a:path>
            </a:pathLst>
          </a:custGeom>
          <a:noFill/>
          <a:ln cap="flat" cmpd="sng" w="9525">
            <a:solidFill>
              <a:srgbClr val="C00000"/>
            </a:solidFill>
            <a:prstDash val="solid"/>
            <a:round/>
            <a:headEnd len="med" w="med" type="none"/>
            <a:tailEnd len="med" w="med" type="triangle"/>
          </a:ln>
        </p:spPr>
      </p:sp>
      <p:cxnSp>
        <p:nvCxnSpPr>
          <p:cNvPr id="7250" name="Google Shape;7250;p246"/>
          <p:cNvCxnSpPr/>
          <p:nvPr/>
        </p:nvCxnSpPr>
        <p:spPr>
          <a:xfrm flipH="1" rot="10800000">
            <a:off x="2292525" y="2540892"/>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51" name="Google Shape;7251;p246"/>
          <p:cNvSpPr/>
          <p:nvPr/>
        </p:nvSpPr>
        <p:spPr>
          <a:xfrm>
            <a:off x="4424925" y="2401267"/>
            <a:ext cx="22188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solidFill>
                  <a:schemeClr val="dk1"/>
                </a:solidFill>
              </a:rPr>
              <a:t>LIRE, Rebuild IVF</a:t>
            </a:r>
            <a:r>
              <a:rPr b="1" lang="en" sz="1500">
                <a:solidFill>
                  <a:srgbClr val="C00000"/>
                </a:solidFill>
                <a:latin typeface="Ubuntu"/>
                <a:ea typeface="Ubuntu"/>
                <a:cs typeface="Ubuntu"/>
                <a:sym typeface="Ubuntu"/>
              </a:rPr>
              <a:t>*</a:t>
            </a:r>
            <a:r>
              <a:rPr lang="en" sz="1000">
                <a:solidFill>
                  <a:schemeClr val="dk1"/>
                </a:solidFill>
              </a:rPr>
              <a:t>, Frozen IVF</a:t>
            </a:r>
            <a:endParaRPr sz="1000"/>
          </a:p>
        </p:txBody>
      </p:sp>
      <p:cxnSp>
        <p:nvCxnSpPr>
          <p:cNvPr id="7252" name="Google Shape;7252;p246"/>
          <p:cNvCxnSpPr/>
          <p:nvPr/>
        </p:nvCxnSpPr>
        <p:spPr>
          <a:xfrm flipH="1" rot="10800000">
            <a:off x="2292525" y="3487816"/>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53" name="Google Shape;7253;p246"/>
          <p:cNvSpPr/>
          <p:nvPr/>
        </p:nvSpPr>
        <p:spPr>
          <a:xfrm>
            <a:off x="4424925" y="3361666"/>
            <a:ext cx="22188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solidFill>
                  <a:schemeClr val="dk1"/>
                </a:solidFill>
              </a:rPr>
              <a:t>Brute Force &amp; HNSW</a:t>
            </a:r>
            <a:r>
              <a:rPr b="1" lang="en" sz="1500">
                <a:solidFill>
                  <a:srgbClr val="C00000"/>
                </a:solidFill>
                <a:latin typeface="Ubuntu"/>
                <a:ea typeface="Ubuntu"/>
                <a:cs typeface="Ubuntu"/>
                <a:sym typeface="Ubuntu"/>
              </a:rPr>
              <a:t>*</a:t>
            </a:r>
            <a:endParaRPr sz="1000"/>
          </a:p>
        </p:txBody>
      </p:sp>
      <p:cxnSp>
        <p:nvCxnSpPr>
          <p:cNvPr id="7254" name="Google Shape;7254;p246"/>
          <p:cNvCxnSpPr/>
          <p:nvPr/>
        </p:nvCxnSpPr>
        <p:spPr>
          <a:xfrm flipH="1" rot="10800000">
            <a:off x="2294650" y="2176966"/>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55" name="Google Shape;7255;p246"/>
          <p:cNvSpPr/>
          <p:nvPr/>
        </p:nvSpPr>
        <p:spPr>
          <a:xfrm>
            <a:off x="4427050" y="2050816"/>
            <a:ext cx="22188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solidFill>
                  <a:schemeClr val="dk1"/>
                </a:solidFill>
              </a:rPr>
              <a:t>Rebuild DiskANN</a:t>
            </a:r>
            <a:r>
              <a:rPr b="1" lang="en" sz="1500">
                <a:solidFill>
                  <a:srgbClr val="C00000"/>
                </a:solidFill>
                <a:latin typeface="Ubuntu"/>
                <a:ea typeface="Ubuntu"/>
                <a:cs typeface="Ubuntu"/>
                <a:sym typeface="Ubuntu"/>
              </a:rPr>
              <a:t>*</a:t>
            </a:r>
            <a:r>
              <a:rPr lang="en" sz="1000">
                <a:solidFill>
                  <a:schemeClr val="dk1"/>
                </a:solidFill>
              </a:rPr>
              <a:t> &amp; HNSW</a:t>
            </a:r>
            <a:r>
              <a:rPr b="1" lang="en" sz="1500">
                <a:solidFill>
                  <a:srgbClr val="C00000"/>
                </a:solidFill>
                <a:latin typeface="Ubuntu"/>
                <a:ea typeface="Ubuntu"/>
                <a:cs typeface="Ubuntu"/>
                <a:sym typeface="Ubuntu"/>
              </a:rPr>
              <a:t>*</a:t>
            </a:r>
            <a:endParaRPr sz="1000"/>
          </a:p>
        </p:txBody>
      </p:sp>
      <p:cxnSp>
        <p:nvCxnSpPr>
          <p:cNvPr id="7256" name="Google Shape;7256;p246"/>
          <p:cNvCxnSpPr/>
          <p:nvPr/>
        </p:nvCxnSpPr>
        <p:spPr>
          <a:xfrm flipH="1" rot="10800000">
            <a:off x="2294650" y="3173306"/>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57" name="Google Shape;7257;p246"/>
          <p:cNvSpPr/>
          <p:nvPr/>
        </p:nvSpPr>
        <p:spPr>
          <a:xfrm>
            <a:off x="4427050" y="3047170"/>
            <a:ext cx="42558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solidFill>
                  <a:schemeClr val="dk1"/>
                </a:solidFill>
              </a:rPr>
              <a:t>Faiss-IVF</a:t>
            </a:r>
            <a:r>
              <a:rPr b="1" lang="en" sz="1500">
                <a:solidFill>
                  <a:srgbClr val="C00000"/>
                </a:solidFill>
                <a:latin typeface="Ubuntu"/>
                <a:ea typeface="Ubuntu"/>
                <a:cs typeface="Ubuntu"/>
                <a:sym typeface="Ubuntu"/>
              </a:rPr>
              <a:t>*</a:t>
            </a:r>
            <a:r>
              <a:rPr lang="en" sz="1000">
                <a:solidFill>
                  <a:schemeClr val="dk1"/>
                </a:solidFill>
              </a:rPr>
              <a:t>, DeDrift, SCANN, Faiss-HNSW</a:t>
            </a:r>
            <a:r>
              <a:rPr b="1" lang="en" sz="1500">
                <a:solidFill>
                  <a:srgbClr val="C00000"/>
                </a:solidFill>
                <a:latin typeface="Ubuntu"/>
                <a:ea typeface="Ubuntu"/>
                <a:cs typeface="Ubuntu"/>
                <a:sym typeface="Ubuntu"/>
              </a:rPr>
              <a:t>*</a:t>
            </a:r>
            <a:r>
              <a:rPr lang="en" sz="1000">
                <a:solidFill>
                  <a:schemeClr val="dk1"/>
                </a:solidFill>
              </a:rPr>
              <a:t>, Rebuild DiskANN</a:t>
            </a:r>
            <a:r>
              <a:rPr b="1" lang="en" sz="1500">
                <a:solidFill>
                  <a:srgbClr val="C00000"/>
                </a:solidFill>
                <a:latin typeface="Ubuntu"/>
                <a:ea typeface="Ubuntu"/>
                <a:cs typeface="Ubuntu"/>
                <a:sym typeface="Ubuntu"/>
              </a:rPr>
              <a:t>*</a:t>
            </a:r>
            <a:endParaRPr sz="1000"/>
          </a:p>
        </p:txBody>
      </p:sp>
      <p:sp>
        <p:nvSpPr>
          <p:cNvPr id="7258" name="Google Shape;7258;p246"/>
          <p:cNvSpPr/>
          <p:nvPr/>
        </p:nvSpPr>
        <p:spPr>
          <a:xfrm>
            <a:off x="2294650" y="1602347"/>
            <a:ext cx="476475" cy="1595964"/>
          </a:xfrm>
          <a:custGeom>
            <a:rect b="b" l="l" r="r" t="t"/>
            <a:pathLst>
              <a:path extrusionOk="0" h="40264" w="19059">
                <a:moveTo>
                  <a:pt x="0" y="40264"/>
                </a:moveTo>
                <a:cubicBezTo>
                  <a:pt x="3175" y="36295"/>
                  <a:pt x="18978" y="23163"/>
                  <a:pt x="19050" y="16452"/>
                </a:cubicBezTo>
                <a:cubicBezTo>
                  <a:pt x="19122" y="9741"/>
                  <a:pt x="3536" y="2742"/>
                  <a:pt x="433" y="0"/>
                </a:cubicBezTo>
              </a:path>
            </a:pathLst>
          </a:custGeom>
          <a:noFill/>
          <a:ln cap="flat" cmpd="sng" w="9525">
            <a:solidFill>
              <a:srgbClr val="C00000"/>
            </a:solidFill>
            <a:prstDash val="solid"/>
            <a:round/>
            <a:headEnd len="med" w="med" type="none"/>
            <a:tailEnd len="med" w="med" type="triangle"/>
          </a:ln>
        </p:spPr>
      </p:sp>
      <p:sp>
        <p:nvSpPr>
          <p:cNvPr id="7259" name="Google Shape;7259;p246"/>
          <p:cNvSpPr/>
          <p:nvPr/>
        </p:nvSpPr>
        <p:spPr>
          <a:xfrm flipH="1" rot="10800000">
            <a:off x="2297700" y="1890417"/>
            <a:ext cx="473473" cy="2017428"/>
          </a:xfrm>
          <a:custGeom>
            <a:rect b="b" l="l" r="r" t="t"/>
            <a:pathLst>
              <a:path extrusionOk="0" h="40264" w="19059">
                <a:moveTo>
                  <a:pt x="0" y="40264"/>
                </a:moveTo>
                <a:cubicBezTo>
                  <a:pt x="3175" y="36295"/>
                  <a:pt x="18978" y="23163"/>
                  <a:pt x="19050" y="16452"/>
                </a:cubicBezTo>
                <a:cubicBezTo>
                  <a:pt x="19122" y="9741"/>
                  <a:pt x="3536" y="2742"/>
                  <a:pt x="433" y="0"/>
                </a:cubicBezTo>
              </a:path>
            </a:pathLst>
          </a:custGeom>
          <a:noFill/>
          <a:ln cap="flat" cmpd="sng" w="9525">
            <a:solidFill>
              <a:srgbClr val="C00000"/>
            </a:solidFill>
            <a:prstDash val="solid"/>
            <a:round/>
            <a:headEnd len="med" w="med" type="none"/>
            <a:tailEnd len="med" w="med" type="triangle"/>
          </a:ln>
        </p:spPr>
      </p:sp>
      <p:sp>
        <p:nvSpPr>
          <p:cNvPr id="7260" name="Google Shape;7260;p246"/>
          <p:cNvSpPr/>
          <p:nvPr/>
        </p:nvSpPr>
        <p:spPr>
          <a:xfrm>
            <a:off x="2300076" y="1191044"/>
            <a:ext cx="465659" cy="686501"/>
          </a:xfrm>
          <a:custGeom>
            <a:rect b="b" l="l" r="r" t="t"/>
            <a:pathLst>
              <a:path extrusionOk="0" h="40264" w="19059">
                <a:moveTo>
                  <a:pt x="0" y="40264"/>
                </a:moveTo>
                <a:cubicBezTo>
                  <a:pt x="3175" y="36295"/>
                  <a:pt x="18978" y="23163"/>
                  <a:pt x="19050" y="16452"/>
                </a:cubicBezTo>
                <a:cubicBezTo>
                  <a:pt x="19122" y="9741"/>
                  <a:pt x="3536" y="2742"/>
                  <a:pt x="433" y="0"/>
                </a:cubicBezTo>
              </a:path>
            </a:pathLst>
          </a:custGeom>
          <a:noFill/>
          <a:ln cap="flat" cmpd="sng" w="9525">
            <a:solidFill>
              <a:srgbClr val="C00000"/>
            </a:solidFill>
            <a:prstDash val="solid"/>
            <a:round/>
            <a:headEnd len="med" w="med" type="none"/>
            <a:tailEnd len="med" w="med" type="triangle"/>
          </a:ln>
        </p:spPr>
      </p:sp>
      <p:cxnSp>
        <p:nvCxnSpPr>
          <p:cNvPr id="7261" name="Google Shape;7261;p246"/>
          <p:cNvCxnSpPr/>
          <p:nvPr/>
        </p:nvCxnSpPr>
        <p:spPr>
          <a:xfrm flipH="1" rot="10800000">
            <a:off x="2292525" y="1876975"/>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62" name="Google Shape;7262;p246"/>
          <p:cNvSpPr/>
          <p:nvPr/>
        </p:nvSpPr>
        <p:spPr>
          <a:xfrm>
            <a:off x="4424925" y="1739995"/>
            <a:ext cx="44073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t>Modified FreshDiskANN (without the consolidation) &amp; Rebuild DiskANN</a:t>
            </a:r>
            <a:r>
              <a:rPr b="1" lang="en" sz="1500">
                <a:solidFill>
                  <a:srgbClr val="C00000"/>
                </a:solidFill>
                <a:latin typeface="Ubuntu"/>
                <a:ea typeface="Ubuntu"/>
                <a:cs typeface="Ubuntu"/>
                <a:sym typeface="Ubuntu"/>
              </a:rPr>
              <a:t>*</a:t>
            </a:r>
            <a:endParaRPr sz="1000"/>
          </a:p>
        </p:txBody>
      </p:sp>
      <p:sp>
        <p:nvSpPr>
          <p:cNvPr id="7263" name="Google Shape;7263;p246"/>
          <p:cNvSpPr/>
          <p:nvPr/>
        </p:nvSpPr>
        <p:spPr>
          <a:xfrm flipH="1" rot="10800000">
            <a:off x="2283825" y="3184665"/>
            <a:ext cx="487291" cy="1278080"/>
          </a:xfrm>
          <a:custGeom>
            <a:rect b="b" l="l" r="r" t="t"/>
            <a:pathLst>
              <a:path extrusionOk="0" h="40264" w="19059">
                <a:moveTo>
                  <a:pt x="0" y="40264"/>
                </a:moveTo>
                <a:cubicBezTo>
                  <a:pt x="3175" y="36295"/>
                  <a:pt x="18978" y="23163"/>
                  <a:pt x="19050" y="16452"/>
                </a:cubicBezTo>
                <a:cubicBezTo>
                  <a:pt x="19122" y="9741"/>
                  <a:pt x="3536" y="2742"/>
                  <a:pt x="433" y="0"/>
                </a:cubicBezTo>
              </a:path>
            </a:pathLst>
          </a:custGeom>
          <a:noFill/>
          <a:ln cap="flat" cmpd="sng" w="9525">
            <a:solidFill>
              <a:srgbClr val="C00000"/>
            </a:solidFill>
            <a:prstDash val="solid"/>
            <a:round/>
            <a:headEnd len="med" w="med" type="none"/>
            <a:tailEnd len="med" w="med" type="triangle"/>
          </a:ln>
        </p:spPr>
      </p:sp>
      <p:cxnSp>
        <p:nvCxnSpPr>
          <p:cNvPr id="7264" name="Google Shape;7264;p246"/>
          <p:cNvCxnSpPr/>
          <p:nvPr/>
        </p:nvCxnSpPr>
        <p:spPr>
          <a:xfrm flipH="1" rot="10800000">
            <a:off x="2283825" y="4798666"/>
            <a:ext cx="2132400" cy="10800"/>
          </a:xfrm>
          <a:prstGeom prst="straightConnector1">
            <a:avLst/>
          </a:prstGeom>
          <a:noFill/>
          <a:ln cap="flat" cmpd="sng" w="9525">
            <a:solidFill>
              <a:srgbClr val="C00001"/>
            </a:solidFill>
            <a:prstDash val="solid"/>
            <a:round/>
            <a:headEnd len="med" w="med" type="none"/>
            <a:tailEnd len="med" w="med" type="triangle"/>
          </a:ln>
        </p:spPr>
      </p:cxnSp>
      <p:sp>
        <p:nvSpPr>
          <p:cNvPr id="7265" name="Google Shape;7265;p246"/>
          <p:cNvSpPr/>
          <p:nvPr/>
        </p:nvSpPr>
        <p:spPr>
          <a:xfrm>
            <a:off x="4416225" y="4672516"/>
            <a:ext cx="2218800" cy="27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91425" spcFirstLastPara="1" rIns="91425" wrap="square" tIns="0">
            <a:noAutofit/>
          </a:bodyPr>
          <a:lstStyle/>
          <a:p>
            <a:pPr indent="0" lvl="0" marL="0" rtl="0" algn="ctr">
              <a:spcBef>
                <a:spcPts val="0"/>
              </a:spcBef>
              <a:spcAft>
                <a:spcPts val="0"/>
              </a:spcAft>
              <a:buNone/>
            </a:pPr>
            <a:r>
              <a:rPr lang="en" sz="1000">
                <a:solidFill>
                  <a:schemeClr val="dk1"/>
                </a:solidFill>
              </a:rPr>
              <a:t>Milvus, ChromaDB, Qdrant</a:t>
            </a:r>
            <a:endParaRPr sz="1000"/>
          </a:p>
        </p:txBody>
      </p:sp>
      <p:sp>
        <p:nvSpPr>
          <p:cNvPr id="7266" name="Google Shape;7266;p246"/>
          <p:cNvSpPr/>
          <p:nvPr/>
        </p:nvSpPr>
        <p:spPr>
          <a:xfrm>
            <a:off x="6196075" y="3850600"/>
            <a:ext cx="2545200" cy="6096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b="1" lang="en">
                <a:latin typeface="Ubuntu"/>
                <a:ea typeface="Ubuntu"/>
                <a:cs typeface="Ubuntu"/>
                <a:sym typeface="Ubuntu"/>
              </a:rPr>
              <a:t>No standard evaluation for streaming vector search</a:t>
            </a:r>
            <a:endParaRPr b="1">
              <a:latin typeface="Ubuntu"/>
              <a:ea typeface="Ubuntu"/>
              <a:cs typeface="Ubuntu"/>
              <a:sym typeface="Ubuntu"/>
            </a:endParaRPr>
          </a:p>
        </p:txBody>
      </p:sp>
      <p:sp>
        <p:nvSpPr>
          <p:cNvPr id="7267" name="Google Shape;7267;p246"/>
          <p:cNvSpPr txBox="1"/>
          <p:nvPr/>
        </p:nvSpPr>
        <p:spPr>
          <a:xfrm>
            <a:off x="2928609" y="1224959"/>
            <a:ext cx="1206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C00001"/>
                </a:solidFill>
              </a:rPr>
              <a:t>c</a:t>
            </a:r>
            <a:r>
              <a:rPr lang="en" sz="1300">
                <a:solidFill>
                  <a:srgbClr val="C00001"/>
                </a:solidFill>
              </a:rPr>
              <a:t>ompares to</a:t>
            </a:r>
            <a:endParaRPr sz="1300">
              <a:solidFill>
                <a:srgbClr val="C00001"/>
              </a:solidFill>
            </a:endParaRPr>
          </a:p>
        </p:txBody>
      </p:sp>
      <p:sp>
        <p:nvSpPr>
          <p:cNvPr id="7268" name="Google Shape;7268;p246"/>
          <p:cNvSpPr txBox="1"/>
          <p:nvPr/>
        </p:nvSpPr>
        <p:spPr>
          <a:xfrm>
            <a:off x="4427050" y="540425"/>
            <a:ext cx="2218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C00000"/>
                </a:solidFill>
                <a:latin typeface="Ubuntu"/>
                <a:ea typeface="Ubuntu"/>
                <a:cs typeface="Ubuntu"/>
                <a:sym typeface="Ubuntu"/>
              </a:rPr>
              <a:t>*</a:t>
            </a:r>
            <a:r>
              <a:rPr lang="en" sz="1500">
                <a:solidFill>
                  <a:srgbClr val="C00000"/>
                </a:solidFill>
              </a:rPr>
              <a:t>batched approach</a:t>
            </a:r>
            <a:endParaRPr sz="1500">
              <a:solidFill>
                <a:srgbClr val="C00000"/>
              </a:solidFill>
            </a:endParaRPr>
          </a:p>
        </p:txBody>
      </p:sp>
    </p:spTree>
  </p:cSld>
  <p:clrMapOvr>
    <a:masterClrMapping/>
  </p:clrMapOvr>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2" name="Shape 7272"/>
        <p:cNvGrpSpPr/>
        <p:nvPr/>
      </p:nvGrpSpPr>
      <p:grpSpPr>
        <a:xfrm>
          <a:off x="0" y="0"/>
          <a:ext cx="0" cy="0"/>
          <a:chOff x="0" y="0"/>
          <a:chExt cx="0" cy="0"/>
        </a:xfrm>
      </p:grpSpPr>
      <p:sp>
        <p:nvSpPr>
          <p:cNvPr id="7273" name="Google Shape;7273;p24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320"/>
              <a:t>What Would a Streaming ANNS Benchmark Should include?</a:t>
            </a:r>
            <a:endParaRPr sz="2320"/>
          </a:p>
        </p:txBody>
      </p:sp>
      <p:sp>
        <p:nvSpPr>
          <p:cNvPr id="7274" name="Google Shape;7274;p247"/>
          <p:cNvSpPr txBox="1"/>
          <p:nvPr>
            <p:ph idx="1" type="body"/>
          </p:nvPr>
        </p:nvSpPr>
        <p:spPr>
          <a:xfrm>
            <a:off x="311700" y="1152475"/>
            <a:ext cx="37629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solidFill>
                  <a:srgbClr val="000000"/>
                </a:solidFill>
              </a:rPr>
              <a:t>Workload Mix:</a:t>
            </a:r>
            <a:endParaRPr>
              <a:solidFill>
                <a:srgbClr val="000000"/>
              </a:solidFill>
            </a:endParaRPr>
          </a:p>
          <a:p>
            <a:pPr indent="-334328" lvl="0" marL="457200" rtl="0" algn="l">
              <a:spcBef>
                <a:spcPts val="1200"/>
              </a:spcBef>
              <a:spcAft>
                <a:spcPts val="0"/>
              </a:spcAft>
              <a:buClr>
                <a:srgbClr val="000000"/>
              </a:buClr>
              <a:buSzPct val="100000"/>
              <a:buChar char="●"/>
            </a:pPr>
            <a:r>
              <a:rPr lang="en">
                <a:solidFill>
                  <a:srgbClr val="000000"/>
                </a:solidFill>
              </a:rPr>
              <a:t>Configurable </a:t>
            </a:r>
            <a:r>
              <a:rPr b="1" lang="en">
                <a:solidFill>
                  <a:srgbClr val="000000"/>
                </a:solidFill>
              </a:rPr>
              <a:t>insert/delete ratio</a:t>
            </a:r>
            <a:endParaRPr>
              <a:solidFill>
                <a:srgbClr val="000000"/>
              </a:solidFill>
            </a:endParaRPr>
          </a:p>
          <a:p>
            <a:pPr indent="-334328" lvl="0" marL="457200" rtl="0" algn="l">
              <a:spcBef>
                <a:spcPts val="0"/>
              </a:spcBef>
              <a:spcAft>
                <a:spcPts val="0"/>
              </a:spcAft>
              <a:buClr>
                <a:srgbClr val="000000"/>
              </a:buClr>
              <a:buSzPct val="100000"/>
              <a:buChar char="●"/>
            </a:pPr>
            <a:r>
              <a:rPr b="1" lang="en">
                <a:solidFill>
                  <a:srgbClr val="000000"/>
                </a:solidFill>
              </a:rPr>
              <a:t>Skewed vs uniform </a:t>
            </a:r>
            <a:r>
              <a:rPr lang="en">
                <a:solidFill>
                  <a:srgbClr val="000000"/>
                </a:solidFill>
              </a:rPr>
              <a:t>access patterns</a:t>
            </a:r>
            <a:endParaRPr>
              <a:solidFill>
                <a:srgbClr val="000000"/>
              </a:solidFill>
            </a:endParaRPr>
          </a:p>
          <a:p>
            <a:pPr indent="0" lvl="0" marL="0" rtl="0" algn="l">
              <a:spcBef>
                <a:spcPts val="1200"/>
              </a:spcBef>
              <a:spcAft>
                <a:spcPts val="0"/>
              </a:spcAft>
              <a:buNone/>
            </a:pPr>
            <a:r>
              <a:rPr lang="en">
                <a:solidFill>
                  <a:srgbClr val="000000"/>
                </a:solidFill>
              </a:rPr>
              <a:t>Freshness Metric:</a:t>
            </a:r>
            <a:endParaRPr>
              <a:solidFill>
                <a:srgbClr val="000000"/>
              </a:solidFill>
            </a:endParaRPr>
          </a:p>
          <a:p>
            <a:pPr indent="-334328" lvl="0" marL="457200" rtl="0" algn="l">
              <a:spcBef>
                <a:spcPts val="1200"/>
              </a:spcBef>
              <a:spcAft>
                <a:spcPts val="0"/>
              </a:spcAft>
              <a:buClr>
                <a:srgbClr val="000000"/>
              </a:buClr>
              <a:buSzPct val="100000"/>
              <a:buChar char="●"/>
            </a:pPr>
            <a:r>
              <a:rPr b="1" lang="en">
                <a:solidFill>
                  <a:srgbClr val="000000"/>
                </a:solidFill>
              </a:rPr>
              <a:t>Time-to-visibility</a:t>
            </a:r>
            <a:r>
              <a:rPr lang="en">
                <a:solidFill>
                  <a:srgbClr val="000000"/>
                </a:solidFill>
              </a:rPr>
              <a:t>: how quickly a newly inserted vector becomes searchable</a:t>
            </a:r>
            <a:endParaRPr>
              <a:solidFill>
                <a:srgbClr val="000000"/>
              </a:solidFill>
            </a:endParaRPr>
          </a:p>
          <a:p>
            <a:pPr indent="-334328" lvl="0" marL="457200" rtl="0" algn="l">
              <a:spcBef>
                <a:spcPts val="0"/>
              </a:spcBef>
              <a:spcAft>
                <a:spcPts val="0"/>
              </a:spcAft>
              <a:buClr>
                <a:srgbClr val="000000"/>
              </a:buClr>
              <a:buSzPct val="100000"/>
              <a:buChar char="●"/>
            </a:pPr>
            <a:r>
              <a:rPr b="1" lang="en">
                <a:solidFill>
                  <a:srgbClr val="000000"/>
                </a:solidFill>
              </a:rPr>
              <a:t>Staleness</a:t>
            </a:r>
            <a:r>
              <a:rPr lang="en">
                <a:solidFill>
                  <a:srgbClr val="000000"/>
                </a:solidFill>
              </a:rPr>
              <a:t>: what fraction of results are from deleted vectors</a:t>
            </a:r>
            <a:endParaRPr>
              <a:solidFill>
                <a:srgbClr val="000000"/>
              </a:solidFill>
            </a:endParaRPr>
          </a:p>
        </p:txBody>
      </p:sp>
      <p:sp>
        <p:nvSpPr>
          <p:cNvPr id="7275" name="Google Shape;7275;p2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276" name="Google Shape;7276;p247"/>
          <p:cNvSpPr txBox="1"/>
          <p:nvPr>
            <p:ph idx="1" type="body"/>
          </p:nvPr>
        </p:nvSpPr>
        <p:spPr>
          <a:xfrm>
            <a:off x="4459300" y="1152475"/>
            <a:ext cx="37629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rgbClr val="0E0E0E"/>
                </a:solidFill>
              </a:rPr>
              <a:t>Scale:</a:t>
            </a:r>
            <a:endParaRPr>
              <a:solidFill>
                <a:srgbClr val="0E0E0E"/>
              </a:solidFill>
            </a:endParaRPr>
          </a:p>
          <a:p>
            <a:pPr indent="-342900" lvl="0" marL="457200" rtl="0" algn="l">
              <a:spcBef>
                <a:spcPts val="1200"/>
              </a:spcBef>
              <a:spcAft>
                <a:spcPts val="0"/>
              </a:spcAft>
              <a:buClr>
                <a:srgbClr val="0E0E0E"/>
              </a:buClr>
              <a:buSzPts val="1800"/>
              <a:buChar char="●"/>
            </a:pPr>
            <a:r>
              <a:rPr b="1" lang="en">
                <a:solidFill>
                  <a:srgbClr val="0E0E0E"/>
                </a:solidFill>
              </a:rPr>
              <a:t>Million to billion</a:t>
            </a:r>
            <a:r>
              <a:rPr lang="en">
                <a:solidFill>
                  <a:srgbClr val="0E0E0E"/>
                </a:solidFill>
              </a:rPr>
              <a:t> vectors</a:t>
            </a:r>
            <a:endParaRPr>
              <a:solidFill>
                <a:srgbClr val="0E0E0E"/>
              </a:solidFill>
            </a:endParaRPr>
          </a:p>
          <a:p>
            <a:pPr indent="-342900" lvl="0" marL="457200" rtl="0" algn="l">
              <a:spcBef>
                <a:spcPts val="0"/>
              </a:spcBef>
              <a:spcAft>
                <a:spcPts val="0"/>
              </a:spcAft>
              <a:buClr>
                <a:srgbClr val="0E0E0E"/>
              </a:buClr>
              <a:buSzPts val="1800"/>
              <a:buChar char="●"/>
            </a:pPr>
            <a:r>
              <a:rPr b="1" lang="en">
                <a:solidFill>
                  <a:srgbClr val="0E0E0E"/>
                </a:solidFill>
              </a:rPr>
              <a:t>real-world vs synthetic </a:t>
            </a:r>
            <a:r>
              <a:rPr lang="en">
                <a:solidFill>
                  <a:srgbClr val="0E0E0E"/>
                </a:solidFill>
              </a:rPr>
              <a:t>datasets</a:t>
            </a:r>
            <a:endParaRPr>
              <a:solidFill>
                <a:srgbClr val="0E0E0E"/>
              </a:solidFill>
            </a:endParaRPr>
          </a:p>
          <a:p>
            <a:pPr indent="0" lvl="0" marL="0" rtl="0" algn="l">
              <a:spcBef>
                <a:spcPts val="1200"/>
              </a:spcBef>
              <a:spcAft>
                <a:spcPts val="0"/>
              </a:spcAft>
              <a:buNone/>
            </a:pPr>
            <a:r>
              <a:rPr lang="en">
                <a:solidFill>
                  <a:srgbClr val="0E0E0E"/>
                </a:solidFill>
              </a:rPr>
              <a:t>What's missing today:</a:t>
            </a:r>
            <a:endParaRPr>
              <a:solidFill>
                <a:srgbClr val="0E0E0E"/>
              </a:solidFill>
            </a:endParaRPr>
          </a:p>
          <a:p>
            <a:pPr indent="-342900" lvl="0" marL="457200" rtl="0" algn="l">
              <a:spcBef>
                <a:spcPts val="1200"/>
              </a:spcBef>
              <a:spcAft>
                <a:spcPts val="0"/>
              </a:spcAft>
              <a:buClr>
                <a:srgbClr val="0E0E0E"/>
              </a:buClr>
              <a:buSzPts val="1800"/>
              <a:buChar char="●"/>
            </a:pPr>
            <a:r>
              <a:rPr b="1" lang="en">
                <a:solidFill>
                  <a:srgbClr val="0E0E0E"/>
                </a:solidFill>
              </a:rPr>
              <a:t>No standard benchmark</a:t>
            </a:r>
            <a:r>
              <a:rPr lang="en">
                <a:solidFill>
                  <a:srgbClr val="0E0E0E"/>
                </a:solidFill>
              </a:rPr>
              <a:t> all </a:t>
            </a:r>
            <a:r>
              <a:rPr lang="en">
                <a:solidFill>
                  <a:srgbClr val="0E0E0E"/>
                </a:solidFill>
              </a:rPr>
              <a:t>aforementioned</a:t>
            </a:r>
            <a:endParaRPr>
              <a:solidFill>
                <a:srgbClr val="0E0E0E"/>
              </a:solidFill>
            </a:endParaRPr>
          </a:p>
          <a:p>
            <a:pPr indent="-342900" lvl="0" marL="457200" rtl="0" algn="l">
              <a:spcBef>
                <a:spcPts val="0"/>
              </a:spcBef>
              <a:spcAft>
                <a:spcPts val="0"/>
              </a:spcAft>
              <a:buClr>
                <a:srgbClr val="0E0E0E"/>
              </a:buClr>
              <a:buSzPts val="1800"/>
              <a:buChar char="●"/>
            </a:pPr>
            <a:r>
              <a:rPr lang="en">
                <a:solidFill>
                  <a:srgbClr val="0E0E0E"/>
                </a:solidFill>
              </a:rPr>
              <a:t>Each paper defines its own workload, making comparisons </a:t>
            </a:r>
            <a:r>
              <a:rPr b="1" lang="en">
                <a:solidFill>
                  <a:srgbClr val="0E0E0E"/>
                </a:solidFill>
              </a:rPr>
              <a:t>very hard</a:t>
            </a:r>
            <a:endParaRPr b="1">
              <a:solidFill>
                <a:srgbClr val="0E0E0E"/>
              </a:solidFill>
            </a:endParaRPr>
          </a:p>
        </p:txBody>
      </p:sp>
      <p:sp>
        <p:nvSpPr>
          <p:cNvPr id="7277" name="Google Shape;7277;p247"/>
          <p:cNvSpPr txBox="1"/>
          <p:nvPr/>
        </p:nvSpPr>
        <p:spPr>
          <a:xfrm>
            <a:off x="1015575" y="4712876"/>
            <a:ext cx="7534800" cy="2943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1200"/>
              </a:spcBef>
              <a:spcAft>
                <a:spcPts val="1200"/>
              </a:spcAft>
              <a:buClr>
                <a:schemeClr val="dk1"/>
              </a:buClr>
              <a:buSzPts val="688"/>
              <a:buFont typeface="Arial"/>
              <a:buNone/>
            </a:pPr>
            <a:r>
              <a:rPr lang="en" sz="788">
                <a:solidFill>
                  <a:schemeClr val="dk1"/>
                </a:solidFill>
                <a:latin typeface="Ubuntu"/>
                <a:ea typeface="Ubuntu"/>
                <a:cs typeface="Ubuntu"/>
                <a:sym typeface="Ubuntu"/>
              </a:rPr>
              <a:t>Simhadri, Harsha Vardhan, et al. Results of the Big ANN: NeurIPS'23 competition.</a:t>
            </a:r>
            <a:endParaRPr sz="800">
              <a:solidFill>
                <a:schemeClr val="dk1"/>
              </a:solidFill>
              <a:latin typeface="Ubuntu"/>
              <a:ea typeface="Ubuntu"/>
              <a:cs typeface="Ubuntu"/>
              <a:sym typeface="Ubuntu"/>
            </a:endParaRPr>
          </a:p>
        </p:txBody>
      </p:sp>
    </p:spTree>
  </p:cSld>
  <p:clrMapOvr>
    <a:masterClrMapping/>
  </p:clrMapOvr>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1" name="Shape 7281"/>
        <p:cNvGrpSpPr/>
        <p:nvPr/>
      </p:nvGrpSpPr>
      <p:grpSpPr>
        <a:xfrm>
          <a:off x="0" y="0"/>
          <a:ext cx="0" cy="0"/>
          <a:chOff x="0" y="0"/>
          <a:chExt cx="0" cy="0"/>
        </a:xfrm>
      </p:grpSpPr>
      <p:sp>
        <p:nvSpPr>
          <p:cNvPr id="7282" name="Google Shape;7282;p2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a:t>
            </a:r>
            <a:r>
              <a:rPr lang="en">
                <a:latin typeface="Ubuntu"/>
                <a:ea typeface="Ubuntu"/>
                <a:cs typeface="Ubuntu"/>
                <a:sym typeface="Ubuntu"/>
              </a:rPr>
              <a:t> directions </a:t>
            </a:r>
            <a:endParaRPr>
              <a:latin typeface="Ubuntu"/>
              <a:ea typeface="Ubuntu"/>
              <a:cs typeface="Ubuntu"/>
              <a:sym typeface="Ubuntu"/>
            </a:endParaRPr>
          </a:p>
        </p:txBody>
      </p:sp>
      <p:sp>
        <p:nvSpPr>
          <p:cNvPr id="7283" name="Google Shape;7283;p2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284" name="Google Shape;7284;p248"/>
          <p:cNvSpPr txBox="1"/>
          <p:nvPr>
            <p:ph idx="1" type="body"/>
          </p:nvPr>
        </p:nvSpPr>
        <p:spPr>
          <a:xfrm>
            <a:off x="562050" y="1113600"/>
            <a:ext cx="8019900" cy="29163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Char char="●"/>
            </a:pPr>
            <a:r>
              <a:rPr lang="en">
                <a:solidFill>
                  <a:schemeClr val="dk1"/>
                </a:solidFill>
              </a:rPr>
              <a:t>Comparative evaluation between streaming methods</a:t>
            </a:r>
            <a:endParaRPr>
              <a:solidFill>
                <a:schemeClr val="dk1"/>
              </a:solidFill>
            </a:endParaRPr>
          </a:p>
          <a:p>
            <a:pPr indent="-342900" lvl="0" marL="457200" rtl="0" algn="l">
              <a:lnSpc>
                <a:spcPct val="150000"/>
              </a:lnSpc>
              <a:spcBef>
                <a:spcPts val="0"/>
              </a:spcBef>
              <a:spcAft>
                <a:spcPts val="0"/>
              </a:spcAft>
              <a:buClr>
                <a:schemeClr val="dk1"/>
              </a:buClr>
              <a:buSzPts val="1800"/>
              <a:buFont typeface="Ubuntu"/>
              <a:buChar char="●"/>
            </a:pPr>
            <a:r>
              <a:rPr lang="en">
                <a:solidFill>
                  <a:schemeClr val="dk1"/>
                </a:solidFill>
              </a:rPr>
              <a:t>Standardize datasets, streaming workloads, metrics</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Maintaining index quality under updates</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Handling distribution drift</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Hybrid update strategies</a:t>
            </a:r>
            <a:endParaRPr>
              <a:solidFill>
                <a:schemeClr val="dk1"/>
              </a:solidFill>
            </a:endParaRPr>
          </a:p>
        </p:txBody>
      </p:sp>
      <p:sp>
        <p:nvSpPr>
          <p:cNvPr id="7285" name="Google Shape;7285;p2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9" name="Shape 7289"/>
        <p:cNvGrpSpPr/>
        <p:nvPr/>
      </p:nvGrpSpPr>
      <p:grpSpPr>
        <a:xfrm>
          <a:off x="0" y="0"/>
          <a:ext cx="0" cy="0"/>
          <a:chOff x="0" y="0"/>
          <a:chExt cx="0" cy="0"/>
        </a:xfrm>
      </p:grpSpPr>
      <p:sp>
        <p:nvSpPr>
          <p:cNvPr id="7290" name="Google Shape;7290;p249"/>
          <p:cNvSpPr txBox="1"/>
          <p:nvPr>
            <p:ph type="title"/>
          </p:nvPr>
        </p:nvSpPr>
        <p:spPr>
          <a:xfrm>
            <a:off x="0" y="2222425"/>
            <a:ext cx="9144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Early Termination</a:t>
            </a:r>
            <a:endParaRPr/>
          </a:p>
        </p:txBody>
      </p:sp>
      <p:sp>
        <p:nvSpPr>
          <p:cNvPr id="7291" name="Google Shape;7291;p2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292" name="Google Shape;7292;p249"/>
          <p:cNvSpPr txBox="1"/>
          <p:nvPr/>
        </p:nvSpPr>
        <p:spPr>
          <a:xfrm>
            <a:off x="397500" y="2858100"/>
            <a:ext cx="8349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Ubuntu"/>
                <a:ea typeface="Ubuntu"/>
                <a:cs typeface="Ubuntu"/>
                <a:sym typeface="Ubuntu"/>
              </a:rPr>
              <a:t>Many thanks to </a:t>
            </a:r>
            <a:r>
              <a:rPr lang="en">
                <a:solidFill>
                  <a:schemeClr val="dk2"/>
                </a:solidFill>
                <a:latin typeface="Ubuntu"/>
                <a:ea typeface="Ubuntu"/>
                <a:cs typeface="Ubuntu"/>
                <a:sym typeface="Ubuntu"/>
              </a:rPr>
              <a:t>Conglong Li et al. (LAET), Sonia Horchidan et al. (ConANN), Chao Zhang et al. (Ada-ef), </a:t>
            </a:r>
            <a:r>
              <a:rPr lang="en">
                <a:solidFill>
                  <a:schemeClr val="dk2"/>
                </a:solidFill>
                <a:latin typeface="Ubuntu"/>
                <a:ea typeface="Ubuntu"/>
                <a:cs typeface="Ubuntu"/>
                <a:sym typeface="Ubuntu"/>
              </a:rPr>
              <a:t>who provided supporting material </a:t>
            </a:r>
            <a:endParaRPr>
              <a:solidFill>
                <a:schemeClr val="dk2"/>
              </a:solidFill>
              <a:latin typeface="Ubuntu"/>
              <a:ea typeface="Ubuntu"/>
              <a:cs typeface="Ubuntu"/>
              <a:sym typeface="Ubuntu"/>
            </a:endParaRPr>
          </a:p>
          <a:p>
            <a:pPr indent="0" lvl="0" marL="0" rtl="0" algn="ctr">
              <a:spcBef>
                <a:spcPts val="0"/>
              </a:spcBef>
              <a:spcAft>
                <a:spcPts val="0"/>
              </a:spcAft>
              <a:buNone/>
            </a:pPr>
            <a:r>
              <a:t/>
            </a:r>
            <a:endParaRPr sz="1800">
              <a:solidFill>
                <a:schemeClr val="dk2"/>
              </a:solidFill>
              <a:latin typeface="Ubuntu"/>
              <a:ea typeface="Ubuntu"/>
              <a:cs typeface="Ubuntu"/>
              <a:sym typeface="Ubuntu"/>
            </a:endParaRPr>
          </a:p>
        </p:txBody>
      </p:sp>
    </p:spTree>
  </p:cSld>
  <p:clrMapOvr>
    <a:masterClrMapping/>
  </p:clrMapOvr>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6" name="Shape 7296"/>
        <p:cNvGrpSpPr/>
        <p:nvPr/>
      </p:nvGrpSpPr>
      <p:grpSpPr>
        <a:xfrm>
          <a:off x="0" y="0"/>
          <a:ext cx="0" cy="0"/>
          <a:chOff x="0" y="0"/>
          <a:chExt cx="0" cy="0"/>
        </a:xfrm>
      </p:grpSpPr>
      <p:sp>
        <p:nvSpPr>
          <p:cNvPr id="7297" name="Google Shape;7297;p2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Problems with current </a:t>
            </a:r>
            <a:r>
              <a:rPr lang="en"/>
              <a:t>vector search applications</a:t>
            </a:r>
            <a:endParaRPr>
              <a:latin typeface="Ubuntu"/>
              <a:ea typeface="Ubuntu"/>
              <a:cs typeface="Ubuntu"/>
              <a:sym typeface="Ubuntu"/>
            </a:endParaRPr>
          </a:p>
        </p:txBody>
      </p:sp>
      <p:sp>
        <p:nvSpPr>
          <p:cNvPr id="7298" name="Google Shape;7298;p250"/>
          <p:cNvSpPr txBox="1"/>
          <p:nvPr>
            <p:ph idx="1" type="body"/>
          </p:nvPr>
        </p:nvSpPr>
        <p:spPr>
          <a:xfrm>
            <a:off x="75" y="1281350"/>
            <a:ext cx="8091300" cy="34158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Clr>
                <a:schemeClr val="dk1"/>
              </a:buClr>
              <a:buSzPts val="1800"/>
              <a:buFont typeface="Ubuntu"/>
              <a:buChar char="●"/>
            </a:pPr>
            <a:r>
              <a:rPr lang="en">
                <a:solidFill>
                  <a:schemeClr val="dk1"/>
                </a:solidFill>
              </a:rPr>
              <a:t>All queries are processed with </a:t>
            </a:r>
            <a:r>
              <a:rPr b="1" lang="en">
                <a:solidFill>
                  <a:schemeClr val="dk1"/>
                </a:solidFill>
              </a:rPr>
              <a:t>the</a:t>
            </a:r>
            <a:r>
              <a:rPr b="1" lang="en">
                <a:solidFill>
                  <a:schemeClr val="dk1"/>
                </a:solidFill>
              </a:rPr>
              <a:t> same search hyperparameters</a:t>
            </a:r>
            <a:endParaRPr b="1">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0" lvl="0" marL="0" rtl="0" algn="l">
              <a:lnSpc>
                <a:spcPct val="95000"/>
              </a:lnSpc>
              <a:spcBef>
                <a:spcPts val="1200"/>
              </a:spcBef>
              <a:spcAft>
                <a:spcPts val="1200"/>
              </a:spcAft>
              <a:buNone/>
            </a:pPr>
            <a:r>
              <a:t/>
            </a:r>
            <a:endParaRPr/>
          </a:p>
        </p:txBody>
      </p:sp>
      <p:sp>
        <p:nvSpPr>
          <p:cNvPr id="7299" name="Google Shape;7299;p2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3" name="Shape 7303"/>
        <p:cNvGrpSpPr/>
        <p:nvPr/>
      </p:nvGrpSpPr>
      <p:grpSpPr>
        <a:xfrm>
          <a:off x="0" y="0"/>
          <a:ext cx="0" cy="0"/>
          <a:chOff x="0" y="0"/>
          <a:chExt cx="0" cy="0"/>
        </a:xfrm>
      </p:grpSpPr>
      <p:sp>
        <p:nvSpPr>
          <p:cNvPr id="7304" name="Google Shape;7304;p2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Problems with current </a:t>
            </a:r>
            <a:r>
              <a:rPr lang="en"/>
              <a:t>vector search applications</a:t>
            </a:r>
            <a:endParaRPr>
              <a:latin typeface="Ubuntu"/>
              <a:ea typeface="Ubuntu"/>
              <a:cs typeface="Ubuntu"/>
              <a:sym typeface="Ubuntu"/>
            </a:endParaRPr>
          </a:p>
        </p:txBody>
      </p:sp>
      <p:sp>
        <p:nvSpPr>
          <p:cNvPr id="7305" name="Google Shape;7305;p251"/>
          <p:cNvSpPr txBox="1"/>
          <p:nvPr>
            <p:ph idx="1" type="body"/>
          </p:nvPr>
        </p:nvSpPr>
        <p:spPr>
          <a:xfrm>
            <a:off x="75" y="1281350"/>
            <a:ext cx="8091300" cy="34158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Clr>
                <a:schemeClr val="dk1"/>
              </a:buClr>
              <a:buSzPts val="1800"/>
              <a:buFont typeface="Ubuntu"/>
              <a:buChar char="●"/>
            </a:pPr>
            <a:r>
              <a:rPr lang="en">
                <a:solidFill>
                  <a:schemeClr val="dk1"/>
                </a:solidFill>
              </a:rPr>
              <a:t>All queries are processed with </a:t>
            </a:r>
            <a:r>
              <a:rPr b="1" lang="en">
                <a:solidFill>
                  <a:schemeClr val="dk1"/>
                </a:solidFill>
              </a:rPr>
              <a:t>the same search hyperparameters</a:t>
            </a:r>
            <a:endParaRPr b="1">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Hyperparameter setting is challenging</a:t>
            </a:r>
            <a:endParaRPr>
              <a:solidFill>
                <a:schemeClr val="dk1"/>
              </a:solidFill>
            </a:endParaRPr>
          </a:p>
          <a:p>
            <a:pPr indent="-317500" lvl="1" marL="914400" rtl="0" algn="l">
              <a:lnSpc>
                <a:spcPct val="95000"/>
              </a:lnSpc>
              <a:spcBef>
                <a:spcPts val="0"/>
              </a:spcBef>
              <a:spcAft>
                <a:spcPts val="0"/>
              </a:spcAft>
              <a:buClr>
                <a:schemeClr val="dk1"/>
              </a:buClr>
              <a:buSzPts val="1400"/>
              <a:buFont typeface="Ubuntu"/>
              <a:buChar char="○"/>
            </a:pPr>
            <a:r>
              <a:rPr b="1" lang="en">
                <a:solidFill>
                  <a:schemeClr val="dk1"/>
                </a:solidFill>
              </a:rPr>
              <a:t>R</a:t>
            </a:r>
            <a:r>
              <a:rPr b="1" lang="en">
                <a:solidFill>
                  <a:schemeClr val="dk1"/>
                </a:solidFill>
                <a:latin typeface="Ubuntu"/>
                <a:ea typeface="Ubuntu"/>
                <a:cs typeface="Ubuntu"/>
                <a:sym typeface="Ubuntu"/>
              </a:rPr>
              <a:t>ecall vs speed tradeoff</a:t>
            </a:r>
            <a:r>
              <a:rPr b="1" lang="en">
                <a:solidFill>
                  <a:schemeClr val="dk1"/>
                </a:solidFill>
              </a:rPr>
              <a:t> → extensive tuning</a:t>
            </a:r>
            <a:endParaRPr>
              <a:solidFill>
                <a:schemeClr val="dk1"/>
              </a:solidFill>
              <a:latin typeface="Ubuntu"/>
              <a:ea typeface="Ubuntu"/>
              <a:cs typeface="Ubuntu"/>
              <a:sym typeface="Ubuntu"/>
            </a:endParaRPr>
          </a:p>
          <a:p>
            <a:pPr indent="-317500" lvl="1" marL="914400" rtl="0" algn="l">
              <a:lnSpc>
                <a:spcPct val="95000"/>
              </a:lnSpc>
              <a:spcBef>
                <a:spcPts val="0"/>
              </a:spcBef>
              <a:spcAft>
                <a:spcPts val="0"/>
              </a:spcAft>
              <a:buClr>
                <a:schemeClr val="dk1"/>
              </a:buClr>
              <a:buSzPts val="1400"/>
              <a:buFont typeface="Ubuntu"/>
              <a:buChar char="○"/>
            </a:pPr>
            <a:r>
              <a:rPr b="1" lang="en">
                <a:solidFill>
                  <a:schemeClr val="dk1"/>
                </a:solidFill>
                <a:latin typeface="Ubuntu"/>
                <a:ea typeface="Ubuntu"/>
                <a:cs typeface="Ubuntu"/>
                <a:sym typeface="Ubuntu"/>
              </a:rPr>
              <a:t>Mapping</a:t>
            </a:r>
            <a:r>
              <a:rPr lang="en">
                <a:solidFill>
                  <a:schemeClr val="dk1"/>
                </a:solidFill>
                <a:latin typeface="Ubuntu"/>
                <a:ea typeface="Ubuntu"/>
                <a:cs typeface="Ubuntu"/>
                <a:sym typeface="Ubuntu"/>
              </a:rPr>
              <a:t> hyperparameters</a:t>
            </a:r>
            <a:r>
              <a:rPr lang="en">
                <a:solidFill>
                  <a:schemeClr val="dk1"/>
                </a:solidFill>
              </a:rPr>
              <a:t> to average </a:t>
            </a:r>
            <a:r>
              <a:rPr lang="en">
                <a:solidFill>
                  <a:schemeClr val="dk1"/>
                </a:solidFill>
                <a:latin typeface="Ubuntu"/>
                <a:ea typeface="Ubuntu"/>
                <a:cs typeface="Ubuntu"/>
                <a:sym typeface="Ubuntu"/>
              </a:rPr>
              <a:t>recall</a:t>
            </a:r>
            <a:endParaRPr>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0" lvl="0" marL="0" rtl="0" algn="l">
              <a:lnSpc>
                <a:spcPct val="95000"/>
              </a:lnSpc>
              <a:spcBef>
                <a:spcPts val="1200"/>
              </a:spcBef>
              <a:spcAft>
                <a:spcPts val="1200"/>
              </a:spcAft>
              <a:buNone/>
            </a:pPr>
            <a:r>
              <a:t/>
            </a:r>
            <a:endParaRPr/>
          </a:p>
        </p:txBody>
      </p:sp>
      <p:sp>
        <p:nvSpPr>
          <p:cNvPr id="7306" name="Google Shape;7306;p2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0" name="Shape 7310"/>
        <p:cNvGrpSpPr/>
        <p:nvPr/>
      </p:nvGrpSpPr>
      <p:grpSpPr>
        <a:xfrm>
          <a:off x="0" y="0"/>
          <a:ext cx="0" cy="0"/>
          <a:chOff x="0" y="0"/>
          <a:chExt cx="0" cy="0"/>
        </a:xfrm>
      </p:grpSpPr>
      <p:sp>
        <p:nvSpPr>
          <p:cNvPr id="7311" name="Google Shape;7311;p2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Problems with current </a:t>
            </a:r>
            <a:r>
              <a:rPr lang="en"/>
              <a:t>vector search applications</a:t>
            </a:r>
            <a:endParaRPr>
              <a:latin typeface="Ubuntu"/>
              <a:ea typeface="Ubuntu"/>
              <a:cs typeface="Ubuntu"/>
              <a:sym typeface="Ubuntu"/>
            </a:endParaRPr>
          </a:p>
        </p:txBody>
      </p:sp>
      <p:sp>
        <p:nvSpPr>
          <p:cNvPr id="7312" name="Google Shape;7312;p252"/>
          <p:cNvSpPr txBox="1"/>
          <p:nvPr>
            <p:ph idx="1" type="body"/>
          </p:nvPr>
        </p:nvSpPr>
        <p:spPr>
          <a:xfrm>
            <a:off x="75" y="1281350"/>
            <a:ext cx="8091300" cy="34158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Clr>
                <a:schemeClr val="dk1"/>
              </a:buClr>
              <a:buSzPts val="1800"/>
              <a:buFont typeface="Ubuntu"/>
              <a:buChar char="●"/>
            </a:pPr>
            <a:r>
              <a:rPr lang="en">
                <a:solidFill>
                  <a:schemeClr val="dk1"/>
                </a:solidFill>
              </a:rPr>
              <a:t>All queries are processed with </a:t>
            </a:r>
            <a:r>
              <a:rPr b="1" lang="en">
                <a:solidFill>
                  <a:schemeClr val="dk1"/>
                </a:solidFill>
              </a:rPr>
              <a:t>the same search hyperparameters</a:t>
            </a:r>
            <a:endParaRPr b="1">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Hyperparameter setting is challenging</a:t>
            </a:r>
            <a:endParaRPr>
              <a:solidFill>
                <a:schemeClr val="dk1"/>
              </a:solidFill>
            </a:endParaRPr>
          </a:p>
          <a:p>
            <a:pPr indent="-317500" lvl="1" marL="914400" rtl="0" algn="l">
              <a:lnSpc>
                <a:spcPct val="95000"/>
              </a:lnSpc>
              <a:spcBef>
                <a:spcPts val="0"/>
              </a:spcBef>
              <a:spcAft>
                <a:spcPts val="0"/>
              </a:spcAft>
              <a:buClr>
                <a:schemeClr val="dk1"/>
              </a:buClr>
              <a:buSzPts val="1400"/>
              <a:buFont typeface="Ubuntu"/>
              <a:buChar char="○"/>
            </a:pPr>
            <a:r>
              <a:rPr b="1" lang="en">
                <a:solidFill>
                  <a:schemeClr val="dk1"/>
                </a:solidFill>
              </a:rPr>
              <a:t>R</a:t>
            </a:r>
            <a:r>
              <a:rPr b="1" lang="en">
                <a:solidFill>
                  <a:schemeClr val="dk1"/>
                </a:solidFill>
                <a:latin typeface="Ubuntu"/>
                <a:ea typeface="Ubuntu"/>
                <a:cs typeface="Ubuntu"/>
                <a:sym typeface="Ubuntu"/>
              </a:rPr>
              <a:t>ecall vs speed tradeoff</a:t>
            </a:r>
            <a:r>
              <a:rPr b="1" lang="en">
                <a:solidFill>
                  <a:schemeClr val="dk1"/>
                </a:solidFill>
              </a:rPr>
              <a:t> → extensive tuning</a:t>
            </a:r>
            <a:endParaRPr>
              <a:solidFill>
                <a:schemeClr val="dk1"/>
              </a:solidFill>
              <a:latin typeface="Ubuntu"/>
              <a:ea typeface="Ubuntu"/>
              <a:cs typeface="Ubuntu"/>
              <a:sym typeface="Ubuntu"/>
            </a:endParaRPr>
          </a:p>
          <a:p>
            <a:pPr indent="-317500" lvl="1" marL="914400" rtl="0" algn="l">
              <a:lnSpc>
                <a:spcPct val="95000"/>
              </a:lnSpc>
              <a:spcBef>
                <a:spcPts val="0"/>
              </a:spcBef>
              <a:spcAft>
                <a:spcPts val="0"/>
              </a:spcAft>
              <a:buClr>
                <a:schemeClr val="dk1"/>
              </a:buClr>
              <a:buSzPts val="1400"/>
              <a:buFont typeface="Ubuntu"/>
              <a:buChar char="○"/>
            </a:pPr>
            <a:r>
              <a:rPr b="1" lang="en">
                <a:solidFill>
                  <a:schemeClr val="dk1"/>
                </a:solidFill>
                <a:latin typeface="Ubuntu"/>
                <a:ea typeface="Ubuntu"/>
                <a:cs typeface="Ubuntu"/>
                <a:sym typeface="Ubuntu"/>
              </a:rPr>
              <a:t>Mapping</a:t>
            </a:r>
            <a:r>
              <a:rPr lang="en">
                <a:solidFill>
                  <a:schemeClr val="dk1"/>
                </a:solidFill>
                <a:latin typeface="Ubuntu"/>
                <a:ea typeface="Ubuntu"/>
                <a:cs typeface="Ubuntu"/>
                <a:sym typeface="Ubuntu"/>
              </a:rPr>
              <a:t> hyperparameters</a:t>
            </a:r>
            <a:r>
              <a:rPr lang="en">
                <a:solidFill>
                  <a:schemeClr val="dk1"/>
                </a:solidFill>
              </a:rPr>
              <a:t> to average </a:t>
            </a:r>
            <a:r>
              <a:rPr lang="en">
                <a:solidFill>
                  <a:schemeClr val="dk1"/>
                </a:solidFill>
                <a:latin typeface="Ubuntu"/>
                <a:ea typeface="Ubuntu"/>
                <a:cs typeface="Ubuntu"/>
                <a:sym typeface="Ubuntu"/>
              </a:rPr>
              <a:t>recall</a:t>
            </a:r>
            <a:endParaRPr>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Suboptimal results for </a:t>
            </a:r>
            <a:r>
              <a:rPr b="1" lang="en">
                <a:solidFill>
                  <a:schemeClr val="dk1"/>
                </a:solidFill>
              </a:rPr>
              <a:t>individual</a:t>
            </a:r>
            <a:r>
              <a:rPr lang="en">
                <a:solidFill>
                  <a:schemeClr val="dk1"/>
                </a:solidFill>
              </a:rPr>
              <a:t> queries</a:t>
            </a:r>
            <a:endParaRPr/>
          </a:p>
        </p:txBody>
      </p:sp>
      <p:sp>
        <p:nvSpPr>
          <p:cNvPr id="7313" name="Google Shape;7313;p2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7" name="Shape 7317"/>
        <p:cNvGrpSpPr/>
        <p:nvPr/>
      </p:nvGrpSpPr>
      <p:grpSpPr>
        <a:xfrm>
          <a:off x="0" y="0"/>
          <a:ext cx="0" cy="0"/>
          <a:chOff x="0" y="0"/>
          <a:chExt cx="0" cy="0"/>
        </a:xfrm>
      </p:grpSpPr>
      <p:sp>
        <p:nvSpPr>
          <p:cNvPr id="7318" name="Google Shape;7318;p2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Problems with current </a:t>
            </a:r>
            <a:r>
              <a:rPr lang="en"/>
              <a:t>vector search applications</a:t>
            </a:r>
            <a:endParaRPr>
              <a:latin typeface="Ubuntu"/>
              <a:ea typeface="Ubuntu"/>
              <a:cs typeface="Ubuntu"/>
              <a:sym typeface="Ubuntu"/>
            </a:endParaRPr>
          </a:p>
        </p:txBody>
      </p:sp>
      <p:sp>
        <p:nvSpPr>
          <p:cNvPr id="7319" name="Google Shape;7319;p253"/>
          <p:cNvSpPr txBox="1"/>
          <p:nvPr>
            <p:ph idx="1" type="body"/>
          </p:nvPr>
        </p:nvSpPr>
        <p:spPr>
          <a:xfrm>
            <a:off x="75" y="1281350"/>
            <a:ext cx="8091300" cy="34158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Clr>
                <a:schemeClr val="dk1"/>
              </a:buClr>
              <a:buSzPts val="1800"/>
              <a:buFont typeface="Ubuntu"/>
              <a:buChar char="●"/>
            </a:pPr>
            <a:r>
              <a:rPr lang="en">
                <a:solidFill>
                  <a:schemeClr val="dk1"/>
                </a:solidFill>
              </a:rPr>
              <a:t>All queries are processed with </a:t>
            </a:r>
            <a:r>
              <a:rPr b="1" lang="en">
                <a:solidFill>
                  <a:schemeClr val="dk1"/>
                </a:solidFill>
              </a:rPr>
              <a:t>the same search hyperparameters</a:t>
            </a:r>
            <a:endParaRPr b="1">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Hyperparameter setting is challenging</a:t>
            </a:r>
            <a:endParaRPr>
              <a:solidFill>
                <a:schemeClr val="dk1"/>
              </a:solidFill>
            </a:endParaRPr>
          </a:p>
          <a:p>
            <a:pPr indent="-317500" lvl="1" marL="914400" rtl="0" algn="l">
              <a:lnSpc>
                <a:spcPct val="95000"/>
              </a:lnSpc>
              <a:spcBef>
                <a:spcPts val="0"/>
              </a:spcBef>
              <a:spcAft>
                <a:spcPts val="0"/>
              </a:spcAft>
              <a:buClr>
                <a:schemeClr val="dk1"/>
              </a:buClr>
              <a:buSzPts val="1400"/>
              <a:buFont typeface="Ubuntu"/>
              <a:buChar char="○"/>
            </a:pPr>
            <a:r>
              <a:rPr b="1" lang="en">
                <a:solidFill>
                  <a:schemeClr val="dk1"/>
                </a:solidFill>
              </a:rPr>
              <a:t>R</a:t>
            </a:r>
            <a:r>
              <a:rPr b="1" lang="en">
                <a:solidFill>
                  <a:schemeClr val="dk1"/>
                </a:solidFill>
                <a:latin typeface="Ubuntu"/>
                <a:ea typeface="Ubuntu"/>
                <a:cs typeface="Ubuntu"/>
                <a:sym typeface="Ubuntu"/>
              </a:rPr>
              <a:t>ecall vs speed tradeoff</a:t>
            </a:r>
            <a:r>
              <a:rPr b="1" lang="en">
                <a:solidFill>
                  <a:schemeClr val="dk1"/>
                </a:solidFill>
              </a:rPr>
              <a:t> → extensive tuning</a:t>
            </a:r>
            <a:endParaRPr>
              <a:solidFill>
                <a:schemeClr val="dk1"/>
              </a:solidFill>
              <a:latin typeface="Ubuntu"/>
              <a:ea typeface="Ubuntu"/>
              <a:cs typeface="Ubuntu"/>
              <a:sym typeface="Ubuntu"/>
            </a:endParaRPr>
          </a:p>
          <a:p>
            <a:pPr indent="-317500" lvl="1" marL="914400" rtl="0" algn="l">
              <a:lnSpc>
                <a:spcPct val="95000"/>
              </a:lnSpc>
              <a:spcBef>
                <a:spcPts val="0"/>
              </a:spcBef>
              <a:spcAft>
                <a:spcPts val="0"/>
              </a:spcAft>
              <a:buClr>
                <a:schemeClr val="dk1"/>
              </a:buClr>
              <a:buSzPts val="1400"/>
              <a:buFont typeface="Ubuntu"/>
              <a:buChar char="○"/>
            </a:pPr>
            <a:r>
              <a:rPr b="1" lang="en">
                <a:solidFill>
                  <a:schemeClr val="dk1"/>
                </a:solidFill>
                <a:latin typeface="Ubuntu"/>
                <a:ea typeface="Ubuntu"/>
                <a:cs typeface="Ubuntu"/>
                <a:sym typeface="Ubuntu"/>
              </a:rPr>
              <a:t>Mapping</a:t>
            </a:r>
            <a:r>
              <a:rPr lang="en">
                <a:solidFill>
                  <a:schemeClr val="dk1"/>
                </a:solidFill>
                <a:latin typeface="Ubuntu"/>
                <a:ea typeface="Ubuntu"/>
                <a:cs typeface="Ubuntu"/>
                <a:sym typeface="Ubuntu"/>
              </a:rPr>
              <a:t> hyperparameters</a:t>
            </a:r>
            <a:r>
              <a:rPr lang="en">
                <a:solidFill>
                  <a:schemeClr val="dk1"/>
                </a:solidFill>
              </a:rPr>
              <a:t> to average </a:t>
            </a:r>
            <a:r>
              <a:rPr lang="en">
                <a:solidFill>
                  <a:schemeClr val="dk1"/>
                </a:solidFill>
                <a:latin typeface="Ubuntu"/>
                <a:ea typeface="Ubuntu"/>
                <a:cs typeface="Ubuntu"/>
                <a:sym typeface="Ubuntu"/>
              </a:rPr>
              <a:t>recall</a:t>
            </a:r>
            <a:endParaRPr>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Suboptimal results for </a:t>
            </a:r>
            <a:r>
              <a:rPr b="1" lang="en">
                <a:solidFill>
                  <a:schemeClr val="dk1"/>
                </a:solidFill>
              </a:rPr>
              <a:t>individual</a:t>
            </a:r>
            <a:r>
              <a:rPr lang="en">
                <a:solidFill>
                  <a:schemeClr val="dk1"/>
                </a:solidFill>
              </a:rPr>
              <a:t> queries</a:t>
            </a:r>
            <a:endParaRPr/>
          </a:p>
        </p:txBody>
      </p:sp>
      <p:sp>
        <p:nvSpPr>
          <p:cNvPr id="7320" name="Google Shape;7320;p2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321" name="Google Shape;7321;p253"/>
          <p:cNvPicPr preferRelativeResize="0"/>
          <p:nvPr/>
        </p:nvPicPr>
        <p:blipFill>
          <a:blip r:embed="rId3">
            <a:alphaModFix/>
          </a:blip>
          <a:stretch>
            <a:fillRect/>
          </a:stretch>
        </p:blipFill>
        <p:spPr>
          <a:xfrm>
            <a:off x="5870111" y="2107789"/>
            <a:ext cx="3003076" cy="1555008"/>
          </a:xfrm>
          <a:prstGeom prst="rect">
            <a:avLst/>
          </a:prstGeom>
          <a:noFill/>
          <a:ln cap="flat" cmpd="sng" w="20625">
            <a:solidFill>
              <a:schemeClr val="dk2"/>
            </a:solidFill>
            <a:prstDash val="solid"/>
            <a:round/>
            <a:headEnd len="sm" w="sm" type="none"/>
            <a:tailEnd len="sm" w="sm" type="none"/>
          </a:ln>
        </p:spPr>
      </p:pic>
      <p:sp>
        <p:nvSpPr>
          <p:cNvPr id="7322" name="Google Shape;7322;p253"/>
          <p:cNvSpPr txBox="1"/>
          <p:nvPr/>
        </p:nvSpPr>
        <p:spPr>
          <a:xfrm>
            <a:off x="5847111" y="1863419"/>
            <a:ext cx="3043500" cy="206100"/>
          </a:xfrm>
          <a:prstGeom prst="rect">
            <a:avLst/>
          </a:prstGeom>
          <a:noFill/>
          <a:ln>
            <a:noFill/>
          </a:ln>
        </p:spPr>
        <p:txBody>
          <a:bodyPr anchorCtr="0" anchor="t" bIns="74900" lIns="74900" spcFirstLastPara="1" rIns="74900" wrap="square" tIns="74900">
            <a:noAutofit/>
          </a:bodyPr>
          <a:lstStyle/>
          <a:p>
            <a:pPr indent="0" lvl="0" marL="0" rtl="0" algn="ctr">
              <a:spcBef>
                <a:spcPts val="0"/>
              </a:spcBef>
              <a:spcAft>
                <a:spcPts val="0"/>
              </a:spcAft>
              <a:buNone/>
            </a:pPr>
            <a:r>
              <a:rPr i="1" lang="en" sz="819">
                <a:solidFill>
                  <a:schemeClr val="dk2"/>
                </a:solidFill>
              </a:rPr>
              <a:t>HNSW (ef=750), DEEP100M, 1000 queries, avg. recall=0.95</a:t>
            </a:r>
            <a:endParaRPr i="1" sz="819">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A Brief History of Vector Similarity Search</a:t>
            </a:r>
            <a:endParaRPr/>
          </a:p>
        </p:txBody>
      </p:sp>
      <p:sp>
        <p:nvSpPr>
          <p:cNvPr id="419" name="Google Shape;419;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p:txBody>
      </p:sp>
      <p:sp>
        <p:nvSpPr>
          <p:cNvPr id="420" name="Google Shape;420;p47"/>
          <p:cNvSpPr txBox="1"/>
          <p:nvPr>
            <p:ph idx="12" type="sldNum"/>
          </p:nvPr>
        </p:nvSpPr>
        <p:spPr>
          <a:xfrm>
            <a:off x="8472457" y="4637590"/>
            <a:ext cx="552000" cy="4359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21" name="Google Shape;421;p47"/>
          <p:cNvPicPr preferRelativeResize="0"/>
          <p:nvPr/>
        </p:nvPicPr>
        <p:blipFill rotWithShape="1">
          <a:blip r:embed="rId3">
            <a:alphaModFix/>
          </a:blip>
          <a:srcRect b="0" l="0" r="34482" t="0"/>
          <a:stretch/>
        </p:blipFill>
        <p:spPr>
          <a:xfrm>
            <a:off x="69449" y="1096463"/>
            <a:ext cx="2939971" cy="1744819"/>
          </a:xfrm>
          <a:prstGeom prst="rect">
            <a:avLst/>
          </a:prstGeom>
          <a:noFill/>
          <a:ln>
            <a:noFill/>
          </a:ln>
        </p:spPr>
      </p:pic>
      <p:pic>
        <p:nvPicPr>
          <p:cNvPr id="422" name="Google Shape;422;p47"/>
          <p:cNvPicPr preferRelativeResize="0"/>
          <p:nvPr/>
        </p:nvPicPr>
        <p:blipFill rotWithShape="1">
          <a:blip r:embed="rId4">
            <a:alphaModFix/>
          </a:blip>
          <a:srcRect b="0" l="0" r="0" t="0"/>
          <a:stretch/>
        </p:blipFill>
        <p:spPr>
          <a:xfrm>
            <a:off x="3048009" y="1144316"/>
            <a:ext cx="4502287" cy="1649111"/>
          </a:xfrm>
          <a:prstGeom prst="rect">
            <a:avLst/>
          </a:prstGeom>
          <a:noFill/>
          <a:ln>
            <a:noFill/>
          </a:ln>
        </p:spPr>
      </p:pic>
      <p:sp>
        <p:nvSpPr>
          <p:cNvPr id="423" name="Google Shape;423;p47"/>
          <p:cNvSpPr txBox="1"/>
          <p:nvPr/>
        </p:nvSpPr>
        <p:spPr>
          <a:xfrm rot="-896949">
            <a:off x="5078693" y="1315569"/>
            <a:ext cx="1749098" cy="6464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3600" u="none" cap="none" strike="noStrike">
                <a:solidFill>
                  <a:schemeClr val="accent4"/>
                </a:solidFill>
                <a:latin typeface="Arial"/>
                <a:ea typeface="Arial"/>
                <a:cs typeface="Arial"/>
                <a:sym typeface="Arial"/>
              </a:rPr>
              <a:t>1990’s</a:t>
            </a:r>
            <a:endParaRPr b="1" i="0" sz="1400" u="none" cap="none" strike="noStrike">
              <a:solidFill>
                <a:schemeClr val="accent4"/>
              </a:solidFill>
              <a:latin typeface="Arial"/>
              <a:ea typeface="Arial"/>
              <a:cs typeface="Arial"/>
              <a:sym typeface="Arial"/>
            </a:endParaRPr>
          </a:p>
        </p:txBody>
      </p:sp>
    </p:spTree>
  </p:cSld>
  <p:clrMapOvr>
    <a:masterClrMapping/>
  </p:clrMapOvr>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6" name="Shape 7326"/>
        <p:cNvGrpSpPr/>
        <p:nvPr/>
      </p:nvGrpSpPr>
      <p:grpSpPr>
        <a:xfrm>
          <a:off x="0" y="0"/>
          <a:ext cx="0" cy="0"/>
          <a:chOff x="0" y="0"/>
          <a:chExt cx="0" cy="0"/>
        </a:xfrm>
      </p:grpSpPr>
      <p:sp>
        <p:nvSpPr>
          <p:cNvPr id="7327" name="Google Shape;7327;p2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Problems with current </a:t>
            </a:r>
            <a:r>
              <a:rPr lang="en"/>
              <a:t>vector search applications</a:t>
            </a:r>
            <a:endParaRPr>
              <a:latin typeface="Ubuntu"/>
              <a:ea typeface="Ubuntu"/>
              <a:cs typeface="Ubuntu"/>
              <a:sym typeface="Ubuntu"/>
            </a:endParaRPr>
          </a:p>
        </p:txBody>
      </p:sp>
      <p:sp>
        <p:nvSpPr>
          <p:cNvPr id="7328" name="Google Shape;7328;p254"/>
          <p:cNvSpPr txBox="1"/>
          <p:nvPr>
            <p:ph idx="1" type="body"/>
          </p:nvPr>
        </p:nvSpPr>
        <p:spPr>
          <a:xfrm>
            <a:off x="75" y="1281350"/>
            <a:ext cx="8091300" cy="34158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Clr>
                <a:schemeClr val="dk1"/>
              </a:buClr>
              <a:buSzPts val="1800"/>
              <a:buFont typeface="Ubuntu"/>
              <a:buChar char="●"/>
            </a:pPr>
            <a:r>
              <a:rPr lang="en">
                <a:solidFill>
                  <a:schemeClr val="dk1"/>
                </a:solidFill>
              </a:rPr>
              <a:t>All queries are processed with </a:t>
            </a:r>
            <a:r>
              <a:rPr b="1" lang="en">
                <a:solidFill>
                  <a:schemeClr val="dk1"/>
                </a:solidFill>
              </a:rPr>
              <a:t>the same search hyperparameters</a:t>
            </a:r>
            <a:endParaRPr b="1">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Hyperparameter setting is challenging</a:t>
            </a:r>
            <a:endParaRPr>
              <a:solidFill>
                <a:schemeClr val="dk1"/>
              </a:solidFill>
            </a:endParaRPr>
          </a:p>
          <a:p>
            <a:pPr indent="-317500" lvl="1" marL="914400" rtl="0" algn="l">
              <a:lnSpc>
                <a:spcPct val="95000"/>
              </a:lnSpc>
              <a:spcBef>
                <a:spcPts val="0"/>
              </a:spcBef>
              <a:spcAft>
                <a:spcPts val="0"/>
              </a:spcAft>
              <a:buClr>
                <a:schemeClr val="dk1"/>
              </a:buClr>
              <a:buSzPts val="1400"/>
              <a:buFont typeface="Ubuntu"/>
              <a:buChar char="○"/>
            </a:pPr>
            <a:r>
              <a:rPr b="1" lang="en">
                <a:solidFill>
                  <a:schemeClr val="dk1"/>
                </a:solidFill>
              </a:rPr>
              <a:t>R</a:t>
            </a:r>
            <a:r>
              <a:rPr b="1" lang="en">
                <a:solidFill>
                  <a:schemeClr val="dk1"/>
                </a:solidFill>
                <a:latin typeface="Ubuntu"/>
                <a:ea typeface="Ubuntu"/>
                <a:cs typeface="Ubuntu"/>
                <a:sym typeface="Ubuntu"/>
              </a:rPr>
              <a:t>ecall vs speed tradeoff</a:t>
            </a:r>
            <a:r>
              <a:rPr b="1" lang="en">
                <a:solidFill>
                  <a:schemeClr val="dk1"/>
                </a:solidFill>
              </a:rPr>
              <a:t> → extensive tuning</a:t>
            </a:r>
            <a:endParaRPr>
              <a:solidFill>
                <a:schemeClr val="dk1"/>
              </a:solidFill>
              <a:latin typeface="Ubuntu"/>
              <a:ea typeface="Ubuntu"/>
              <a:cs typeface="Ubuntu"/>
              <a:sym typeface="Ubuntu"/>
            </a:endParaRPr>
          </a:p>
          <a:p>
            <a:pPr indent="-317500" lvl="1" marL="914400" rtl="0" algn="l">
              <a:lnSpc>
                <a:spcPct val="95000"/>
              </a:lnSpc>
              <a:spcBef>
                <a:spcPts val="0"/>
              </a:spcBef>
              <a:spcAft>
                <a:spcPts val="0"/>
              </a:spcAft>
              <a:buClr>
                <a:schemeClr val="dk1"/>
              </a:buClr>
              <a:buSzPts val="1400"/>
              <a:buFont typeface="Ubuntu"/>
              <a:buChar char="○"/>
            </a:pPr>
            <a:r>
              <a:rPr b="1" lang="en">
                <a:solidFill>
                  <a:schemeClr val="dk1"/>
                </a:solidFill>
                <a:latin typeface="Ubuntu"/>
                <a:ea typeface="Ubuntu"/>
                <a:cs typeface="Ubuntu"/>
                <a:sym typeface="Ubuntu"/>
              </a:rPr>
              <a:t>Mapping</a:t>
            </a:r>
            <a:r>
              <a:rPr lang="en">
                <a:solidFill>
                  <a:schemeClr val="dk1"/>
                </a:solidFill>
                <a:latin typeface="Ubuntu"/>
                <a:ea typeface="Ubuntu"/>
                <a:cs typeface="Ubuntu"/>
                <a:sym typeface="Ubuntu"/>
              </a:rPr>
              <a:t> hyperparameters</a:t>
            </a:r>
            <a:r>
              <a:rPr lang="en">
                <a:solidFill>
                  <a:schemeClr val="dk1"/>
                </a:solidFill>
              </a:rPr>
              <a:t> to average </a:t>
            </a:r>
            <a:r>
              <a:rPr lang="en">
                <a:solidFill>
                  <a:schemeClr val="dk1"/>
                </a:solidFill>
                <a:latin typeface="Ubuntu"/>
                <a:ea typeface="Ubuntu"/>
                <a:cs typeface="Ubuntu"/>
                <a:sym typeface="Ubuntu"/>
              </a:rPr>
              <a:t>recall</a:t>
            </a:r>
            <a:endParaRPr>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Suboptimal results for </a:t>
            </a:r>
            <a:r>
              <a:rPr b="1" lang="en">
                <a:solidFill>
                  <a:schemeClr val="dk1"/>
                </a:solidFill>
              </a:rPr>
              <a:t>individual</a:t>
            </a:r>
            <a:r>
              <a:rPr lang="en">
                <a:solidFill>
                  <a:schemeClr val="dk1"/>
                </a:solidFill>
              </a:rPr>
              <a:t> queries</a:t>
            </a:r>
            <a:endParaRPr>
              <a:solidFill>
                <a:schemeClr val="dk1"/>
              </a:solidFill>
            </a:endParaRPr>
          </a:p>
          <a:p>
            <a:pPr indent="-317500" lvl="1" marL="914400" rtl="0" algn="l">
              <a:lnSpc>
                <a:spcPct val="95000"/>
              </a:lnSpc>
              <a:spcBef>
                <a:spcPts val="0"/>
              </a:spcBef>
              <a:spcAft>
                <a:spcPts val="0"/>
              </a:spcAft>
              <a:buSzPts val="1400"/>
              <a:buChar char="○"/>
            </a:pPr>
            <a:r>
              <a:rPr lang="en">
                <a:solidFill>
                  <a:schemeClr val="dk1"/>
                </a:solidFill>
              </a:rPr>
              <a:t>hard queries might</a:t>
            </a:r>
            <a:r>
              <a:rPr lang="en"/>
              <a:t> </a:t>
            </a:r>
            <a:r>
              <a:rPr b="1" lang="en">
                <a:solidFill>
                  <a:srgbClr val="C00000"/>
                </a:solidFill>
              </a:rPr>
              <a:t>undershoot </a:t>
            </a:r>
            <a:r>
              <a:rPr lang="en">
                <a:solidFill>
                  <a:srgbClr val="C00000"/>
                </a:solidFill>
              </a:rPr>
              <a:t>(low recall) → inaccurate results!</a:t>
            </a:r>
            <a:endParaRPr>
              <a:solidFill>
                <a:schemeClr val="dk1"/>
              </a:solidFill>
            </a:endParaRPr>
          </a:p>
        </p:txBody>
      </p:sp>
      <p:sp>
        <p:nvSpPr>
          <p:cNvPr id="7329" name="Google Shape;7329;p2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330" name="Google Shape;7330;p254"/>
          <p:cNvPicPr preferRelativeResize="0"/>
          <p:nvPr/>
        </p:nvPicPr>
        <p:blipFill>
          <a:blip r:embed="rId3">
            <a:alphaModFix/>
          </a:blip>
          <a:stretch>
            <a:fillRect/>
          </a:stretch>
        </p:blipFill>
        <p:spPr>
          <a:xfrm>
            <a:off x="5870111" y="2107789"/>
            <a:ext cx="3003076" cy="1555008"/>
          </a:xfrm>
          <a:prstGeom prst="rect">
            <a:avLst/>
          </a:prstGeom>
          <a:noFill/>
          <a:ln cap="flat" cmpd="sng" w="20625">
            <a:solidFill>
              <a:schemeClr val="dk2"/>
            </a:solidFill>
            <a:prstDash val="solid"/>
            <a:round/>
            <a:headEnd len="sm" w="sm" type="none"/>
            <a:tailEnd len="sm" w="sm" type="none"/>
          </a:ln>
        </p:spPr>
      </p:pic>
      <p:sp>
        <p:nvSpPr>
          <p:cNvPr id="7331" name="Google Shape;7331;p254"/>
          <p:cNvSpPr txBox="1"/>
          <p:nvPr/>
        </p:nvSpPr>
        <p:spPr>
          <a:xfrm>
            <a:off x="5847111" y="1863419"/>
            <a:ext cx="3043500" cy="206100"/>
          </a:xfrm>
          <a:prstGeom prst="rect">
            <a:avLst/>
          </a:prstGeom>
          <a:noFill/>
          <a:ln>
            <a:noFill/>
          </a:ln>
        </p:spPr>
        <p:txBody>
          <a:bodyPr anchorCtr="0" anchor="t" bIns="74900" lIns="74900" spcFirstLastPara="1" rIns="74900" wrap="square" tIns="74900">
            <a:noAutofit/>
          </a:bodyPr>
          <a:lstStyle/>
          <a:p>
            <a:pPr indent="0" lvl="0" marL="0" rtl="0" algn="ctr">
              <a:spcBef>
                <a:spcPts val="0"/>
              </a:spcBef>
              <a:spcAft>
                <a:spcPts val="0"/>
              </a:spcAft>
              <a:buNone/>
            </a:pPr>
            <a:r>
              <a:rPr i="1" lang="en" sz="819">
                <a:solidFill>
                  <a:schemeClr val="dk2"/>
                </a:solidFill>
              </a:rPr>
              <a:t>HNSW (ef=750), DEEP100M, 1000 queries, avg. recall=0.95</a:t>
            </a:r>
            <a:endParaRPr i="1" sz="819">
              <a:solidFill>
                <a:schemeClr val="dk2"/>
              </a:solidFill>
            </a:endParaRPr>
          </a:p>
        </p:txBody>
      </p:sp>
      <p:sp>
        <p:nvSpPr>
          <p:cNvPr id="7332" name="Google Shape;7332;p254"/>
          <p:cNvSpPr/>
          <p:nvPr/>
        </p:nvSpPr>
        <p:spPr>
          <a:xfrm>
            <a:off x="6356400" y="2597400"/>
            <a:ext cx="2120100" cy="620400"/>
          </a:xfrm>
          <a:prstGeom prst="ellipse">
            <a:avLst/>
          </a:prstGeom>
          <a:noFill/>
          <a:ln cap="flat" cmpd="sng" w="20625">
            <a:solidFill>
              <a:srgbClr val="980000"/>
            </a:solidFill>
            <a:prstDash val="solid"/>
            <a:round/>
            <a:headEnd len="sm" w="sm" type="none"/>
            <a:tailEnd len="sm" w="sm" type="none"/>
          </a:ln>
        </p:spPr>
        <p:txBody>
          <a:bodyPr anchorCtr="0" anchor="ctr" bIns="99025" lIns="99025" spcFirstLastPara="1" rIns="99025" wrap="square" tIns="99025">
            <a:noAutofit/>
          </a:bodyPr>
          <a:lstStyle/>
          <a:p>
            <a:pPr indent="0" lvl="0" marL="0" rtl="0" algn="ctr">
              <a:spcBef>
                <a:spcPts val="0"/>
              </a:spcBef>
              <a:spcAft>
                <a:spcPts val="0"/>
              </a:spcAft>
              <a:buNone/>
            </a:pPr>
            <a:r>
              <a:t/>
            </a:r>
            <a:endParaRPr sz="1517"/>
          </a:p>
        </p:txBody>
      </p:sp>
    </p:spTree>
  </p:cSld>
  <p:clrMapOvr>
    <a:masterClrMapping/>
  </p:clrMapOvr>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6" name="Shape 7336"/>
        <p:cNvGrpSpPr/>
        <p:nvPr/>
      </p:nvGrpSpPr>
      <p:grpSpPr>
        <a:xfrm>
          <a:off x="0" y="0"/>
          <a:ext cx="0" cy="0"/>
          <a:chOff x="0" y="0"/>
          <a:chExt cx="0" cy="0"/>
        </a:xfrm>
      </p:grpSpPr>
      <p:sp>
        <p:nvSpPr>
          <p:cNvPr id="7337" name="Google Shape;7337;p2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Problems with current </a:t>
            </a:r>
            <a:r>
              <a:rPr lang="en"/>
              <a:t>vector search applications</a:t>
            </a:r>
            <a:endParaRPr>
              <a:latin typeface="Ubuntu"/>
              <a:ea typeface="Ubuntu"/>
              <a:cs typeface="Ubuntu"/>
              <a:sym typeface="Ubuntu"/>
            </a:endParaRPr>
          </a:p>
        </p:txBody>
      </p:sp>
      <p:sp>
        <p:nvSpPr>
          <p:cNvPr id="7338" name="Google Shape;7338;p255"/>
          <p:cNvSpPr txBox="1"/>
          <p:nvPr>
            <p:ph idx="1" type="body"/>
          </p:nvPr>
        </p:nvSpPr>
        <p:spPr>
          <a:xfrm>
            <a:off x="75" y="1281350"/>
            <a:ext cx="8928000" cy="35787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Clr>
                <a:schemeClr val="dk1"/>
              </a:buClr>
              <a:buSzPts val="1800"/>
              <a:buFont typeface="Ubuntu"/>
              <a:buChar char="●"/>
            </a:pPr>
            <a:r>
              <a:rPr lang="en">
                <a:solidFill>
                  <a:schemeClr val="dk1"/>
                </a:solidFill>
              </a:rPr>
              <a:t>All queries are processed with </a:t>
            </a:r>
            <a:r>
              <a:rPr b="1" lang="en">
                <a:solidFill>
                  <a:schemeClr val="dk1"/>
                </a:solidFill>
              </a:rPr>
              <a:t>the same search hyperparameters</a:t>
            </a:r>
            <a:endParaRPr b="1">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Hyperparameter setting is challenging</a:t>
            </a:r>
            <a:endParaRPr>
              <a:solidFill>
                <a:schemeClr val="dk1"/>
              </a:solidFill>
            </a:endParaRPr>
          </a:p>
          <a:p>
            <a:pPr indent="-317500" lvl="1" marL="914400" rtl="0" algn="l">
              <a:lnSpc>
                <a:spcPct val="95000"/>
              </a:lnSpc>
              <a:spcBef>
                <a:spcPts val="0"/>
              </a:spcBef>
              <a:spcAft>
                <a:spcPts val="0"/>
              </a:spcAft>
              <a:buClr>
                <a:schemeClr val="dk1"/>
              </a:buClr>
              <a:buSzPts val="1400"/>
              <a:buFont typeface="Ubuntu"/>
              <a:buChar char="○"/>
            </a:pPr>
            <a:r>
              <a:rPr b="1" lang="en">
                <a:solidFill>
                  <a:schemeClr val="dk1"/>
                </a:solidFill>
              </a:rPr>
              <a:t>R</a:t>
            </a:r>
            <a:r>
              <a:rPr b="1" lang="en">
                <a:solidFill>
                  <a:schemeClr val="dk1"/>
                </a:solidFill>
                <a:latin typeface="Ubuntu"/>
                <a:ea typeface="Ubuntu"/>
                <a:cs typeface="Ubuntu"/>
                <a:sym typeface="Ubuntu"/>
              </a:rPr>
              <a:t>ecall vs speed tradeoff</a:t>
            </a:r>
            <a:r>
              <a:rPr b="1" lang="en">
                <a:solidFill>
                  <a:schemeClr val="dk1"/>
                </a:solidFill>
              </a:rPr>
              <a:t> → extensive tuning</a:t>
            </a:r>
            <a:endParaRPr>
              <a:solidFill>
                <a:schemeClr val="dk1"/>
              </a:solidFill>
              <a:latin typeface="Ubuntu"/>
              <a:ea typeface="Ubuntu"/>
              <a:cs typeface="Ubuntu"/>
              <a:sym typeface="Ubuntu"/>
            </a:endParaRPr>
          </a:p>
          <a:p>
            <a:pPr indent="-317500" lvl="1" marL="914400" rtl="0" algn="l">
              <a:lnSpc>
                <a:spcPct val="95000"/>
              </a:lnSpc>
              <a:spcBef>
                <a:spcPts val="0"/>
              </a:spcBef>
              <a:spcAft>
                <a:spcPts val="0"/>
              </a:spcAft>
              <a:buClr>
                <a:schemeClr val="dk1"/>
              </a:buClr>
              <a:buSzPts val="1400"/>
              <a:buFont typeface="Ubuntu"/>
              <a:buChar char="○"/>
            </a:pPr>
            <a:r>
              <a:rPr b="1" lang="en">
                <a:solidFill>
                  <a:schemeClr val="dk1"/>
                </a:solidFill>
                <a:latin typeface="Ubuntu"/>
                <a:ea typeface="Ubuntu"/>
                <a:cs typeface="Ubuntu"/>
                <a:sym typeface="Ubuntu"/>
              </a:rPr>
              <a:t>Mapping</a:t>
            </a:r>
            <a:r>
              <a:rPr lang="en">
                <a:solidFill>
                  <a:schemeClr val="dk1"/>
                </a:solidFill>
                <a:latin typeface="Ubuntu"/>
                <a:ea typeface="Ubuntu"/>
                <a:cs typeface="Ubuntu"/>
                <a:sym typeface="Ubuntu"/>
              </a:rPr>
              <a:t> hyperparameters</a:t>
            </a:r>
            <a:r>
              <a:rPr lang="en">
                <a:solidFill>
                  <a:schemeClr val="dk1"/>
                </a:solidFill>
              </a:rPr>
              <a:t> to average </a:t>
            </a:r>
            <a:r>
              <a:rPr lang="en">
                <a:solidFill>
                  <a:schemeClr val="dk1"/>
                </a:solidFill>
                <a:latin typeface="Ubuntu"/>
                <a:ea typeface="Ubuntu"/>
                <a:cs typeface="Ubuntu"/>
                <a:sym typeface="Ubuntu"/>
              </a:rPr>
              <a:t>recall</a:t>
            </a:r>
            <a:endParaRPr>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0" lvl="0" marL="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Suboptimal results for </a:t>
            </a:r>
            <a:r>
              <a:rPr b="1" lang="en">
                <a:solidFill>
                  <a:schemeClr val="dk1"/>
                </a:solidFill>
              </a:rPr>
              <a:t>individual</a:t>
            </a:r>
            <a:r>
              <a:rPr lang="en">
                <a:solidFill>
                  <a:schemeClr val="dk1"/>
                </a:solidFill>
              </a:rPr>
              <a:t> queries</a:t>
            </a:r>
            <a:endParaRPr>
              <a:solidFill>
                <a:schemeClr val="dk1"/>
              </a:solidFill>
            </a:endParaRPr>
          </a:p>
          <a:p>
            <a:pPr indent="-317500" lvl="1" marL="914400" rtl="0" algn="l">
              <a:lnSpc>
                <a:spcPct val="95000"/>
              </a:lnSpc>
              <a:spcBef>
                <a:spcPts val="0"/>
              </a:spcBef>
              <a:spcAft>
                <a:spcPts val="0"/>
              </a:spcAft>
              <a:buSzPts val="1400"/>
              <a:buChar char="○"/>
            </a:pPr>
            <a:r>
              <a:rPr lang="en">
                <a:solidFill>
                  <a:schemeClr val="dk1"/>
                </a:solidFill>
              </a:rPr>
              <a:t>hard queries might</a:t>
            </a:r>
            <a:r>
              <a:rPr lang="en"/>
              <a:t> </a:t>
            </a:r>
            <a:r>
              <a:rPr b="1" lang="en">
                <a:solidFill>
                  <a:srgbClr val="C00000"/>
                </a:solidFill>
              </a:rPr>
              <a:t>undershoot </a:t>
            </a:r>
            <a:r>
              <a:rPr lang="en">
                <a:solidFill>
                  <a:srgbClr val="C00000"/>
                </a:solidFill>
              </a:rPr>
              <a:t>(low recall) → </a:t>
            </a:r>
            <a:r>
              <a:rPr lang="en">
                <a:solidFill>
                  <a:srgbClr val="C00000"/>
                </a:solidFill>
              </a:rPr>
              <a:t>inaccurate</a:t>
            </a:r>
            <a:r>
              <a:rPr lang="en">
                <a:solidFill>
                  <a:srgbClr val="C00000"/>
                </a:solidFill>
              </a:rPr>
              <a:t> results!</a:t>
            </a:r>
            <a:endParaRPr>
              <a:solidFill>
                <a:schemeClr val="dk1"/>
              </a:solidFill>
            </a:endParaRPr>
          </a:p>
          <a:p>
            <a:pPr indent="-317500" lvl="1" marL="914400" rtl="0" algn="l">
              <a:lnSpc>
                <a:spcPct val="95000"/>
              </a:lnSpc>
              <a:spcBef>
                <a:spcPts val="0"/>
              </a:spcBef>
              <a:spcAft>
                <a:spcPts val="0"/>
              </a:spcAft>
              <a:buSzPts val="1400"/>
              <a:buChar char="○"/>
            </a:pPr>
            <a:r>
              <a:rPr lang="en">
                <a:solidFill>
                  <a:schemeClr val="dk1"/>
                </a:solidFill>
              </a:rPr>
              <a:t>easy queries might </a:t>
            </a:r>
            <a:r>
              <a:rPr b="1" lang="en">
                <a:solidFill>
                  <a:schemeClr val="accent1"/>
                </a:solidFill>
              </a:rPr>
              <a:t>overshoot </a:t>
            </a:r>
            <a:r>
              <a:rPr lang="en">
                <a:solidFill>
                  <a:schemeClr val="accent1"/>
                </a:solidFill>
              </a:rPr>
              <a:t>(slow processing) → wasted effort, monetary costs!</a:t>
            </a:r>
            <a:endParaRPr/>
          </a:p>
        </p:txBody>
      </p:sp>
      <p:sp>
        <p:nvSpPr>
          <p:cNvPr id="7339" name="Google Shape;7339;p2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340" name="Google Shape;7340;p255"/>
          <p:cNvPicPr preferRelativeResize="0"/>
          <p:nvPr/>
        </p:nvPicPr>
        <p:blipFill>
          <a:blip r:embed="rId3">
            <a:alphaModFix/>
          </a:blip>
          <a:stretch>
            <a:fillRect/>
          </a:stretch>
        </p:blipFill>
        <p:spPr>
          <a:xfrm>
            <a:off x="5870111" y="2107789"/>
            <a:ext cx="3003076" cy="1555008"/>
          </a:xfrm>
          <a:prstGeom prst="rect">
            <a:avLst/>
          </a:prstGeom>
          <a:noFill/>
          <a:ln cap="flat" cmpd="sng" w="20625">
            <a:solidFill>
              <a:schemeClr val="dk2"/>
            </a:solidFill>
            <a:prstDash val="solid"/>
            <a:round/>
            <a:headEnd len="sm" w="sm" type="none"/>
            <a:tailEnd len="sm" w="sm" type="none"/>
          </a:ln>
        </p:spPr>
      </p:pic>
      <p:sp>
        <p:nvSpPr>
          <p:cNvPr id="7341" name="Google Shape;7341;p255"/>
          <p:cNvSpPr/>
          <p:nvPr/>
        </p:nvSpPr>
        <p:spPr>
          <a:xfrm>
            <a:off x="6356400" y="2597400"/>
            <a:ext cx="2120100" cy="620400"/>
          </a:xfrm>
          <a:prstGeom prst="ellipse">
            <a:avLst/>
          </a:prstGeom>
          <a:noFill/>
          <a:ln cap="flat" cmpd="sng" w="20625">
            <a:solidFill>
              <a:srgbClr val="980000"/>
            </a:solidFill>
            <a:prstDash val="solid"/>
            <a:round/>
            <a:headEnd len="sm" w="sm" type="none"/>
            <a:tailEnd len="sm" w="sm" type="none"/>
          </a:ln>
        </p:spPr>
        <p:txBody>
          <a:bodyPr anchorCtr="0" anchor="ctr" bIns="99025" lIns="99025" spcFirstLastPara="1" rIns="99025" wrap="square" tIns="99025">
            <a:noAutofit/>
          </a:bodyPr>
          <a:lstStyle/>
          <a:p>
            <a:pPr indent="0" lvl="0" marL="0" rtl="0" algn="ctr">
              <a:spcBef>
                <a:spcPts val="0"/>
              </a:spcBef>
              <a:spcAft>
                <a:spcPts val="0"/>
              </a:spcAft>
              <a:buNone/>
            </a:pPr>
            <a:r>
              <a:t/>
            </a:r>
            <a:endParaRPr sz="1517"/>
          </a:p>
        </p:txBody>
      </p:sp>
      <p:sp>
        <p:nvSpPr>
          <p:cNvPr id="7342" name="Google Shape;7342;p255"/>
          <p:cNvSpPr/>
          <p:nvPr/>
        </p:nvSpPr>
        <p:spPr>
          <a:xfrm>
            <a:off x="8520650" y="2155875"/>
            <a:ext cx="225600" cy="1067100"/>
          </a:xfrm>
          <a:prstGeom prst="ellipse">
            <a:avLst/>
          </a:prstGeom>
          <a:noFill/>
          <a:ln cap="flat" cmpd="sng" w="20625">
            <a:solidFill>
              <a:schemeClr val="accent1"/>
            </a:solidFill>
            <a:prstDash val="solid"/>
            <a:round/>
            <a:headEnd len="sm" w="sm" type="none"/>
            <a:tailEnd len="sm" w="sm" type="none"/>
          </a:ln>
        </p:spPr>
        <p:txBody>
          <a:bodyPr anchorCtr="0" anchor="ctr" bIns="99025" lIns="99025" spcFirstLastPara="1" rIns="99025" wrap="square" tIns="99025">
            <a:noAutofit/>
          </a:bodyPr>
          <a:lstStyle/>
          <a:p>
            <a:pPr indent="0" lvl="0" marL="0" rtl="0" algn="ctr">
              <a:spcBef>
                <a:spcPts val="0"/>
              </a:spcBef>
              <a:spcAft>
                <a:spcPts val="0"/>
              </a:spcAft>
              <a:buNone/>
            </a:pPr>
            <a:r>
              <a:t/>
            </a:r>
            <a:endParaRPr sz="1517"/>
          </a:p>
        </p:txBody>
      </p:sp>
      <p:sp>
        <p:nvSpPr>
          <p:cNvPr id="7343" name="Google Shape;7343;p255"/>
          <p:cNvSpPr txBox="1"/>
          <p:nvPr/>
        </p:nvSpPr>
        <p:spPr>
          <a:xfrm>
            <a:off x="5847111" y="1863419"/>
            <a:ext cx="3043500" cy="206100"/>
          </a:xfrm>
          <a:prstGeom prst="rect">
            <a:avLst/>
          </a:prstGeom>
          <a:noFill/>
          <a:ln>
            <a:noFill/>
          </a:ln>
        </p:spPr>
        <p:txBody>
          <a:bodyPr anchorCtr="0" anchor="t" bIns="74900" lIns="74900" spcFirstLastPara="1" rIns="74900" wrap="square" tIns="74900">
            <a:noAutofit/>
          </a:bodyPr>
          <a:lstStyle/>
          <a:p>
            <a:pPr indent="0" lvl="0" marL="0" rtl="0" algn="ctr">
              <a:spcBef>
                <a:spcPts val="0"/>
              </a:spcBef>
              <a:spcAft>
                <a:spcPts val="0"/>
              </a:spcAft>
              <a:buNone/>
            </a:pPr>
            <a:r>
              <a:rPr i="1" lang="en" sz="819">
                <a:solidFill>
                  <a:schemeClr val="dk2"/>
                </a:solidFill>
              </a:rPr>
              <a:t>HNSW (ef=750), DEEP100M, 1000 queries, avg. recall=0.95</a:t>
            </a:r>
            <a:endParaRPr i="1" sz="819">
              <a:solidFill>
                <a:schemeClr val="dk2"/>
              </a:solidFill>
            </a:endParaRPr>
          </a:p>
        </p:txBody>
      </p:sp>
    </p:spTree>
  </p:cSld>
  <p:clrMapOvr>
    <a:masterClrMapping/>
  </p:clrMapOvr>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7" name="Shape 7347"/>
        <p:cNvGrpSpPr/>
        <p:nvPr/>
      </p:nvGrpSpPr>
      <p:grpSpPr>
        <a:xfrm>
          <a:off x="0" y="0"/>
          <a:ext cx="0" cy="0"/>
          <a:chOff x="0" y="0"/>
          <a:chExt cx="0" cy="0"/>
        </a:xfrm>
      </p:grpSpPr>
      <p:sp>
        <p:nvSpPr>
          <p:cNvPr id="7348" name="Google Shape;7348;p2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Vector search with declarative recall</a:t>
            </a:r>
            <a:endParaRPr>
              <a:latin typeface="Ubuntu"/>
              <a:ea typeface="Ubuntu"/>
              <a:cs typeface="Ubuntu"/>
              <a:sym typeface="Ubuntu"/>
            </a:endParaRPr>
          </a:p>
        </p:txBody>
      </p:sp>
      <p:sp>
        <p:nvSpPr>
          <p:cNvPr id="7349" name="Google Shape;7349;p2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50" name="Google Shape;7350;p256"/>
          <p:cNvSpPr txBox="1"/>
          <p:nvPr>
            <p:ph idx="1" type="body"/>
          </p:nvPr>
        </p:nvSpPr>
        <p:spPr>
          <a:xfrm>
            <a:off x="311700" y="2990675"/>
            <a:ext cx="8520600" cy="74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457200" rtl="0" algn="ctr">
              <a:spcBef>
                <a:spcPts val="0"/>
              </a:spcBef>
              <a:spcAft>
                <a:spcPts val="1200"/>
              </a:spcAft>
              <a:buNone/>
            </a:pPr>
            <a:r>
              <a:rPr lang="en">
                <a:solidFill>
                  <a:schemeClr val="dk1"/>
                </a:solidFill>
              </a:rPr>
              <a:t>Transition to declarative </a:t>
            </a:r>
            <a:r>
              <a:rPr lang="en">
                <a:solidFill>
                  <a:schemeClr val="dk1"/>
                </a:solidFill>
              </a:rPr>
              <a:t>recall interface</a:t>
            </a:r>
            <a:br>
              <a:rPr lang="en"/>
            </a:br>
            <a:r>
              <a:rPr b="1" lang="en">
                <a:solidFill>
                  <a:srgbClr val="C00000"/>
                </a:solidFill>
              </a:rPr>
              <a:t>ANN(q, k, parameters)</a:t>
            </a:r>
            <a:r>
              <a:rPr lang="en"/>
              <a:t> </a:t>
            </a:r>
            <a:r>
              <a:rPr lang="en">
                <a:solidFill>
                  <a:schemeClr val="lt1"/>
                </a:solidFill>
              </a:rPr>
              <a:t>→</a:t>
            </a:r>
            <a:r>
              <a:rPr lang="en">
                <a:solidFill>
                  <a:schemeClr val="lt1"/>
                </a:solidFill>
              </a:rPr>
              <a:t> </a:t>
            </a:r>
            <a:r>
              <a:rPr b="1" lang="en">
                <a:solidFill>
                  <a:schemeClr val="lt1"/>
                </a:solidFill>
              </a:rPr>
              <a:t>ANN(q, k, R</a:t>
            </a:r>
            <a:r>
              <a:rPr b="1" baseline="-25000" lang="en">
                <a:solidFill>
                  <a:schemeClr val="lt1"/>
                </a:solidFill>
              </a:rPr>
              <a:t>target</a:t>
            </a:r>
            <a:r>
              <a:rPr b="1" lang="en">
                <a:solidFill>
                  <a:schemeClr val="lt1"/>
                </a:solidFill>
              </a:rPr>
              <a:t>)</a:t>
            </a:r>
            <a:endParaRPr>
              <a:solidFill>
                <a:schemeClr val="lt1"/>
              </a:solidFill>
            </a:endParaRPr>
          </a:p>
        </p:txBody>
      </p:sp>
      <p:sp>
        <p:nvSpPr>
          <p:cNvPr id="7351" name="Google Shape;7351;p256"/>
          <p:cNvSpPr txBox="1"/>
          <p:nvPr>
            <p:ph idx="1" type="body"/>
          </p:nvPr>
        </p:nvSpPr>
        <p:spPr>
          <a:xfrm>
            <a:off x="376300" y="1545750"/>
            <a:ext cx="8456100" cy="11784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Clr>
                <a:schemeClr val="dk1"/>
              </a:buClr>
              <a:buSzPts val="1800"/>
              <a:buChar char="●"/>
            </a:pPr>
            <a:r>
              <a:rPr b="1" lang="en">
                <a:solidFill>
                  <a:schemeClr val="dk1"/>
                </a:solidFill>
              </a:rPr>
              <a:t>Adaptive search</a:t>
            </a:r>
            <a:endParaRPr>
              <a:solidFill>
                <a:schemeClr val="dk1"/>
              </a:solidFill>
            </a:endParaRPr>
          </a:p>
          <a:p>
            <a:pPr indent="-317500" lvl="1" marL="914400" rtl="0" algn="l">
              <a:lnSpc>
                <a:spcPct val="95000"/>
              </a:lnSpc>
              <a:spcBef>
                <a:spcPts val="0"/>
              </a:spcBef>
              <a:spcAft>
                <a:spcPts val="0"/>
              </a:spcAft>
              <a:buClr>
                <a:schemeClr val="dk1"/>
              </a:buClr>
              <a:buSzPts val="1400"/>
              <a:buFont typeface="Ubuntu"/>
              <a:buChar char="○"/>
            </a:pPr>
            <a:r>
              <a:rPr b="1" lang="en">
                <a:solidFill>
                  <a:schemeClr val="dk1"/>
                </a:solidFill>
              </a:rPr>
              <a:t>Adaptively </a:t>
            </a:r>
            <a:r>
              <a:rPr lang="en">
                <a:solidFill>
                  <a:schemeClr val="dk1"/>
                </a:solidFill>
              </a:rPr>
              <a:t>deliver the defined </a:t>
            </a:r>
            <a:r>
              <a:rPr lang="en">
                <a:solidFill>
                  <a:schemeClr val="dk1"/>
                </a:solidFill>
              </a:rPr>
              <a:t>target</a:t>
            </a:r>
            <a:r>
              <a:rPr lang="en">
                <a:solidFill>
                  <a:schemeClr val="dk1"/>
                </a:solidFill>
              </a:rPr>
              <a:t> recall for queries individually</a:t>
            </a:r>
            <a:endParaRPr>
              <a:solidFill>
                <a:schemeClr val="dk1"/>
              </a:solidFill>
            </a:endParaRPr>
          </a:p>
          <a:p>
            <a:pPr indent="-317500" lvl="1" marL="914400" rtl="0" algn="l">
              <a:lnSpc>
                <a:spcPct val="95000"/>
              </a:lnSpc>
              <a:spcBef>
                <a:spcPts val="0"/>
              </a:spcBef>
              <a:spcAft>
                <a:spcPts val="0"/>
              </a:spcAft>
              <a:buClr>
                <a:schemeClr val="dk1"/>
              </a:buClr>
              <a:buSzPts val="1400"/>
              <a:buFont typeface="Ubuntu"/>
              <a:buChar char="○"/>
            </a:pPr>
            <a:r>
              <a:rPr b="1" lang="en">
                <a:solidFill>
                  <a:schemeClr val="dk1"/>
                </a:solidFill>
              </a:rPr>
              <a:t>Higher </a:t>
            </a:r>
            <a:r>
              <a:rPr lang="en">
                <a:solidFill>
                  <a:schemeClr val="dk1"/>
                </a:solidFill>
              </a:rPr>
              <a:t>effort for </a:t>
            </a:r>
            <a:r>
              <a:rPr b="1" lang="en">
                <a:solidFill>
                  <a:schemeClr val="dk1"/>
                </a:solidFill>
              </a:rPr>
              <a:t>hard </a:t>
            </a:r>
            <a:r>
              <a:rPr lang="en">
                <a:solidFill>
                  <a:schemeClr val="dk1"/>
                </a:solidFill>
              </a:rPr>
              <a:t>queries, </a:t>
            </a:r>
            <a:r>
              <a:rPr b="1" lang="en">
                <a:solidFill>
                  <a:schemeClr val="dk1"/>
                </a:solidFill>
              </a:rPr>
              <a:t>lower</a:t>
            </a:r>
            <a:r>
              <a:rPr lang="en">
                <a:solidFill>
                  <a:schemeClr val="dk1"/>
                </a:solidFill>
              </a:rPr>
              <a:t> effort for </a:t>
            </a:r>
            <a:r>
              <a:rPr b="1" lang="en">
                <a:solidFill>
                  <a:schemeClr val="dk1"/>
                </a:solidFill>
              </a:rPr>
              <a:t>easy</a:t>
            </a:r>
            <a:r>
              <a:rPr lang="en">
                <a:solidFill>
                  <a:schemeClr val="dk1"/>
                </a:solidFill>
              </a:rPr>
              <a:t> queries</a:t>
            </a:r>
            <a:endParaRPr>
              <a:solidFill>
                <a:schemeClr val="dk1"/>
              </a:solidFill>
            </a:endParaRPr>
          </a:p>
          <a:p>
            <a:pPr indent="0" lvl="0" marL="0" rtl="0" algn="l">
              <a:lnSpc>
                <a:spcPct val="95000"/>
              </a:lnSpc>
              <a:spcBef>
                <a:spcPts val="1200"/>
              </a:spcBef>
              <a:spcAft>
                <a:spcPts val="1200"/>
              </a:spcAft>
              <a:buNone/>
            </a:pPr>
            <a:r>
              <a:t/>
            </a:r>
            <a:endParaRPr>
              <a:solidFill>
                <a:schemeClr val="dk1"/>
              </a:solidFill>
            </a:endParaRPr>
          </a:p>
        </p:txBody>
      </p:sp>
    </p:spTree>
  </p:cSld>
  <p:clrMapOvr>
    <a:masterClrMapping/>
  </p:clrMapOvr>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5" name="Shape 7355"/>
        <p:cNvGrpSpPr/>
        <p:nvPr/>
      </p:nvGrpSpPr>
      <p:grpSpPr>
        <a:xfrm>
          <a:off x="0" y="0"/>
          <a:ext cx="0" cy="0"/>
          <a:chOff x="0" y="0"/>
          <a:chExt cx="0" cy="0"/>
        </a:xfrm>
      </p:grpSpPr>
      <p:sp>
        <p:nvSpPr>
          <p:cNvPr id="7356" name="Google Shape;7356;p2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Vector search with declarative recall</a:t>
            </a:r>
            <a:endParaRPr>
              <a:latin typeface="Ubuntu"/>
              <a:ea typeface="Ubuntu"/>
              <a:cs typeface="Ubuntu"/>
              <a:sym typeface="Ubuntu"/>
            </a:endParaRPr>
          </a:p>
        </p:txBody>
      </p:sp>
      <p:sp>
        <p:nvSpPr>
          <p:cNvPr id="7357" name="Google Shape;7357;p2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58" name="Google Shape;7358;p257"/>
          <p:cNvSpPr txBox="1"/>
          <p:nvPr>
            <p:ph idx="1" type="body"/>
          </p:nvPr>
        </p:nvSpPr>
        <p:spPr>
          <a:xfrm>
            <a:off x="311700" y="2990675"/>
            <a:ext cx="8520600" cy="7464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457200" rtl="0" algn="ctr">
              <a:spcBef>
                <a:spcPts val="0"/>
              </a:spcBef>
              <a:spcAft>
                <a:spcPts val="1200"/>
              </a:spcAft>
              <a:buNone/>
            </a:pPr>
            <a:r>
              <a:rPr lang="en">
                <a:solidFill>
                  <a:schemeClr val="dk1"/>
                </a:solidFill>
              </a:rPr>
              <a:t>Transition to declarative recall interface</a:t>
            </a:r>
            <a:r>
              <a:rPr lang="en"/>
              <a:t> </a:t>
            </a:r>
            <a:br>
              <a:rPr lang="en"/>
            </a:br>
            <a:r>
              <a:rPr b="1" lang="en">
                <a:solidFill>
                  <a:srgbClr val="C00000"/>
                </a:solidFill>
              </a:rPr>
              <a:t>ANN(q, k, parameters)</a:t>
            </a:r>
            <a:r>
              <a:rPr lang="en"/>
              <a:t> → </a:t>
            </a:r>
            <a:r>
              <a:rPr b="1" lang="en">
                <a:solidFill>
                  <a:srgbClr val="38761D"/>
                </a:solidFill>
              </a:rPr>
              <a:t>ANN(q, k, R</a:t>
            </a:r>
            <a:r>
              <a:rPr b="1" baseline="-25000" lang="en">
                <a:solidFill>
                  <a:srgbClr val="38761D"/>
                </a:solidFill>
              </a:rPr>
              <a:t>target</a:t>
            </a:r>
            <a:r>
              <a:rPr b="1" lang="en">
                <a:solidFill>
                  <a:srgbClr val="38761D"/>
                </a:solidFill>
              </a:rPr>
              <a:t>)</a:t>
            </a:r>
            <a:endParaRPr/>
          </a:p>
        </p:txBody>
      </p:sp>
      <p:sp>
        <p:nvSpPr>
          <p:cNvPr id="7359" name="Google Shape;7359;p257"/>
          <p:cNvSpPr txBox="1"/>
          <p:nvPr>
            <p:ph idx="1" type="body"/>
          </p:nvPr>
        </p:nvSpPr>
        <p:spPr>
          <a:xfrm>
            <a:off x="376300" y="1545750"/>
            <a:ext cx="8456100" cy="1178400"/>
          </a:xfrm>
          <a:prstGeom prst="rect">
            <a:avLst/>
          </a:prstGeom>
        </p:spPr>
        <p:txBody>
          <a:bodyPr anchorCtr="0" anchor="t" bIns="91425" lIns="91425" spcFirstLastPara="1" rIns="91425" wrap="square" tIns="91425">
            <a:noAutofit/>
          </a:bodyPr>
          <a:lstStyle/>
          <a:p>
            <a:pPr indent="-342900" lvl="0" marL="457200" rtl="0" algn="l">
              <a:lnSpc>
                <a:spcPct val="95000"/>
              </a:lnSpc>
              <a:spcBef>
                <a:spcPts val="0"/>
              </a:spcBef>
              <a:spcAft>
                <a:spcPts val="0"/>
              </a:spcAft>
              <a:buClr>
                <a:schemeClr val="dk1"/>
              </a:buClr>
              <a:buSzPts val="1800"/>
              <a:buChar char="●"/>
            </a:pPr>
            <a:r>
              <a:rPr b="1" lang="en">
                <a:solidFill>
                  <a:schemeClr val="dk1"/>
                </a:solidFill>
              </a:rPr>
              <a:t>Adaptive search</a:t>
            </a:r>
            <a:endParaRPr>
              <a:solidFill>
                <a:schemeClr val="dk1"/>
              </a:solidFill>
            </a:endParaRPr>
          </a:p>
          <a:p>
            <a:pPr indent="-317500" lvl="1" marL="914400" rtl="0" algn="l">
              <a:lnSpc>
                <a:spcPct val="95000"/>
              </a:lnSpc>
              <a:spcBef>
                <a:spcPts val="0"/>
              </a:spcBef>
              <a:spcAft>
                <a:spcPts val="0"/>
              </a:spcAft>
              <a:buClr>
                <a:schemeClr val="dk1"/>
              </a:buClr>
              <a:buSzPts val="1400"/>
              <a:buFont typeface="Ubuntu"/>
              <a:buChar char="○"/>
            </a:pPr>
            <a:r>
              <a:rPr b="1" lang="en">
                <a:solidFill>
                  <a:schemeClr val="dk1"/>
                </a:solidFill>
              </a:rPr>
              <a:t>Adaptively </a:t>
            </a:r>
            <a:r>
              <a:rPr lang="en">
                <a:solidFill>
                  <a:schemeClr val="dk1"/>
                </a:solidFill>
              </a:rPr>
              <a:t>deliver the defined target recall for queries individually</a:t>
            </a:r>
            <a:endParaRPr>
              <a:solidFill>
                <a:schemeClr val="dk1"/>
              </a:solidFill>
            </a:endParaRPr>
          </a:p>
          <a:p>
            <a:pPr indent="-317500" lvl="1" marL="914400" rtl="0" algn="l">
              <a:lnSpc>
                <a:spcPct val="95000"/>
              </a:lnSpc>
              <a:spcBef>
                <a:spcPts val="0"/>
              </a:spcBef>
              <a:spcAft>
                <a:spcPts val="0"/>
              </a:spcAft>
              <a:buClr>
                <a:schemeClr val="dk1"/>
              </a:buClr>
              <a:buSzPts val="1400"/>
              <a:buFont typeface="Ubuntu"/>
              <a:buChar char="○"/>
            </a:pPr>
            <a:r>
              <a:rPr b="1" lang="en">
                <a:solidFill>
                  <a:schemeClr val="dk1"/>
                </a:solidFill>
              </a:rPr>
              <a:t>Higher </a:t>
            </a:r>
            <a:r>
              <a:rPr lang="en">
                <a:solidFill>
                  <a:schemeClr val="dk1"/>
                </a:solidFill>
              </a:rPr>
              <a:t>effort for </a:t>
            </a:r>
            <a:r>
              <a:rPr b="1" lang="en">
                <a:solidFill>
                  <a:schemeClr val="dk1"/>
                </a:solidFill>
              </a:rPr>
              <a:t>hard </a:t>
            </a:r>
            <a:r>
              <a:rPr lang="en">
                <a:solidFill>
                  <a:schemeClr val="dk1"/>
                </a:solidFill>
              </a:rPr>
              <a:t>queries, </a:t>
            </a:r>
            <a:r>
              <a:rPr b="1" lang="en">
                <a:solidFill>
                  <a:schemeClr val="dk1"/>
                </a:solidFill>
              </a:rPr>
              <a:t>lower</a:t>
            </a:r>
            <a:r>
              <a:rPr lang="en">
                <a:solidFill>
                  <a:schemeClr val="dk1"/>
                </a:solidFill>
              </a:rPr>
              <a:t> effort for </a:t>
            </a:r>
            <a:r>
              <a:rPr b="1" lang="en">
                <a:solidFill>
                  <a:schemeClr val="dk1"/>
                </a:solidFill>
              </a:rPr>
              <a:t>easy</a:t>
            </a:r>
            <a:r>
              <a:rPr lang="en">
                <a:solidFill>
                  <a:schemeClr val="dk1"/>
                </a:solidFill>
              </a:rPr>
              <a:t> queries</a:t>
            </a:r>
            <a:endParaRPr>
              <a:solidFill>
                <a:schemeClr val="dk1"/>
              </a:solidFill>
            </a:endParaRPr>
          </a:p>
          <a:p>
            <a:pPr indent="0" lvl="0" marL="0" rtl="0" algn="l">
              <a:lnSpc>
                <a:spcPct val="95000"/>
              </a:lnSpc>
              <a:spcBef>
                <a:spcPts val="1200"/>
              </a:spcBef>
              <a:spcAft>
                <a:spcPts val="1200"/>
              </a:spcAft>
              <a:buNone/>
            </a:pPr>
            <a:r>
              <a:t/>
            </a:r>
            <a:endParaRPr>
              <a:solidFill>
                <a:schemeClr val="dk1"/>
              </a:solidFill>
            </a:endParaRPr>
          </a:p>
        </p:txBody>
      </p:sp>
    </p:spTree>
  </p:cSld>
  <p:clrMapOvr>
    <a:masterClrMapping/>
  </p:clrMapOvr>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3" name="Shape 7363"/>
        <p:cNvGrpSpPr/>
        <p:nvPr/>
      </p:nvGrpSpPr>
      <p:grpSpPr>
        <a:xfrm>
          <a:off x="0" y="0"/>
          <a:ext cx="0" cy="0"/>
          <a:chOff x="0" y="0"/>
          <a:chExt cx="0" cy="0"/>
        </a:xfrm>
      </p:grpSpPr>
      <p:sp>
        <p:nvSpPr>
          <p:cNvPr id="7364" name="Google Shape;7364;p2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Declarative recall</a:t>
            </a:r>
            <a:r>
              <a:rPr lang="en">
                <a:latin typeface="Ubuntu"/>
                <a:ea typeface="Ubuntu"/>
                <a:cs typeface="Ubuntu"/>
                <a:sym typeface="Ubuntu"/>
              </a:rPr>
              <a:t> through </a:t>
            </a:r>
            <a:r>
              <a:rPr lang="en"/>
              <a:t>e</a:t>
            </a:r>
            <a:r>
              <a:rPr lang="en">
                <a:latin typeface="Ubuntu"/>
                <a:ea typeface="Ubuntu"/>
                <a:cs typeface="Ubuntu"/>
                <a:sym typeface="Ubuntu"/>
              </a:rPr>
              <a:t>arly </a:t>
            </a:r>
            <a:r>
              <a:rPr lang="en"/>
              <a:t>t</a:t>
            </a:r>
            <a:r>
              <a:rPr lang="en">
                <a:latin typeface="Ubuntu"/>
                <a:ea typeface="Ubuntu"/>
                <a:cs typeface="Ubuntu"/>
                <a:sym typeface="Ubuntu"/>
              </a:rPr>
              <a:t>ermination</a:t>
            </a:r>
            <a:endParaRPr>
              <a:latin typeface="Ubuntu"/>
              <a:ea typeface="Ubuntu"/>
              <a:cs typeface="Ubuntu"/>
              <a:sym typeface="Ubuntu"/>
            </a:endParaRPr>
          </a:p>
        </p:txBody>
      </p:sp>
      <p:sp>
        <p:nvSpPr>
          <p:cNvPr id="7365" name="Google Shape;7365;p2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66" name="Google Shape;7366;p258"/>
          <p:cNvSpPr txBox="1"/>
          <p:nvPr>
            <p:ph idx="1" type="body"/>
          </p:nvPr>
        </p:nvSpPr>
        <p:spPr>
          <a:xfrm>
            <a:off x="0" y="1000075"/>
            <a:ext cx="9144000" cy="5727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1200"/>
              </a:spcAft>
              <a:buNone/>
            </a:pPr>
            <a:r>
              <a:rPr lang="en">
                <a:solidFill>
                  <a:schemeClr val="dk1"/>
                </a:solidFill>
              </a:rPr>
              <a:t>Search behaviors are very different between different queries!</a:t>
            </a:r>
            <a:endParaRPr>
              <a:solidFill>
                <a:schemeClr val="dk1"/>
              </a:solidFill>
            </a:endParaRPr>
          </a:p>
        </p:txBody>
      </p:sp>
    </p:spTree>
  </p:cSld>
  <p:clrMapOvr>
    <a:masterClrMapping/>
  </p:clrMapOvr>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0" name="Shape 7370"/>
        <p:cNvGrpSpPr/>
        <p:nvPr/>
      </p:nvGrpSpPr>
      <p:grpSpPr>
        <a:xfrm>
          <a:off x="0" y="0"/>
          <a:ext cx="0" cy="0"/>
          <a:chOff x="0" y="0"/>
          <a:chExt cx="0" cy="0"/>
        </a:xfrm>
      </p:grpSpPr>
      <p:pic>
        <p:nvPicPr>
          <p:cNvPr id="7371" name="Google Shape;7371;p259"/>
          <p:cNvPicPr preferRelativeResize="0"/>
          <p:nvPr/>
        </p:nvPicPr>
        <p:blipFill>
          <a:blip r:embed="rId3">
            <a:alphaModFix/>
          </a:blip>
          <a:stretch>
            <a:fillRect/>
          </a:stretch>
        </p:blipFill>
        <p:spPr>
          <a:xfrm>
            <a:off x="1359375" y="1725187"/>
            <a:ext cx="6425424" cy="2572575"/>
          </a:xfrm>
          <a:prstGeom prst="rect">
            <a:avLst/>
          </a:prstGeom>
          <a:noFill/>
          <a:ln>
            <a:noFill/>
          </a:ln>
        </p:spPr>
      </p:pic>
      <p:sp>
        <p:nvSpPr>
          <p:cNvPr id="7372" name="Google Shape;7372;p2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73" name="Google Shape;7373;p2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Declarative recall</a:t>
            </a:r>
            <a:r>
              <a:rPr lang="en">
                <a:latin typeface="Ubuntu"/>
                <a:ea typeface="Ubuntu"/>
                <a:cs typeface="Ubuntu"/>
                <a:sym typeface="Ubuntu"/>
              </a:rPr>
              <a:t> through </a:t>
            </a:r>
            <a:r>
              <a:rPr lang="en"/>
              <a:t>e</a:t>
            </a:r>
            <a:r>
              <a:rPr lang="en">
                <a:latin typeface="Ubuntu"/>
                <a:ea typeface="Ubuntu"/>
                <a:cs typeface="Ubuntu"/>
                <a:sym typeface="Ubuntu"/>
              </a:rPr>
              <a:t>arly </a:t>
            </a:r>
            <a:r>
              <a:rPr lang="en"/>
              <a:t>t</a:t>
            </a:r>
            <a:r>
              <a:rPr lang="en">
                <a:latin typeface="Ubuntu"/>
                <a:ea typeface="Ubuntu"/>
                <a:cs typeface="Ubuntu"/>
                <a:sym typeface="Ubuntu"/>
              </a:rPr>
              <a:t>ermination</a:t>
            </a:r>
            <a:endParaRPr>
              <a:latin typeface="Ubuntu"/>
              <a:ea typeface="Ubuntu"/>
              <a:cs typeface="Ubuntu"/>
              <a:sym typeface="Ubuntu"/>
            </a:endParaRPr>
          </a:p>
        </p:txBody>
      </p:sp>
      <p:sp>
        <p:nvSpPr>
          <p:cNvPr id="7374" name="Google Shape;7374;p259"/>
          <p:cNvSpPr txBox="1"/>
          <p:nvPr>
            <p:ph idx="1" type="body"/>
          </p:nvPr>
        </p:nvSpPr>
        <p:spPr>
          <a:xfrm>
            <a:off x="0" y="1000075"/>
            <a:ext cx="9144000" cy="5727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1200"/>
              </a:spcAft>
              <a:buNone/>
            </a:pPr>
            <a:r>
              <a:rPr lang="en">
                <a:solidFill>
                  <a:schemeClr val="dk1"/>
                </a:solidFill>
              </a:rPr>
              <a:t>Search behaviors are very different between different queries!</a:t>
            </a:r>
            <a:endParaRPr>
              <a:solidFill>
                <a:schemeClr val="dk1"/>
              </a:solidFill>
            </a:endParaRPr>
          </a:p>
        </p:txBody>
      </p:sp>
    </p:spTree>
  </p:cSld>
  <p:clrMapOvr>
    <a:masterClrMapping/>
  </p:clrMapOvr>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8" name="Shape 7378"/>
        <p:cNvGrpSpPr/>
        <p:nvPr/>
      </p:nvGrpSpPr>
      <p:grpSpPr>
        <a:xfrm>
          <a:off x="0" y="0"/>
          <a:ext cx="0" cy="0"/>
          <a:chOff x="0" y="0"/>
          <a:chExt cx="0" cy="0"/>
        </a:xfrm>
      </p:grpSpPr>
      <p:pic>
        <p:nvPicPr>
          <p:cNvPr id="7379" name="Google Shape;7379;p260"/>
          <p:cNvPicPr preferRelativeResize="0"/>
          <p:nvPr/>
        </p:nvPicPr>
        <p:blipFill>
          <a:blip r:embed="rId3">
            <a:alphaModFix/>
          </a:blip>
          <a:stretch>
            <a:fillRect/>
          </a:stretch>
        </p:blipFill>
        <p:spPr>
          <a:xfrm>
            <a:off x="1359375" y="1725187"/>
            <a:ext cx="6425424" cy="2572575"/>
          </a:xfrm>
          <a:prstGeom prst="rect">
            <a:avLst/>
          </a:prstGeom>
          <a:noFill/>
          <a:ln>
            <a:noFill/>
          </a:ln>
        </p:spPr>
      </p:pic>
      <p:sp>
        <p:nvSpPr>
          <p:cNvPr id="7380" name="Google Shape;7380;p2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Declarative recall</a:t>
            </a:r>
            <a:r>
              <a:rPr lang="en">
                <a:latin typeface="Ubuntu"/>
                <a:ea typeface="Ubuntu"/>
                <a:cs typeface="Ubuntu"/>
                <a:sym typeface="Ubuntu"/>
              </a:rPr>
              <a:t> through </a:t>
            </a:r>
            <a:r>
              <a:rPr lang="en"/>
              <a:t>e</a:t>
            </a:r>
            <a:r>
              <a:rPr lang="en">
                <a:latin typeface="Ubuntu"/>
                <a:ea typeface="Ubuntu"/>
                <a:cs typeface="Ubuntu"/>
                <a:sym typeface="Ubuntu"/>
              </a:rPr>
              <a:t>arly </a:t>
            </a:r>
            <a:r>
              <a:rPr lang="en"/>
              <a:t>t</a:t>
            </a:r>
            <a:r>
              <a:rPr lang="en">
                <a:latin typeface="Ubuntu"/>
                <a:ea typeface="Ubuntu"/>
                <a:cs typeface="Ubuntu"/>
                <a:sym typeface="Ubuntu"/>
              </a:rPr>
              <a:t>ermination</a:t>
            </a:r>
            <a:endParaRPr>
              <a:latin typeface="Ubuntu"/>
              <a:ea typeface="Ubuntu"/>
              <a:cs typeface="Ubuntu"/>
              <a:sym typeface="Ubuntu"/>
            </a:endParaRPr>
          </a:p>
        </p:txBody>
      </p:sp>
      <p:sp>
        <p:nvSpPr>
          <p:cNvPr id="7381" name="Google Shape;7381;p2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cxnSp>
        <p:nvCxnSpPr>
          <p:cNvPr id="7382" name="Google Shape;7382;p260"/>
          <p:cNvCxnSpPr/>
          <p:nvPr/>
        </p:nvCxnSpPr>
        <p:spPr>
          <a:xfrm flipH="1" rot="10800000">
            <a:off x="2889093" y="1803566"/>
            <a:ext cx="3911700" cy="12300"/>
          </a:xfrm>
          <a:prstGeom prst="straightConnector1">
            <a:avLst/>
          </a:prstGeom>
          <a:noFill/>
          <a:ln cap="flat" cmpd="sng" w="28575">
            <a:solidFill>
              <a:srgbClr val="0000FF"/>
            </a:solidFill>
            <a:prstDash val="solid"/>
            <a:round/>
            <a:headEnd len="med" w="med" type="stealth"/>
            <a:tailEnd len="med" w="med" type="stealth"/>
          </a:ln>
        </p:spPr>
      </p:cxnSp>
      <p:sp>
        <p:nvSpPr>
          <p:cNvPr id="7383" name="Google Shape;7383;p260"/>
          <p:cNvSpPr/>
          <p:nvPr/>
        </p:nvSpPr>
        <p:spPr>
          <a:xfrm>
            <a:off x="2855797" y="2240656"/>
            <a:ext cx="237600" cy="2376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84" name="Google Shape;7384;p260"/>
          <p:cNvSpPr/>
          <p:nvPr/>
        </p:nvSpPr>
        <p:spPr>
          <a:xfrm>
            <a:off x="7784800" y="1964175"/>
            <a:ext cx="1295400" cy="323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Ubuntu"/>
                <a:ea typeface="Ubuntu"/>
                <a:cs typeface="Ubuntu"/>
                <a:sym typeface="Ubuntu"/>
              </a:rPr>
              <a:t>Wasted effort</a:t>
            </a:r>
            <a:endParaRPr sz="1300">
              <a:latin typeface="Ubuntu"/>
              <a:ea typeface="Ubuntu"/>
              <a:cs typeface="Ubuntu"/>
              <a:sym typeface="Ubuntu"/>
            </a:endParaRPr>
          </a:p>
        </p:txBody>
      </p:sp>
      <p:sp>
        <p:nvSpPr>
          <p:cNvPr id="7385" name="Google Shape;7385;p260"/>
          <p:cNvSpPr/>
          <p:nvPr/>
        </p:nvSpPr>
        <p:spPr>
          <a:xfrm>
            <a:off x="6899740" y="2046675"/>
            <a:ext cx="826800" cy="158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86" name="Google Shape;7386;p260"/>
          <p:cNvSpPr txBox="1"/>
          <p:nvPr>
            <p:ph idx="1" type="body"/>
          </p:nvPr>
        </p:nvSpPr>
        <p:spPr>
          <a:xfrm>
            <a:off x="0" y="1000075"/>
            <a:ext cx="9144000" cy="5727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1200"/>
              </a:spcAft>
              <a:buNone/>
            </a:pPr>
            <a:r>
              <a:rPr lang="en">
                <a:solidFill>
                  <a:schemeClr val="dk1"/>
                </a:solidFill>
              </a:rPr>
              <a:t>Search behaviors are very different between different queries!</a:t>
            </a:r>
            <a:endParaRPr>
              <a:solidFill>
                <a:schemeClr val="dk1"/>
              </a:solidFill>
            </a:endParaRPr>
          </a:p>
        </p:txBody>
      </p:sp>
    </p:spTree>
  </p:cSld>
  <p:clrMapOvr>
    <a:masterClrMapping/>
  </p:clrMapOvr>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0" name="Shape 7390"/>
        <p:cNvGrpSpPr/>
        <p:nvPr/>
      </p:nvGrpSpPr>
      <p:grpSpPr>
        <a:xfrm>
          <a:off x="0" y="0"/>
          <a:ext cx="0" cy="0"/>
          <a:chOff x="0" y="0"/>
          <a:chExt cx="0" cy="0"/>
        </a:xfrm>
      </p:grpSpPr>
      <p:pic>
        <p:nvPicPr>
          <p:cNvPr id="7391" name="Google Shape;7391;p261"/>
          <p:cNvPicPr preferRelativeResize="0"/>
          <p:nvPr/>
        </p:nvPicPr>
        <p:blipFill>
          <a:blip r:embed="rId3">
            <a:alphaModFix/>
          </a:blip>
          <a:stretch>
            <a:fillRect/>
          </a:stretch>
        </p:blipFill>
        <p:spPr>
          <a:xfrm>
            <a:off x="1359388" y="1716852"/>
            <a:ext cx="6425363" cy="2572575"/>
          </a:xfrm>
          <a:prstGeom prst="rect">
            <a:avLst/>
          </a:prstGeom>
          <a:noFill/>
          <a:ln>
            <a:noFill/>
          </a:ln>
        </p:spPr>
      </p:pic>
      <p:sp>
        <p:nvSpPr>
          <p:cNvPr id="7392" name="Google Shape;7392;p2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Declarative recall</a:t>
            </a:r>
            <a:r>
              <a:rPr lang="en">
                <a:latin typeface="Ubuntu"/>
                <a:ea typeface="Ubuntu"/>
                <a:cs typeface="Ubuntu"/>
                <a:sym typeface="Ubuntu"/>
              </a:rPr>
              <a:t> through </a:t>
            </a:r>
            <a:r>
              <a:rPr lang="en"/>
              <a:t>e</a:t>
            </a:r>
            <a:r>
              <a:rPr lang="en">
                <a:latin typeface="Ubuntu"/>
                <a:ea typeface="Ubuntu"/>
                <a:cs typeface="Ubuntu"/>
                <a:sym typeface="Ubuntu"/>
              </a:rPr>
              <a:t>arly </a:t>
            </a:r>
            <a:r>
              <a:rPr lang="en"/>
              <a:t>t</a:t>
            </a:r>
            <a:r>
              <a:rPr lang="en">
                <a:latin typeface="Ubuntu"/>
                <a:ea typeface="Ubuntu"/>
                <a:cs typeface="Ubuntu"/>
                <a:sym typeface="Ubuntu"/>
              </a:rPr>
              <a:t>ermination</a:t>
            </a:r>
            <a:endParaRPr>
              <a:latin typeface="Ubuntu"/>
              <a:ea typeface="Ubuntu"/>
              <a:cs typeface="Ubuntu"/>
              <a:sym typeface="Ubuntu"/>
            </a:endParaRPr>
          </a:p>
        </p:txBody>
      </p:sp>
      <p:sp>
        <p:nvSpPr>
          <p:cNvPr id="7393" name="Google Shape;7393;p2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94" name="Google Shape;7394;p261"/>
          <p:cNvSpPr/>
          <p:nvPr/>
        </p:nvSpPr>
        <p:spPr>
          <a:xfrm>
            <a:off x="2855797" y="2240656"/>
            <a:ext cx="237600" cy="2376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395" name="Google Shape;7395;p261"/>
          <p:cNvCxnSpPr/>
          <p:nvPr/>
        </p:nvCxnSpPr>
        <p:spPr>
          <a:xfrm flipH="1" rot="10800000">
            <a:off x="2889093" y="1803566"/>
            <a:ext cx="3911700" cy="12300"/>
          </a:xfrm>
          <a:prstGeom prst="straightConnector1">
            <a:avLst/>
          </a:prstGeom>
          <a:noFill/>
          <a:ln cap="flat" cmpd="sng" w="28575">
            <a:solidFill>
              <a:srgbClr val="0000FF"/>
            </a:solidFill>
            <a:prstDash val="solid"/>
            <a:round/>
            <a:headEnd len="med" w="med" type="stealth"/>
            <a:tailEnd len="med" w="med" type="stealth"/>
          </a:ln>
        </p:spPr>
      </p:cxnSp>
      <p:sp>
        <p:nvSpPr>
          <p:cNvPr id="7396" name="Google Shape;7396;p261"/>
          <p:cNvSpPr/>
          <p:nvPr/>
        </p:nvSpPr>
        <p:spPr>
          <a:xfrm>
            <a:off x="7784800" y="1964175"/>
            <a:ext cx="1295400" cy="323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Ubuntu"/>
                <a:ea typeface="Ubuntu"/>
                <a:cs typeface="Ubuntu"/>
                <a:sym typeface="Ubuntu"/>
              </a:rPr>
              <a:t>Wasted effort</a:t>
            </a:r>
            <a:endParaRPr sz="1300">
              <a:latin typeface="Ubuntu"/>
              <a:ea typeface="Ubuntu"/>
              <a:cs typeface="Ubuntu"/>
              <a:sym typeface="Ubuntu"/>
            </a:endParaRPr>
          </a:p>
        </p:txBody>
      </p:sp>
      <p:sp>
        <p:nvSpPr>
          <p:cNvPr id="7397" name="Google Shape;7397;p261"/>
          <p:cNvSpPr/>
          <p:nvPr/>
        </p:nvSpPr>
        <p:spPr>
          <a:xfrm>
            <a:off x="6899740" y="2046675"/>
            <a:ext cx="826800" cy="158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98" name="Google Shape;7398;p261"/>
          <p:cNvSpPr txBox="1"/>
          <p:nvPr>
            <p:ph idx="1" type="body"/>
          </p:nvPr>
        </p:nvSpPr>
        <p:spPr>
          <a:xfrm>
            <a:off x="0" y="1000075"/>
            <a:ext cx="9144000" cy="5727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1200"/>
              </a:spcAft>
              <a:buNone/>
            </a:pPr>
            <a:r>
              <a:rPr lang="en">
                <a:solidFill>
                  <a:schemeClr val="dk1"/>
                </a:solidFill>
              </a:rPr>
              <a:t>Search behaviors are very different between different queries!</a:t>
            </a:r>
            <a:endParaRPr>
              <a:solidFill>
                <a:schemeClr val="dk1"/>
              </a:solidFill>
            </a:endParaRPr>
          </a:p>
        </p:txBody>
      </p:sp>
    </p:spTree>
  </p:cSld>
  <p:clrMapOvr>
    <a:masterClrMapping/>
  </p:clrMapOvr>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2" name="Shape 7402"/>
        <p:cNvGrpSpPr/>
        <p:nvPr/>
      </p:nvGrpSpPr>
      <p:grpSpPr>
        <a:xfrm>
          <a:off x="0" y="0"/>
          <a:ext cx="0" cy="0"/>
          <a:chOff x="0" y="0"/>
          <a:chExt cx="0" cy="0"/>
        </a:xfrm>
      </p:grpSpPr>
      <p:pic>
        <p:nvPicPr>
          <p:cNvPr id="7403" name="Google Shape;7403;p262"/>
          <p:cNvPicPr preferRelativeResize="0"/>
          <p:nvPr/>
        </p:nvPicPr>
        <p:blipFill>
          <a:blip r:embed="rId3">
            <a:alphaModFix/>
          </a:blip>
          <a:stretch>
            <a:fillRect/>
          </a:stretch>
        </p:blipFill>
        <p:spPr>
          <a:xfrm>
            <a:off x="1359388" y="1716852"/>
            <a:ext cx="6425363" cy="2572575"/>
          </a:xfrm>
          <a:prstGeom prst="rect">
            <a:avLst/>
          </a:prstGeom>
          <a:noFill/>
          <a:ln>
            <a:noFill/>
          </a:ln>
        </p:spPr>
      </p:pic>
      <p:sp>
        <p:nvSpPr>
          <p:cNvPr id="7404" name="Google Shape;7404;p2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Declarative recall</a:t>
            </a:r>
            <a:r>
              <a:rPr lang="en">
                <a:latin typeface="Ubuntu"/>
                <a:ea typeface="Ubuntu"/>
                <a:cs typeface="Ubuntu"/>
                <a:sym typeface="Ubuntu"/>
              </a:rPr>
              <a:t> through </a:t>
            </a:r>
            <a:r>
              <a:rPr lang="en"/>
              <a:t>e</a:t>
            </a:r>
            <a:r>
              <a:rPr lang="en">
                <a:latin typeface="Ubuntu"/>
                <a:ea typeface="Ubuntu"/>
                <a:cs typeface="Ubuntu"/>
                <a:sym typeface="Ubuntu"/>
              </a:rPr>
              <a:t>arly </a:t>
            </a:r>
            <a:r>
              <a:rPr lang="en"/>
              <a:t>t</a:t>
            </a:r>
            <a:r>
              <a:rPr lang="en">
                <a:latin typeface="Ubuntu"/>
                <a:ea typeface="Ubuntu"/>
                <a:cs typeface="Ubuntu"/>
                <a:sym typeface="Ubuntu"/>
              </a:rPr>
              <a:t>ermination</a:t>
            </a:r>
            <a:endParaRPr>
              <a:latin typeface="Ubuntu"/>
              <a:ea typeface="Ubuntu"/>
              <a:cs typeface="Ubuntu"/>
              <a:sym typeface="Ubuntu"/>
            </a:endParaRPr>
          </a:p>
        </p:txBody>
      </p:sp>
      <p:sp>
        <p:nvSpPr>
          <p:cNvPr id="7405" name="Google Shape;7405;p2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06" name="Google Shape;7406;p262"/>
          <p:cNvSpPr/>
          <p:nvPr/>
        </p:nvSpPr>
        <p:spPr>
          <a:xfrm>
            <a:off x="2855797" y="2240656"/>
            <a:ext cx="237600" cy="2376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407" name="Google Shape;7407;p262"/>
          <p:cNvCxnSpPr/>
          <p:nvPr/>
        </p:nvCxnSpPr>
        <p:spPr>
          <a:xfrm flipH="1" rot="10800000">
            <a:off x="2889093" y="1803566"/>
            <a:ext cx="3911700" cy="12300"/>
          </a:xfrm>
          <a:prstGeom prst="straightConnector1">
            <a:avLst/>
          </a:prstGeom>
          <a:noFill/>
          <a:ln cap="flat" cmpd="sng" w="28575">
            <a:solidFill>
              <a:srgbClr val="0000FF"/>
            </a:solidFill>
            <a:prstDash val="solid"/>
            <a:round/>
            <a:headEnd len="med" w="med" type="stealth"/>
            <a:tailEnd len="med" w="med" type="stealth"/>
          </a:ln>
        </p:spPr>
      </p:cxnSp>
      <p:sp>
        <p:nvSpPr>
          <p:cNvPr id="7408" name="Google Shape;7408;p262"/>
          <p:cNvSpPr/>
          <p:nvPr/>
        </p:nvSpPr>
        <p:spPr>
          <a:xfrm>
            <a:off x="2450572" y="2240656"/>
            <a:ext cx="237600" cy="2376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409" name="Google Shape;7409;p262"/>
          <p:cNvCxnSpPr/>
          <p:nvPr/>
        </p:nvCxnSpPr>
        <p:spPr>
          <a:xfrm flipH="1" rot="10800000">
            <a:off x="2616218" y="1655491"/>
            <a:ext cx="1254000" cy="24300"/>
          </a:xfrm>
          <a:prstGeom prst="straightConnector1">
            <a:avLst/>
          </a:prstGeom>
          <a:noFill/>
          <a:ln cap="flat" cmpd="sng" w="28575">
            <a:solidFill>
              <a:srgbClr val="C00000"/>
            </a:solidFill>
            <a:prstDash val="solid"/>
            <a:round/>
            <a:headEnd len="med" w="med" type="stealth"/>
            <a:tailEnd len="med" w="med" type="stealth"/>
          </a:ln>
        </p:spPr>
      </p:cxnSp>
      <p:sp>
        <p:nvSpPr>
          <p:cNvPr id="7410" name="Google Shape;7410;p262"/>
          <p:cNvSpPr/>
          <p:nvPr/>
        </p:nvSpPr>
        <p:spPr>
          <a:xfrm>
            <a:off x="7784800" y="1964175"/>
            <a:ext cx="1295400" cy="323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Ubuntu"/>
                <a:ea typeface="Ubuntu"/>
                <a:cs typeface="Ubuntu"/>
                <a:sym typeface="Ubuntu"/>
              </a:rPr>
              <a:t>Wasted effort</a:t>
            </a:r>
            <a:endParaRPr sz="1300">
              <a:latin typeface="Ubuntu"/>
              <a:ea typeface="Ubuntu"/>
              <a:cs typeface="Ubuntu"/>
              <a:sym typeface="Ubuntu"/>
            </a:endParaRPr>
          </a:p>
        </p:txBody>
      </p:sp>
      <p:sp>
        <p:nvSpPr>
          <p:cNvPr id="7411" name="Google Shape;7411;p262"/>
          <p:cNvSpPr/>
          <p:nvPr/>
        </p:nvSpPr>
        <p:spPr>
          <a:xfrm>
            <a:off x="6899740" y="2046675"/>
            <a:ext cx="826800" cy="158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12" name="Google Shape;7412;p262"/>
          <p:cNvSpPr txBox="1"/>
          <p:nvPr>
            <p:ph idx="1" type="body"/>
          </p:nvPr>
        </p:nvSpPr>
        <p:spPr>
          <a:xfrm>
            <a:off x="0" y="1000075"/>
            <a:ext cx="9144000" cy="5727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1200"/>
              </a:spcAft>
              <a:buNone/>
            </a:pPr>
            <a:r>
              <a:rPr lang="en">
                <a:solidFill>
                  <a:schemeClr val="dk1"/>
                </a:solidFill>
              </a:rPr>
              <a:t>Search behaviors are very different between different queries!</a:t>
            </a:r>
            <a:endParaRPr>
              <a:solidFill>
                <a:schemeClr val="dk1"/>
              </a:solidFill>
            </a:endParaRPr>
          </a:p>
        </p:txBody>
      </p:sp>
    </p:spTree>
  </p:cSld>
  <p:clrMapOvr>
    <a:masterClrMapping/>
  </p:clrMapOvr>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6" name="Shape 7416"/>
        <p:cNvGrpSpPr/>
        <p:nvPr/>
      </p:nvGrpSpPr>
      <p:grpSpPr>
        <a:xfrm>
          <a:off x="0" y="0"/>
          <a:ext cx="0" cy="0"/>
          <a:chOff x="0" y="0"/>
          <a:chExt cx="0" cy="0"/>
        </a:xfrm>
      </p:grpSpPr>
      <p:sp>
        <p:nvSpPr>
          <p:cNvPr id="7417" name="Google Shape;7417;p2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Declarative recall</a:t>
            </a:r>
            <a:r>
              <a:rPr lang="en">
                <a:latin typeface="Ubuntu"/>
                <a:ea typeface="Ubuntu"/>
                <a:cs typeface="Ubuntu"/>
                <a:sym typeface="Ubuntu"/>
              </a:rPr>
              <a:t> through </a:t>
            </a:r>
            <a:r>
              <a:rPr lang="en"/>
              <a:t>e</a:t>
            </a:r>
            <a:r>
              <a:rPr lang="en">
                <a:latin typeface="Ubuntu"/>
                <a:ea typeface="Ubuntu"/>
                <a:cs typeface="Ubuntu"/>
                <a:sym typeface="Ubuntu"/>
              </a:rPr>
              <a:t>arly </a:t>
            </a:r>
            <a:r>
              <a:rPr lang="en"/>
              <a:t>t</a:t>
            </a:r>
            <a:r>
              <a:rPr lang="en">
                <a:latin typeface="Ubuntu"/>
                <a:ea typeface="Ubuntu"/>
                <a:cs typeface="Ubuntu"/>
                <a:sym typeface="Ubuntu"/>
              </a:rPr>
              <a:t>ermination</a:t>
            </a:r>
            <a:endParaRPr>
              <a:latin typeface="Ubuntu"/>
              <a:ea typeface="Ubuntu"/>
              <a:cs typeface="Ubuntu"/>
              <a:sym typeface="Ubuntu"/>
            </a:endParaRPr>
          </a:p>
        </p:txBody>
      </p:sp>
      <p:sp>
        <p:nvSpPr>
          <p:cNvPr id="7418" name="Google Shape;7418;p2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419" name="Google Shape;7419;p263"/>
          <p:cNvPicPr preferRelativeResize="0"/>
          <p:nvPr/>
        </p:nvPicPr>
        <p:blipFill>
          <a:blip r:embed="rId3">
            <a:alphaModFix/>
          </a:blip>
          <a:stretch>
            <a:fillRect/>
          </a:stretch>
        </p:blipFill>
        <p:spPr>
          <a:xfrm>
            <a:off x="1359376" y="1725175"/>
            <a:ext cx="6425390" cy="2572575"/>
          </a:xfrm>
          <a:prstGeom prst="rect">
            <a:avLst/>
          </a:prstGeom>
          <a:noFill/>
          <a:ln>
            <a:noFill/>
          </a:ln>
        </p:spPr>
      </p:pic>
      <p:sp>
        <p:nvSpPr>
          <p:cNvPr id="7420" name="Google Shape;7420;p263"/>
          <p:cNvSpPr/>
          <p:nvPr/>
        </p:nvSpPr>
        <p:spPr>
          <a:xfrm>
            <a:off x="2855797" y="2240656"/>
            <a:ext cx="237600" cy="2376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421" name="Google Shape;7421;p263"/>
          <p:cNvCxnSpPr/>
          <p:nvPr/>
        </p:nvCxnSpPr>
        <p:spPr>
          <a:xfrm flipH="1" rot="10800000">
            <a:off x="2889093" y="1803566"/>
            <a:ext cx="3911700" cy="12300"/>
          </a:xfrm>
          <a:prstGeom prst="straightConnector1">
            <a:avLst/>
          </a:prstGeom>
          <a:noFill/>
          <a:ln cap="flat" cmpd="sng" w="28575">
            <a:solidFill>
              <a:srgbClr val="0000FF"/>
            </a:solidFill>
            <a:prstDash val="solid"/>
            <a:round/>
            <a:headEnd len="med" w="med" type="stealth"/>
            <a:tailEnd len="med" w="med" type="stealth"/>
          </a:ln>
        </p:spPr>
      </p:cxnSp>
      <p:sp>
        <p:nvSpPr>
          <p:cNvPr id="7422" name="Google Shape;7422;p263"/>
          <p:cNvSpPr/>
          <p:nvPr/>
        </p:nvSpPr>
        <p:spPr>
          <a:xfrm>
            <a:off x="2450572" y="2240656"/>
            <a:ext cx="237600" cy="2376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423" name="Google Shape;7423;p263"/>
          <p:cNvCxnSpPr/>
          <p:nvPr/>
        </p:nvCxnSpPr>
        <p:spPr>
          <a:xfrm flipH="1" rot="10800000">
            <a:off x="2616218" y="1655491"/>
            <a:ext cx="1254000" cy="24300"/>
          </a:xfrm>
          <a:prstGeom prst="straightConnector1">
            <a:avLst/>
          </a:prstGeom>
          <a:noFill/>
          <a:ln cap="flat" cmpd="sng" w="28575">
            <a:solidFill>
              <a:srgbClr val="C00000"/>
            </a:solidFill>
            <a:prstDash val="solid"/>
            <a:round/>
            <a:headEnd len="med" w="med" type="stealth"/>
            <a:tailEnd len="med" w="med" type="stealth"/>
          </a:ln>
        </p:spPr>
      </p:cxnSp>
      <p:sp>
        <p:nvSpPr>
          <p:cNvPr id="7424" name="Google Shape;7424;p263"/>
          <p:cNvSpPr/>
          <p:nvPr/>
        </p:nvSpPr>
        <p:spPr>
          <a:xfrm>
            <a:off x="7784800" y="1964175"/>
            <a:ext cx="1295400" cy="323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Ubuntu"/>
                <a:ea typeface="Ubuntu"/>
                <a:cs typeface="Ubuntu"/>
                <a:sym typeface="Ubuntu"/>
              </a:rPr>
              <a:t>Wasted effort</a:t>
            </a:r>
            <a:endParaRPr sz="1300">
              <a:latin typeface="Ubuntu"/>
              <a:ea typeface="Ubuntu"/>
              <a:cs typeface="Ubuntu"/>
              <a:sym typeface="Ubuntu"/>
            </a:endParaRPr>
          </a:p>
        </p:txBody>
      </p:sp>
      <p:sp>
        <p:nvSpPr>
          <p:cNvPr id="7425" name="Google Shape;7425;p263"/>
          <p:cNvSpPr/>
          <p:nvPr/>
        </p:nvSpPr>
        <p:spPr>
          <a:xfrm>
            <a:off x="6899740" y="2046675"/>
            <a:ext cx="826800" cy="158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26" name="Google Shape;7426;p263"/>
          <p:cNvSpPr txBox="1"/>
          <p:nvPr>
            <p:ph idx="1" type="body"/>
          </p:nvPr>
        </p:nvSpPr>
        <p:spPr>
          <a:xfrm>
            <a:off x="0" y="1000075"/>
            <a:ext cx="9144000" cy="5727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1200"/>
              </a:spcAft>
              <a:buNone/>
            </a:pPr>
            <a:r>
              <a:rPr lang="en">
                <a:solidFill>
                  <a:schemeClr val="dk1"/>
                </a:solidFill>
              </a:rPr>
              <a:t>Search behaviors are very different between different queries!</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A Brief History of Vector Similarity Search</a:t>
            </a:r>
            <a:endParaRPr/>
          </a:p>
        </p:txBody>
      </p:sp>
      <p:sp>
        <p:nvSpPr>
          <p:cNvPr id="429" name="Google Shape;429;p4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p:txBody>
      </p:sp>
      <p:sp>
        <p:nvSpPr>
          <p:cNvPr id="430" name="Google Shape;430;p48"/>
          <p:cNvSpPr txBox="1"/>
          <p:nvPr>
            <p:ph idx="12" type="sldNum"/>
          </p:nvPr>
        </p:nvSpPr>
        <p:spPr>
          <a:xfrm>
            <a:off x="8472457" y="4637590"/>
            <a:ext cx="552000" cy="4359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31" name="Google Shape;431;p48"/>
          <p:cNvPicPr preferRelativeResize="0"/>
          <p:nvPr/>
        </p:nvPicPr>
        <p:blipFill rotWithShape="1">
          <a:blip r:embed="rId3">
            <a:alphaModFix/>
          </a:blip>
          <a:srcRect b="0" l="0" r="34482" t="0"/>
          <a:stretch/>
        </p:blipFill>
        <p:spPr>
          <a:xfrm>
            <a:off x="69449" y="1096463"/>
            <a:ext cx="2939971" cy="1744819"/>
          </a:xfrm>
          <a:prstGeom prst="rect">
            <a:avLst/>
          </a:prstGeom>
          <a:noFill/>
          <a:ln>
            <a:noFill/>
          </a:ln>
        </p:spPr>
      </p:pic>
      <p:pic>
        <p:nvPicPr>
          <p:cNvPr id="432" name="Google Shape;432;p48"/>
          <p:cNvPicPr preferRelativeResize="0"/>
          <p:nvPr/>
        </p:nvPicPr>
        <p:blipFill rotWithShape="1">
          <a:blip r:embed="rId4">
            <a:alphaModFix/>
          </a:blip>
          <a:srcRect b="0" l="0" r="0" t="0"/>
          <a:stretch/>
        </p:blipFill>
        <p:spPr>
          <a:xfrm>
            <a:off x="3048009" y="1144316"/>
            <a:ext cx="4502287" cy="1649111"/>
          </a:xfrm>
          <a:prstGeom prst="rect">
            <a:avLst/>
          </a:prstGeom>
          <a:noFill/>
          <a:ln>
            <a:noFill/>
          </a:ln>
        </p:spPr>
      </p:pic>
      <p:pic>
        <p:nvPicPr>
          <p:cNvPr id="433" name="Google Shape;433;p48"/>
          <p:cNvPicPr preferRelativeResize="0"/>
          <p:nvPr/>
        </p:nvPicPr>
        <p:blipFill rotWithShape="1">
          <a:blip r:embed="rId5">
            <a:alphaModFix/>
          </a:blip>
          <a:srcRect b="0" l="0" r="0" t="0"/>
          <a:stretch/>
        </p:blipFill>
        <p:spPr>
          <a:xfrm>
            <a:off x="7662815" y="1343643"/>
            <a:ext cx="1315904" cy="1445603"/>
          </a:xfrm>
          <a:prstGeom prst="rect">
            <a:avLst/>
          </a:prstGeom>
          <a:noFill/>
          <a:ln>
            <a:noFill/>
          </a:ln>
        </p:spPr>
      </p:pic>
      <p:sp>
        <p:nvSpPr>
          <p:cNvPr id="434" name="Google Shape;434;p48"/>
          <p:cNvSpPr txBox="1"/>
          <p:nvPr/>
        </p:nvSpPr>
        <p:spPr>
          <a:xfrm>
            <a:off x="7971099" y="1050208"/>
            <a:ext cx="707700" cy="30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LSH</a:t>
            </a:r>
            <a:endParaRPr b="1" i="0" sz="1050" u="none" cap="none" strike="noStrike">
              <a:solidFill>
                <a:schemeClr val="dk1"/>
              </a:solidFill>
              <a:latin typeface="Arial"/>
              <a:ea typeface="Arial"/>
              <a:cs typeface="Arial"/>
              <a:sym typeface="Arial"/>
            </a:endParaRPr>
          </a:p>
        </p:txBody>
      </p:sp>
      <p:sp>
        <p:nvSpPr>
          <p:cNvPr id="435" name="Google Shape;435;p48"/>
          <p:cNvSpPr txBox="1"/>
          <p:nvPr/>
        </p:nvSpPr>
        <p:spPr>
          <a:xfrm rot="-896949">
            <a:off x="5078693" y="1315569"/>
            <a:ext cx="1749098" cy="6464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3600" u="none" cap="none" strike="noStrike">
                <a:solidFill>
                  <a:schemeClr val="accent4"/>
                </a:solidFill>
                <a:latin typeface="Arial"/>
                <a:ea typeface="Arial"/>
                <a:cs typeface="Arial"/>
                <a:sym typeface="Arial"/>
              </a:rPr>
              <a:t>1990’s</a:t>
            </a:r>
            <a:endParaRPr b="1" i="0" sz="1400" u="none" cap="none" strike="noStrike">
              <a:solidFill>
                <a:schemeClr val="accent4"/>
              </a:solidFill>
              <a:latin typeface="Arial"/>
              <a:ea typeface="Arial"/>
              <a:cs typeface="Arial"/>
              <a:sym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0" name="Shape 7430"/>
        <p:cNvGrpSpPr/>
        <p:nvPr/>
      </p:nvGrpSpPr>
      <p:grpSpPr>
        <a:xfrm>
          <a:off x="0" y="0"/>
          <a:ext cx="0" cy="0"/>
          <a:chOff x="0" y="0"/>
          <a:chExt cx="0" cy="0"/>
        </a:xfrm>
      </p:grpSpPr>
      <p:sp>
        <p:nvSpPr>
          <p:cNvPr id="7431" name="Google Shape;7431;p2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Declarative recall</a:t>
            </a:r>
            <a:r>
              <a:rPr lang="en">
                <a:latin typeface="Ubuntu"/>
                <a:ea typeface="Ubuntu"/>
                <a:cs typeface="Ubuntu"/>
                <a:sym typeface="Ubuntu"/>
              </a:rPr>
              <a:t> through </a:t>
            </a:r>
            <a:r>
              <a:rPr lang="en"/>
              <a:t>e</a:t>
            </a:r>
            <a:r>
              <a:rPr lang="en">
                <a:latin typeface="Ubuntu"/>
                <a:ea typeface="Ubuntu"/>
                <a:cs typeface="Ubuntu"/>
                <a:sym typeface="Ubuntu"/>
              </a:rPr>
              <a:t>arly </a:t>
            </a:r>
            <a:r>
              <a:rPr lang="en"/>
              <a:t>t</a:t>
            </a:r>
            <a:r>
              <a:rPr lang="en">
                <a:latin typeface="Ubuntu"/>
                <a:ea typeface="Ubuntu"/>
                <a:cs typeface="Ubuntu"/>
                <a:sym typeface="Ubuntu"/>
              </a:rPr>
              <a:t>ermination</a:t>
            </a:r>
            <a:endParaRPr>
              <a:latin typeface="Ubuntu"/>
              <a:ea typeface="Ubuntu"/>
              <a:cs typeface="Ubuntu"/>
              <a:sym typeface="Ubuntu"/>
            </a:endParaRPr>
          </a:p>
        </p:txBody>
      </p:sp>
      <p:sp>
        <p:nvSpPr>
          <p:cNvPr id="7432" name="Google Shape;7432;p2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33" name="Google Shape;7433;p264"/>
          <p:cNvSpPr txBox="1"/>
          <p:nvPr/>
        </p:nvSpPr>
        <p:spPr>
          <a:xfrm>
            <a:off x="75" y="4204001"/>
            <a:ext cx="91440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5A00"/>
                </a:solidFill>
                <a:latin typeface="Ubuntu"/>
                <a:ea typeface="Ubuntu"/>
                <a:cs typeface="Ubuntu"/>
                <a:sym typeface="Ubuntu"/>
              </a:rPr>
              <a:t>Different queries, different recalls, different points in time → adaptive search!</a:t>
            </a:r>
            <a:endParaRPr b="1" sz="1800">
              <a:solidFill>
                <a:srgbClr val="FF5A00"/>
              </a:solidFill>
              <a:latin typeface="Ubuntu"/>
              <a:ea typeface="Ubuntu"/>
              <a:cs typeface="Ubuntu"/>
              <a:sym typeface="Ubuntu"/>
            </a:endParaRPr>
          </a:p>
        </p:txBody>
      </p:sp>
      <p:pic>
        <p:nvPicPr>
          <p:cNvPr id="7434" name="Google Shape;7434;p264"/>
          <p:cNvPicPr preferRelativeResize="0"/>
          <p:nvPr/>
        </p:nvPicPr>
        <p:blipFill>
          <a:blip r:embed="rId3">
            <a:alphaModFix/>
          </a:blip>
          <a:stretch>
            <a:fillRect/>
          </a:stretch>
        </p:blipFill>
        <p:spPr>
          <a:xfrm>
            <a:off x="1359376" y="1725175"/>
            <a:ext cx="6425390" cy="2572575"/>
          </a:xfrm>
          <a:prstGeom prst="rect">
            <a:avLst/>
          </a:prstGeom>
          <a:noFill/>
          <a:ln>
            <a:noFill/>
          </a:ln>
        </p:spPr>
      </p:pic>
      <p:sp>
        <p:nvSpPr>
          <p:cNvPr id="7435" name="Google Shape;7435;p264"/>
          <p:cNvSpPr/>
          <p:nvPr/>
        </p:nvSpPr>
        <p:spPr>
          <a:xfrm>
            <a:off x="2855797" y="2240656"/>
            <a:ext cx="237600" cy="2376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436" name="Google Shape;7436;p264"/>
          <p:cNvCxnSpPr/>
          <p:nvPr/>
        </p:nvCxnSpPr>
        <p:spPr>
          <a:xfrm flipH="1" rot="10800000">
            <a:off x="2889093" y="1803566"/>
            <a:ext cx="3911700" cy="12300"/>
          </a:xfrm>
          <a:prstGeom prst="straightConnector1">
            <a:avLst/>
          </a:prstGeom>
          <a:noFill/>
          <a:ln cap="flat" cmpd="sng" w="28575">
            <a:solidFill>
              <a:srgbClr val="0000FF"/>
            </a:solidFill>
            <a:prstDash val="solid"/>
            <a:round/>
            <a:headEnd len="med" w="med" type="stealth"/>
            <a:tailEnd len="med" w="med" type="stealth"/>
          </a:ln>
        </p:spPr>
      </p:cxnSp>
      <p:sp>
        <p:nvSpPr>
          <p:cNvPr id="7437" name="Google Shape;7437;p264"/>
          <p:cNvSpPr/>
          <p:nvPr/>
        </p:nvSpPr>
        <p:spPr>
          <a:xfrm>
            <a:off x="2450572" y="2240656"/>
            <a:ext cx="237600" cy="2376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438" name="Google Shape;7438;p264"/>
          <p:cNvCxnSpPr/>
          <p:nvPr/>
        </p:nvCxnSpPr>
        <p:spPr>
          <a:xfrm flipH="1" rot="10800000">
            <a:off x="2616218" y="1655491"/>
            <a:ext cx="1254000" cy="24300"/>
          </a:xfrm>
          <a:prstGeom prst="straightConnector1">
            <a:avLst/>
          </a:prstGeom>
          <a:noFill/>
          <a:ln cap="flat" cmpd="sng" w="28575">
            <a:solidFill>
              <a:srgbClr val="C00000"/>
            </a:solidFill>
            <a:prstDash val="solid"/>
            <a:round/>
            <a:headEnd len="med" w="med" type="stealth"/>
            <a:tailEnd len="med" w="med" type="stealth"/>
          </a:ln>
        </p:spPr>
      </p:cxnSp>
      <p:sp>
        <p:nvSpPr>
          <p:cNvPr id="7439" name="Google Shape;7439;p264"/>
          <p:cNvSpPr/>
          <p:nvPr/>
        </p:nvSpPr>
        <p:spPr>
          <a:xfrm>
            <a:off x="3574172" y="2240656"/>
            <a:ext cx="237600" cy="2376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440" name="Google Shape;7440;p264"/>
          <p:cNvCxnSpPr/>
          <p:nvPr/>
        </p:nvCxnSpPr>
        <p:spPr>
          <a:xfrm flipH="1" rot="10800000">
            <a:off x="3720300" y="1519625"/>
            <a:ext cx="2646600" cy="6600"/>
          </a:xfrm>
          <a:prstGeom prst="straightConnector1">
            <a:avLst/>
          </a:prstGeom>
          <a:noFill/>
          <a:ln cap="flat" cmpd="sng" w="28575">
            <a:solidFill>
              <a:schemeClr val="accent4"/>
            </a:solidFill>
            <a:prstDash val="solid"/>
            <a:round/>
            <a:headEnd len="med" w="med" type="stealth"/>
            <a:tailEnd len="med" w="med" type="stealth"/>
          </a:ln>
        </p:spPr>
      </p:cxnSp>
      <p:sp>
        <p:nvSpPr>
          <p:cNvPr id="7441" name="Google Shape;7441;p264"/>
          <p:cNvSpPr/>
          <p:nvPr/>
        </p:nvSpPr>
        <p:spPr>
          <a:xfrm>
            <a:off x="7784800" y="1964175"/>
            <a:ext cx="1295400" cy="323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Ubuntu"/>
                <a:ea typeface="Ubuntu"/>
                <a:cs typeface="Ubuntu"/>
                <a:sym typeface="Ubuntu"/>
              </a:rPr>
              <a:t>Wasted effort</a:t>
            </a:r>
            <a:endParaRPr sz="1300">
              <a:latin typeface="Ubuntu"/>
              <a:ea typeface="Ubuntu"/>
              <a:cs typeface="Ubuntu"/>
              <a:sym typeface="Ubuntu"/>
            </a:endParaRPr>
          </a:p>
        </p:txBody>
      </p:sp>
      <p:sp>
        <p:nvSpPr>
          <p:cNvPr id="7442" name="Google Shape;7442;p264"/>
          <p:cNvSpPr/>
          <p:nvPr/>
        </p:nvSpPr>
        <p:spPr>
          <a:xfrm>
            <a:off x="6899740" y="2046675"/>
            <a:ext cx="826800" cy="158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43" name="Google Shape;7443;p264"/>
          <p:cNvSpPr txBox="1"/>
          <p:nvPr>
            <p:ph idx="1" type="body"/>
          </p:nvPr>
        </p:nvSpPr>
        <p:spPr>
          <a:xfrm>
            <a:off x="0" y="1000075"/>
            <a:ext cx="9144000" cy="5727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1200"/>
              </a:spcAft>
              <a:buNone/>
            </a:pPr>
            <a:r>
              <a:rPr lang="en">
                <a:solidFill>
                  <a:schemeClr val="dk1"/>
                </a:solidFill>
              </a:rPr>
              <a:t>Search behaviors are very different between different queries!</a:t>
            </a:r>
            <a:endParaRPr>
              <a:solidFill>
                <a:schemeClr val="dk1"/>
              </a:solidFill>
            </a:endParaRPr>
          </a:p>
        </p:txBody>
      </p:sp>
    </p:spTree>
  </p:cSld>
  <p:clrMapOvr>
    <a:masterClrMapping/>
  </p:clrMapOvr>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7" name="Shape 7447"/>
        <p:cNvGrpSpPr/>
        <p:nvPr/>
      </p:nvGrpSpPr>
      <p:grpSpPr>
        <a:xfrm>
          <a:off x="0" y="0"/>
          <a:ext cx="0" cy="0"/>
          <a:chOff x="0" y="0"/>
          <a:chExt cx="0" cy="0"/>
        </a:xfrm>
      </p:grpSpPr>
      <p:sp>
        <p:nvSpPr>
          <p:cNvPr id="7448" name="Google Shape;7448;p2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449" name="Google Shape;7449;p2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50" name="Google Shape;7450;p265"/>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451" name="Google Shape;7451;p265"/>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sp>
        <p:nvSpPr>
          <p:cNvPr id="7452" name="Google Shape;7452;p265"/>
          <p:cNvSpPr txBox="1"/>
          <p:nvPr>
            <p:ph idx="1" type="body"/>
          </p:nvPr>
        </p:nvSpPr>
        <p:spPr>
          <a:xfrm>
            <a:off x="1975" y="1303800"/>
            <a:ext cx="5735100" cy="23925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0" lvl="0" marL="457200" rtl="0" algn="l">
              <a:lnSpc>
                <a:spcPct val="95000"/>
              </a:lnSpc>
              <a:spcBef>
                <a:spcPts val="1200"/>
              </a:spcBef>
              <a:spcAft>
                <a:spcPts val="1200"/>
              </a:spcAft>
              <a:buNone/>
            </a:pPr>
            <a:r>
              <a:t/>
            </a:r>
            <a:endParaRPr>
              <a:solidFill>
                <a:schemeClr val="dk1"/>
              </a:solidFill>
            </a:endParaRPr>
          </a:p>
        </p:txBody>
      </p:sp>
    </p:spTree>
  </p:cSld>
  <p:clrMapOvr>
    <a:masterClrMapping/>
  </p:clrMapOvr>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6" name="Shape 7456"/>
        <p:cNvGrpSpPr/>
        <p:nvPr/>
      </p:nvGrpSpPr>
      <p:grpSpPr>
        <a:xfrm>
          <a:off x="0" y="0"/>
          <a:ext cx="0" cy="0"/>
          <a:chOff x="0" y="0"/>
          <a:chExt cx="0" cy="0"/>
        </a:xfrm>
      </p:grpSpPr>
      <p:sp>
        <p:nvSpPr>
          <p:cNvPr id="7457" name="Google Shape;7457;p2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458" name="Google Shape;7458;p2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59" name="Google Shape;7459;p266"/>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460" name="Google Shape;7460;p266"/>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sp>
        <p:nvSpPr>
          <p:cNvPr id="7461" name="Google Shape;7461;p266"/>
          <p:cNvSpPr txBox="1"/>
          <p:nvPr>
            <p:ph idx="1" type="body"/>
          </p:nvPr>
        </p:nvSpPr>
        <p:spPr>
          <a:xfrm>
            <a:off x="1975" y="1303800"/>
            <a:ext cx="5735100" cy="31263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Clr>
                <a:schemeClr val="dk1"/>
              </a:buClr>
              <a:buSzPts val="1100"/>
              <a:buFont typeface="Arial"/>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Tree>
  </p:cSld>
  <p:clrMapOvr>
    <a:masterClrMapping/>
  </p:clrMapOvr>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5" name="Shape 7465"/>
        <p:cNvGrpSpPr/>
        <p:nvPr/>
      </p:nvGrpSpPr>
      <p:grpSpPr>
        <a:xfrm>
          <a:off x="0" y="0"/>
          <a:ext cx="0" cy="0"/>
          <a:chOff x="0" y="0"/>
          <a:chExt cx="0" cy="0"/>
        </a:xfrm>
      </p:grpSpPr>
      <p:sp>
        <p:nvSpPr>
          <p:cNvPr id="7466" name="Google Shape;7466;p2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467" name="Google Shape;7467;p2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68" name="Google Shape;7468;p267"/>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469" name="Google Shape;7469;p267"/>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sp>
        <p:nvSpPr>
          <p:cNvPr id="7470" name="Google Shape;7470;p267"/>
          <p:cNvSpPr txBox="1"/>
          <p:nvPr>
            <p:ph idx="1" type="body"/>
          </p:nvPr>
        </p:nvSpPr>
        <p:spPr>
          <a:xfrm>
            <a:off x="1975" y="1303800"/>
            <a:ext cx="5735100" cy="31263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
        <p:nvSpPr>
          <p:cNvPr id="7471" name="Google Shape;7471;p267"/>
          <p:cNvSpPr txBox="1"/>
          <p:nvPr/>
        </p:nvSpPr>
        <p:spPr>
          <a:xfrm>
            <a:off x="1246083" y="3860747"/>
            <a:ext cx="4688400" cy="4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buntu"/>
                <a:ea typeface="Ubuntu"/>
                <a:cs typeface="Ubuntu"/>
                <a:sym typeface="Ubuntu"/>
              </a:rPr>
              <a:t>Tune for each recall target!</a:t>
            </a:r>
            <a:endParaRPr b="1" sz="1800">
              <a:solidFill>
                <a:schemeClr val="dk1"/>
              </a:solidFill>
              <a:latin typeface="Ubuntu"/>
              <a:ea typeface="Ubuntu"/>
              <a:cs typeface="Ubuntu"/>
              <a:sym typeface="Ubuntu"/>
            </a:endParaRPr>
          </a:p>
        </p:txBody>
      </p:sp>
      <p:sp>
        <p:nvSpPr>
          <p:cNvPr id="7472" name="Google Shape;7472;p267"/>
          <p:cNvSpPr/>
          <p:nvPr/>
        </p:nvSpPr>
        <p:spPr>
          <a:xfrm>
            <a:off x="3270939" y="2916444"/>
            <a:ext cx="632400" cy="426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473" name="Google Shape;7473;p267"/>
          <p:cNvCxnSpPr>
            <a:stCxn id="7472" idx="2"/>
            <a:endCxn id="7471" idx="0"/>
          </p:cNvCxnSpPr>
          <p:nvPr/>
        </p:nvCxnSpPr>
        <p:spPr>
          <a:xfrm>
            <a:off x="3587139" y="3342444"/>
            <a:ext cx="3000" cy="51840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7" name="Shape 7477"/>
        <p:cNvGrpSpPr/>
        <p:nvPr/>
      </p:nvGrpSpPr>
      <p:grpSpPr>
        <a:xfrm>
          <a:off x="0" y="0"/>
          <a:ext cx="0" cy="0"/>
          <a:chOff x="0" y="0"/>
          <a:chExt cx="0" cy="0"/>
        </a:xfrm>
      </p:grpSpPr>
      <p:sp>
        <p:nvSpPr>
          <p:cNvPr id="7478" name="Google Shape;7478;p2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479" name="Google Shape;7479;p2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80" name="Google Shape;7480;p268"/>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481" name="Google Shape;7481;p268"/>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sp>
        <p:nvSpPr>
          <p:cNvPr id="7482" name="Google Shape;7482;p268"/>
          <p:cNvSpPr txBox="1"/>
          <p:nvPr>
            <p:ph idx="1" type="body"/>
          </p:nvPr>
        </p:nvSpPr>
        <p:spPr>
          <a:xfrm>
            <a:off x="1975" y="1303800"/>
            <a:ext cx="5735100" cy="31263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
        <p:nvSpPr>
          <p:cNvPr id="7483" name="Google Shape;7483;p268"/>
          <p:cNvSpPr txBox="1"/>
          <p:nvPr/>
        </p:nvSpPr>
        <p:spPr>
          <a:xfrm>
            <a:off x="1246083" y="3860747"/>
            <a:ext cx="4688400" cy="4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buntu"/>
                <a:ea typeface="Ubuntu"/>
                <a:cs typeface="Ubuntu"/>
                <a:sym typeface="Ubuntu"/>
              </a:rPr>
              <a:t>Tune for each recall target!</a:t>
            </a:r>
            <a:endParaRPr b="1" sz="1800">
              <a:solidFill>
                <a:schemeClr val="dk1"/>
              </a:solidFill>
              <a:latin typeface="Ubuntu"/>
              <a:ea typeface="Ubuntu"/>
              <a:cs typeface="Ubuntu"/>
              <a:sym typeface="Ubuntu"/>
            </a:endParaRPr>
          </a:p>
        </p:txBody>
      </p:sp>
      <p:sp>
        <p:nvSpPr>
          <p:cNvPr id="7484" name="Google Shape;7484;p268"/>
          <p:cNvSpPr/>
          <p:nvPr/>
        </p:nvSpPr>
        <p:spPr>
          <a:xfrm>
            <a:off x="3270939" y="2916444"/>
            <a:ext cx="632400" cy="426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485" name="Google Shape;7485;p268"/>
          <p:cNvCxnSpPr>
            <a:stCxn id="7484" idx="2"/>
            <a:endCxn id="7483" idx="0"/>
          </p:cNvCxnSpPr>
          <p:nvPr/>
        </p:nvCxnSpPr>
        <p:spPr>
          <a:xfrm>
            <a:off x="3587139" y="3342444"/>
            <a:ext cx="3000" cy="518400"/>
          </a:xfrm>
          <a:prstGeom prst="straightConnector1">
            <a:avLst/>
          </a:prstGeom>
          <a:noFill/>
          <a:ln cap="flat" cmpd="sng" w="19050">
            <a:solidFill>
              <a:schemeClr val="dk1"/>
            </a:solidFill>
            <a:prstDash val="solid"/>
            <a:round/>
            <a:headEnd len="med" w="med" type="none"/>
            <a:tailEnd len="med" w="med" type="triangle"/>
          </a:ln>
        </p:spPr>
      </p:cxnSp>
      <p:sp>
        <p:nvSpPr>
          <p:cNvPr id="7486" name="Google Shape;7486;p268"/>
          <p:cNvSpPr txBox="1"/>
          <p:nvPr/>
        </p:nvSpPr>
        <p:spPr>
          <a:xfrm>
            <a:off x="7261447" y="28238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1</a:t>
            </a:r>
            <a:endParaRPr baseline="-25000" sz="1200">
              <a:solidFill>
                <a:schemeClr val="dk1"/>
              </a:solidFill>
              <a:latin typeface="Ubuntu"/>
              <a:ea typeface="Ubuntu"/>
              <a:cs typeface="Ubuntu"/>
              <a:sym typeface="Ubuntu"/>
            </a:endParaRPr>
          </a:p>
        </p:txBody>
      </p:sp>
      <p:cxnSp>
        <p:nvCxnSpPr>
          <p:cNvPr id="7487" name="Google Shape;7487;p268"/>
          <p:cNvCxnSpPr/>
          <p:nvPr/>
        </p:nvCxnSpPr>
        <p:spPr>
          <a:xfrm flipH="1" rot="10800000">
            <a:off x="6971267"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7488" name="Google Shape;7488;p268"/>
          <p:cNvCxnSpPr/>
          <p:nvPr/>
        </p:nvCxnSpPr>
        <p:spPr>
          <a:xfrm flipH="1">
            <a:off x="6799067"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7489" name="Google Shape;7489;p268"/>
          <p:cNvCxnSpPr/>
          <p:nvPr/>
        </p:nvCxnSpPr>
        <p:spPr>
          <a:xfrm>
            <a:off x="6804684"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7490" name="Google Shape;7490;p268"/>
          <p:cNvCxnSpPr/>
          <p:nvPr/>
        </p:nvCxnSpPr>
        <p:spPr>
          <a:xfrm>
            <a:off x="8085550"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7491" name="Google Shape;7491;p268"/>
          <p:cNvCxnSpPr/>
          <p:nvPr/>
        </p:nvCxnSpPr>
        <p:spPr>
          <a:xfrm flipH="1" rot="10800000">
            <a:off x="8088280"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7492" name="Google Shape;7492;p268"/>
          <p:cNvCxnSpPr/>
          <p:nvPr/>
        </p:nvCxnSpPr>
        <p:spPr>
          <a:xfrm rot="10800000">
            <a:off x="6731301"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7493" name="Google Shape;7493;p268"/>
          <p:cNvCxnSpPr/>
          <p:nvPr/>
        </p:nvCxnSpPr>
        <p:spPr>
          <a:xfrm flipH="1">
            <a:off x="6197918" y="3409802"/>
            <a:ext cx="614100" cy="537900"/>
          </a:xfrm>
          <a:prstGeom prst="straightConnector1">
            <a:avLst/>
          </a:prstGeom>
          <a:noFill/>
          <a:ln cap="flat" cmpd="sng" w="20725">
            <a:solidFill>
              <a:schemeClr val="dk1"/>
            </a:solidFill>
            <a:prstDash val="solid"/>
            <a:round/>
            <a:headEnd len="med" w="med" type="none"/>
            <a:tailEnd len="med" w="med" type="none"/>
          </a:ln>
        </p:spPr>
      </p:cxnSp>
      <p:cxnSp>
        <p:nvCxnSpPr>
          <p:cNvPr id="7494" name="Google Shape;7494;p268"/>
          <p:cNvCxnSpPr/>
          <p:nvPr/>
        </p:nvCxnSpPr>
        <p:spPr>
          <a:xfrm>
            <a:off x="8094850"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7495" name="Google Shape;7495;p268"/>
          <p:cNvSpPr/>
          <p:nvPr/>
        </p:nvSpPr>
        <p:spPr>
          <a:xfrm>
            <a:off x="6251845"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496" name="Google Shape;7496;p268"/>
          <p:cNvSpPr/>
          <p:nvPr/>
        </p:nvSpPr>
        <p:spPr>
          <a:xfrm>
            <a:off x="7547622" y="3091297"/>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497" name="Google Shape;7497;p268"/>
          <p:cNvSpPr/>
          <p:nvPr/>
        </p:nvSpPr>
        <p:spPr>
          <a:xfrm>
            <a:off x="8604569"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498" name="Google Shape;7498;p268"/>
          <p:cNvSpPr/>
          <p:nvPr/>
        </p:nvSpPr>
        <p:spPr>
          <a:xfrm>
            <a:off x="7497645" y="3907619"/>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499" name="Google Shape;7499;p268"/>
          <p:cNvSpPr/>
          <p:nvPr/>
        </p:nvSpPr>
        <p:spPr>
          <a:xfrm>
            <a:off x="7654971"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00" name="Google Shape;7500;p268"/>
          <p:cNvSpPr txBox="1"/>
          <p:nvPr/>
        </p:nvSpPr>
        <p:spPr>
          <a:xfrm>
            <a:off x="7106964"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2</a:t>
            </a:r>
            <a:endParaRPr sz="1200">
              <a:solidFill>
                <a:schemeClr val="dk1"/>
              </a:solidFill>
              <a:latin typeface="Ubuntu"/>
              <a:ea typeface="Ubuntu"/>
              <a:cs typeface="Ubuntu"/>
              <a:sym typeface="Ubuntu"/>
            </a:endParaRPr>
          </a:p>
        </p:txBody>
      </p:sp>
      <p:sp>
        <p:nvSpPr>
          <p:cNvPr id="7501" name="Google Shape;7501;p268"/>
          <p:cNvSpPr txBox="1"/>
          <p:nvPr/>
        </p:nvSpPr>
        <p:spPr>
          <a:xfrm>
            <a:off x="8658257"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7502" name="Google Shape;7502;p268"/>
          <p:cNvSpPr txBox="1"/>
          <p:nvPr/>
        </p:nvSpPr>
        <p:spPr>
          <a:xfrm>
            <a:off x="7497196"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7503" name="Google Shape;7503;p268"/>
          <p:cNvSpPr txBox="1"/>
          <p:nvPr/>
        </p:nvSpPr>
        <p:spPr>
          <a:xfrm>
            <a:off x="5869759"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7504" name="Google Shape;7504;p268"/>
          <p:cNvSpPr txBox="1"/>
          <p:nvPr/>
        </p:nvSpPr>
        <p:spPr>
          <a:xfrm>
            <a:off x="5868075"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Tree>
  </p:cSld>
  <p:clrMapOvr>
    <a:masterClrMapping/>
  </p:clrMapOvr>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8" name="Shape 7508"/>
        <p:cNvGrpSpPr/>
        <p:nvPr/>
      </p:nvGrpSpPr>
      <p:grpSpPr>
        <a:xfrm>
          <a:off x="0" y="0"/>
          <a:ext cx="0" cy="0"/>
          <a:chOff x="0" y="0"/>
          <a:chExt cx="0" cy="0"/>
        </a:xfrm>
      </p:grpSpPr>
      <p:sp>
        <p:nvSpPr>
          <p:cNvPr id="7509" name="Google Shape;7509;p2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510" name="Google Shape;7510;p2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11" name="Google Shape;7511;p269"/>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512" name="Google Shape;7512;p269"/>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sp>
        <p:nvSpPr>
          <p:cNvPr id="7513" name="Google Shape;7513;p269"/>
          <p:cNvSpPr txBox="1"/>
          <p:nvPr>
            <p:ph idx="1" type="body"/>
          </p:nvPr>
        </p:nvSpPr>
        <p:spPr>
          <a:xfrm>
            <a:off x="1975" y="1303800"/>
            <a:ext cx="5735100" cy="31263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
        <p:nvSpPr>
          <p:cNvPr id="7514" name="Google Shape;7514;p269"/>
          <p:cNvSpPr txBox="1"/>
          <p:nvPr/>
        </p:nvSpPr>
        <p:spPr>
          <a:xfrm>
            <a:off x="1246083" y="3860747"/>
            <a:ext cx="4688400" cy="4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buntu"/>
                <a:ea typeface="Ubuntu"/>
                <a:cs typeface="Ubuntu"/>
                <a:sym typeface="Ubuntu"/>
              </a:rPr>
              <a:t>Tune for each recall target!</a:t>
            </a:r>
            <a:endParaRPr b="1" sz="1800">
              <a:solidFill>
                <a:schemeClr val="dk1"/>
              </a:solidFill>
              <a:latin typeface="Ubuntu"/>
              <a:ea typeface="Ubuntu"/>
              <a:cs typeface="Ubuntu"/>
              <a:sym typeface="Ubuntu"/>
            </a:endParaRPr>
          </a:p>
        </p:txBody>
      </p:sp>
      <p:sp>
        <p:nvSpPr>
          <p:cNvPr id="7515" name="Google Shape;7515;p269"/>
          <p:cNvSpPr/>
          <p:nvPr/>
        </p:nvSpPr>
        <p:spPr>
          <a:xfrm>
            <a:off x="3270939" y="2916444"/>
            <a:ext cx="632400" cy="426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516" name="Google Shape;7516;p269"/>
          <p:cNvCxnSpPr>
            <a:stCxn id="7515" idx="2"/>
            <a:endCxn id="7514" idx="0"/>
          </p:cNvCxnSpPr>
          <p:nvPr/>
        </p:nvCxnSpPr>
        <p:spPr>
          <a:xfrm>
            <a:off x="3587139" y="3342444"/>
            <a:ext cx="3000" cy="518400"/>
          </a:xfrm>
          <a:prstGeom prst="straightConnector1">
            <a:avLst/>
          </a:prstGeom>
          <a:noFill/>
          <a:ln cap="flat" cmpd="sng" w="19050">
            <a:solidFill>
              <a:schemeClr val="dk1"/>
            </a:solidFill>
            <a:prstDash val="solid"/>
            <a:round/>
            <a:headEnd len="med" w="med" type="none"/>
            <a:tailEnd len="med" w="med" type="triangle"/>
          </a:ln>
        </p:spPr>
      </p:cxnSp>
      <p:sp>
        <p:nvSpPr>
          <p:cNvPr id="7517" name="Google Shape;7517;p269"/>
          <p:cNvSpPr/>
          <p:nvPr/>
        </p:nvSpPr>
        <p:spPr>
          <a:xfrm>
            <a:off x="6428225"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 → </a:t>
            </a:r>
            <a:r>
              <a:rPr b="1" lang="en" sz="1200">
                <a:solidFill>
                  <a:schemeClr val="accent4"/>
                </a:solidFill>
                <a:latin typeface="Ubuntu"/>
                <a:ea typeface="Ubuntu"/>
                <a:cs typeface="Ubuntu"/>
                <a:sym typeface="Ubuntu"/>
              </a:rPr>
              <a:t>error=0.9</a:t>
            </a:r>
            <a:endParaRPr b="1" sz="1200">
              <a:solidFill>
                <a:schemeClr val="accent4"/>
              </a:solidFill>
              <a:latin typeface="Ubuntu"/>
              <a:ea typeface="Ubuntu"/>
              <a:cs typeface="Ubuntu"/>
              <a:sym typeface="Ubuntu"/>
            </a:endParaRPr>
          </a:p>
        </p:txBody>
      </p:sp>
      <p:sp>
        <p:nvSpPr>
          <p:cNvPr id="7518" name="Google Shape;7518;p269"/>
          <p:cNvSpPr txBox="1"/>
          <p:nvPr/>
        </p:nvSpPr>
        <p:spPr>
          <a:xfrm>
            <a:off x="7261447" y="28238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1</a:t>
            </a:r>
            <a:endParaRPr baseline="-25000" sz="1200">
              <a:solidFill>
                <a:schemeClr val="dk1"/>
              </a:solidFill>
              <a:latin typeface="Ubuntu"/>
              <a:ea typeface="Ubuntu"/>
              <a:cs typeface="Ubuntu"/>
              <a:sym typeface="Ubuntu"/>
            </a:endParaRPr>
          </a:p>
        </p:txBody>
      </p:sp>
      <p:cxnSp>
        <p:nvCxnSpPr>
          <p:cNvPr id="7519" name="Google Shape;7519;p269"/>
          <p:cNvCxnSpPr/>
          <p:nvPr/>
        </p:nvCxnSpPr>
        <p:spPr>
          <a:xfrm flipH="1" rot="10800000">
            <a:off x="6971267"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7520" name="Google Shape;7520;p269"/>
          <p:cNvCxnSpPr/>
          <p:nvPr/>
        </p:nvCxnSpPr>
        <p:spPr>
          <a:xfrm flipH="1">
            <a:off x="6799067"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7521" name="Google Shape;7521;p269"/>
          <p:cNvCxnSpPr/>
          <p:nvPr/>
        </p:nvCxnSpPr>
        <p:spPr>
          <a:xfrm>
            <a:off x="6804684"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7522" name="Google Shape;7522;p269"/>
          <p:cNvCxnSpPr/>
          <p:nvPr/>
        </p:nvCxnSpPr>
        <p:spPr>
          <a:xfrm>
            <a:off x="8085550"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7523" name="Google Shape;7523;p269"/>
          <p:cNvCxnSpPr/>
          <p:nvPr/>
        </p:nvCxnSpPr>
        <p:spPr>
          <a:xfrm flipH="1" rot="10800000">
            <a:off x="8088280"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7524" name="Google Shape;7524;p269"/>
          <p:cNvCxnSpPr/>
          <p:nvPr/>
        </p:nvCxnSpPr>
        <p:spPr>
          <a:xfrm rot="10800000">
            <a:off x="6731301"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7525" name="Google Shape;7525;p269"/>
          <p:cNvCxnSpPr/>
          <p:nvPr/>
        </p:nvCxnSpPr>
        <p:spPr>
          <a:xfrm flipH="1">
            <a:off x="6197918" y="3409802"/>
            <a:ext cx="614100" cy="537900"/>
          </a:xfrm>
          <a:prstGeom prst="straightConnector1">
            <a:avLst/>
          </a:prstGeom>
          <a:noFill/>
          <a:ln cap="flat" cmpd="sng" w="20725">
            <a:solidFill>
              <a:schemeClr val="dk1"/>
            </a:solidFill>
            <a:prstDash val="solid"/>
            <a:round/>
            <a:headEnd len="med" w="med" type="none"/>
            <a:tailEnd len="med" w="med" type="none"/>
          </a:ln>
        </p:spPr>
      </p:cxnSp>
      <p:cxnSp>
        <p:nvCxnSpPr>
          <p:cNvPr id="7526" name="Google Shape;7526;p269"/>
          <p:cNvCxnSpPr/>
          <p:nvPr/>
        </p:nvCxnSpPr>
        <p:spPr>
          <a:xfrm>
            <a:off x="8094850"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7527" name="Google Shape;7527;p269"/>
          <p:cNvSpPr/>
          <p:nvPr/>
        </p:nvSpPr>
        <p:spPr>
          <a:xfrm>
            <a:off x="6251845"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28" name="Google Shape;7528;p269"/>
          <p:cNvSpPr/>
          <p:nvPr/>
        </p:nvSpPr>
        <p:spPr>
          <a:xfrm>
            <a:off x="7547622" y="3091297"/>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29" name="Google Shape;7529;p269"/>
          <p:cNvSpPr/>
          <p:nvPr/>
        </p:nvSpPr>
        <p:spPr>
          <a:xfrm>
            <a:off x="8604569"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30" name="Google Shape;7530;p269"/>
          <p:cNvSpPr/>
          <p:nvPr/>
        </p:nvSpPr>
        <p:spPr>
          <a:xfrm>
            <a:off x="7497645" y="3907619"/>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31" name="Google Shape;7531;p269"/>
          <p:cNvSpPr/>
          <p:nvPr/>
        </p:nvSpPr>
        <p:spPr>
          <a:xfrm>
            <a:off x="7654971"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32" name="Google Shape;7532;p269"/>
          <p:cNvSpPr txBox="1"/>
          <p:nvPr/>
        </p:nvSpPr>
        <p:spPr>
          <a:xfrm>
            <a:off x="7106964"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2</a:t>
            </a:r>
            <a:endParaRPr sz="1200">
              <a:solidFill>
                <a:schemeClr val="dk1"/>
              </a:solidFill>
              <a:latin typeface="Ubuntu"/>
              <a:ea typeface="Ubuntu"/>
              <a:cs typeface="Ubuntu"/>
              <a:sym typeface="Ubuntu"/>
            </a:endParaRPr>
          </a:p>
        </p:txBody>
      </p:sp>
      <p:sp>
        <p:nvSpPr>
          <p:cNvPr id="7533" name="Google Shape;7533;p269"/>
          <p:cNvSpPr txBox="1"/>
          <p:nvPr/>
        </p:nvSpPr>
        <p:spPr>
          <a:xfrm>
            <a:off x="8658257"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7534" name="Google Shape;7534;p269"/>
          <p:cNvSpPr txBox="1"/>
          <p:nvPr/>
        </p:nvSpPr>
        <p:spPr>
          <a:xfrm>
            <a:off x="7497196"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7535" name="Google Shape;7535;p269"/>
          <p:cNvSpPr txBox="1"/>
          <p:nvPr/>
        </p:nvSpPr>
        <p:spPr>
          <a:xfrm>
            <a:off x="5869759"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7536" name="Google Shape;7536;p269"/>
          <p:cNvSpPr/>
          <p:nvPr/>
        </p:nvSpPr>
        <p:spPr>
          <a:xfrm>
            <a:off x="7954404" y="3470176"/>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37" name="Google Shape;7537;p269"/>
          <p:cNvSpPr txBox="1"/>
          <p:nvPr/>
        </p:nvSpPr>
        <p:spPr>
          <a:xfrm>
            <a:off x="7890140" y="3143835"/>
            <a:ext cx="2421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C00000"/>
                </a:solidFill>
                <a:latin typeface="Ubuntu"/>
                <a:ea typeface="Ubuntu"/>
                <a:cs typeface="Ubuntu"/>
                <a:sym typeface="Ubuntu"/>
              </a:rPr>
              <a:t>q</a:t>
            </a:r>
            <a:endParaRPr sz="1200">
              <a:solidFill>
                <a:srgbClr val="C00000"/>
              </a:solidFill>
              <a:latin typeface="Ubuntu"/>
              <a:ea typeface="Ubuntu"/>
              <a:cs typeface="Ubuntu"/>
              <a:sym typeface="Ubuntu"/>
            </a:endParaRPr>
          </a:p>
        </p:txBody>
      </p:sp>
      <p:sp>
        <p:nvSpPr>
          <p:cNvPr id="7538" name="Google Shape;7538;p269"/>
          <p:cNvSpPr txBox="1"/>
          <p:nvPr/>
        </p:nvSpPr>
        <p:spPr>
          <a:xfrm>
            <a:off x="5868075"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Tree>
  </p:cSld>
  <p:clrMapOvr>
    <a:masterClrMapping/>
  </p:clrMapOvr>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2" name="Shape 7542"/>
        <p:cNvGrpSpPr/>
        <p:nvPr/>
      </p:nvGrpSpPr>
      <p:grpSpPr>
        <a:xfrm>
          <a:off x="0" y="0"/>
          <a:ext cx="0" cy="0"/>
          <a:chOff x="0" y="0"/>
          <a:chExt cx="0" cy="0"/>
        </a:xfrm>
      </p:grpSpPr>
      <p:sp>
        <p:nvSpPr>
          <p:cNvPr id="7543" name="Google Shape;7543;p270"/>
          <p:cNvSpPr txBox="1"/>
          <p:nvPr/>
        </p:nvSpPr>
        <p:spPr>
          <a:xfrm>
            <a:off x="7261447" y="28238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1</a:t>
            </a:r>
            <a:endParaRPr baseline="-25000" sz="1200">
              <a:solidFill>
                <a:schemeClr val="dk1"/>
              </a:solidFill>
              <a:latin typeface="Ubuntu"/>
              <a:ea typeface="Ubuntu"/>
              <a:cs typeface="Ubuntu"/>
              <a:sym typeface="Ubuntu"/>
            </a:endParaRPr>
          </a:p>
        </p:txBody>
      </p:sp>
      <p:sp>
        <p:nvSpPr>
          <p:cNvPr id="7544" name="Google Shape;7544;p2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545" name="Google Shape;7545;p2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46" name="Google Shape;7546;p270"/>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547" name="Google Shape;7547;p270"/>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cxnSp>
        <p:nvCxnSpPr>
          <p:cNvPr id="7548" name="Google Shape;7548;p270"/>
          <p:cNvCxnSpPr/>
          <p:nvPr/>
        </p:nvCxnSpPr>
        <p:spPr>
          <a:xfrm flipH="1" rot="10800000">
            <a:off x="6971267"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7549" name="Google Shape;7549;p270"/>
          <p:cNvCxnSpPr/>
          <p:nvPr/>
        </p:nvCxnSpPr>
        <p:spPr>
          <a:xfrm flipH="1">
            <a:off x="6799067"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7550" name="Google Shape;7550;p270"/>
          <p:cNvCxnSpPr/>
          <p:nvPr/>
        </p:nvCxnSpPr>
        <p:spPr>
          <a:xfrm>
            <a:off x="6804684"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7551" name="Google Shape;7551;p270"/>
          <p:cNvCxnSpPr/>
          <p:nvPr/>
        </p:nvCxnSpPr>
        <p:spPr>
          <a:xfrm>
            <a:off x="8085550"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7552" name="Google Shape;7552;p270"/>
          <p:cNvCxnSpPr/>
          <p:nvPr/>
        </p:nvCxnSpPr>
        <p:spPr>
          <a:xfrm flipH="1" rot="10800000">
            <a:off x="8088280"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7553" name="Google Shape;7553;p270"/>
          <p:cNvCxnSpPr/>
          <p:nvPr/>
        </p:nvCxnSpPr>
        <p:spPr>
          <a:xfrm rot="10800000">
            <a:off x="6731301"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7554" name="Google Shape;7554;p270"/>
          <p:cNvCxnSpPr/>
          <p:nvPr/>
        </p:nvCxnSpPr>
        <p:spPr>
          <a:xfrm flipH="1">
            <a:off x="6197918" y="3409802"/>
            <a:ext cx="614100" cy="537900"/>
          </a:xfrm>
          <a:prstGeom prst="straightConnector1">
            <a:avLst/>
          </a:prstGeom>
          <a:noFill/>
          <a:ln cap="flat" cmpd="sng" w="20725">
            <a:solidFill>
              <a:schemeClr val="dk1"/>
            </a:solidFill>
            <a:prstDash val="solid"/>
            <a:round/>
            <a:headEnd len="med" w="med" type="none"/>
            <a:tailEnd len="med" w="med" type="none"/>
          </a:ln>
        </p:spPr>
      </p:cxnSp>
      <p:cxnSp>
        <p:nvCxnSpPr>
          <p:cNvPr id="7555" name="Google Shape;7555;p270"/>
          <p:cNvCxnSpPr/>
          <p:nvPr/>
        </p:nvCxnSpPr>
        <p:spPr>
          <a:xfrm>
            <a:off x="8094850"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7556" name="Google Shape;7556;p270"/>
          <p:cNvSpPr/>
          <p:nvPr/>
        </p:nvSpPr>
        <p:spPr>
          <a:xfrm>
            <a:off x="6251845"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57" name="Google Shape;7557;p270"/>
          <p:cNvSpPr/>
          <p:nvPr/>
        </p:nvSpPr>
        <p:spPr>
          <a:xfrm>
            <a:off x="7547622" y="3091297"/>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58" name="Google Shape;7558;p270"/>
          <p:cNvSpPr/>
          <p:nvPr/>
        </p:nvSpPr>
        <p:spPr>
          <a:xfrm>
            <a:off x="8604569"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59" name="Google Shape;7559;p270"/>
          <p:cNvSpPr/>
          <p:nvPr/>
        </p:nvSpPr>
        <p:spPr>
          <a:xfrm>
            <a:off x="7497645" y="3907619"/>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60" name="Google Shape;7560;p270"/>
          <p:cNvSpPr/>
          <p:nvPr/>
        </p:nvSpPr>
        <p:spPr>
          <a:xfrm>
            <a:off x="7654971"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61" name="Google Shape;7561;p270"/>
          <p:cNvSpPr txBox="1"/>
          <p:nvPr/>
        </p:nvSpPr>
        <p:spPr>
          <a:xfrm>
            <a:off x="7106964"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2</a:t>
            </a:r>
            <a:endParaRPr sz="1200">
              <a:solidFill>
                <a:schemeClr val="dk1"/>
              </a:solidFill>
              <a:latin typeface="Ubuntu"/>
              <a:ea typeface="Ubuntu"/>
              <a:cs typeface="Ubuntu"/>
              <a:sym typeface="Ubuntu"/>
            </a:endParaRPr>
          </a:p>
        </p:txBody>
      </p:sp>
      <p:sp>
        <p:nvSpPr>
          <p:cNvPr id="7562" name="Google Shape;7562;p270"/>
          <p:cNvSpPr txBox="1"/>
          <p:nvPr/>
        </p:nvSpPr>
        <p:spPr>
          <a:xfrm>
            <a:off x="8658257"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7563" name="Google Shape;7563;p270"/>
          <p:cNvSpPr txBox="1"/>
          <p:nvPr/>
        </p:nvSpPr>
        <p:spPr>
          <a:xfrm>
            <a:off x="7497196"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7564" name="Google Shape;7564;p270"/>
          <p:cNvSpPr txBox="1"/>
          <p:nvPr/>
        </p:nvSpPr>
        <p:spPr>
          <a:xfrm>
            <a:off x="5869759"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7565" name="Google Shape;7565;p270"/>
          <p:cNvSpPr/>
          <p:nvPr/>
        </p:nvSpPr>
        <p:spPr>
          <a:xfrm>
            <a:off x="7954404" y="3470176"/>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66" name="Google Shape;7566;p270"/>
          <p:cNvSpPr txBox="1"/>
          <p:nvPr/>
        </p:nvSpPr>
        <p:spPr>
          <a:xfrm>
            <a:off x="7890140" y="3143835"/>
            <a:ext cx="2421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C00000"/>
                </a:solidFill>
                <a:latin typeface="Ubuntu"/>
                <a:ea typeface="Ubuntu"/>
                <a:cs typeface="Ubuntu"/>
                <a:sym typeface="Ubuntu"/>
              </a:rPr>
              <a:t>q</a:t>
            </a:r>
            <a:endParaRPr sz="1200">
              <a:solidFill>
                <a:srgbClr val="C00000"/>
              </a:solidFill>
              <a:latin typeface="Ubuntu"/>
              <a:ea typeface="Ubuntu"/>
              <a:cs typeface="Ubuntu"/>
              <a:sym typeface="Ubuntu"/>
            </a:endParaRPr>
          </a:p>
        </p:txBody>
      </p:sp>
      <p:cxnSp>
        <p:nvCxnSpPr>
          <p:cNvPr id="7567" name="Google Shape;7567;p270"/>
          <p:cNvCxnSpPr>
            <a:stCxn id="7565" idx="1"/>
            <a:endCxn id="7557" idx="5"/>
          </p:cNvCxnSpPr>
          <p:nvPr/>
        </p:nvCxnSpPr>
        <p:spPr>
          <a:xfrm rot="10800000">
            <a:off x="7625804" y="3169476"/>
            <a:ext cx="342000" cy="314100"/>
          </a:xfrm>
          <a:prstGeom prst="straightConnector1">
            <a:avLst/>
          </a:prstGeom>
          <a:noFill/>
          <a:ln cap="flat" cmpd="sng" w="19050">
            <a:solidFill>
              <a:srgbClr val="C00000"/>
            </a:solidFill>
            <a:prstDash val="solid"/>
            <a:round/>
            <a:headEnd len="med" w="med" type="none"/>
            <a:tailEnd len="med" w="med" type="triangle"/>
          </a:ln>
        </p:spPr>
      </p:cxnSp>
      <p:sp>
        <p:nvSpPr>
          <p:cNvPr id="7568" name="Google Shape;7568;p270"/>
          <p:cNvSpPr txBox="1"/>
          <p:nvPr/>
        </p:nvSpPr>
        <p:spPr>
          <a:xfrm>
            <a:off x="5868075"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7569" name="Google Shape;7569;p270"/>
          <p:cNvSpPr txBox="1"/>
          <p:nvPr>
            <p:ph idx="1" type="body"/>
          </p:nvPr>
        </p:nvSpPr>
        <p:spPr>
          <a:xfrm>
            <a:off x="1975" y="1303800"/>
            <a:ext cx="5735100" cy="31263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
        <p:nvSpPr>
          <p:cNvPr id="7570" name="Google Shape;7570;p270"/>
          <p:cNvSpPr txBox="1"/>
          <p:nvPr/>
        </p:nvSpPr>
        <p:spPr>
          <a:xfrm>
            <a:off x="1246083" y="3860747"/>
            <a:ext cx="4688400" cy="4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buntu"/>
                <a:ea typeface="Ubuntu"/>
                <a:cs typeface="Ubuntu"/>
                <a:sym typeface="Ubuntu"/>
              </a:rPr>
              <a:t>Tune for each recall target!</a:t>
            </a:r>
            <a:endParaRPr b="1" sz="1800">
              <a:solidFill>
                <a:schemeClr val="dk1"/>
              </a:solidFill>
              <a:latin typeface="Ubuntu"/>
              <a:ea typeface="Ubuntu"/>
              <a:cs typeface="Ubuntu"/>
              <a:sym typeface="Ubuntu"/>
            </a:endParaRPr>
          </a:p>
        </p:txBody>
      </p:sp>
      <p:sp>
        <p:nvSpPr>
          <p:cNvPr id="7571" name="Google Shape;7571;p270"/>
          <p:cNvSpPr/>
          <p:nvPr/>
        </p:nvSpPr>
        <p:spPr>
          <a:xfrm>
            <a:off x="3270939" y="2916444"/>
            <a:ext cx="632400" cy="426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572" name="Google Shape;7572;p270"/>
          <p:cNvCxnSpPr>
            <a:stCxn id="7571" idx="2"/>
            <a:endCxn id="7570" idx="0"/>
          </p:cNvCxnSpPr>
          <p:nvPr/>
        </p:nvCxnSpPr>
        <p:spPr>
          <a:xfrm>
            <a:off x="3587139" y="3342444"/>
            <a:ext cx="3000" cy="518400"/>
          </a:xfrm>
          <a:prstGeom prst="straightConnector1">
            <a:avLst/>
          </a:prstGeom>
          <a:noFill/>
          <a:ln cap="flat" cmpd="sng" w="19050">
            <a:solidFill>
              <a:schemeClr val="dk1"/>
            </a:solidFill>
            <a:prstDash val="solid"/>
            <a:round/>
            <a:headEnd len="med" w="med" type="none"/>
            <a:tailEnd len="med" w="med" type="triangle"/>
          </a:ln>
        </p:spPr>
      </p:cxnSp>
      <p:sp>
        <p:nvSpPr>
          <p:cNvPr id="7573" name="Google Shape;7573;p270"/>
          <p:cNvSpPr/>
          <p:nvPr/>
        </p:nvSpPr>
        <p:spPr>
          <a:xfrm>
            <a:off x="6428225"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 → </a:t>
            </a:r>
            <a:r>
              <a:rPr b="1" lang="en" sz="1200">
                <a:solidFill>
                  <a:schemeClr val="accent4"/>
                </a:solidFill>
                <a:latin typeface="Ubuntu"/>
                <a:ea typeface="Ubuntu"/>
                <a:cs typeface="Ubuntu"/>
                <a:sym typeface="Ubuntu"/>
              </a:rPr>
              <a:t>error=0.9</a:t>
            </a:r>
            <a:endParaRPr b="1" sz="1200">
              <a:solidFill>
                <a:schemeClr val="accent4"/>
              </a:solidFill>
              <a:latin typeface="Ubuntu"/>
              <a:ea typeface="Ubuntu"/>
              <a:cs typeface="Ubuntu"/>
              <a:sym typeface="Ubuntu"/>
            </a:endParaRPr>
          </a:p>
        </p:txBody>
      </p:sp>
      <p:sp>
        <p:nvSpPr>
          <p:cNvPr id="7574" name="Google Shape;7574;p270"/>
          <p:cNvSpPr txBox="1"/>
          <p:nvPr/>
        </p:nvSpPr>
        <p:spPr>
          <a:xfrm>
            <a:off x="7615491" y="308103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a:t>
            </a:r>
            <a:endParaRPr sz="1000">
              <a:solidFill>
                <a:schemeClr val="dk1"/>
              </a:solidFill>
              <a:latin typeface="Ubuntu"/>
              <a:ea typeface="Ubuntu"/>
              <a:cs typeface="Ubuntu"/>
              <a:sym typeface="Ubuntu"/>
            </a:endParaRPr>
          </a:p>
        </p:txBody>
      </p:sp>
    </p:spTree>
  </p:cSld>
  <p:clrMapOvr>
    <a:masterClrMapping/>
  </p:clrMapOvr>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8" name="Shape 7578"/>
        <p:cNvGrpSpPr/>
        <p:nvPr/>
      </p:nvGrpSpPr>
      <p:grpSpPr>
        <a:xfrm>
          <a:off x="0" y="0"/>
          <a:ext cx="0" cy="0"/>
          <a:chOff x="0" y="0"/>
          <a:chExt cx="0" cy="0"/>
        </a:xfrm>
      </p:grpSpPr>
      <p:sp>
        <p:nvSpPr>
          <p:cNvPr id="7579" name="Google Shape;7579;p271"/>
          <p:cNvSpPr txBox="1"/>
          <p:nvPr/>
        </p:nvSpPr>
        <p:spPr>
          <a:xfrm>
            <a:off x="7261447" y="28238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sp>
        <p:nvSpPr>
          <p:cNvPr id="7580" name="Google Shape;7580;p2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581" name="Google Shape;7581;p27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82" name="Google Shape;7582;p271"/>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583" name="Google Shape;7583;p271"/>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cxnSp>
        <p:nvCxnSpPr>
          <p:cNvPr id="7584" name="Google Shape;7584;p271"/>
          <p:cNvCxnSpPr/>
          <p:nvPr/>
        </p:nvCxnSpPr>
        <p:spPr>
          <a:xfrm flipH="1" rot="10800000">
            <a:off x="6971267"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7585" name="Google Shape;7585;p271"/>
          <p:cNvCxnSpPr/>
          <p:nvPr/>
        </p:nvCxnSpPr>
        <p:spPr>
          <a:xfrm flipH="1">
            <a:off x="6799067"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7586" name="Google Shape;7586;p271"/>
          <p:cNvCxnSpPr/>
          <p:nvPr/>
        </p:nvCxnSpPr>
        <p:spPr>
          <a:xfrm>
            <a:off x="6804684"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7587" name="Google Shape;7587;p271"/>
          <p:cNvCxnSpPr/>
          <p:nvPr/>
        </p:nvCxnSpPr>
        <p:spPr>
          <a:xfrm>
            <a:off x="8085550"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7588" name="Google Shape;7588;p271"/>
          <p:cNvCxnSpPr/>
          <p:nvPr/>
        </p:nvCxnSpPr>
        <p:spPr>
          <a:xfrm flipH="1" rot="10800000">
            <a:off x="8088280"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7589" name="Google Shape;7589;p271"/>
          <p:cNvCxnSpPr/>
          <p:nvPr/>
        </p:nvCxnSpPr>
        <p:spPr>
          <a:xfrm rot="10800000">
            <a:off x="6731301"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7590" name="Google Shape;7590;p271"/>
          <p:cNvCxnSpPr/>
          <p:nvPr/>
        </p:nvCxnSpPr>
        <p:spPr>
          <a:xfrm flipH="1">
            <a:off x="6197918" y="3409802"/>
            <a:ext cx="614100" cy="537900"/>
          </a:xfrm>
          <a:prstGeom prst="straightConnector1">
            <a:avLst/>
          </a:prstGeom>
          <a:noFill/>
          <a:ln cap="flat" cmpd="sng" w="20725">
            <a:solidFill>
              <a:schemeClr val="dk1"/>
            </a:solidFill>
            <a:prstDash val="solid"/>
            <a:round/>
            <a:headEnd len="med" w="med" type="none"/>
            <a:tailEnd len="med" w="med" type="none"/>
          </a:ln>
        </p:spPr>
      </p:cxnSp>
      <p:cxnSp>
        <p:nvCxnSpPr>
          <p:cNvPr id="7591" name="Google Shape;7591;p271"/>
          <p:cNvCxnSpPr/>
          <p:nvPr/>
        </p:nvCxnSpPr>
        <p:spPr>
          <a:xfrm>
            <a:off x="8094850"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7592" name="Google Shape;7592;p271"/>
          <p:cNvSpPr/>
          <p:nvPr/>
        </p:nvSpPr>
        <p:spPr>
          <a:xfrm>
            <a:off x="6251845"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93" name="Google Shape;7593;p271"/>
          <p:cNvSpPr/>
          <p:nvPr/>
        </p:nvSpPr>
        <p:spPr>
          <a:xfrm>
            <a:off x="7547622" y="30912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94" name="Google Shape;7594;p271"/>
          <p:cNvSpPr/>
          <p:nvPr/>
        </p:nvSpPr>
        <p:spPr>
          <a:xfrm>
            <a:off x="8604569"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95" name="Google Shape;7595;p271"/>
          <p:cNvSpPr/>
          <p:nvPr/>
        </p:nvSpPr>
        <p:spPr>
          <a:xfrm>
            <a:off x="7497645" y="3907619"/>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96" name="Google Shape;7596;p271"/>
          <p:cNvSpPr/>
          <p:nvPr/>
        </p:nvSpPr>
        <p:spPr>
          <a:xfrm>
            <a:off x="7654971"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597" name="Google Shape;7597;p271"/>
          <p:cNvSpPr txBox="1"/>
          <p:nvPr/>
        </p:nvSpPr>
        <p:spPr>
          <a:xfrm>
            <a:off x="7106964"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2</a:t>
            </a:r>
            <a:endParaRPr sz="1200">
              <a:solidFill>
                <a:schemeClr val="dk1"/>
              </a:solidFill>
              <a:latin typeface="Ubuntu"/>
              <a:ea typeface="Ubuntu"/>
              <a:cs typeface="Ubuntu"/>
              <a:sym typeface="Ubuntu"/>
            </a:endParaRPr>
          </a:p>
        </p:txBody>
      </p:sp>
      <p:sp>
        <p:nvSpPr>
          <p:cNvPr id="7598" name="Google Shape;7598;p271"/>
          <p:cNvSpPr txBox="1"/>
          <p:nvPr/>
        </p:nvSpPr>
        <p:spPr>
          <a:xfrm>
            <a:off x="8658257"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7599" name="Google Shape;7599;p271"/>
          <p:cNvSpPr txBox="1"/>
          <p:nvPr/>
        </p:nvSpPr>
        <p:spPr>
          <a:xfrm>
            <a:off x="7497196"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7600" name="Google Shape;7600;p271"/>
          <p:cNvSpPr txBox="1"/>
          <p:nvPr/>
        </p:nvSpPr>
        <p:spPr>
          <a:xfrm>
            <a:off x="5869759"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7601" name="Google Shape;7601;p271"/>
          <p:cNvSpPr/>
          <p:nvPr/>
        </p:nvSpPr>
        <p:spPr>
          <a:xfrm>
            <a:off x="7954404" y="3470176"/>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602" name="Google Shape;7602;p271"/>
          <p:cNvSpPr txBox="1"/>
          <p:nvPr/>
        </p:nvSpPr>
        <p:spPr>
          <a:xfrm>
            <a:off x="7890140" y="3143835"/>
            <a:ext cx="2421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C00000"/>
                </a:solidFill>
                <a:latin typeface="Ubuntu"/>
                <a:ea typeface="Ubuntu"/>
                <a:cs typeface="Ubuntu"/>
                <a:sym typeface="Ubuntu"/>
              </a:rPr>
              <a:t>q</a:t>
            </a:r>
            <a:endParaRPr sz="1200">
              <a:solidFill>
                <a:srgbClr val="C00000"/>
              </a:solidFill>
              <a:latin typeface="Ubuntu"/>
              <a:ea typeface="Ubuntu"/>
              <a:cs typeface="Ubuntu"/>
              <a:sym typeface="Ubuntu"/>
            </a:endParaRPr>
          </a:p>
        </p:txBody>
      </p:sp>
      <p:cxnSp>
        <p:nvCxnSpPr>
          <p:cNvPr id="7603" name="Google Shape;7603;p271"/>
          <p:cNvCxnSpPr>
            <a:stCxn id="7601" idx="1"/>
            <a:endCxn id="7593" idx="5"/>
          </p:cNvCxnSpPr>
          <p:nvPr/>
        </p:nvCxnSpPr>
        <p:spPr>
          <a:xfrm rot="10800000">
            <a:off x="7625804" y="3169476"/>
            <a:ext cx="342000" cy="314100"/>
          </a:xfrm>
          <a:prstGeom prst="straightConnector1">
            <a:avLst/>
          </a:prstGeom>
          <a:noFill/>
          <a:ln cap="flat" cmpd="sng" w="19050">
            <a:solidFill>
              <a:srgbClr val="C00000"/>
            </a:solidFill>
            <a:prstDash val="solid"/>
            <a:round/>
            <a:headEnd len="med" w="med" type="none"/>
            <a:tailEnd len="med" w="med" type="triangle"/>
          </a:ln>
        </p:spPr>
      </p:cxnSp>
      <p:sp>
        <p:nvSpPr>
          <p:cNvPr id="7604" name="Google Shape;7604;p271"/>
          <p:cNvSpPr txBox="1"/>
          <p:nvPr/>
        </p:nvSpPr>
        <p:spPr>
          <a:xfrm>
            <a:off x="5868075"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7605" name="Google Shape;7605;p271"/>
          <p:cNvSpPr txBox="1"/>
          <p:nvPr>
            <p:ph idx="1" type="body"/>
          </p:nvPr>
        </p:nvSpPr>
        <p:spPr>
          <a:xfrm>
            <a:off x="1975" y="1303800"/>
            <a:ext cx="5735100" cy="31263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
        <p:nvSpPr>
          <p:cNvPr id="7606" name="Google Shape;7606;p271"/>
          <p:cNvSpPr txBox="1"/>
          <p:nvPr/>
        </p:nvSpPr>
        <p:spPr>
          <a:xfrm>
            <a:off x="1246083" y="3860747"/>
            <a:ext cx="4688400" cy="4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buntu"/>
                <a:ea typeface="Ubuntu"/>
                <a:cs typeface="Ubuntu"/>
                <a:sym typeface="Ubuntu"/>
              </a:rPr>
              <a:t>Tune for each recall target!</a:t>
            </a:r>
            <a:endParaRPr b="1" sz="1800">
              <a:solidFill>
                <a:schemeClr val="dk1"/>
              </a:solidFill>
              <a:latin typeface="Ubuntu"/>
              <a:ea typeface="Ubuntu"/>
              <a:cs typeface="Ubuntu"/>
              <a:sym typeface="Ubuntu"/>
            </a:endParaRPr>
          </a:p>
        </p:txBody>
      </p:sp>
      <p:sp>
        <p:nvSpPr>
          <p:cNvPr id="7607" name="Google Shape;7607;p271"/>
          <p:cNvSpPr/>
          <p:nvPr/>
        </p:nvSpPr>
        <p:spPr>
          <a:xfrm>
            <a:off x="3270939" y="2916444"/>
            <a:ext cx="632400" cy="426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08" name="Google Shape;7608;p271"/>
          <p:cNvCxnSpPr>
            <a:stCxn id="7607" idx="2"/>
            <a:endCxn id="7606" idx="0"/>
          </p:cNvCxnSpPr>
          <p:nvPr/>
        </p:nvCxnSpPr>
        <p:spPr>
          <a:xfrm>
            <a:off x="3587139" y="3342444"/>
            <a:ext cx="3000" cy="518400"/>
          </a:xfrm>
          <a:prstGeom prst="straightConnector1">
            <a:avLst/>
          </a:prstGeom>
          <a:noFill/>
          <a:ln cap="flat" cmpd="sng" w="19050">
            <a:solidFill>
              <a:schemeClr val="dk1"/>
            </a:solidFill>
            <a:prstDash val="solid"/>
            <a:round/>
            <a:headEnd len="med" w="med" type="none"/>
            <a:tailEnd len="med" w="med" type="triangle"/>
          </a:ln>
        </p:spPr>
      </p:cxnSp>
      <p:sp>
        <p:nvSpPr>
          <p:cNvPr id="7609" name="Google Shape;7609;p271"/>
          <p:cNvSpPr/>
          <p:nvPr/>
        </p:nvSpPr>
        <p:spPr>
          <a:xfrm>
            <a:off x="6428225"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 → </a:t>
            </a:r>
            <a:r>
              <a:rPr b="1" lang="en" sz="1200">
                <a:solidFill>
                  <a:schemeClr val="accent4"/>
                </a:solidFill>
                <a:latin typeface="Ubuntu"/>
                <a:ea typeface="Ubuntu"/>
                <a:cs typeface="Ubuntu"/>
                <a:sym typeface="Ubuntu"/>
              </a:rPr>
              <a:t>error=0.9</a:t>
            </a:r>
            <a:endParaRPr b="1" sz="1200">
              <a:solidFill>
                <a:schemeClr val="accent4"/>
              </a:solidFill>
              <a:latin typeface="Ubuntu"/>
              <a:ea typeface="Ubuntu"/>
              <a:cs typeface="Ubuntu"/>
              <a:sym typeface="Ubuntu"/>
            </a:endParaRPr>
          </a:p>
        </p:txBody>
      </p:sp>
      <p:sp>
        <p:nvSpPr>
          <p:cNvPr id="7610" name="Google Shape;7610;p271"/>
          <p:cNvSpPr txBox="1"/>
          <p:nvPr/>
        </p:nvSpPr>
        <p:spPr>
          <a:xfrm>
            <a:off x="7615491" y="308103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a:t>
            </a:r>
            <a:endParaRPr sz="1000">
              <a:solidFill>
                <a:schemeClr val="dk1"/>
              </a:solidFill>
              <a:latin typeface="Ubuntu"/>
              <a:ea typeface="Ubuntu"/>
              <a:cs typeface="Ubuntu"/>
              <a:sym typeface="Ubuntu"/>
            </a:endParaRPr>
          </a:p>
        </p:txBody>
      </p:sp>
    </p:spTree>
  </p:cSld>
  <p:clrMapOvr>
    <a:masterClrMapping/>
  </p:clrMapOvr>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4" name="Shape 7614"/>
        <p:cNvGrpSpPr/>
        <p:nvPr/>
      </p:nvGrpSpPr>
      <p:grpSpPr>
        <a:xfrm>
          <a:off x="0" y="0"/>
          <a:ext cx="0" cy="0"/>
          <a:chOff x="0" y="0"/>
          <a:chExt cx="0" cy="0"/>
        </a:xfrm>
      </p:grpSpPr>
      <p:sp>
        <p:nvSpPr>
          <p:cNvPr id="7615" name="Google Shape;7615;p272"/>
          <p:cNvSpPr txBox="1"/>
          <p:nvPr/>
        </p:nvSpPr>
        <p:spPr>
          <a:xfrm>
            <a:off x="7261447" y="28238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sp>
        <p:nvSpPr>
          <p:cNvPr id="7616" name="Google Shape;7616;p2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617" name="Google Shape;7617;p2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618" name="Google Shape;7618;p272"/>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619" name="Google Shape;7619;p272"/>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cxnSp>
        <p:nvCxnSpPr>
          <p:cNvPr id="7620" name="Google Shape;7620;p272"/>
          <p:cNvCxnSpPr/>
          <p:nvPr/>
        </p:nvCxnSpPr>
        <p:spPr>
          <a:xfrm flipH="1" rot="10800000">
            <a:off x="6971267"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7621" name="Google Shape;7621;p272"/>
          <p:cNvCxnSpPr/>
          <p:nvPr/>
        </p:nvCxnSpPr>
        <p:spPr>
          <a:xfrm flipH="1">
            <a:off x="6799067"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7622" name="Google Shape;7622;p272"/>
          <p:cNvCxnSpPr/>
          <p:nvPr/>
        </p:nvCxnSpPr>
        <p:spPr>
          <a:xfrm>
            <a:off x="6804684"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7623" name="Google Shape;7623;p272"/>
          <p:cNvCxnSpPr/>
          <p:nvPr/>
        </p:nvCxnSpPr>
        <p:spPr>
          <a:xfrm>
            <a:off x="8085550"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7624" name="Google Shape;7624;p272"/>
          <p:cNvCxnSpPr/>
          <p:nvPr/>
        </p:nvCxnSpPr>
        <p:spPr>
          <a:xfrm flipH="1" rot="10800000">
            <a:off x="8088280"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7625" name="Google Shape;7625;p272"/>
          <p:cNvCxnSpPr/>
          <p:nvPr/>
        </p:nvCxnSpPr>
        <p:spPr>
          <a:xfrm rot="10800000">
            <a:off x="6731301"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7626" name="Google Shape;7626;p272"/>
          <p:cNvCxnSpPr/>
          <p:nvPr/>
        </p:nvCxnSpPr>
        <p:spPr>
          <a:xfrm flipH="1">
            <a:off x="6197918" y="3409802"/>
            <a:ext cx="614100" cy="537900"/>
          </a:xfrm>
          <a:prstGeom prst="straightConnector1">
            <a:avLst/>
          </a:prstGeom>
          <a:noFill/>
          <a:ln cap="flat" cmpd="sng" w="20725">
            <a:solidFill>
              <a:schemeClr val="dk1"/>
            </a:solidFill>
            <a:prstDash val="solid"/>
            <a:round/>
            <a:headEnd len="med" w="med" type="none"/>
            <a:tailEnd len="med" w="med" type="none"/>
          </a:ln>
        </p:spPr>
      </p:cxnSp>
      <p:cxnSp>
        <p:nvCxnSpPr>
          <p:cNvPr id="7627" name="Google Shape;7627;p272"/>
          <p:cNvCxnSpPr/>
          <p:nvPr/>
        </p:nvCxnSpPr>
        <p:spPr>
          <a:xfrm>
            <a:off x="8094850"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7628" name="Google Shape;7628;p272"/>
          <p:cNvSpPr/>
          <p:nvPr/>
        </p:nvSpPr>
        <p:spPr>
          <a:xfrm>
            <a:off x="6251845"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629" name="Google Shape;7629;p272"/>
          <p:cNvSpPr/>
          <p:nvPr/>
        </p:nvSpPr>
        <p:spPr>
          <a:xfrm>
            <a:off x="7547622" y="30912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630" name="Google Shape;7630;p272"/>
          <p:cNvSpPr/>
          <p:nvPr/>
        </p:nvSpPr>
        <p:spPr>
          <a:xfrm>
            <a:off x="8604569"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631" name="Google Shape;7631;p272"/>
          <p:cNvSpPr/>
          <p:nvPr/>
        </p:nvSpPr>
        <p:spPr>
          <a:xfrm>
            <a:off x="7497645" y="3907619"/>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632" name="Google Shape;7632;p272"/>
          <p:cNvSpPr/>
          <p:nvPr/>
        </p:nvSpPr>
        <p:spPr>
          <a:xfrm>
            <a:off x="7654971"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633" name="Google Shape;7633;p272"/>
          <p:cNvSpPr txBox="1"/>
          <p:nvPr/>
        </p:nvSpPr>
        <p:spPr>
          <a:xfrm>
            <a:off x="7106964"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2</a:t>
            </a:r>
            <a:endParaRPr sz="1200">
              <a:solidFill>
                <a:schemeClr val="dk1"/>
              </a:solidFill>
              <a:latin typeface="Ubuntu"/>
              <a:ea typeface="Ubuntu"/>
              <a:cs typeface="Ubuntu"/>
              <a:sym typeface="Ubuntu"/>
            </a:endParaRPr>
          </a:p>
        </p:txBody>
      </p:sp>
      <p:sp>
        <p:nvSpPr>
          <p:cNvPr id="7634" name="Google Shape;7634;p272"/>
          <p:cNvSpPr txBox="1"/>
          <p:nvPr/>
        </p:nvSpPr>
        <p:spPr>
          <a:xfrm>
            <a:off x="8658257"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7635" name="Google Shape;7635;p272"/>
          <p:cNvSpPr txBox="1"/>
          <p:nvPr/>
        </p:nvSpPr>
        <p:spPr>
          <a:xfrm>
            <a:off x="7497196"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7636" name="Google Shape;7636;p272"/>
          <p:cNvSpPr txBox="1"/>
          <p:nvPr/>
        </p:nvSpPr>
        <p:spPr>
          <a:xfrm>
            <a:off x="5869759"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7637" name="Google Shape;7637;p272"/>
          <p:cNvSpPr/>
          <p:nvPr/>
        </p:nvSpPr>
        <p:spPr>
          <a:xfrm>
            <a:off x="7954404" y="3470176"/>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638" name="Google Shape;7638;p272"/>
          <p:cNvSpPr txBox="1"/>
          <p:nvPr/>
        </p:nvSpPr>
        <p:spPr>
          <a:xfrm>
            <a:off x="7890140" y="3143835"/>
            <a:ext cx="2421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C00000"/>
                </a:solidFill>
                <a:latin typeface="Ubuntu"/>
                <a:ea typeface="Ubuntu"/>
                <a:cs typeface="Ubuntu"/>
                <a:sym typeface="Ubuntu"/>
              </a:rPr>
              <a:t>q</a:t>
            </a:r>
            <a:endParaRPr sz="1200">
              <a:solidFill>
                <a:srgbClr val="C00000"/>
              </a:solidFill>
              <a:latin typeface="Ubuntu"/>
              <a:ea typeface="Ubuntu"/>
              <a:cs typeface="Ubuntu"/>
              <a:sym typeface="Ubuntu"/>
            </a:endParaRPr>
          </a:p>
        </p:txBody>
      </p:sp>
      <p:cxnSp>
        <p:nvCxnSpPr>
          <p:cNvPr id="7639" name="Google Shape;7639;p272"/>
          <p:cNvCxnSpPr>
            <a:stCxn id="7637" idx="1"/>
            <a:endCxn id="7629" idx="5"/>
          </p:cNvCxnSpPr>
          <p:nvPr/>
        </p:nvCxnSpPr>
        <p:spPr>
          <a:xfrm rot="10800000">
            <a:off x="7625804" y="3169476"/>
            <a:ext cx="342000" cy="314100"/>
          </a:xfrm>
          <a:prstGeom prst="straightConnector1">
            <a:avLst/>
          </a:prstGeom>
          <a:noFill/>
          <a:ln cap="flat" cmpd="sng" w="19050">
            <a:solidFill>
              <a:schemeClr val="dk2"/>
            </a:solidFill>
            <a:prstDash val="solid"/>
            <a:round/>
            <a:headEnd len="med" w="med" type="none"/>
            <a:tailEnd len="med" w="med" type="triangle"/>
          </a:ln>
        </p:spPr>
      </p:cxnSp>
      <p:sp>
        <p:nvSpPr>
          <p:cNvPr id="7640" name="Google Shape;7640;p272"/>
          <p:cNvSpPr txBox="1"/>
          <p:nvPr/>
        </p:nvSpPr>
        <p:spPr>
          <a:xfrm>
            <a:off x="5868075"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cxnSp>
        <p:nvCxnSpPr>
          <p:cNvPr id="7641" name="Google Shape;7641;p272"/>
          <p:cNvCxnSpPr>
            <a:stCxn id="7637" idx="3"/>
            <a:endCxn id="7631" idx="7"/>
          </p:cNvCxnSpPr>
          <p:nvPr/>
        </p:nvCxnSpPr>
        <p:spPr>
          <a:xfrm flipH="1">
            <a:off x="7575704" y="3548277"/>
            <a:ext cx="392100" cy="372600"/>
          </a:xfrm>
          <a:prstGeom prst="straightConnector1">
            <a:avLst/>
          </a:prstGeom>
          <a:noFill/>
          <a:ln cap="flat" cmpd="sng" w="19050">
            <a:solidFill>
              <a:srgbClr val="C00000"/>
            </a:solidFill>
            <a:prstDash val="solid"/>
            <a:round/>
            <a:headEnd len="med" w="med" type="none"/>
            <a:tailEnd len="med" w="med" type="triangle"/>
          </a:ln>
        </p:spPr>
      </p:cxnSp>
      <p:sp>
        <p:nvSpPr>
          <p:cNvPr id="7642" name="Google Shape;7642;p272"/>
          <p:cNvSpPr txBox="1"/>
          <p:nvPr>
            <p:ph idx="1" type="body"/>
          </p:nvPr>
        </p:nvSpPr>
        <p:spPr>
          <a:xfrm>
            <a:off x="1975" y="1303800"/>
            <a:ext cx="5735100" cy="31263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
        <p:nvSpPr>
          <p:cNvPr id="7643" name="Google Shape;7643;p272"/>
          <p:cNvSpPr txBox="1"/>
          <p:nvPr/>
        </p:nvSpPr>
        <p:spPr>
          <a:xfrm>
            <a:off x="1246083" y="3860747"/>
            <a:ext cx="4688400" cy="4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buntu"/>
                <a:ea typeface="Ubuntu"/>
                <a:cs typeface="Ubuntu"/>
                <a:sym typeface="Ubuntu"/>
              </a:rPr>
              <a:t>Tune for each recall target!</a:t>
            </a:r>
            <a:endParaRPr b="1" sz="1800">
              <a:solidFill>
                <a:schemeClr val="dk1"/>
              </a:solidFill>
              <a:latin typeface="Ubuntu"/>
              <a:ea typeface="Ubuntu"/>
              <a:cs typeface="Ubuntu"/>
              <a:sym typeface="Ubuntu"/>
            </a:endParaRPr>
          </a:p>
        </p:txBody>
      </p:sp>
      <p:sp>
        <p:nvSpPr>
          <p:cNvPr id="7644" name="Google Shape;7644;p272"/>
          <p:cNvSpPr/>
          <p:nvPr/>
        </p:nvSpPr>
        <p:spPr>
          <a:xfrm>
            <a:off x="3270939" y="2916444"/>
            <a:ext cx="632400" cy="426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45" name="Google Shape;7645;p272"/>
          <p:cNvCxnSpPr>
            <a:stCxn id="7644" idx="2"/>
            <a:endCxn id="7643" idx="0"/>
          </p:cNvCxnSpPr>
          <p:nvPr/>
        </p:nvCxnSpPr>
        <p:spPr>
          <a:xfrm>
            <a:off x="3587139" y="3342444"/>
            <a:ext cx="3000" cy="518400"/>
          </a:xfrm>
          <a:prstGeom prst="straightConnector1">
            <a:avLst/>
          </a:prstGeom>
          <a:noFill/>
          <a:ln cap="flat" cmpd="sng" w="19050">
            <a:solidFill>
              <a:schemeClr val="dk1"/>
            </a:solidFill>
            <a:prstDash val="solid"/>
            <a:round/>
            <a:headEnd len="med" w="med" type="none"/>
            <a:tailEnd len="med" w="med" type="triangle"/>
          </a:ln>
        </p:spPr>
      </p:cxnSp>
      <p:sp>
        <p:nvSpPr>
          <p:cNvPr id="7646" name="Google Shape;7646;p272"/>
          <p:cNvSpPr/>
          <p:nvPr/>
        </p:nvSpPr>
        <p:spPr>
          <a:xfrm>
            <a:off x="6428225"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 → </a:t>
            </a:r>
            <a:r>
              <a:rPr b="1" lang="en" sz="1200">
                <a:solidFill>
                  <a:schemeClr val="accent4"/>
                </a:solidFill>
                <a:latin typeface="Ubuntu"/>
                <a:ea typeface="Ubuntu"/>
                <a:cs typeface="Ubuntu"/>
                <a:sym typeface="Ubuntu"/>
              </a:rPr>
              <a:t>error=0.9</a:t>
            </a:r>
            <a:endParaRPr b="1" sz="1200">
              <a:solidFill>
                <a:schemeClr val="accent4"/>
              </a:solidFill>
              <a:latin typeface="Ubuntu"/>
              <a:ea typeface="Ubuntu"/>
              <a:cs typeface="Ubuntu"/>
              <a:sym typeface="Ubuntu"/>
            </a:endParaRPr>
          </a:p>
        </p:txBody>
      </p:sp>
      <p:sp>
        <p:nvSpPr>
          <p:cNvPr id="7647" name="Google Shape;7647;p272"/>
          <p:cNvSpPr txBox="1"/>
          <p:nvPr/>
        </p:nvSpPr>
        <p:spPr>
          <a:xfrm>
            <a:off x="7615491" y="308103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a:t>
            </a:r>
            <a:endParaRPr sz="1000">
              <a:solidFill>
                <a:schemeClr val="dk1"/>
              </a:solidFill>
              <a:latin typeface="Ubuntu"/>
              <a:ea typeface="Ubuntu"/>
              <a:cs typeface="Ubuntu"/>
              <a:sym typeface="Ubuntu"/>
            </a:endParaRPr>
          </a:p>
        </p:txBody>
      </p:sp>
      <p:sp>
        <p:nvSpPr>
          <p:cNvPr id="7648" name="Google Shape;7648;p272"/>
          <p:cNvSpPr txBox="1"/>
          <p:nvPr/>
        </p:nvSpPr>
        <p:spPr>
          <a:xfrm>
            <a:off x="7703941" y="359687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0.15</a:t>
            </a:r>
            <a:endParaRPr sz="1000">
              <a:solidFill>
                <a:schemeClr val="dk1"/>
              </a:solidFill>
              <a:latin typeface="Ubuntu"/>
              <a:ea typeface="Ubuntu"/>
              <a:cs typeface="Ubuntu"/>
              <a:sym typeface="Ubuntu"/>
            </a:endParaRPr>
          </a:p>
        </p:txBody>
      </p:sp>
    </p:spTree>
  </p:cSld>
  <p:clrMapOvr>
    <a:masterClrMapping/>
  </p:clrMapOvr>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2" name="Shape 7652"/>
        <p:cNvGrpSpPr/>
        <p:nvPr/>
      </p:nvGrpSpPr>
      <p:grpSpPr>
        <a:xfrm>
          <a:off x="0" y="0"/>
          <a:ext cx="0" cy="0"/>
          <a:chOff x="0" y="0"/>
          <a:chExt cx="0" cy="0"/>
        </a:xfrm>
      </p:grpSpPr>
      <p:sp>
        <p:nvSpPr>
          <p:cNvPr id="7653" name="Google Shape;7653;p273"/>
          <p:cNvSpPr txBox="1"/>
          <p:nvPr/>
        </p:nvSpPr>
        <p:spPr>
          <a:xfrm>
            <a:off x="7261447" y="28238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sp>
        <p:nvSpPr>
          <p:cNvPr id="7654" name="Google Shape;7654;p2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655" name="Google Shape;7655;p2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656" name="Google Shape;7656;p273"/>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657" name="Google Shape;7657;p273"/>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cxnSp>
        <p:nvCxnSpPr>
          <p:cNvPr id="7658" name="Google Shape;7658;p273"/>
          <p:cNvCxnSpPr/>
          <p:nvPr/>
        </p:nvCxnSpPr>
        <p:spPr>
          <a:xfrm flipH="1" rot="10800000">
            <a:off x="6971267"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7659" name="Google Shape;7659;p273"/>
          <p:cNvCxnSpPr/>
          <p:nvPr/>
        </p:nvCxnSpPr>
        <p:spPr>
          <a:xfrm flipH="1">
            <a:off x="6799067"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7660" name="Google Shape;7660;p273"/>
          <p:cNvCxnSpPr/>
          <p:nvPr/>
        </p:nvCxnSpPr>
        <p:spPr>
          <a:xfrm>
            <a:off x="6804684"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7661" name="Google Shape;7661;p273"/>
          <p:cNvCxnSpPr/>
          <p:nvPr/>
        </p:nvCxnSpPr>
        <p:spPr>
          <a:xfrm>
            <a:off x="8085550"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7662" name="Google Shape;7662;p273"/>
          <p:cNvCxnSpPr/>
          <p:nvPr/>
        </p:nvCxnSpPr>
        <p:spPr>
          <a:xfrm flipH="1" rot="10800000">
            <a:off x="8088280"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7663" name="Google Shape;7663;p273"/>
          <p:cNvCxnSpPr/>
          <p:nvPr/>
        </p:nvCxnSpPr>
        <p:spPr>
          <a:xfrm rot="10800000">
            <a:off x="6731301"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7664" name="Google Shape;7664;p273"/>
          <p:cNvCxnSpPr/>
          <p:nvPr/>
        </p:nvCxnSpPr>
        <p:spPr>
          <a:xfrm flipH="1">
            <a:off x="6197918" y="3409802"/>
            <a:ext cx="614100" cy="537900"/>
          </a:xfrm>
          <a:prstGeom prst="straightConnector1">
            <a:avLst/>
          </a:prstGeom>
          <a:noFill/>
          <a:ln cap="flat" cmpd="sng" w="20725">
            <a:solidFill>
              <a:schemeClr val="dk1"/>
            </a:solidFill>
            <a:prstDash val="solid"/>
            <a:round/>
            <a:headEnd len="med" w="med" type="none"/>
            <a:tailEnd len="med" w="med" type="none"/>
          </a:ln>
        </p:spPr>
      </p:cxnSp>
      <p:cxnSp>
        <p:nvCxnSpPr>
          <p:cNvPr id="7665" name="Google Shape;7665;p273"/>
          <p:cNvCxnSpPr/>
          <p:nvPr/>
        </p:nvCxnSpPr>
        <p:spPr>
          <a:xfrm>
            <a:off x="8094850"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7666" name="Google Shape;7666;p273"/>
          <p:cNvSpPr/>
          <p:nvPr/>
        </p:nvSpPr>
        <p:spPr>
          <a:xfrm>
            <a:off x="6251845"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667" name="Google Shape;7667;p273"/>
          <p:cNvSpPr/>
          <p:nvPr/>
        </p:nvSpPr>
        <p:spPr>
          <a:xfrm>
            <a:off x="7547622" y="30912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668" name="Google Shape;7668;p273"/>
          <p:cNvSpPr/>
          <p:nvPr/>
        </p:nvSpPr>
        <p:spPr>
          <a:xfrm>
            <a:off x="8604569"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669" name="Google Shape;7669;p273"/>
          <p:cNvSpPr/>
          <p:nvPr/>
        </p:nvSpPr>
        <p:spPr>
          <a:xfrm>
            <a:off x="7497645"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670" name="Google Shape;7670;p273"/>
          <p:cNvSpPr/>
          <p:nvPr/>
        </p:nvSpPr>
        <p:spPr>
          <a:xfrm>
            <a:off x="7654971"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671" name="Google Shape;7671;p273"/>
          <p:cNvSpPr txBox="1"/>
          <p:nvPr/>
        </p:nvSpPr>
        <p:spPr>
          <a:xfrm>
            <a:off x="7106964"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7672" name="Google Shape;7672;p273"/>
          <p:cNvSpPr txBox="1"/>
          <p:nvPr/>
        </p:nvSpPr>
        <p:spPr>
          <a:xfrm>
            <a:off x="8658257"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7673" name="Google Shape;7673;p273"/>
          <p:cNvSpPr txBox="1"/>
          <p:nvPr/>
        </p:nvSpPr>
        <p:spPr>
          <a:xfrm>
            <a:off x="7497196"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7674" name="Google Shape;7674;p273"/>
          <p:cNvSpPr txBox="1"/>
          <p:nvPr/>
        </p:nvSpPr>
        <p:spPr>
          <a:xfrm>
            <a:off x="5869759"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7675" name="Google Shape;7675;p273"/>
          <p:cNvSpPr/>
          <p:nvPr/>
        </p:nvSpPr>
        <p:spPr>
          <a:xfrm>
            <a:off x="7954404" y="3470176"/>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676" name="Google Shape;7676;p273"/>
          <p:cNvSpPr txBox="1"/>
          <p:nvPr/>
        </p:nvSpPr>
        <p:spPr>
          <a:xfrm>
            <a:off x="7890140" y="3143835"/>
            <a:ext cx="2421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C00000"/>
                </a:solidFill>
                <a:latin typeface="Ubuntu"/>
                <a:ea typeface="Ubuntu"/>
                <a:cs typeface="Ubuntu"/>
                <a:sym typeface="Ubuntu"/>
              </a:rPr>
              <a:t>q</a:t>
            </a:r>
            <a:endParaRPr sz="1200">
              <a:solidFill>
                <a:srgbClr val="C00000"/>
              </a:solidFill>
              <a:latin typeface="Ubuntu"/>
              <a:ea typeface="Ubuntu"/>
              <a:cs typeface="Ubuntu"/>
              <a:sym typeface="Ubuntu"/>
            </a:endParaRPr>
          </a:p>
        </p:txBody>
      </p:sp>
      <p:cxnSp>
        <p:nvCxnSpPr>
          <p:cNvPr id="7677" name="Google Shape;7677;p273"/>
          <p:cNvCxnSpPr>
            <a:stCxn id="7675" idx="1"/>
            <a:endCxn id="7667" idx="5"/>
          </p:cNvCxnSpPr>
          <p:nvPr/>
        </p:nvCxnSpPr>
        <p:spPr>
          <a:xfrm rot="10800000">
            <a:off x="7625804" y="3169476"/>
            <a:ext cx="342000" cy="314100"/>
          </a:xfrm>
          <a:prstGeom prst="straightConnector1">
            <a:avLst/>
          </a:prstGeom>
          <a:noFill/>
          <a:ln cap="flat" cmpd="sng" w="19050">
            <a:solidFill>
              <a:schemeClr val="dk2"/>
            </a:solidFill>
            <a:prstDash val="solid"/>
            <a:round/>
            <a:headEnd len="med" w="med" type="none"/>
            <a:tailEnd len="med" w="med" type="triangle"/>
          </a:ln>
        </p:spPr>
      </p:cxnSp>
      <p:sp>
        <p:nvSpPr>
          <p:cNvPr id="7678" name="Google Shape;7678;p273"/>
          <p:cNvSpPr txBox="1"/>
          <p:nvPr/>
        </p:nvSpPr>
        <p:spPr>
          <a:xfrm>
            <a:off x="5868075"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cxnSp>
        <p:nvCxnSpPr>
          <p:cNvPr id="7679" name="Google Shape;7679;p273"/>
          <p:cNvCxnSpPr>
            <a:stCxn id="7675" idx="3"/>
            <a:endCxn id="7669" idx="7"/>
          </p:cNvCxnSpPr>
          <p:nvPr/>
        </p:nvCxnSpPr>
        <p:spPr>
          <a:xfrm flipH="1">
            <a:off x="7575704" y="3548277"/>
            <a:ext cx="392100" cy="372600"/>
          </a:xfrm>
          <a:prstGeom prst="straightConnector1">
            <a:avLst/>
          </a:prstGeom>
          <a:noFill/>
          <a:ln cap="flat" cmpd="sng" w="19050">
            <a:solidFill>
              <a:srgbClr val="C00000"/>
            </a:solidFill>
            <a:prstDash val="solid"/>
            <a:round/>
            <a:headEnd len="med" w="med" type="none"/>
            <a:tailEnd len="med" w="med" type="triangle"/>
          </a:ln>
        </p:spPr>
      </p:cxnSp>
      <p:sp>
        <p:nvSpPr>
          <p:cNvPr id="7680" name="Google Shape;7680;p273"/>
          <p:cNvSpPr txBox="1"/>
          <p:nvPr>
            <p:ph idx="1" type="body"/>
          </p:nvPr>
        </p:nvSpPr>
        <p:spPr>
          <a:xfrm>
            <a:off x="1975" y="1303800"/>
            <a:ext cx="5735100" cy="31263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
        <p:nvSpPr>
          <p:cNvPr id="7681" name="Google Shape;7681;p273"/>
          <p:cNvSpPr txBox="1"/>
          <p:nvPr/>
        </p:nvSpPr>
        <p:spPr>
          <a:xfrm>
            <a:off x="1246083" y="3860747"/>
            <a:ext cx="4688400" cy="4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buntu"/>
                <a:ea typeface="Ubuntu"/>
                <a:cs typeface="Ubuntu"/>
                <a:sym typeface="Ubuntu"/>
              </a:rPr>
              <a:t>Tune for each recall target!</a:t>
            </a:r>
            <a:endParaRPr b="1" sz="1800">
              <a:solidFill>
                <a:schemeClr val="dk1"/>
              </a:solidFill>
              <a:latin typeface="Ubuntu"/>
              <a:ea typeface="Ubuntu"/>
              <a:cs typeface="Ubuntu"/>
              <a:sym typeface="Ubuntu"/>
            </a:endParaRPr>
          </a:p>
        </p:txBody>
      </p:sp>
      <p:sp>
        <p:nvSpPr>
          <p:cNvPr id="7682" name="Google Shape;7682;p273"/>
          <p:cNvSpPr/>
          <p:nvPr/>
        </p:nvSpPr>
        <p:spPr>
          <a:xfrm>
            <a:off x="3270939" y="2916444"/>
            <a:ext cx="632400" cy="426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83" name="Google Shape;7683;p273"/>
          <p:cNvCxnSpPr>
            <a:stCxn id="7682" idx="2"/>
            <a:endCxn id="7681" idx="0"/>
          </p:cNvCxnSpPr>
          <p:nvPr/>
        </p:nvCxnSpPr>
        <p:spPr>
          <a:xfrm>
            <a:off x="3587139" y="3342444"/>
            <a:ext cx="3000" cy="518400"/>
          </a:xfrm>
          <a:prstGeom prst="straightConnector1">
            <a:avLst/>
          </a:prstGeom>
          <a:noFill/>
          <a:ln cap="flat" cmpd="sng" w="19050">
            <a:solidFill>
              <a:schemeClr val="dk1"/>
            </a:solidFill>
            <a:prstDash val="solid"/>
            <a:round/>
            <a:headEnd len="med" w="med" type="none"/>
            <a:tailEnd len="med" w="med" type="triangle"/>
          </a:ln>
        </p:spPr>
      </p:cxnSp>
      <p:sp>
        <p:nvSpPr>
          <p:cNvPr id="7684" name="Google Shape;7684;p273"/>
          <p:cNvSpPr/>
          <p:nvPr/>
        </p:nvSpPr>
        <p:spPr>
          <a:xfrm>
            <a:off x="6428225"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 → </a:t>
            </a:r>
            <a:r>
              <a:rPr b="1" lang="en" sz="1200">
                <a:solidFill>
                  <a:schemeClr val="accent4"/>
                </a:solidFill>
                <a:latin typeface="Ubuntu"/>
                <a:ea typeface="Ubuntu"/>
                <a:cs typeface="Ubuntu"/>
                <a:sym typeface="Ubuntu"/>
              </a:rPr>
              <a:t>error=0.9</a:t>
            </a:r>
            <a:endParaRPr b="1" sz="1200">
              <a:solidFill>
                <a:schemeClr val="accent4"/>
              </a:solidFill>
              <a:latin typeface="Ubuntu"/>
              <a:ea typeface="Ubuntu"/>
              <a:cs typeface="Ubuntu"/>
              <a:sym typeface="Ubuntu"/>
            </a:endParaRPr>
          </a:p>
        </p:txBody>
      </p:sp>
      <p:sp>
        <p:nvSpPr>
          <p:cNvPr id="7685" name="Google Shape;7685;p273"/>
          <p:cNvSpPr txBox="1"/>
          <p:nvPr/>
        </p:nvSpPr>
        <p:spPr>
          <a:xfrm>
            <a:off x="7615491" y="308103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a:t>
            </a:r>
            <a:endParaRPr sz="1000">
              <a:solidFill>
                <a:schemeClr val="dk1"/>
              </a:solidFill>
              <a:latin typeface="Ubuntu"/>
              <a:ea typeface="Ubuntu"/>
              <a:cs typeface="Ubuntu"/>
              <a:sym typeface="Ubuntu"/>
            </a:endParaRPr>
          </a:p>
        </p:txBody>
      </p:sp>
      <p:sp>
        <p:nvSpPr>
          <p:cNvPr id="7686" name="Google Shape;7686;p273"/>
          <p:cNvSpPr txBox="1"/>
          <p:nvPr/>
        </p:nvSpPr>
        <p:spPr>
          <a:xfrm>
            <a:off x="7703941" y="359687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0.15</a:t>
            </a:r>
            <a:endParaRPr sz="1000">
              <a:solidFill>
                <a:schemeClr val="dk1"/>
              </a:solidFill>
              <a:latin typeface="Ubuntu"/>
              <a:ea typeface="Ubuntu"/>
              <a:cs typeface="Ubuntu"/>
              <a:sym typeface="Ubuntu"/>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A Brief History of Vector Similarity Search</a:t>
            </a:r>
            <a:endParaRPr/>
          </a:p>
        </p:txBody>
      </p:sp>
      <p:sp>
        <p:nvSpPr>
          <p:cNvPr id="441" name="Google Shape;441;p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p:txBody>
      </p:sp>
      <p:sp>
        <p:nvSpPr>
          <p:cNvPr id="442" name="Google Shape;442;p49"/>
          <p:cNvSpPr txBox="1"/>
          <p:nvPr>
            <p:ph idx="12" type="sldNum"/>
          </p:nvPr>
        </p:nvSpPr>
        <p:spPr>
          <a:xfrm>
            <a:off x="8472457" y="4637590"/>
            <a:ext cx="552000" cy="4359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43" name="Google Shape;443;p49"/>
          <p:cNvPicPr preferRelativeResize="0"/>
          <p:nvPr/>
        </p:nvPicPr>
        <p:blipFill rotWithShape="1">
          <a:blip r:embed="rId3">
            <a:alphaModFix/>
          </a:blip>
          <a:srcRect b="0" l="0" r="34482" t="0"/>
          <a:stretch/>
        </p:blipFill>
        <p:spPr>
          <a:xfrm>
            <a:off x="69449" y="1096463"/>
            <a:ext cx="2939971" cy="1744819"/>
          </a:xfrm>
          <a:prstGeom prst="rect">
            <a:avLst/>
          </a:prstGeom>
          <a:noFill/>
          <a:ln>
            <a:noFill/>
          </a:ln>
        </p:spPr>
      </p:pic>
      <p:pic>
        <p:nvPicPr>
          <p:cNvPr id="444" name="Google Shape;444;p49"/>
          <p:cNvPicPr preferRelativeResize="0"/>
          <p:nvPr/>
        </p:nvPicPr>
        <p:blipFill rotWithShape="1">
          <a:blip r:embed="rId4">
            <a:alphaModFix/>
          </a:blip>
          <a:srcRect b="0" l="0" r="0" t="0"/>
          <a:stretch/>
        </p:blipFill>
        <p:spPr>
          <a:xfrm>
            <a:off x="3048009" y="1144316"/>
            <a:ext cx="4502287" cy="1649111"/>
          </a:xfrm>
          <a:prstGeom prst="rect">
            <a:avLst/>
          </a:prstGeom>
          <a:noFill/>
          <a:ln>
            <a:noFill/>
          </a:ln>
        </p:spPr>
      </p:pic>
      <p:pic>
        <p:nvPicPr>
          <p:cNvPr id="445" name="Google Shape;445;p49"/>
          <p:cNvPicPr preferRelativeResize="0"/>
          <p:nvPr/>
        </p:nvPicPr>
        <p:blipFill rotWithShape="1">
          <a:blip r:embed="rId5">
            <a:alphaModFix/>
          </a:blip>
          <a:srcRect b="0" l="0" r="0" t="0"/>
          <a:stretch/>
        </p:blipFill>
        <p:spPr>
          <a:xfrm>
            <a:off x="7662815" y="1343643"/>
            <a:ext cx="1315904" cy="1445603"/>
          </a:xfrm>
          <a:prstGeom prst="rect">
            <a:avLst/>
          </a:prstGeom>
          <a:noFill/>
          <a:ln>
            <a:noFill/>
          </a:ln>
        </p:spPr>
      </p:pic>
      <p:sp>
        <p:nvSpPr>
          <p:cNvPr id="446" name="Google Shape;446;p49"/>
          <p:cNvSpPr txBox="1"/>
          <p:nvPr/>
        </p:nvSpPr>
        <p:spPr>
          <a:xfrm>
            <a:off x="7971099" y="1050208"/>
            <a:ext cx="707700" cy="30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LSH</a:t>
            </a:r>
            <a:endParaRPr b="1" i="0" sz="1050" u="none" cap="none" strike="noStrike">
              <a:solidFill>
                <a:schemeClr val="dk1"/>
              </a:solidFill>
              <a:latin typeface="Arial"/>
              <a:ea typeface="Arial"/>
              <a:cs typeface="Arial"/>
              <a:sym typeface="Arial"/>
            </a:endParaRPr>
          </a:p>
        </p:txBody>
      </p:sp>
      <p:pic>
        <p:nvPicPr>
          <p:cNvPr id="447" name="Google Shape;447;p49"/>
          <p:cNvPicPr preferRelativeResize="0"/>
          <p:nvPr/>
        </p:nvPicPr>
        <p:blipFill rotWithShape="1">
          <a:blip r:embed="rId6">
            <a:alphaModFix/>
          </a:blip>
          <a:srcRect b="0" l="0" r="0" t="0"/>
          <a:stretch/>
        </p:blipFill>
        <p:spPr>
          <a:xfrm>
            <a:off x="63228" y="3117451"/>
            <a:ext cx="1417716" cy="1889212"/>
          </a:xfrm>
          <a:prstGeom prst="rect">
            <a:avLst/>
          </a:prstGeom>
          <a:noFill/>
          <a:ln>
            <a:noFill/>
          </a:ln>
        </p:spPr>
      </p:pic>
      <p:sp>
        <p:nvSpPr>
          <p:cNvPr id="448" name="Google Shape;448;p49"/>
          <p:cNvSpPr txBox="1"/>
          <p:nvPr/>
        </p:nvSpPr>
        <p:spPr>
          <a:xfrm>
            <a:off x="373257" y="2869426"/>
            <a:ext cx="707700" cy="30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iSAX</a:t>
            </a:r>
            <a:endParaRPr b="1" i="0" sz="1050" u="none" cap="none" strike="noStrike">
              <a:solidFill>
                <a:schemeClr val="dk1"/>
              </a:solidFill>
              <a:latin typeface="Arial"/>
              <a:ea typeface="Arial"/>
              <a:cs typeface="Arial"/>
              <a:sym typeface="Arial"/>
            </a:endParaRPr>
          </a:p>
        </p:txBody>
      </p:sp>
      <p:pic>
        <p:nvPicPr>
          <p:cNvPr id="449" name="Google Shape;449;p49"/>
          <p:cNvPicPr preferRelativeResize="0"/>
          <p:nvPr/>
        </p:nvPicPr>
        <p:blipFill rotWithShape="1">
          <a:blip r:embed="rId7">
            <a:alphaModFix/>
          </a:blip>
          <a:srcRect b="0" l="0" r="0" t="0"/>
          <a:stretch/>
        </p:blipFill>
        <p:spPr>
          <a:xfrm>
            <a:off x="1603592" y="3252821"/>
            <a:ext cx="1294278" cy="1744818"/>
          </a:xfrm>
          <a:prstGeom prst="rect">
            <a:avLst/>
          </a:prstGeom>
          <a:noFill/>
          <a:ln>
            <a:noFill/>
          </a:ln>
        </p:spPr>
      </p:pic>
      <p:sp>
        <p:nvSpPr>
          <p:cNvPr id="450" name="Google Shape;450;p49"/>
          <p:cNvSpPr txBox="1"/>
          <p:nvPr/>
        </p:nvSpPr>
        <p:spPr>
          <a:xfrm>
            <a:off x="1911099" y="2965057"/>
            <a:ext cx="707700" cy="30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DSTREE</a:t>
            </a:r>
            <a:endParaRPr b="1" i="0" sz="1050" u="none" cap="none" strike="noStrike">
              <a:solidFill>
                <a:schemeClr val="dk1"/>
              </a:solidFill>
              <a:latin typeface="Arial"/>
              <a:ea typeface="Arial"/>
              <a:cs typeface="Arial"/>
              <a:sym typeface="Arial"/>
            </a:endParaRPr>
          </a:p>
        </p:txBody>
      </p:sp>
      <p:pic>
        <p:nvPicPr>
          <p:cNvPr id="451" name="Google Shape;451;p49"/>
          <p:cNvPicPr preferRelativeResize="0"/>
          <p:nvPr/>
        </p:nvPicPr>
        <p:blipFill rotWithShape="1">
          <a:blip r:embed="rId8">
            <a:alphaModFix/>
          </a:blip>
          <a:srcRect b="0" l="0" r="0" t="0"/>
          <a:stretch/>
        </p:blipFill>
        <p:spPr>
          <a:xfrm>
            <a:off x="3000460" y="3166437"/>
            <a:ext cx="1347940" cy="1917586"/>
          </a:xfrm>
          <a:prstGeom prst="rect">
            <a:avLst/>
          </a:prstGeom>
          <a:noFill/>
          <a:ln>
            <a:noFill/>
          </a:ln>
        </p:spPr>
      </p:pic>
      <p:sp>
        <p:nvSpPr>
          <p:cNvPr id="452" name="Google Shape;452;p49"/>
          <p:cNvSpPr txBox="1"/>
          <p:nvPr/>
        </p:nvSpPr>
        <p:spPr>
          <a:xfrm>
            <a:off x="3360012" y="2914690"/>
            <a:ext cx="707700" cy="30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MESSI</a:t>
            </a:r>
            <a:endParaRPr b="1" i="0" sz="1050" u="none" cap="none" strike="noStrike">
              <a:solidFill>
                <a:schemeClr val="dk1"/>
              </a:solidFill>
              <a:latin typeface="Arial"/>
              <a:ea typeface="Arial"/>
              <a:cs typeface="Arial"/>
              <a:sym typeface="Arial"/>
            </a:endParaRPr>
          </a:p>
        </p:txBody>
      </p:sp>
      <p:pic>
        <p:nvPicPr>
          <p:cNvPr id="453" name="Google Shape;453;p49"/>
          <p:cNvPicPr preferRelativeResize="0"/>
          <p:nvPr/>
        </p:nvPicPr>
        <p:blipFill rotWithShape="1">
          <a:blip r:embed="rId9">
            <a:alphaModFix/>
          </a:blip>
          <a:srcRect b="0" l="0" r="0" t="0"/>
          <a:stretch/>
        </p:blipFill>
        <p:spPr>
          <a:xfrm>
            <a:off x="4458255" y="3182584"/>
            <a:ext cx="1970391" cy="1885291"/>
          </a:xfrm>
          <a:prstGeom prst="rect">
            <a:avLst/>
          </a:prstGeom>
          <a:noFill/>
          <a:ln>
            <a:noFill/>
          </a:ln>
        </p:spPr>
      </p:pic>
      <p:sp>
        <p:nvSpPr>
          <p:cNvPr id="454" name="Google Shape;454;p49"/>
          <p:cNvSpPr txBox="1"/>
          <p:nvPr/>
        </p:nvSpPr>
        <p:spPr>
          <a:xfrm>
            <a:off x="5057521" y="2949624"/>
            <a:ext cx="707700" cy="30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Odyssey</a:t>
            </a:r>
            <a:endParaRPr b="1" i="0" sz="1050" u="none" cap="none" strike="noStrike">
              <a:solidFill>
                <a:schemeClr val="dk1"/>
              </a:solidFill>
              <a:latin typeface="Arial"/>
              <a:ea typeface="Arial"/>
              <a:cs typeface="Arial"/>
              <a:sym typeface="Arial"/>
            </a:endParaRPr>
          </a:p>
        </p:txBody>
      </p:sp>
      <p:sp>
        <p:nvSpPr>
          <p:cNvPr id="455" name="Google Shape;455;p49"/>
          <p:cNvSpPr txBox="1"/>
          <p:nvPr/>
        </p:nvSpPr>
        <p:spPr>
          <a:xfrm rot="-896949">
            <a:off x="2228750" y="3586868"/>
            <a:ext cx="1749098" cy="6464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3600" u="none" cap="none" strike="noStrike">
                <a:solidFill>
                  <a:schemeClr val="accent4"/>
                </a:solidFill>
                <a:latin typeface="Arial"/>
                <a:ea typeface="Arial"/>
                <a:cs typeface="Arial"/>
                <a:sym typeface="Arial"/>
              </a:rPr>
              <a:t>2010’s</a:t>
            </a:r>
            <a:endParaRPr b="1" i="0" sz="1400" u="none" cap="none" strike="noStrike">
              <a:solidFill>
                <a:schemeClr val="accent4"/>
              </a:solidFill>
              <a:latin typeface="Arial"/>
              <a:ea typeface="Arial"/>
              <a:cs typeface="Arial"/>
              <a:sym typeface="Arial"/>
            </a:endParaRPr>
          </a:p>
        </p:txBody>
      </p:sp>
    </p:spTree>
  </p:cSld>
  <p:clrMapOvr>
    <a:masterClrMapping/>
  </p:clrMapOvr>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0" name="Shape 7690"/>
        <p:cNvGrpSpPr/>
        <p:nvPr/>
      </p:nvGrpSpPr>
      <p:grpSpPr>
        <a:xfrm>
          <a:off x="0" y="0"/>
          <a:ext cx="0" cy="0"/>
          <a:chOff x="0" y="0"/>
          <a:chExt cx="0" cy="0"/>
        </a:xfrm>
      </p:grpSpPr>
      <p:sp>
        <p:nvSpPr>
          <p:cNvPr id="7691" name="Google Shape;7691;p274"/>
          <p:cNvSpPr txBox="1"/>
          <p:nvPr/>
        </p:nvSpPr>
        <p:spPr>
          <a:xfrm>
            <a:off x="7890140" y="3143835"/>
            <a:ext cx="2421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C00000"/>
                </a:solidFill>
                <a:latin typeface="Ubuntu"/>
                <a:ea typeface="Ubuntu"/>
                <a:cs typeface="Ubuntu"/>
                <a:sym typeface="Ubuntu"/>
              </a:rPr>
              <a:t>q</a:t>
            </a:r>
            <a:endParaRPr sz="1200">
              <a:solidFill>
                <a:srgbClr val="C00000"/>
              </a:solidFill>
              <a:latin typeface="Ubuntu"/>
              <a:ea typeface="Ubuntu"/>
              <a:cs typeface="Ubuntu"/>
              <a:sym typeface="Ubuntu"/>
            </a:endParaRPr>
          </a:p>
        </p:txBody>
      </p:sp>
      <p:sp>
        <p:nvSpPr>
          <p:cNvPr id="7692" name="Google Shape;7692;p274"/>
          <p:cNvSpPr txBox="1"/>
          <p:nvPr/>
        </p:nvSpPr>
        <p:spPr>
          <a:xfrm>
            <a:off x="7261447" y="28238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sp>
        <p:nvSpPr>
          <p:cNvPr id="7693" name="Google Shape;7693;p2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694" name="Google Shape;7694;p27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695" name="Google Shape;7695;p274"/>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696" name="Google Shape;7696;p274"/>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cxnSp>
        <p:nvCxnSpPr>
          <p:cNvPr id="7697" name="Google Shape;7697;p274"/>
          <p:cNvCxnSpPr/>
          <p:nvPr/>
        </p:nvCxnSpPr>
        <p:spPr>
          <a:xfrm flipH="1" rot="10800000">
            <a:off x="6971267"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7698" name="Google Shape;7698;p274"/>
          <p:cNvCxnSpPr/>
          <p:nvPr/>
        </p:nvCxnSpPr>
        <p:spPr>
          <a:xfrm flipH="1">
            <a:off x="6799067"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7699" name="Google Shape;7699;p274"/>
          <p:cNvCxnSpPr/>
          <p:nvPr/>
        </p:nvCxnSpPr>
        <p:spPr>
          <a:xfrm>
            <a:off x="6804684"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7700" name="Google Shape;7700;p274"/>
          <p:cNvCxnSpPr/>
          <p:nvPr/>
        </p:nvCxnSpPr>
        <p:spPr>
          <a:xfrm>
            <a:off x="8085550"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7701" name="Google Shape;7701;p274"/>
          <p:cNvCxnSpPr/>
          <p:nvPr/>
        </p:nvCxnSpPr>
        <p:spPr>
          <a:xfrm flipH="1" rot="10800000">
            <a:off x="8088280"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7702" name="Google Shape;7702;p274"/>
          <p:cNvCxnSpPr/>
          <p:nvPr/>
        </p:nvCxnSpPr>
        <p:spPr>
          <a:xfrm rot="10800000">
            <a:off x="6731301"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7703" name="Google Shape;7703;p274"/>
          <p:cNvCxnSpPr/>
          <p:nvPr/>
        </p:nvCxnSpPr>
        <p:spPr>
          <a:xfrm flipH="1">
            <a:off x="6197918" y="3409802"/>
            <a:ext cx="614100" cy="537900"/>
          </a:xfrm>
          <a:prstGeom prst="straightConnector1">
            <a:avLst/>
          </a:prstGeom>
          <a:noFill/>
          <a:ln cap="flat" cmpd="sng" w="20725">
            <a:solidFill>
              <a:schemeClr val="dk1"/>
            </a:solidFill>
            <a:prstDash val="solid"/>
            <a:round/>
            <a:headEnd len="med" w="med" type="none"/>
            <a:tailEnd len="med" w="med" type="none"/>
          </a:ln>
        </p:spPr>
      </p:cxnSp>
      <p:cxnSp>
        <p:nvCxnSpPr>
          <p:cNvPr id="7704" name="Google Shape;7704;p274"/>
          <p:cNvCxnSpPr/>
          <p:nvPr/>
        </p:nvCxnSpPr>
        <p:spPr>
          <a:xfrm>
            <a:off x="8094850"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7705" name="Google Shape;7705;p274"/>
          <p:cNvSpPr/>
          <p:nvPr/>
        </p:nvSpPr>
        <p:spPr>
          <a:xfrm>
            <a:off x="6251845"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06" name="Google Shape;7706;p274"/>
          <p:cNvSpPr/>
          <p:nvPr/>
        </p:nvSpPr>
        <p:spPr>
          <a:xfrm>
            <a:off x="7547622" y="30912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07" name="Google Shape;7707;p274"/>
          <p:cNvSpPr/>
          <p:nvPr/>
        </p:nvSpPr>
        <p:spPr>
          <a:xfrm>
            <a:off x="8604569"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08" name="Google Shape;7708;p274"/>
          <p:cNvSpPr/>
          <p:nvPr/>
        </p:nvSpPr>
        <p:spPr>
          <a:xfrm>
            <a:off x="7497645"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09" name="Google Shape;7709;p274"/>
          <p:cNvSpPr/>
          <p:nvPr/>
        </p:nvSpPr>
        <p:spPr>
          <a:xfrm>
            <a:off x="7654971"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10" name="Google Shape;7710;p274"/>
          <p:cNvSpPr txBox="1"/>
          <p:nvPr/>
        </p:nvSpPr>
        <p:spPr>
          <a:xfrm>
            <a:off x="7106964"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7711" name="Google Shape;7711;p274"/>
          <p:cNvSpPr txBox="1"/>
          <p:nvPr/>
        </p:nvSpPr>
        <p:spPr>
          <a:xfrm>
            <a:off x="8658257"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7712" name="Google Shape;7712;p274"/>
          <p:cNvSpPr txBox="1"/>
          <p:nvPr/>
        </p:nvSpPr>
        <p:spPr>
          <a:xfrm>
            <a:off x="7497196"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7713" name="Google Shape;7713;p274"/>
          <p:cNvSpPr txBox="1"/>
          <p:nvPr/>
        </p:nvSpPr>
        <p:spPr>
          <a:xfrm>
            <a:off x="5869759"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7714" name="Google Shape;7714;p274"/>
          <p:cNvSpPr/>
          <p:nvPr/>
        </p:nvSpPr>
        <p:spPr>
          <a:xfrm>
            <a:off x="7954404" y="3470176"/>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7715" name="Google Shape;7715;p274"/>
          <p:cNvCxnSpPr>
            <a:stCxn id="7714" idx="1"/>
            <a:endCxn id="7706" idx="5"/>
          </p:cNvCxnSpPr>
          <p:nvPr/>
        </p:nvCxnSpPr>
        <p:spPr>
          <a:xfrm rot="10800000">
            <a:off x="7625804" y="3169476"/>
            <a:ext cx="342000" cy="314100"/>
          </a:xfrm>
          <a:prstGeom prst="straightConnector1">
            <a:avLst/>
          </a:prstGeom>
          <a:noFill/>
          <a:ln cap="flat" cmpd="sng" w="19050">
            <a:solidFill>
              <a:schemeClr val="dk2"/>
            </a:solidFill>
            <a:prstDash val="solid"/>
            <a:round/>
            <a:headEnd len="med" w="med" type="none"/>
            <a:tailEnd len="med" w="med" type="triangle"/>
          </a:ln>
        </p:spPr>
      </p:cxnSp>
      <p:sp>
        <p:nvSpPr>
          <p:cNvPr id="7716" name="Google Shape;7716;p274"/>
          <p:cNvSpPr txBox="1"/>
          <p:nvPr/>
        </p:nvSpPr>
        <p:spPr>
          <a:xfrm>
            <a:off x="5868075"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cxnSp>
        <p:nvCxnSpPr>
          <p:cNvPr id="7717" name="Google Shape;7717;p274"/>
          <p:cNvCxnSpPr>
            <a:stCxn id="7714" idx="3"/>
            <a:endCxn id="7708" idx="7"/>
          </p:cNvCxnSpPr>
          <p:nvPr/>
        </p:nvCxnSpPr>
        <p:spPr>
          <a:xfrm flipH="1">
            <a:off x="7575704" y="3548277"/>
            <a:ext cx="392100" cy="372600"/>
          </a:xfrm>
          <a:prstGeom prst="straightConnector1">
            <a:avLst/>
          </a:prstGeom>
          <a:noFill/>
          <a:ln cap="flat" cmpd="sng" w="19050">
            <a:solidFill>
              <a:schemeClr val="dk2"/>
            </a:solidFill>
            <a:prstDash val="solid"/>
            <a:round/>
            <a:headEnd len="med" w="med" type="none"/>
            <a:tailEnd len="med" w="med" type="triangle"/>
          </a:ln>
        </p:spPr>
      </p:cxnSp>
      <p:cxnSp>
        <p:nvCxnSpPr>
          <p:cNvPr id="7718" name="Google Shape;7718;p274"/>
          <p:cNvCxnSpPr>
            <a:stCxn id="7714" idx="7"/>
            <a:endCxn id="7707" idx="3"/>
          </p:cNvCxnSpPr>
          <p:nvPr/>
        </p:nvCxnSpPr>
        <p:spPr>
          <a:xfrm flipH="1" rot="10800000">
            <a:off x="8032504" y="3085176"/>
            <a:ext cx="585600" cy="398400"/>
          </a:xfrm>
          <a:prstGeom prst="straightConnector1">
            <a:avLst/>
          </a:prstGeom>
          <a:noFill/>
          <a:ln cap="flat" cmpd="sng" w="19050">
            <a:solidFill>
              <a:srgbClr val="C00000"/>
            </a:solidFill>
            <a:prstDash val="solid"/>
            <a:round/>
            <a:headEnd len="med" w="med" type="none"/>
            <a:tailEnd len="med" w="med" type="triangle"/>
          </a:ln>
        </p:spPr>
      </p:cxnSp>
      <p:sp>
        <p:nvSpPr>
          <p:cNvPr id="7719" name="Google Shape;7719;p274"/>
          <p:cNvSpPr txBox="1"/>
          <p:nvPr>
            <p:ph idx="1" type="body"/>
          </p:nvPr>
        </p:nvSpPr>
        <p:spPr>
          <a:xfrm>
            <a:off x="1975" y="1303800"/>
            <a:ext cx="5735100" cy="31263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
        <p:nvSpPr>
          <p:cNvPr id="7720" name="Google Shape;7720;p274"/>
          <p:cNvSpPr txBox="1"/>
          <p:nvPr/>
        </p:nvSpPr>
        <p:spPr>
          <a:xfrm>
            <a:off x="1246083" y="3860747"/>
            <a:ext cx="4688400" cy="4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buntu"/>
                <a:ea typeface="Ubuntu"/>
                <a:cs typeface="Ubuntu"/>
                <a:sym typeface="Ubuntu"/>
              </a:rPr>
              <a:t>Tune for each recall target!</a:t>
            </a:r>
            <a:endParaRPr b="1" sz="1800">
              <a:solidFill>
                <a:schemeClr val="dk1"/>
              </a:solidFill>
              <a:latin typeface="Ubuntu"/>
              <a:ea typeface="Ubuntu"/>
              <a:cs typeface="Ubuntu"/>
              <a:sym typeface="Ubuntu"/>
            </a:endParaRPr>
          </a:p>
        </p:txBody>
      </p:sp>
      <p:sp>
        <p:nvSpPr>
          <p:cNvPr id="7721" name="Google Shape;7721;p274"/>
          <p:cNvSpPr/>
          <p:nvPr/>
        </p:nvSpPr>
        <p:spPr>
          <a:xfrm>
            <a:off x="3270939" y="2916444"/>
            <a:ext cx="632400" cy="426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22" name="Google Shape;7722;p274"/>
          <p:cNvCxnSpPr>
            <a:stCxn id="7721" idx="2"/>
            <a:endCxn id="7720" idx="0"/>
          </p:cNvCxnSpPr>
          <p:nvPr/>
        </p:nvCxnSpPr>
        <p:spPr>
          <a:xfrm>
            <a:off x="3587139" y="3342444"/>
            <a:ext cx="3000" cy="518400"/>
          </a:xfrm>
          <a:prstGeom prst="straightConnector1">
            <a:avLst/>
          </a:prstGeom>
          <a:noFill/>
          <a:ln cap="flat" cmpd="sng" w="19050">
            <a:solidFill>
              <a:schemeClr val="dk1"/>
            </a:solidFill>
            <a:prstDash val="solid"/>
            <a:round/>
            <a:headEnd len="med" w="med" type="none"/>
            <a:tailEnd len="med" w="med" type="triangle"/>
          </a:ln>
        </p:spPr>
      </p:cxnSp>
      <p:sp>
        <p:nvSpPr>
          <p:cNvPr id="7723" name="Google Shape;7723;p274"/>
          <p:cNvSpPr/>
          <p:nvPr/>
        </p:nvSpPr>
        <p:spPr>
          <a:xfrm>
            <a:off x="6428225"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 → </a:t>
            </a:r>
            <a:r>
              <a:rPr b="1" lang="en" sz="1200">
                <a:solidFill>
                  <a:schemeClr val="accent4"/>
                </a:solidFill>
                <a:latin typeface="Ubuntu"/>
                <a:ea typeface="Ubuntu"/>
                <a:cs typeface="Ubuntu"/>
                <a:sym typeface="Ubuntu"/>
              </a:rPr>
              <a:t>error=0.9</a:t>
            </a:r>
            <a:endParaRPr b="1" sz="1200">
              <a:solidFill>
                <a:schemeClr val="accent4"/>
              </a:solidFill>
              <a:latin typeface="Ubuntu"/>
              <a:ea typeface="Ubuntu"/>
              <a:cs typeface="Ubuntu"/>
              <a:sym typeface="Ubuntu"/>
            </a:endParaRPr>
          </a:p>
        </p:txBody>
      </p:sp>
      <p:sp>
        <p:nvSpPr>
          <p:cNvPr id="7724" name="Google Shape;7724;p274"/>
          <p:cNvSpPr txBox="1"/>
          <p:nvPr/>
        </p:nvSpPr>
        <p:spPr>
          <a:xfrm>
            <a:off x="7615491" y="308103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a:t>
            </a:r>
            <a:endParaRPr sz="1000">
              <a:solidFill>
                <a:schemeClr val="dk1"/>
              </a:solidFill>
              <a:latin typeface="Ubuntu"/>
              <a:ea typeface="Ubuntu"/>
              <a:cs typeface="Ubuntu"/>
              <a:sym typeface="Ubuntu"/>
            </a:endParaRPr>
          </a:p>
        </p:txBody>
      </p:sp>
      <p:sp>
        <p:nvSpPr>
          <p:cNvPr id="7725" name="Google Shape;7725;p274"/>
          <p:cNvSpPr txBox="1"/>
          <p:nvPr/>
        </p:nvSpPr>
        <p:spPr>
          <a:xfrm>
            <a:off x="7703941" y="359687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0.15</a:t>
            </a:r>
            <a:endParaRPr sz="1000">
              <a:solidFill>
                <a:schemeClr val="dk1"/>
              </a:solidFill>
              <a:latin typeface="Ubuntu"/>
              <a:ea typeface="Ubuntu"/>
              <a:cs typeface="Ubuntu"/>
              <a:sym typeface="Ubuntu"/>
            </a:endParaRPr>
          </a:p>
        </p:txBody>
      </p:sp>
      <p:sp>
        <p:nvSpPr>
          <p:cNvPr id="7726" name="Google Shape;7726;p274"/>
          <p:cNvSpPr txBox="1"/>
          <p:nvPr/>
        </p:nvSpPr>
        <p:spPr>
          <a:xfrm>
            <a:off x="8101341" y="329642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0.18</a:t>
            </a:r>
            <a:endParaRPr sz="1000">
              <a:solidFill>
                <a:schemeClr val="dk1"/>
              </a:solidFill>
              <a:latin typeface="Ubuntu"/>
              <a:ea typeface="Ubuntu"/>
              <a:cs typeface="Ubuntu"/>
              <a:sym typeface="Ubuntu"/>
            </a:endParaRPr>
          </a:p>
        </p:txBody>
      </p:sp>
    </p:spTree>
  </p:cSld>
  <p:clrMapOvr>
    <a:masterClrMapping/>
  </p:clrMapOvr>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0" name="Shape 7730"/>
        <p:cNvGrpSpPr/>
        <p:nvPr/>
      </p:nvGrpSpPr>
      <p:grpSpPr>
        <a:xfrm>
          <a:off x="0" y="0"/>
          <a:ext cx="0" cy="0"/>
          <a:chOff x="0" y="0"/>
          <a:chExt cx="0" cy="0"/>
        </a:xfrm>
      </p:grpSpPr>
      <p:sp>
        <p:nvSpPr>
          <p:cNvPr id="7731" name="Google Shape;7731;p275"/>
          <p:cNvSpPr txBox="1"/>
          <p:nvPr/>
        </p:nvSpPr>
        <p:spPr>
          <a:xfrm>
            <a:off x="7890140" y="3143835"/>
            <a:ext cx="2421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C00000"/>
                </a:solidFill>
                <a:latin typeface="Ubuntu"/>
                <a:ea typeface="Ubuntu"/>
                <a:cs typeface="Ubuntu"/>
                <a:sym typeface="Ubuntu"/>
              </a:rPr>
              <a:t>q</a:t>
            </a:r>
            <a:endParaRPr sz="1200">
              <a:solidFill>
                <a:srgbClr val="C00000"/>
              </a:solidFill>
              <a:latin typeface="Ubuntu"/>
              <a:ea typeface="Ubuntu"/>
              <a:cs typeface="Ubuntu"/>
              <a:sym typeface="Ubuntu"/>
            </a:endParaRPr>
          </a:p>
        </p:txBody>
      </p:sp>
      <p:sp>
        <p:nvSpPr>
          <p:cNvPr id="7732" name="Google Shape;7732;p275"/>
          <p:cNvSpPr txBox="1"/>
          <p:nvPr/>
        </p:nvSpPr>
        <p:spPr>
          <a:xfrm>
            <a:off x="7261447" y="28238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sp>
        <p:nvSpPr>
          <p:cNvPr id="7733" name="Google Shape;7733;p2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734" name="Google Shape;7734;p27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735" name="Google Shape;7735;p275"/>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736" name="Google Shape;7736;p275"/>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cxnSp>
        <p:nvCxnSpPr>
          <p:cNvPr id="7737" name="Google Shape;7737;p275"/>
          <p:cNvCxnSpPr/>
          <p:nvPr/>
        </p:nvCxnSpPr>
        <p:spPr>
          <a:xfrm flipH="1" rot="10800000">
            <a:off x="6971267"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7738" name="Google Shape;7738;p275"/>
          <p:cNvCxnSpPr/>
          <p:nvPr/>
        </p:nvCxnSpPr>
        <p:spPr>
          <a:xfrm flipH="1">
            <a:off x="6799067"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7739" name="Google Shape;7739;p275"/>
          <p:cNvCxnSpPr/>
          <p:nvPr/>
        </p:nvCxnSpPr>
        <p:spPr>
          <a:xfrm>
            <a:off x="6804684"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7740" name="Google Shape;7740;p275"/>
          <p:cNvCxnSpPr/>
          <p:nvPr/>
        </p:nvCxnSpPr>
        <p:spPr>
          <a:xfrm>
            <a:off x="8085550"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7741" name="Google Shape;7741;p275"/>
          <p:cNvCxnSpPr/>
          <p:nvPr/>
        </p:nvCxnSpPr>
        <p:spPr>
          <a:xfrm flipH="1" rot="10800000">
            <a:off x="8088280"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7742" name="Google Shape;7742;p275"/>
          <p:cNvCxnSpPr/>
          <p:nvPr/>
        </p:nvCxnSpPr>
        <p:spPr>
          <a:xfrm rot="10800000">
            <a:off x="6731301"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7743" name="Google Shape;7743;p275"/>
          <p:cNvCxnSpPr/>
          <p:nvPr/>
        </p:nvCxnSpPr>
        <p:spPr>
          <a:xfrm flipH="1">
            <a:off x="6197918" y="3409802"/>
            <a:ext cx="614100" cy="537900"/>
          </a:xfrm>
          <a:prstGeom prst="straightConnector1">
            <a:avLst/>
          </a:prstGeom>
          <a:noFill/>
          <a:ln cap="flat" cmpd="sng" w="20725">
            <a:solidFill>
              <a:schemeClr val="dk1"/>
            </a:solidFill>
            <a:prstDash val="solid"/>
            <a:round/>
            <a:headEnd len="med" w="med" type="none"/>
            <a:tailEnd len="med" w="med" type="none"/>
          </a:ln>
        </p:spPr>
      </p:cxnSp>
      <p:cxnSp>
        <p:nvCxnSpPr>
          <p:cNvPr id="7744" name="Google Shape;7744;p275"/>
          <p:cNvCxnSpPr/>
          <p:nvPr/>
        </p:nvCxnSpPr>
        <p:spPr>
          <a:xfrm>
            <a:off x="8094850"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7745" name="Google Shape;7745;p275"/>
          <p:cNvSpPr/>
          <p:nvPr/>
        </p:nvSpPr>
        <p:spPr>
          <a:xfrm>
            <a:off x="6251845"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46" name="Google Shape;7746;p275"/>
          <p:cNvSpPr/>
          <p:nvPr/>
        </p:nvSpPr>
        <p:spPr>
          <a:xfrm>
            <a:off x="7547622" y="30912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47" name="Google Shape;7747;p275"/>
          <p:cNvSpPr/>
          <p:nvPr/>
        </p:nvSpPr>
        <p:spPr>
          <a:xfrm>
            <a:off x="8604569" y="3007116"/>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48" name="Google Shape;7748;p275"/>
          <p:cNvSpPr/>
          <p:nvPr/>
        </p:nvSpPr>
        <p:spPr>
          <a:xfrm>
            <a:off x="7497645"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49" name="Google Shape;7749;p275"/>
          <p:cNvSpPr/>
          <p:nvPr/>
        </p:nvSpPr>
        <p:spPr>
          <a:xfrm>
            <a:off x="7654971"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50" name="Google Shape;7750;p275"/>
          <p:cNvSpPr txBox="1"/>
          <p:nvPr/>
        </p:nvSpPr>
        <p:spPr>
          <a:xfrm>
            <a:off x="7106964"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7751" name="Google Shape;7751;p275"/>
          <p:cNvSpPr txBox="1"/>
          <p:nvPr/>
        </p:nvSpPr>
        <p:spPr>
          <a:xfrm>
            <a:off x="8658257"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3</a:t>
            </a:r>
            <a:endParaRPr sz="1200">
              <a:solidFill>
                <a:schemeClr val="dk2"/>
              </a:solidFill>
              <a:latin typeface="Ubuntu"/>
              <a:ea typeface="Ubuntu"/>
              <a:cs typeface="Ubuntu"/>
              <a:sym typeface="Ubuntu"/>
            </a:endParaRPr>
          </a:p>
        </p:txBody>
      </p:sp>
      <p:sp>
        <p:nvSpPr>
          <p:cNvPr id="7752" name="Google Shape;7752;p275"/>
          <p:cNvSpPr txBox="1"/>
          <p:nvPr/>
        </p:nvSpPr>
        <p:spPr>
          <a:xfrm>
            <a:off x="7497196"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7753" name="Google Shape;7753;p275"/>
          <p:cNvSpPr txBox="1"/>
          <p:nvPr/>
        </p:nvSpPr>
        <p:spPr>
          <a:xfrm>
            <a:off x="5869759"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7754" name="Google Shape;7754;p275"/>
          <p:cNvSpPr/>
          <p:nvPr/>
        </p:nvSpPr>
        <p:spPr>
          <a:xfrm>
            <a:off x="7954404" y="3470176"/>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7755" name="Google Shape;7755;p275"/>
          <p:cNvCxnSpPr>
            <a:stCxn id="7754" idx="1"/>
            <a:endCxn id="7746" idx="5"/>
          </p:cNvCxnSpPr>
          <p:nvPr/>
        </p:nvCxnSpPr>
        <p:spPr>
          <a:xfrm rot="10800000">
            <a:off x="7625804" y="3169476"/>
            <a:ext cx="342000" cy="314100"/>
          </a:xfrm>
          <a:prstGeom prst="straightConnector1">
            <a:avLst/>
          </a:prstGeom>
          <a:noFill/>
          <a:ln cap="flat" cmpd="sng" w="19050">
            <a:solidFill>
              <a:schemeClr val="dk2"/>
            </a:solidFill>
            <a:prstDash val="solid"/>
            <a:round/>
            <a:headEnd len="med" w="med" type="none"/>
            <a:tailEnd len="med" w="med" type="triangle"/>
          </a:ln>
        </p:spPr>
      </p:cxnSp>
      <p:sp>
        <p:nvSpPr>
          <p:cNvPr id="7756" name="Google Shape;7756;p275"/>
          <p:cNvSpPr txBox="1"/>
          <p:nvPr/>
        </p:nvSpPr>
        <p:spPr>
          <a:xfrm>
            <a:off x="5868075"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cxnSp>
        <p:nvCxnSpPr>
          <p:cNvPr id="7757" name="Google Shape;7757;p275"/>
          <p:cNvCxnSpPr>
            <a:stCxn id="7754" idx="3"/>
            <a:endCxn id="7748" idx="7"/>
          </p:cNvCxnSpPr>
          <p:nvPr/>
        </p:nvCxnSpPr>
        <p:spPr>
          <a:xfrm flipH="1">
            <a:off x="7575704" y="3548277"/>
            <a:ext cx="392100" cy="372600"/>
          </a:xfrm>
          <a:prstGeom prst="straightConnector1">
            <a:avLst/>
          </a:prstGeom>
          <a:noFill/>
          <a:ln cap="flat" cmpd="sng" w="19050">
            <a:solidFill>
              <a:schemeClr val="dk2"/>
            </a:solidFill>
            <a:prstDash val="solid"/>
            <a:round/>
            <a:headEnd len="med" w="med" type="none"/>
            <a:tailEnd len="med" w="med" type="triangle"/>
          </a:ln>
        </p:spPr>
      </p:cxnSp>
      <p:cxnSp>
        <p:nvCxnSpPr>
          <p:cNvPr id="7758" name="Google Shape;7758;p275"/>
          <p:cNvCxnSpPr>
            <a:stCxn id="7754" idx="7"/>
            <a:endCxn id="7747" idx="3"/>
          </p:cNvCxnSpPr>
          <p:nvPr/>
        </p:nvCxnSpPr>
        <p:spPr>
          <a:xfrm flipH="1" rot="10800000">
            <a:off x="8032504" y="3085176"/>
            <a:ext cx="585600" cy="398400"/>
          </a:xfrm>
          <a:prstGeom prst="straightConnector1">
            <a:avLst/>
          </a:prstGeom>
          <a:noFill/>
          <a:ln cap="flat" cmpd="sng" w="19050">
            <a:solidFill>
              <a:srgbClr val="C00000"/>
            </a:solidFill>
            <a:prstDash val="solid"/>
            <a:round/>
            <a:headEnd len="med" w="med" type="none"/>
            <a:tailEnd len="med" w="med" type="triangle"/>
          </a:ln>
        </p:spPr>
      </p:cxnSp>
      <p:sp>
        <p:nvSpPr>
          <p:cNvPr id="7759" name="Google Shape;7759;p275"/>
          <p:cNvSpPr txBox="1"/>
          <p:nvPr>
            <p:ph idx="1" type="body"/>
          </p:nvPr>
        </p:nvSpPr>
        <p:spPr>
          <a:xfrm>
            <a:off x="1975" y="1303800"/>
            <a:ext cx="5735100" cy="31263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
        <p:nvSpPr>
          <p:cNvPr id="7760" name="Google Shape;7760;p275"/>
          <p:cNvSpPr txBox="1"/>
          <p:nvPr/>
        </p:nvSpPr>
        <p:spPr>
          <a:xfrm>
            <a:off x="1246083" y="3860747"/>
            <a:ext cx="4688400" cy="4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buntu"/>
                <a:ea typeface="Ubuntu"/>
                <a:cs typeface="Ubuntu"/>
                <a:sym typeface="Ubuntu"/>
              </a:rPr>
              <a:t>Tune for each recall target!</a:t>
            </a:r>
            <a:endParaRPr b="1" sz="1800">
              <a:solidFill>
                <a:schemeClr val="dk1"/>
              </a:solidFill>
              <a:latin typeface="Ubuntu"/>
              <a:ea typeface="Ubuntu"/>
              <a:cs typeface="Ubuntu"/>
              <a:sym typeface="Ubuntu"/>
            </a:endParaRPr>
          </a:p>
        </p:txBody>
      </p:sp>
      <p:sp>
        <p:nvSpPr>
          <p:cNvPr id="7761" name="Google Shape;7761;p275"/>
          <p:cNvSpPr/>
          <p:nvPr/>
        </p:nvSpPr>
        <p:spPr>
          <a:xfrm>
            <a:off x="3270939" y="2916444"/>
            <a:ext cx="632400" cy="426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62" name="Google Shape;7762;p275"/>
          <p:cNvCxnSpPr>
            <a:stCxn id="7761" idx="2"/>
            <a:endCxn id="7760" idx="0"/>
          </p:cNvCxnSpPr>
          <p:nvPr/>
        </p:nvCxnSpPr>
        <p:spPr>
          <a:xfrm>
            <a:off x="3587139" y="3342444"/>
            <a:ext cx="3000" cy="518400"/>
          </a:xfrm>
          <a:prstGeom prst="straightConnector1">
            <a:avLst/>
          </a:prstGeom>
          <a:noFill/>
          <a:ln cap="flat" cmpd="sng" w="19050">
            <a:solidFill>
              <a:schemeClr val="dk1"/>
            </a:solidFill>
            <a:prstDash val="solid"/>
            <a:round/>
            <a:headEnd len="med" w="med" type="none"/>
            <a:tailEnd len="med" w="med" type="triangle"/>
          </a:ln>
        </p:spPr>
      </p:cxnSp>
      <p:sp>
        <p:nvSpPr>
          <p:cNvPr id="7763" name="Google Shape;7763;p275"/>
          <p:cNvSpPr/>
          <p:nvPr/>
        </p:nvSpPr>
        <p:spPr>
          <a:xfrm>
            <a:off x="6428225"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 → </a:t>
            </a:r>
            <a:r>
              <a:rPr b="1" lang="en" sz="1200">
                <a:solidFill>
                  <a:schemeClr val="accent4"/>
                </a:solidFill>
                <a:latin typeface="Ubuntu"/>
                <a:ea typeface="Ubuntu"/>
                <a:cs typeface="Ubuntu"/>
                <a:sym typeface="Ubuntu"/>
              </a:rPr>
              <a:t>error=0.9</a:t>
            </a:r>
            <a:endParaRPr b="1" sz="1200">
              <a:solidFill>
                <a:schemeClr val="accent4"/>
              </a:solidFill>
              <a:latin typeface="Ubuntu"/>
              <a:ea typeface="Ubuntu"/>
              <a:cs typeface="Ubuntu"/>
              <a:sym typeface="Ubuntu"/>
            </a:endParaRPr>
          </a:p>
        </p:txBody>
      </p:sp>
      <p:sp>
        <p:nvSpPr>
          <p:cNvPr id="7764" name="Google Shape;7764;p275"/>
          <p:cNvSpPr txBox="1"/>
          <p:nvPr/>
        </p:nvSpPr>
        <p:spPr>
          <a:xfrm>
            <a:off x="7615491" y="308103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a:t>
            </a:r>
            <a:endParaRPr sz="1000">
              <a:solidFill>
                <a:schemeClr val="dk1"/>
              </a:solidFill>
              <a:latin typeface="Ubuntu"/>
              <a:ea typeface="Ubuntu"/>
              <a:cs typeface="Ubuntu"/>
              <a:sym typeface="Ubuntu"/>
            </a:endParaRPr>
          </a:p>
        </p:txBody>
      </p:sp>
      <p:sp>
        <p:nvSpPr>
          <p:cNvPr id="7765" name="Google Shape;7765;p275"/>
          <p:cNvSpPr txBox="1"/>
          <p:nvPr/>
        </p:nvSpPr>
        <p:spPr>
          <a:xfrm>
            <a:off x="7703941" y="359687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0.15</a:t>
            </a:r>
            <a:endParaRPr sz="1000">
              <a:solidFill>
                <a:schemeClr val="dk1"/>
              </a:solidFill>
              <a:latin typeface="Ubuntu"/>
              <a:ea typeface="Ubuntu"/>
              <a:cs typeface="Ubuntu"/>
              <a:sym typeface="Ubuntu"/>
            </a:endParaRPr>
          </a:p>
        </p:txBody>
      </p:sp>
      <p:sp>
        <p:nvSpPr>
          <p:cNvPr id="7766" name="Google Shape;7766;p275"/>
          <p:cNvSpPr txBox="1"/>
          <p:nvPr/>
        </p:nvSpPr>
        <p:spPr>
          <a:xfrm>
            <a:off x="8101341" y="329642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0.18</a:t>
            </a:r>
            <a:endParaRPr sz="1000">
              <a:solidFill>
                <a:schemeClr val="dk1"/>
              </a:solidFill>
              <a:latin typeface="Ubuntu"/>
              <a:ea typeface="Ubuntu"/>
              <a:cs typeface="Ubuntu"/>
              <a:sym typeface="Ubuntu"/>
            </a:endParaRPr>
          </a:p>
        </p:txBody>
      </p:sp>
    </p:spTree>
  </p:cSld>
  <p:clrMapOvr>
    <a:masterClrMapping/>
  </p:clrMapOvr>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0" name="Shape 7770"/>
        <p:cNvGrpSpPr/>
        <p:nvPr/>
      </p:nvGrpSpPr>
      <p:grpSpPr>
        <a:xfrm>
          <a:off x="0" y="0"/>
          <a:ext cx="0" cy="0"/>
          <a:chOff x="0" y="0"/>
          <a:chExt cx="0" cy="0"/>
        </a:xfrm>
      </p:grpSpPr>
      <p:sp>
        <p:nvSpPr>
          <p:cNvPr id="7771" name="Google Shape;7771;p276"/>
          <p:cNvSpPr txBox="1"/>
          <p:nvPr/>
        </p:nvSpPr>
        <p:spPr>
          <a:xfrm>
            <a:off x="7890140" y="3143835"/>
            <a:ext cx="2421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C00000"/>
                </a:solidFill>
                <a:latin typeface="Ubuntu"/>
                <a:ea typeface="Ubuntu"/>
                <a:cs typeface="Ubuntu"/>
                <a:sym typeface="Ubuntu"/>
              </a:rPr>
              <a:t>q</a:t>
            </a:r>
            <a:endParaRPr sz="1200">
              <a:solidFill>
                <a:srgbClr val="C00000"/>
              </a:solidFill>
              <a:latin typeface="Ubuntu"/>
              <a:ea typeface="Ubuntu"/>
              <a:cs typeface="Ubuntu"/>
              <a:sym typeface="Ubuntu"/>
            </a:endParaRPr>
          </a:p>
        </p:txBody>
      </p:sp>
      <p:sp>
        <p:nvSpPr>
          <p:cNvPr id="7772" name="Google Shape;7772;p276"/>
          <p:cNvSpPr txBox="1"/>
          <p:nvPr/>
        </p:nvSpPr>
        <p:spPr>
          <a:xfrm>
            <a:off x="7261447" y="28238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sp>
        <p:nvSpPr>
          <p:cNvPr id="7773" name="Google Shape;7773;p27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774" name="Google Shape;7774;p27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775" name="Google Shape;7775;p276"/>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776" name="Google Shape;7776;p276"/>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cxnSp>
        <p:nvCxnSpPr>
          <p:cNvPr id="7777" name="Google Shape;7777;p276"/>
          <p:cNvCxnSpPr/>
          <p:nvPr/>
        </p:nvCxnSpPr>
        <p:spPr>
          <a:xfrm flipH="1" rot="10800000">
            <a:off x="6971267"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7778" name="Google Shape;7778;p276"/>
          <p:cNvCxnSpPr/>
          <p:nvPr/>
        </p:nvCxnSpPr>
        <p:spPr>
          <a:xfrm flipH="1">
            <a:off x="6799067"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7779" name="Google Shape;7779;p276"/>
          <p:cNvCxnSpPr/>
          <p:nvPr/>
        </p:nvCxnSpPr>
        <p:spPr>
          <a:xfrm>
            <a:off x="6804684"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7780" name="Google Shape;7780;p276"/>
          <p:cNvCxnSpPr/>
          <p:nvPr/>
        </p:nvCxnSpPr>
        <p:spPr>
          <a:xfrm>
            <a:off x="8085550"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7781" name="Google Shape;7781;p276"/>
          <p:cNvCxnSpPr/>
          <p:nvPr/>
        </p:nvCxnSpPr>
        <p:spPr>
          <a:xfrm flipH="1" rot="10800000">
            <a:off x="8088280"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7782" name="Google Shape;7782;p276"/>
          <p:cNvCxnSpPr/>
          <p:nvPr/>
        </p:nvCxnSpPr>
        <p:spPr>
          <a:xfrm rot="10800000">
            <a:off x="6731301"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7783" name="Google Shape;7783;p276"/>
          <p:cNvCxnSpPr/>
          <p:nvPr/>
        </p:nvCxnSpPr>
        <p:spPr>
          <a:xfrm flipH="1">
            <a:off x="6197918" y="3409802"/>
            <a:ext cx="614100" cy="537900"/>
          </a:xfrm>
          <a:prstGeom prst="straightConnector1">
            <a:avLst/>
          </a:prstGeom>
          <a:noFill/>
          <a:ln cap="flat" cmpd="sng" w="20725">
            <a:solidFill>
              <a:schemeClr val="dk1"/>
            </a:solidFill>
            <a:prstDash val="solid"/>
            <a:round/>
            <a:headEnd len="med" w="med" type="none"/>
            <a:tailEnd len="med" w="med" type="none"/>
          </a:ln>
        </p:spPr>
      </p:cxnSp>
      <p:cxnSp>
        <p:nvCxnSpPr>
          <p:cNvPr id="7784" name="Google Shape;7784;p276"/>
          <p:cNvCxnSpPr/>
          <p:nvPr/>
        </p:nvCxnSpPr>
        <p:spPr>
          <a:xfrm>
            <a:off x="8094850"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7785" name="Google Shape;7785;p276"/>
          <p:cNvSpPr/>
          <p:nvPr/>
        </p:nvSpPr>
        <p:spPr>
          <a:xfrm>
            <a:off x="6251845"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86" name="Google Shape;7786;p276"/>
          <p:cNvSpPr/>
          <p:nvPr/>
        </p:nvSpPr>
        <p:spPr>
          <a:xfrm>
            <a:off x="7547622" y="30912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87" name="Google Shape;7787;p276"/>
          <p:cNvSpPr/>
          <p:nvPr/>
        </p:nvSpPr>
        <p:spPr>
          <a:xfrm>
            <a:off x="8604569" y="3007116"/>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88" name="Google Shape;7788;p276"/>
          <p:cNvSpPr/>
          <p:nvPr/>
        </p:nvSpPr>
        <p:spPr>
          <a:xfrm>
            <a:off x="7497645"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89" name="Google Shape;7789;p276"/>
          <p:cNvSpPr/>
          <p:nvPr/>
        </p:nvSpPr>
        <p:spPr>
          <a:xfrm>
            <a:off x="7654971"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790" name="Google Shape;7790;p276"/>
          <p:cNvSpPr txBox="1"/>
          <p:nvPr/>
        </p:nvSpPr>
        <p:spPr>
          <a:xfrm>
            <a:off x="7106964"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7791" name="Google Shape;7791;p276"/>
          <p:cNvSpPr txBox="1"/>
          <p:nvPr/>
        </p:nvSpPr>
        <p:spPr>
          <a:xfrm>
            <a:off x="8658257"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3</a:t>
            </a:r>
            <a:endParaRPr sz="1200">
              <a:solidFill>
                <a:schemeClr val="dk2"/>
              </a:solidFill>
              <a:latin typeface="Ubuntu"/>
              <a:ea typeface="Ubuntu"/>
              <a:cs typeface="Ubuntu"/>
              <a:sym typeface="Ubuntu"/>
            </a:endParaRPr>
          </a:p>
        </p:txBody>
      </p:sp>
      <p:sp>
        <p:nvSpPr>
          <p:cNvPr id="7792" name="Google Shape;7792;p276"/>
          <p:cNvSpPr txBox="1"/>
          <p:nvPr/>
        </p:nvSpPr>
        <p:spPr>
          <a:xfrm>
            <a:off x="7497196"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7793" name="Google Shape;7793;p276"/>
          <p:cNvSpPr txBox="1"/>
          <p:nvPr/>
        </p:nvSpPr>
        <p:spPr>
          <a:xfrm>
            <a:off x="5869759"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7794" name="Google Shape;7794;p276"/>
          <p:cNvSpPr/>
          <p:nvPr/>
        </p:nvSpPr>
        <p:spPr>
          <a:xfrm>
            <a:off x="7954404" y="3470176"/>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7795" name="Google Shape;7795;p276"/>
          <p:cNvCxnSpPr>
            <a:stCxn id="7794" idx="1"/>
            <a:endCxn id="7786" idx="5"/>
          </p:cNvCxnSpPr>
          <p:nvPr/>
        </p:nvCxnSpPr>
        <p:spPr>
          <a:xfrm rot="10800000">
            <a:off x="7625804" y="3169476"/>
            <a:ext cx="342000" cy="314100"/>
          </a:xfrm>
          <a:prstGeom prst="straightConnector1">
            <a:avLst/>
          </a:prstGeom>
          <a:noFill/>
          <a:ln cap="flat" cmpd="sng" w="19050">
            <a:solidFill>
              <a:schemeClr val="dk2"/>
            </a:solidFill>
            <a:prstDash val="solid"/>
            <a:round/>
            <a:headEnd len="med" w="med" type="none"/>
            <a:tailEnd len="med" w="med" type="triangle"/>
          </a:ln>
        </p:spPr>
      </p:cxnSp>
      <p:sp>
        <p:nvSpPr>
          <p:cNvPr id="7796" name="Google Shape;7796;p276"/>
          <p:cNvSpPr txBox="1"/>
          <p:nvPr/>
        </p:nvSpPr>
        <p:spPr>
          <a:xfrm>
            <a:off x="5868075"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cxnSp>
        <p:nvCxnSpPr>
          <p:cNvPr id="7797" name="Google Shape;7797;p276"/>
          <p:cNvCxnSpPr>
            <a:stCxn id="7794" idx="3"/>
            <a:endCxn id="7788" idx="7"/>
          </p:cNvCxnSpPr>
          <p:nvPr/>
        </p:nvCxnSpPr>
        <p:spPr>
          <a:xfrm flipH="1">
            <a:off x="7575704" y="3548277"/>
            <a:ext cx="392100" cy="372600"/>
          </a:xfrm>
          <a:prstGeom prst="straightConnector1">
            <a:avLst/>
          </a:prstGeom>
          <a:noFill/>
          <a:ln cap="flat" cmpd="sng" w="19050">
            <a:solidFill>
              <a:schemeClr val="dk2"/>
            </a:solidFill>
            <a:prstDash val="solid"/>
            <a:round/>
            <a:headEnd len="med" w="med" type="none"/>
            <a:tailEnd len="med" w="med" type="triangle"/>
          </a:ln>
        </p:spPr>
      </p:cxnSp>
      <p:cxnSp>
        <p:nvCxnSpPr>
          <p:cNvPr id="7798" name="Google Shape;7798;p276"/>
          <p:cNvCxnSpPr>
            <a:stCxn id="7794" idx="7"/>
            <a:endCxn id="7787" idx="3"/>
          </p:cNvCxnSpPr>
          <p:nvPr/>
        </p:nvCxnSpPr>
        <p:spPr>
          <a:xfrm flipH="1" rot="10800000">
            <a:off x="8032504" y="3085176"/>
            <a:ext cx="585600" cy="398400"/>
          </a:xfrm>
          <a:prstGeom prst="straightConnector1">
            <a:avLst/>
          </a:prstGeom>
          <a:noFill/>
          <a:ln cap="flat" cmpd="sng" w="19050">
            <a:solidFill>
              <a:schemeClr val="dk2"/>
            </a:solidFill>
            <a:prstDash val="solid"/>
            <a:round/>
            <a:headEnd len="med" w="med" type="none"/>
            <a:tailEnd len="med" w="med" type="triangle"/>
          </a:ln>
        </p:spPr>
      </p:cxnSp>
      <p:cxnSp>
        <p:nvCxnSpPr>
          <p:cNvPr id="7799" name="Google Shape;7799;p276"/>
          <p:cNvCxnSpPr>
            <a:stCxn id="7794" idx="0"/>
            <a:endCxn id="7789" idx="4"/>
          </p:cNvCxnSpPr>
          <p:nvPr/>
        </p:nvCxnSpPr>
        <p:spPr>
          <a:xfrm rot="10800000">
            <a:off x="7700754" y="2254876"/>
            <a:ext cx="299400" cy="1215300"/>
          </a:xfrm>
          <a:prstGeom prst="straightConnector1">
            <a:avLst/>
          </a:prstGeom>
          <a:noFill/>
          <a:ln cap="flat" cmpd="sng" w="19050">
            <a:solidFill>
              <a:srgbClr val="C00000"/>
            </a:solidFill>
            <a:prstDash val="solid"/>
            <a:round/>
            <a:headEnd len="med" w="med" type="none"/>
            <a:tailEnd len="med" w="med" type="triangle"/>
          </a:ln>
        </p:spPr>
      </p:cxnSp>
      <p:sp>
        <p:nvSpPr>
          <p:cNvPr id="7800" name="Google Shape;7800;p276"/>
          <p:cNvSpPr txBox="1"/>
          <p:nvPr>
            <p:ph idx="1" type="body"/>
          </p:nvPr>
        </p:nvSpPr>
        <p:spPr>
          <a:xfrm>
            <a:off x="1975" y="1303800"/>
            <a:ext cx="5735100" cy="31263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
        <p:nvSpPr>
          <p:cNvPr id="7801" name="Google Shape;7801;p276"/>
          <p:cNvSpPr txBox="1"/>
          <p:nvPr/>
        </p:nvSpPr>
        <p:spPr>
          <a:xfrm>
            <a:off x="1246083" y="3860747"/>
            <a:ext cx="4688400" cy="4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buntu"/>
                <a:ea typeface="Ubuntu"/>
                <a:cs typeface="Ubuntu"/>
                <a:sym typeface="Ubuntu"/>
              </a:rPr>
              <a:t>Tune for each recall target!</a:t>
            </a:r>
            <a:endParaRPr b="1" sz="1800">
              <a:solidFill>
                <a:schemeClr val="dk1"/>
              </a:solidFill>
              <a:latin typeface="Ubuntu"/>
              <a:ea typeface="Ubuntu"/>
              <a:cs typeface="Ubuntu"/>
              <a:sym typeface="Ubuntu"/>
            </a:endParaRPr>
          </a:p>
        </p:txBody>
      </p:sp>
      <p:sp>
        <p:nvSpPr>
          <p:cNvPr id="7802" name="Google Shape;7802;p276"/>
          <p:cNvSpPr/>
          <p:nvPr/>
        </p:nvSpPr>
        <p:spPr>
          <a:xfrm>
            <a:off x="3270939" y="2916444"/>
            <a:ext cx="632400" cy="426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03" name="Google Shape;7803;p276"/>
          <p:cNvCxnSpPr>
            <a:stCxn id="7802" idx="2"/>
            <a:endCxn id="7801" idx="0"/>
          </p:cNvCxnSpPr>
          <p:nvPr/>
        </p:nvCxnSpPr>
        <p:spPr>
          <a:xfrm>
            <a:off x="3587139" y="3342444"/>
            <a:ext cx="3000" cy="518400"/>
          </a:xfrm>
          <a:prstGeom prst="straightConnector1">
            <a:avLst/>
          </a:prstGeom>
          <a:noFill/>
          <a:ln cap="flat" cmpd="sng" w="19050">
            <a:solidFill>
              <a:schemeClr val="dk1"/>
            </a:solidFill>
            <a:prstDash val="solid"/>
            <a:round/>
            <a:headEnd len="med" w="med" type="none"/>
            <a:tailEnd len="med" w="med" type="triangle"/>
          </a:ln>
        </p:spPr>
      </p:cxnSp>
      <p:sp>
        <p:nvSpPr>
          <p:cNvPr id="7804" name="Google Shape;7804;p276"/>
          <p:cNvSpPr/>
          <p:nvPr/>
        </p:nvSpPr>
        <p:spPr>
          <a:xfrm>
            <a:off x="6428225"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 → </a:t>
            </a:r>
            <a:r>
              <a:rPr b="1" lang="en" sz="1200">
                <a:solidFill>
                  <a:schemeClr val="accent4"/>
                </a:solidFill>
                <a:latin typeface="Ubuntu"/>
                <a:ea typeface="Ubuntu"/>
                <a:cs typeface="Ubuntu"/>
                <a:sym typeface="Ubuntu"/>
              </a:rPr>
              <a:t>error=0.9</a:t>
            </a:r>
            <a:endParaRPr b="1" sz="1200">
              <a:solidFill>
                <a:schemeClr val="accent4"/>
              </a:solidFill>
              <a:latin typeface="Ubuntu"/>
              <a:ea typeface="Ubuntu"/>
              <a:cs typeface="Ubuntu"/>
              <a:sym typeface="Ubuntu"/>
            </a:endParaRPr>
          </a:p>
        </p:txBody>
      </p:sp>
      <p:sp>
        <p:nvSpPr>
          <p:cNvPr id="7805" name="Google Shape;7805;p276"/>
          <p:cNvSpPr txBox="1"/>
          <p:nvPr/>
        </p:nvSpPr>
        <p:spPr>
          <a:xfrm>
            <a:off x="7701528" y="2460948"/>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0.19</a:t>
            </a:r>
            <a:endParaRPr sz="1000">
              <a:solidFill>
                <a:schemeClr val="dk1"/>
              </a:solidFill>
              <a:latin typeface="Ubuntu"/>
              <a:ea typeface="Ubuntu"/>
              <a:cs typeface="Ubuntu"/>
              <a:sym typeface="Ubuntu"/>
            </a:endParaRPr>
          </a:p>
        </p:txBody>
      </p:sp>
      <p:sp>
        <p:nvSpPr>
          <p:cNvPr id="7806" name="Google Shape;7806;p276"/>
          <p:cNvSpPr txBox="1"/>
          <p:nvPr/>
        </p:nvSpPr>
        <p:spPr>
          <a:xfrm>
            <a:off x="7615491" y="308103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a:t>
            </a:r>
            <a:endParaRPr sz="1000">
              <a:solidFill>
                <a:schemeClr val="dk1"/>
              </a:solidFill>
              <a:latin typeface="Ubuntu"/>
              <a:ea typeface="Ubuntu"/>
              <a:cs typeface="Ubuntu"/>
              <a:sym typeface="Ubuntu"/>
            </a:endParaRPr>
          </a:p>
        </p:txBody>
      </p:sp>
      <p:sp>
        <p:nvSpPr>
          <p:cNvPr id="7807" name="Google Shape;7807;p276"/>
          <p:cNvSpPr txBox="1"/>
          <p:nvPr/>
        </p:nvSpPr>
        <p:spPr>
          <a:xfrm>
            <a:off x="7703941" y="359687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0.15</a:t>
            </a:r>
            <a:endParaRPr sz="1000">
              <a:solidFill>
                <a:schemeClr val="dk1"/>
              </a:solidFill>
              <a:latin typeface="Ubuntu"/>
              <a:ea typeface="Ubuntu"/>
              <a:cs typeface="Ubuntu"/>
              <a:sym typeface="Ubuntu"/>
            </a:endParaRPr>
          </a:p>
        </p:txBody>
      </p:sp>
      <p:sp>
        <p:nvSpPr>
          <p:cNvPr id="7808" name="Google Shape;7808;p276"/>
          <p:cNvSpPr txBox="1"/>
          <p:nvPr/>
        </p:nvSpPr>
        <p:spPr>
          <a:xfrm>
            <a:off x="8101341" y="329642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0.18</a:t>
            </a:r>
            <a:endParaRPr sz="1000">
              <a:solidFill>
                <a:schemeClr val="dk1"/>
              </a:solidFill>
              <a:latin typeface="Ubuntu"/>
              <a:ea typeface="Ubuntu"/>
              <a:cs typeface="Ubuntu"/>
              <a:sym typeface="Ubuntu"/>
            </a:endParaRPr>
          </a:p>
        </p:txBody>
      </p:sp>
    </p:spTree>
  </p:cSld>
  <p:clrMapOvr>
    <a:masterClrMapping/>
  </p:clrMapOvr>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2" name="Shape 7812"/>
        <p:cNvGrpSpPr/>
        <p:nvPr/>
      </p:nvGrpSpPr>
      <p:grpSpPr>
        <a:xfrm>
          <a:off x="0" y="0"/>
          <a:ext cx="0" cy="0"/>
          <a:chOff x="0" y="0"/>
          <a:chExt cx="0" cy="0"/>
        </a:xfrm>
      </p:grpSpPr>
      <p:sp>
        <p:nvSpPr>
          <p:cNvPr id="7813" name="Google Shape;7813;p277"/>
          <p:cNvSpPr txBox="1"/>
          <p:nvPr/>
        </p:nvSpPr>
        <p:spPr>
          <a:xfrm>
            <a:off x="7890140" y="3143835"/>
            <a:ext cx="2421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C00000"/>
                </a:solidFill>
                <a:latin typeface="Ubuntu"/>
                <a:ea typeface="Ubuntu"/>
                <a:cs typeface="Ubuntu"/>
                <a:sym typeface="Ubuntu"/>
              </a:rPr>
              <a:t>q</a:t>
            </a:r>
            <a:endParaRPr sz="1200">
              <a:solidFill>
                <a:srgbClr val="C00000"/>
              </a:solidFill>
              <a:latin typeface="Ubuntu"/>
              <a:ea typeface="Ubuntu"/>
              <a:cs typeface="Ubuntu"/>
              <a:sym typeface="Ubuntu"/>
            </a:endParaRPr>
          </a:p>
        </p:txBody>
      </p:sp>
      <p:sp>
        <p:nvSpPr>
          <p:cNvPr id="7814" name="Google Shape;7814;p277"/>
          <p:cNvSpPr txBox="1"/>
          <p:nvPr/>
        </p:nvSpPr>
        <p:spPr>
          <a:xfrm>
            <a:off x="7261447" y="28238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sp>
        <p:nvSpPr>
          <p:cNvPr id="7815" name="Google Shape;7815;p27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816" name="Google Shape;7816;p27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817" name="Google Shape;7817;p277"/>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818" name="Google Shape;7818;p277"/>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cxnSp>
        <p:nvCxnSpPr>
          <p:cNvPr id="7819" name="Google Shape;7819;p277"/>
          <p:cNvCxnSpPr/>
          <p:nvPr/>
        </p:nvCxnSpPr>
        <p:spPr>
          <a:xfrm flipH="1" rot="10800000">
            <a:off x="6971267"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7820" name="Google Shape;7820;p277"/>
          <p:cNvCxnSpPr/>
          <p:nvPr/>
        </p:nvCxnSpPr>
        <p:spPr>
          <a:xfrm flipH="1">
            <a:off x="6799067"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7821" name="Google Shape;7821;p277"/>
          <p:cNvCxnSpPr/>
          <p:nvPr/>
        </p:nvCxnSpPr>
        <p:spPr>
          <a:xfrm>
            <a:off x="6804684"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7822" name="Google Shape;7822;p277"/>
          <p:cNvCxnSpPr/>
          <p:nvPr/>
        </p:nvCxnSpPr>
        <p:spPr>
          <a:xfrm>
            <a:off x="8085550"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7823" name="Google Shape;7823;p277"/>
          <p:cNvCxnSpPr/>
          <p:nvPr/>
        </p:nvCxnSpPr>
        <p:spPr>
          <a:xfrm flipH="1" rot="10800000">
            <a:off x="8088280"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7824" name="Google Shape;7824;p277"/>
          <p:cNvCxnSpPr/>
          <p:nvPr/>
        </p:nvCxnSpPr>
        <p:spPr>
          <a:xfrm rot="10800000">
            <a:off x="6731301"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7825" name="Google Shape;7825;p277"/>
          <p:cNvCxnSpPr/>
          <p:nvPr/>
        </p:nvCxnSpPr>
        <p:spPr>
          <a:xfrm flipH="1">
            <a:off x="6197918" y="3409802"/>
            <a:ext cx="614100" cy="537900"/>
          </a:xfrm>
          <a:prstGeom prst="straightConnector1">
            <a:avLst/>
          </a:prstGeom>
          <a:noFill/>
          <a:ln cap="flat" cmpd="sng" w="20725">
            <a:solidFill>
              <a:schemeClr val="dk1"/>
            </a:solidFill>
            <a:prstDash val="solid"/>
            <a:round/>
            <a:headEnd len="med" w="med" type="none"/>
            <a:tailEnd len="med" w="med" type="none"/>
          </a:ln>
        </p:spPr>
      </p:cxnSp>
      <p:cxnSp>
        <p:nvCxnSpPr>
          <p:cNvPr id="7826" name="Google Shape;7826;p277"/>
          <p:cNvCxnSpPr/>
          <p:nvPr/>
        </p:nvCxnSpPr>
        <p:spPr>
          <a:xfrm>
            <a:off x="8094850"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7827" name="Google Shape;7827;p277"/>
          <p:cNvSpPr/>
          <p:nvPr/>
        </p:nvSpPr>
        <p:spPr>
          <a:xfrm>
            <a:off x="6251845"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828" name="Google Shape;7828;p277"/>
          <p:cNvSpPr/>
          <p:nvPr/>
        </p:nvSpPr>
        <p:spPr>
          <a:xfrm>
            <a:off x="7547622" y="30912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829" name="Google Shape;7829;p277"/>
          <p:cNvSpPr/>
          <p:nvPr/>
        </p:nvSpPr>
        <p:spPr>
          <a:xfrm>
            <a:off x="8604569" y="3007116"/>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830" name="Google Shape;7830;p277"/>
          <p:cNvSpPr/>
          <p:nvPr/>
        </p:nvSpPr>
        <p:spPr>
          <a:xfrm>
            <a:off x="7497645"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831" name="Google Shape;7831;p277"/>
          <p:cNvSpPr/>
          <p:nvPr/>
        </p:nvSpPr>
        <p:spPr>
          <a:xfrm>
            <a:off x="7654971" y="2163434"/>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7832" name="Google Shape;7832;p277"/>
          <p:cNvSpPr txBox="1"/>
          <p:nvPr/>
        </p:nvSpPr>
        <p:spPr>
          <a:xfrm>
            <a:off x="7106964"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7833" name="Google Shape;7833;p277"/>
          <p:cNvSpPr txBox="1"/>
          <p:nvPr/>
        </p:nvSpPr>
        <p:spPr>
          <a:xfrm>
            <a:off x="8658257"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3</a:t>
            </a:r>
            <a:endParaRPr sz="1200">
              <a:solidFill>
                <a:schemeClr val="dk2"/>
              </a:solidFill>
              <a:latin typeface="Ubuntu"/>
              <a:ea typeface="Ubuntu"/>
              <a:cs typeface="Ubuntu"/>
              <a:sym typeface="Ubuntu"/>
            </a:endParaRPr>
          </a:p>
        </p:txBody>
      </p:sp>
      <p:sp>
        <p:nvSpPr>
          <p:cNvPr id="7834" name="Google Shape;7834;p277"/>
          <p:cNvSpPr txBox="1"/>
          <p:nvPr/>
        </p:nvSpPr>
        <p:spPr>
          <a:xfrm>
            <a:off x="7497196"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4</a:t>
            </a:r>
            <a:endParaRPr baseline="-25000" sz="1200">
              <a:solidFill>
                <a:schemeClr val="dk2"/>
              </a:solidFill>
              <a:latin typeface="Ubuntu"/>
              <a:ea typeface="Ubuntu"/>
              <a:cs typeface="Ubuntu"/>
              <a:sym typeface="Ubuntu"/>
            </a:endParaRPr>
          </a:p>
        </p:txBody>
      </p:sp>
      <p:sp>
        <p:nvSpPr>
          <p:cNvPr id="7835" name="Google Shape;7835;p277"/>
          <p:cNvSpPr txBox="1"/>
          <p:nvPr/>
        </p:nvSpPr>
        <p:spPr>
          <a:xfrm>
            <a:off x="5869759"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7836" name="Google Shape;7836;p277"/>
          <p:cNvSpPr/>
          <p:nvPr/>
        </p:nvSpPr>
        <p:spPr>
          <a:xfrm>
            <a:off x="7954404" y="3470176"/>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7837" name="Google Shape;7837;p277"/>
          <p:cNvCxnSpPr>
            <a:stCxn id="7836" idx="1"/>
            <a:endCxn id="7828" idx="5"/>
          </p:cNvCxnSpPr>
          <p:nvPr/>
        </p:nvCxnSpPr>
        <p:spPr>
          <a:xfrm rot="10800000">
            <a:off x="7625804" y="3169476"/>
            <a:ext cx="342000" cy="314100"/>
          </a:xfrm>
          <a:prstGeom prst="straightConnector1">
            <a:avLst/>
          </a:prstGeom>
          <a:noFill/>
          <a:ln cap="flat" cmpd="sng" w="19050">
            <a:solidFill>
              <a:schemeClr val="dk2"/>
            </a:solidFill>
            <a:prstDash val="solid"/>
            <a:round/>
            <a:headEnd len="med" w="med" type="none"/>
            <a:tailEnd len="med" w="med" type="triangle"/>
          </a:ln>
        </p:spPr>
      </p:cxnSp>
      <p:sp>
        <p:nvSpPr>
          <p:cNvPr id="7838" name="Google Shape;7838;p277"/>
          <p:cNvSpPr txBox="1"/>
          <p:nvPr/>
        </p:nvSpPr>
        <p:spPr>
          <a:xfrm>
            <a:off x="5868075"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cxnSp>
        <p:nvCxnSpPr>
          <p:cNvPr id="7839" name="Google Shape;7839;p277"/>
          <p:cNvCxnSpPr>
            <a:stCxn id="7836" idx="3"/>
            <a:endCxn id="7830" idx="7"/>
          </p:cNvCxnSpPr>
          <p:nvPr/>
        </p:nvCxnSpPr>
        <p:spPr>
          <a:xfrm flipH="1">
            <a:off x="7575704" y="3548277"/>
            <a:ext cx="392100" cy="372600"/>
          </a:xfrm>
          <a:prstGeom prst="straightConnector1">
            <a:avLst/>
          </a:prstGeom>
          <a:noFill/>
          <a:ln cap="flat" cmpd="sng" w="19050">
            <a:solidFill>
              <a:schemeClr val="dk2"/>
            </a:solidFill>
            <a:prstDash val="solid"/>
            <a:round/>
            <a:headEnd len="med" w="med" type="none"/>
            <a:tailEnd len="med" w="med" type="triangle"/>
          </a:ln>
        </p:spPr>
      </p:cxnSp>
      <p:cxnSp>
        <p:nvCxnSpPr>
          <p:cNvPr id="7840" name="Google Shape;7840;p277"/>
          <p:cNvCxnSpPr>
            <a:stCxn id="7836" idx="7"/>
            <a:endCxn id="7829" idx="3"/>
          </p:cNvCxnSpPr>
          <p:nvPr/>
        </p:nvCxnSpPr>
        <p:spPr>
          <a:xfrm flipH="1" rot="10800000">
            <a:off x="8032504" y="3085176"/>
            <a:ext cx="585600" cy="398400"/>
          </a:xfrm>
          <a:prstGeom prst="straightConnector1">
            <a:avLst/>
          </a:prstGeom>
          <a:noFill/>
          <a:ln cap="flat" cmpd="sng" w="19050">
            <a:solidFill>
              <a:schemeClr val="dk2"/>
            </a:solidFill>
            <a:prstDash val="solid"/>
            <a:round/>
            <a:headEnd len="med" w="med" type="none"/>
            <a:tailEnd len="med" w="med" type="triangle"/>
          </a:ln>
        </p:spPr>
      </p:cxnSp>
      <p:cxnSp>
        <p:nvCxnSpPr>
          <p:cNvPr id="7841" name="Google Shape;7841;p277"/>
          <p:cNvCxnSpPr>
            <a:stCxn id="7836" idx="0"/>
            <a:endCxn id="7831" idx="4"/>
          </p:cNvCxnSpPr>
          <p:nvPr/>
        </p:nvCxnSpPr>
        <p:spPr>
          <a:xfrm rot="10800000">
            <a:off x="7700754" y="2254876"/>
            <a:ext cx="299400" cy="1215300"/>
          </a:xfrm>
          <a:prstGeom prst="straightConnector1">
            <a:avLst/>
          </a:prstGeom>
          <a:noFill/>
          <a:ln cap="flat" cmpd="sng" w="19050">
            <a:solidFill>
              <a:srgbClr val="C00000"/>
            </a:solidFill>
            <a:prstDash val="solid"/>
            <a:round/>
            <a:headEnd len="med" w="med" type="none"/>
            <a:tailEnd len="med" w="med" type="triangle"/>
          </a:ln>
        </p:spPr>
      </p:cxnSp>
      <p:sp>
        <p:nvSpPr>
          <p:cNvPr id="7842" name="Google Shape;7842;p277"/>
          <p:cNvSpPr txBox="1"/>
          <p:nvPr>
            <p:ph idx="1" type="body"/>
          </p:nvPr>
        </p:nvSpPr>
        <p:spPr>
          <a:xfrm>
            <a:off x="1975" y="1303800"/>
            <a:ext cx="5735100" cy="31263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
        <p:nvSpPr>
          <p:cNvPr id="7843" name="Google Shape;7843;p277"/>
          <p:cNvSpPr txBox="1"/>
          <p:nvPr/>
        </p:nvSpPr>
        <p:spPr>
          <a:xfrm>
            <a:off x="1246083" y="3860747"/>
            <a:ext cx="4688400" cy="4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buntu"/>
                <a:ea typeface="Ubuntu"/>
                <a:cs typeface="Ubuntu"/>
                <a:sym typeface="Ubuntu"/>
              </a:rPr>
              <a:t>Tune for each recall target!</a:t>
            </a:r>
            <a:endParaRPr b="1" sz="1800">
              <a:solidFill>
                <a:schemeClr val="dk1"/>
              </a:solidFill>
              <a:latin typeface="Ubuntu"/>
              <a:ea typeface="Ubuntu"/>
              <a:cs typeface="Ubuntu"/>
              <a:sym typeface="Ubuntu"/>
            </a:endParaRPr>
          </a:p>
        </p:txBody>
      </p:sp>
      <p:sp>
        <p:nvSpPr>
          <p:cNvPr id="7844" name="Google Shape;7844;p277"/>
          <p:cNvSpPr/>
          <p:nvPr/>
        </p:nvSpPr>
        <p:spPr>
          <a:xfrm>
            <a:off x="3270939" y="2916444"/>
            <a:ext cx="632400" cy="426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45" name="Google Shape;7845;p277"/>
          <p:cNvCxnSpPr>
            <a:stCxn id="7844" idx="2"/>
            <a:endCxn id="7843" idx="0"/>
          </p:cNvCxnSpPr>
          <p:nvPr/>
        </p:nvCxnSpPr>
        <p:spPr>
          <a:xfrm>
            <a:off x="3587139" y="3342444"/>
            <a:ext cx="3000" cy="518400"/>
          </a:xfrm>
          <a:prstGeom prst="straightConnector1">
            <a:avLst/>
          </a:prstGeom>
          <a:noFill/>
          <a:ln cap="flat" cmpd="sng" w="19050">
            <a:solidFill>
              <a:schemeClr val="dk1"/>
            </a:solidFill>
            <a:prstDash val="solid"/>
            <a:round/>
            <a:headEnd len="med" w="med" type="none"/>
            <a:tailEnd len="med" w="med" type="triangle"/>
          </a:ln>
        </p:spPr>
      </p:cxnSp>
      <p:sp>
        <p:nvSpPr>
          <p:cNvPr id="7846" name="Google Shape;7846;p277"/>
          <p:cNvSpPr/>
          <p:nvPr/>
        </p:nvSpPr>
        <p:spPr>
          <a:xfrm>
            <a:off x="6428225"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 → </a:t>
            </a:r>
            <a:r>
              <a:rPr b="1" lang="en" sz="1200">
                <a:solidFill>
                  <a:schemeClr val="accent4"/>
                </a:solidFill>
                <a:latin typeface="Ubuntu"/>
                <a:ea typeface="Ubuntu"/>
                <a:cs typeface="Ubuntu"/>
                <a:sym typeface="Ubuntu"/>
              </a:rPr>
              <a:t>error=0.9</a:t>
            </a:r>
            <a:endParaRPr b="1" sz="1200">
              <a:solidFill>
                <a:schemeClr val="accent4"/>
              </a:solidFill>
              <a:latin typeface="Ubuntu"/>
              <a:ea typeface="Ubuntu"/>
              <a:cs typeface="Ubuntu"/>
              <a:sym typeface="Ubuntu"/>
            </a:endParaRPr>
          </a:p>
        </p:txBody>
      </p:sp>
      <p:sp>
        <p:nvSpPr>
          <p:cNvPr id="7847" name="Google Shape;7847;p277"/>
          <p:cNvSpPr txBox="1"/>
          <p:nvPr/>
        </p:nvSpPr>
        <p:spPr>
          <a:xfrm>
            <a:off x="7701528" y="2460948"/>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0.19</a:t>
            </a:r>
            <a:endParaRPr sz="1000">
              <a:solidFill>
                <a:schemeClr val="dk1"/>
              </a:solidFill>
              <a:latin typeface="Ubuntu"/>
              <a:ea typeface="Ubuntu"/>
              <a:cs typeface="Ubuntu"/>
              <a:sym typeface="Ubuntu"/>
            </a:endParaRPr>
          </a:p>
        </p:txBody>
      </p:sp>
      <p:sp>
        <p:nvSpPr>
          <p:cNvPr id="7848" name="Google Shape;7848;p277"/>
          <p:cNvSpPr txBox="1"/>
          <p:nvPr/>
        </p:nvSpPr>
        <p:spPr>
          <a:xfrm>
            <a:off x="7615491" y="308103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a:t>
            </a:r>
            <a:endParaRPr sz="1000">
              <a:solidFill>
                <a:schemeClr val="dk1"/>
              </a:solidFill>
              <a:latin typeface="Ubuntu"/>
              <a:ea typeface="Ubuntu"/>
              <a:cs typeface="Ubuntu"/>
              <a:sym typeface="Ubuntu"/>
            </a:endParaRPr>
          </a:p>
        </p:txBody>
      </p:sp>
      <p:sp>
        <p:nvSpPr>
          <p:cNvPr id="7849" name="Google Shape;7849;p277"/>
          <p:cNvSpPr txBox="1"/>
          <p:nvPr/>
        </p:nvSpPr>
        <p:spPr>
          <a:xfrm>
            <a:off x="7703941" y="359687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0.15</a:t>
            </a:r>
            <a:endParaRPr sz="1000">
              <a:solidFill>
                <a:schemeClr val="dk1"/>
              </a:solidFill>
              <a:latin typeface="Ubuntu"/>
              <a:ea typeface="Ubuntu"/>
              <a:cs typeface="Ubuntu"/>
              <a:sym typeface="Ubuntu"/>
            </a:endParaRPr>
          </a:p>
        </p:txBody>
      </p:sp>
      <p:sp>
        <p:nvSpPr>
          <p:cNvPr id="7850" name="Google Shape;7850;p277"/>
          <p:cNvSpPr txBox="1"/>
          <p:nvPr/>
        </p:nvSpPr>
        <p:spPr>
          <a:xfrm>
            <a:off x="8101341" y="329642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0.18</a:t>
            </a:r>
            <a:endParaRPr sz="1000">
              <a:solidFill>
                <a:schemeClr val="dk1"/>
              </a:solidFill>
              <a:latin typeface="Ubuntu"/>
              <a:ea typeface="Ubuntu"/>
              <a:cs typeface="Ubuntu"/>
              <a:sym typeface="Ubuntu"/>
            </a:endParaRPr>
          </a:p>
        </p:txBody>
      </p:sp>
    </p:spTree>
  </p:cSld>
  <p:clrMapOvr>
    <a:masterClrMapping/>
  </p:clrMapOvr>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4" name="Shape 7854"/>
        <p:cNvGrpSpPr/>
        <p:nvPr/>
      </p:nvGrpSpPr>
      <p:grpSpPr>
        <a:xfrm>
          <a:off x="0" y="0"/>
          <a:ext cx="0" cy="0"/>
          <a:chOff x="0" y="0"/>
          <a:chExt cx="0" cy="0"/>
        </a:xfrm>
      </p:grpSpPr>
      <p:sp>
        <p:nvSpPr>
          <p:cNvPr id="7855" name="Google Shape;7855;p278"/>
          <p:cNvSpPr txBox="1"/>
          <p:nvPr/>
        </p:nvSpPr>
        <p:spPr>
          <a:xfrm>
            <a:off x="7890140" y="3143835"/>
            <a:ext cx="2421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C00000"/>
                </a:solidFill>
                <a:latin typeface="Ubuntu"/>
                <a:ea typeface="Ubuntu"/>
                <a:cs typeface="Ubuntu"/>
                <a:sym typeface="Ubuntu"/>
              </a:rPr>
              <a:t>q</a:t>
            </a:r>
            <a:endParaRPr sz="1200">
              <a:solidFill>
                <a:srgbClr val="C00000"/>
              </a:solidFill>
              <a:latin typeface="Ubuntu"/>
              <a:ea typeface="Ubuntu"/>
              <a:cs typeface="Ubuntu"/>
              <a:sym typeface="Ubuntu"/>
            </a:endParaRPr>
          </a:p>
        </p:txBody>
      </p:sp>
      <p:sp>
        <p:nvSpPr>
          <p:cNvPr id="7856" name="Google Shape;7856;p278"/>
          <p:cNvSpPr txBox="1"/>
          <p:nvPr/>
        </p:nvSpPr>
        <p:spPr>
          <a:xfrm>
            <a:off x="7261447" y="28238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sp>
        <p:nvSpPr>
          <p:cNvPr id="7857" name="Google Shape;7857;p27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858" name="Google Shape;7858;p27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859" name="Google Shape;7859;p278"/>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860" name="Google Shape;7860;p278"/>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cxnSp>
        <p:nvCxnSpPr>
          <p:cNvPr id="7861" name="Google Shape;7861;p278"/>
          <p:cNvCxnSpPr/>
          <p:nvPr/>
        </p:nvCxnSpPr>
        <p:spPr>
          <a:xfrm flipH="1" rot="10800000">
            <a:off x="6971267"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7862" name="Google Shape;7862;p278"/>
          <p:cNvCxnSpPr/>
          <p:nvPr/>
        </p:nvCxnSpPr>
        <p:spPr>
          <a:xfrm flipH="1">
            <a:off x="6799067"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7863" name="Google Shape;7863;p278"/>
          <p:cNvCxnSpPr/>
          <p:nvPr/>
        </p:nvCxnSpPr>
        <p:spPr>
          <a:xfrm>
            <a:off x="6804684"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7864" name="Google Shape;7864;p278"/>
          <p:cNvCxnSpPr/>
          <p:nvPr/>
        </p:nvCxnSpPr>
        <p:spPr>
          <a:xfrm>
            <a:off x="8085550"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7865" name="Google Shape;7865;p278"/>
          <p:cNvCxnSpPr/>
          <p:nvPr/>
        </p:nvCxnSpPr>
        <p:spPr>
          <a:xfrm flipH="1" rot="10800000">
            <a:off x="8088280"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7866" name="Google Shape;7866;p278"/>
          <p:cNvCxnSpPr/>
          <p:nvPr/>
        </p:nvCxnSpPr>
        <p:spPr>
          <a:xfrm rot="10800000">
            <a:off x="6731301"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7867" name="Google Shape;7867;p278"/>
          <p:cNvCxnSpPr/>
          <p:nvPr/>
        </p:nvCxnSpPr>
        <p:spPr>
          <a:xfrm flipH="1">
            <a:off x="6197918" y="3409802"/>
            <a:ext cx="614100" cy="537900"/>
          </a:xfrm>
          <a:prstGeom prst="straightConnector1">
            <a:avLst/>
          </a:prstGeom>
          <a:noFill/>
          <a:ln cap="flat" cmpd="sng" w="20725">
            <a:solidFill>
              <a:schemeClr val="dk1"/>
            </a:solidFill>
            <a:prstDash val="solid"/>
            <a:round/>
            <a:headEnd len="med" w="med" type="none"/>
            <a:tailEnd len="med" w="med" type="none"/>
          </a:ln>
        </p:spPr>
      </p:cxnSp>
      <p:cxnSp>
        <p:nvCxnSpPr>
          <p:cNvPr id="7868" name="Google Shape;7868;p278"/>
          <p:cNvCxnSpPr/>
          <p:nvPr/>
        </p:nvCxnSpPr>
        <p:spPr>
          <a:xfrm>
            <a:off x="8094850"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7869" name="Google Shape;7869;p278"/>
          <p:cNvSpPr/>
          <p:nvPr/>
        </p:nvSpPr>
        <p:spPr>
          <a:xfrm>
            <a:off x="6251845"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870" name="Google Shape;7870;p278"/>
          <p:cNvSpPr/>
          <p:nvPr/>
        </p:nvSpPr>
        <p:spPr>
          <a:xfrm>
            <a:off x="7547622" y="30912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871" name="Google Shape;7871;p278"/>
          <p:cNvSpPr/>
          <p:nvPr/>
        </p:nvSpPr>
        <p:spPr>
          <a:xfrm>
            <a:off x="8604569" y="3007116"/>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872" name="Google Shape;7872;p278"/>
          <p:cNvSpPr/>
          <p:nvPr/>
        </p:nvSpPr>
        <p:spPr>
          <a:xfrm>
            <a:off x="7497645"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873" name="Google Shape;7873;p278"/>
          <p:cNvSpPr/>
          <p:nvPr/>
        </p:nvSpPr>
        <p:spPr>
          <a:xfrm>
            <a:off x="7654971" y="2163434"/>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7874" name="Google Shape;7874;p278"/>
          <p:cNvSpPr txBox="1"/>
          <p:nvPr/>
        </p:nvSpPr>
        <p:spPr>
          <a:xfrm>
            <a:off x="7106964"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7875" name="Google Shape;7875;p278"/>
          <p:cNvSpPr txBox="1"/>
          <p:nvPr/>
        </p:nvSpPr>
        <p:spPr>
          <a:xfrm>
            <a:off x="8658257"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3</a:t>
            </a:r>
            <a:endParaRPr sz="1200">
              <a:solidFill>
                <a:schemeClr val="dk2"/>
              </a:solidFill>
              <a:latin typeface="Ubuntu"/>
              <a:ea typeface="Ubuntu"/>
              <a:cs typeface="Ubuntu"/>
              <a:sym typeface="Ubuntu"/>
            </a:endParaRPr>
          </a:p>
        </p:txBody>
      </p:sp>
      <p:sp>
        <p:nvSpPr>
          <p:cNvPr id="7876" name="Google Shape;7876;p278"/>
          <p:cNvSpPr txBox="1"/>
          <p:nvPr/>
        </p:nvSpPr>
        <p:spPr>
          <a:xfrm>
            <a:off x="7497196"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4</a:t>
            </a:r>
            <a:endParaRPr baseline="-25000" sz="1200">
              <a:solidFill>
                <a:schemeClr val="dk2"/>
              </a:solidFill>
              <a:latin typeface="Ubuntu"/>
              <a:ea typeface="Ubuntu"/>
              <a:cs typeface="Ubuntu"/>
              <a:sym typeface="Ubuntu"/>
            </a:endParaRPr>
          </a:p>
        </p:txBody>
      </p:sp>
      <p:sp>
        <p:nvSpPr>
          <p:cNvPr id="7877" name="Google Shape;7877;p278"/>
          <p:cNvSpPr txBox="1"/>
          <p:nvPr/>
        </p:nvSpPr>
        <p:spPr>
          <a:xfrm>
            <a:off x="5869759"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7878" name="Google Shape;7878;p278"/>
          <p:cNvSpPr/>
          <p:nvPr/>
        </p:nvSpPr>
        <p:spPr>
          <a:xfrm>
            <a:off x="7954404" y="3470176"/>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7879" name="Google Shape;7879;p278"/>
          <p:cNvCxnSpPr>
            <a:stCxn id="7878" idx="1"/>
            <a:endCxn id="7870" idx="5"/>
          </p:cNvCxnSpPr>
          <p:nvPr/>
        </p:nvCxnSpPr>
        <p:spPr>
          <a:xfrm rot="10800000">
            <a:off x="7625804" y="3169476"/>
            <a:ext cx="342000" cy="314100"/>
          </a:xfrm>
          <a:prstGeom prst="straightConnector1">
            <a:avLst/>
          </a:prstGeom>
          <a:noFill/>
          <a:ln cap="flat" cmpd="sng" w="19050">
            <a:solidFill>
              <a:schemeClr val="dk2"/>
            </a:solidFill>
            <a:prstDash val="solid"/>
            <a:round/>
            <a:headEnd len="med" w="med" type="none"/>
            <a:tailEnd len="med" w="med" type="triangle"/>
          </a:ln>
        </p:spPr>
      </p:cxnSp>
      <p:sp>
        <p:nvSpPr>
          <p:cNvPr id="7880" name="Google Shape;7880;p278"/>
          <p:cNvSpPr txBox="1"/>
          <p:nvPr/>
        </p:nvSpPr>
        <p:spPr>
          <a:xfrm>
            <a:off x="5868075"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cxnSp>
        <p:nvCxnSpPr>
          <p:cNvPr id="7881" name="Google Shape;7881;p278"/>
          <p:cNvCxnSpPr>
            <a:stCxn id="7878" idx="3"/>
            <a:endCxn id="7872" idx="7"/>
          </p:cNvCxnSpPr>
          <p:nvPr/>
        </p:nvCxnSpPr>
        <p:spPr>
          <a:xfrm flipH="1">
            <a:off x="7575704" y="3548277"/>
            <a:ext cx="392100" cy="372600"/>
          </a:xfrm>
          <a:prstGeom prst="straightConnector1">
            <a:avLst/>
          </a:prstGeom>
          <a:noFill/>
          <a:ln cap="flat" cmpd="sng" w="19050">
            <a:solidFill>
              <a:schemeClr val="dk2"/>
            </a:solidFill>
            <a:prstDash val="solid"/>
            <a:round/>
            <a:headEnd len="med" w="med" type="none"/>
            <a:tailEnd len="med" w="med" type="triangle"/>
          </a:ln>
        </p:spPr>
      </p:cxnSp>
      <p:cxnSp>
        <p:nvCxnSpPr>
          <p:cNvPr id="7882" name="Google Shape;7882;p278"/>
          <p:cNvCxnSpPr>
            <a:stCxn id="7878" idx="7"/>
            <a:endCxn id="7871" idx="3"/>
          </p:cNvCxnSpPr>
          <p:nvPr/>
        </p:nvCxnSpPr>
        <p:spPr>
          <a:xfrm flipH="1" rot="10800000">
            <a:off x="8032504" y="3085176"/>
            <a:ext cx="585600" cy="398400"/>
          </a:xfrm>
          <a:prstGeom prst="straightConnector1">
            <a:avLst/>
          </a:prstGeom>
          <a:noFill/>
          <a:ln cap="flat" cmpd="sng" w="19050">
            <a:solidFill>
              <a:schemeClr val="dk2"/>
            </a:solidFill>
            <a:prstDash val="solid"/>
            <a:round/>
            <a:headEnd len="med" w="med" type="none"/>
            <a:tailEnd len="med" w="med" type="triangle"/>
          </a:ln>
        </p:spPr>
      </p:cxnSp>
      <p:cxnSp>
        <p:nvCxnSpPr>
          <p:cNvPr id="7883" name="Google Shape;7883;p278"/>
          <p:cNvCxnSpPr>
            <a:stCxn id="7878" idx="0"/>
            <a:endCxn id="7873" idx="4"/>
          </p:cNvCxnSpPr>
          <p:nvPr/>
        </p:nvCxnSpPr>
        <p:spPr>
          <a:xfrm rot="10800000">
            <a:off x="7700754" y="2254876"/>
            <a:ext cx="299400" cy="1215300"/>
          </a:xfrm>
          <a:prstGeom prst="straightConnector1">
            <a:avLst/>
          </a:prstGeom>
          <a:noFill/>
          <a:ln cap="flat" cmpd="sng" w="19050">
            <a:solidFill>
              <a:schemeClr val="dk2"/>
            </a:solidFill>
            <a:prstDash val="solid"/>
            <a:round/>
            <a:headEnd len="med" w="med" type="none"/>
            <a:tailEnd len="med" w="med" type="triangle"/>
          </a:ln>
        </p:spPr>
      </p:cxnSp>
      <p:cxnSp>
        <p:nvCxnSpPr>
          <p:cNvPr id="7884" name="Google Shape;7884;p278"/>
          <p:cNvCxnSpPr>
            <a:stCxn id="7878" idx="2"/>
            <a:endCxn id="7869" idx="5"/>
          </p:cNvCxnSpPr>
          <p:nvPr/>
        </p:nvCxnSpPr>
        <p:spPr>
          <a:xfrm rot="10800000">
            <a:off x="6329904" y="2779126"/>
            <a:ext cx="1624500" cy="736800"/>
          </a:xfrm>
          <a:prstGeom prst="straightConnector1">
            <a:avLst/>
          </a:prstGeom>
          <a:noFill/>
          <a:ln cap="flat" cmpd="sng" w="19050">
            <a:solidFill>
              <a:srgbClr val="0097A7"/>
            </a:solidFill>
            <a:prstDash val="dash"/>
            <a:round/>
            <a:headEnd len="med" w="med" type="none"/>
            <a:tailEnd len="med" w="med" type="triangle"/>
          </a:ln>
        </p:spPr>
      </p:cxnSp>
      <p:sp>
        <p:nvSpPr>
          <p:cNvPr id="7885" name="Google Shape;7885;p278"/>
          <p:cNvSpPr txBox="1"/>
          <p:nvPr>
            <p:ph idx="1" type="body"/>
          </p:nvPr>
        </p:nvSpPr>
        <p:spPr>
          <a:xfrm>
            <a:off x="1975" y="1303800"/>
            <a:ext cx="5735100" cy="31263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
        <p:nvSpPr>
          <p:cNvPr id="7886" name="Google Shape;7886;p278"/>
          <p:cNvSpPr txBox="1"/>
          <p:nvPr/>
        </p:nvSpPr>
        <p:spPr>
          <a:xfrm>
            <a:off x="1246083" y="3860747"/>
            <a:ext cx="4688400" cy="4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buntu"/>
                <a:ea typeface="Ubuntu"/>
                <a:cs typeface="Ubuntu"/>
                <a:sym typeface="Ubuntu"/>
              </a:rPr>
              <a:t>Tune for each recall target!</a:t>
            </a:r>
            <a:endParaRPr b="1" sz="1800">
              <a:solidFill>
                <a:schemeClr val="dk1"/>
              </a:solidFill>
              <a:latin typeface="Ubuntu"/>
              <a:ea typeface="Ubuntu"/>
              <a:cs typeface="Ubuntu"/>
              <a:sym typeface="Ubuntu"/>
            </a:endParaRPr>
          </a:p>
        </p:txBody>
      </p:sp>
      <p:sp>
        <p:nvSpPr>
          <p:cNvPr id="7887" name="Google Shape;7887;p278"/>
          <p:cNvSpPr/>
          <p:nvPr/>
        </p:nvSpPr>
        <p:spPr>
          <a:xfrm>
            <a:off x="3270939" y="2916444"/>
            <a:ext cx="632400" cy="426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88" name="Google Shape;7888;p278"/>
          <p:cNvCxnSpPr>
            <a:stCxn id="7887" idx="2"/>
            <a:endCxn id="7886" idx="0"/>
          </p:cNvCxnSpPr>
          <p:nvPr/>
        </p:nvCxnSpPr>
        <p:spPr>
          <a:xfrm>
            <a:off x="3587139" y="3342444"/>
            <a:ext cx="3000" cy="518400"/>
          </a:xfrm>
          <a:prstGeom prst="straightConnector1">
            <a:avLst/>
          </a:prstGeom>
          <a:noFill/>
          <a:ln cap="flat" cmpd="sng" w="19050">
            <a:solidFill>
              <a:schemeClr val="dk1"/>
            </a:solidFill>
            <a:prstDash val="solid"/>
            <a:round/>
            <a:headEnd len="med" w="med" type="none"/>
            <a:tailEnd len="med" w="med" type="triangle"/>
          </a:ln>
        </p:spPr>
      </p:cxnSp>
      <p:sp>
        <p:nvSpPr>
          <p:cNvPr id="7889" name="Google Shape;7889;p278"/>
          <p:cNvSpPr/>
          <p:nvPr/>
        </p:nvSpPr>
        <p:spPr>
          <a:xfrm>
            <a:off x="6428225"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 → </a:t>
            </a:r>
            <a:r>
              <a:rPr b="1" lang="en" sz="1200">
                <a:solidFill>
                  <a:schemeClr val="accent4"/>
                </a:solidFill>
                <a:latin typeface="Ubuntu"/>
                <a:ea typeface="Ubuntu"/>
                <a:cs typeface="Ubuntu"/>
                <a:sym typeface="Ubuntu"/>
              </a:rPr>
              <a:t>error=0.9</a:t>
            </a:r>
            <a:endParaRPr b="1" sz="1200">
              <a:solidFill>
                <a:schemeClr val="accent4"/>
              </a:solidFill>
              <a:latin typeface="Ubuntu"/>
              <a:ea typeface="Ubuntu"/>
              <a:cs typeface="Ubuntu"/>
              <a:sym typeface="Ubuntu"/>
            </a:endParaRPr>
          </a:p>
        </p:txBody>
      </p:sp>
      <p:sp>
        <p:nvSpPr>
          <p:cNvPr id="7890" name="Google Shape;7890;p278"/>
          <p:cNvSpPr txBox="1"/>
          <p:nvPr/>
        </p:nvSpPr>
        <p:spPr>
          <a:xfrm>
            <a:off x="7701528" y="2460948"/>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0.19</a:t>
            </a:r>
            <a:endParaRPr sz="1000">
              <a:solidFill>
                <a:schemeClr val="dk1"/>
              </a:solidFill>
              <a:latin typeface="Ubuntu"/>
              <a:ea typeface="Ubuntu"/>
              <a:cs typeface="Ubuntu"/>
              <a:sym typeface="Ubuntu"/>
            </a:endParaRPr>
          </a:p>
        </p:txBody>
      </p:sp>
      <p:sp>
        <p:nvSpPr>
          <p:cNvPr id="7891" name="Google Shape;7891;p278"/>
          <p:cNvSpPr txBox="1"/>
          <p:nvPr/>
        </p:nvSpPr>
        <p:spPr>
          <a:xfrm>
            <a:off x="6335953" y="287807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0.3</a:t>
            </a:r>
            <a:endParaRPr sz="1000">
              <a:solidFill>
                <a:schemeClr val="dk1"/>
              </a:solidFill>
              <a:latin typeface="Ubuntu"/>
              <a:ea typeface="Ubuntu"/>
              <a:cs typeface="Ubuntu"/>
              <a:sym typeface="Ubuntu"/>
            </a:endParaRPr>
          </a:p>
        </p:txBody>
      </p:sp>
      <p:sp>
        <p:nvSpPr>
          <p:cNvPr id="7892" name="Google Shape;7892;p278"/>
          <p:cNvSpPr txBox="1"/>
          <p:nvPr/>
        </p:nvSpPr>
        <p:spPr>
          <a:xfrm>
            <a:off x="7615491" y="308103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a:t>
            </a:r>
            <a:endParaRPr sz="1000">
              <a:solidFill>
                <a:schemeClr val="dk1"/>
              </a:solidFill>
              <a:latin typeface="Ubuntu"/>
              <a:ea typeface="Ubuntu"/>
              <a:cs typeface="Ubuntu"/>
              <a:sym typeface="Ubuntu"/>
            </a:endParaRPr>
          </a:p>
        </p:txBody>
      </p:sp>
      <p:sp>
        <p:nvSpPr>
          <p:cNvPr id="7893" name="Google Shape;7893;p278"/>
          <p:cNvSpPr txBox="1"/>
          <p:nvPr/>
        </p:nvSpPr>
        <p:spPr>
          <a:xfrm>
            <a:off x="7703941" y="359687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0.15</a:t>
            </a:r>
            <a:endParaRPr sz="1000">
              <a:solidFill>
                <a:schemeClr val="dk1"/>
              </a:solidFill>
              <a:latin typeface="Ubuntu"/>
              <a:ea typeface="Ubuntu"/>
              <a:cs typeface="Ubuntu"/>
              <a:sym typeface="Ubuntu"/>
            </a:endParaRPr>
          </a:p>
        </p:txBody>
      </p:sp>
      <p:sp>
        <p:nvSpPr>
          <p:cNvPr id="7894" name="Google Shape;7894;p278"/>
          <p:cNvSpPr txBox="1"/>
          <p:nvPr/>
        </p:nvSpPr>
        <p:spPr>
          <a:xfrm>
            <a:off x="8101341" y="329642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0.18</a:t>
            </a:r>
            <a:endParaRPr sz="1000">
              <a:solidFill>
                <a:schemeClr val="dk1"/>
              </a:solidFill>
              <a:latin typeface="Ubuntu"/>
              <a:ea typeface="Ubuntu"/>
              <a:cs typeface="Ubuntu"/>
              <a:sym typeface="Ubuntu"/>
            </a:endParaRPr>
          </a:p>
        </p:txBody>
      </p:sp>
    </p:spTree>
  </p:cSld>
  <p:clrMapOvr>
    <a:masterClrMapping/>
  </p:clrMapOvr>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8" name="Shape 7898"/>
        <p:cNvGrpSpPr/>
        <p:nvPr/>
      </p:nvGrpSpPr>
      <p:grpSpPr>
        <a:xfrm>
          <a:off x="0" y="0"/>
          <a:ext cx="0" cy="0"/>
          <a:chOff x="0" y="0"/>
          <a:chExt cx="0" cy="0"/>
        </a:xfrm>
      </p:grpSpPr>
      <p:sp>
        <p:nvSpPr>
          <p:cNvPr id="7899" name="Google Shape;7899;p279"/>
          <p:cNvSpPr txBox="1"/>
          <p:nvPr/>
        </p:nvSpPr>
        <p:spPr>
          <a:xfrm>
            <a:off x="7890140" y="3143835"/>
            <a:ext cx="2421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C00000"/>
                </a:solidFill>
                <a:latin typeface="Ubuntu"/>
                <a:ea typeface="Ubuntu"/>
                <a:cs typeface="Ubuntu"/>
                <a:sym typeface="Ubuntu"/>
              </a:rPr>
              <a:t>q</a:t>
            </a:r>
            <a:endParaRPr sz="1200">
              <a:solidFill>
                <a:srgbClr val="C00000"/>
              </a:solidFill>
              <a:latin typeface="Ubuntu"/>
              <a:ea typeface="Ubuntu"/>
              <a:cs typeface="Ubuntu"/>
              <a:sym typeface="Ubuntu"/>
            </a:endParaRPr>
          </a:p>
        </p:txBody>
      </p:sp>
      <p:sp>
        <p:nvSpPr>
          <p:cNvPr id="7900" name="Google Shape;7900;p279"/>
          <p:cNvSpPr txBox="1"/>
          <p:nvPr/>
        </p:nvSpPr>
        <p:spPr>
          <a:xfrm>
            <a:off x="7261447" y="28238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sp>
        <p:nvSpPr>
          <p:cNvPr id="7901" name="Google Shape;7901;p27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902" name="Google Shape;7902;p27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903" name="Google Shape;7903;p279"/>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904" name="Google Shape;7904;p279"/>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cxnSp>
        <p:nvCxnSpPr>
          <p:cNvPr id="7905" name="Google Shape;7905;p279"/>
          <p:cNvCxnSpPr/>
          <p:nvPr/>
        </p:nvCxnSpPr>
        <p:spPr>
          <a:xfrm flipH="1" rot="10800000">
            <a:off x="6971267"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7906" name="Google Shape;7906;p279"/>
          <p:cNvCxnSpPr/>
          <p:nvPr/>
        </p:nvCxnSpPr>
        <p:spPr>
          <a:xfrm flipH="1">
            <a:off x="6799067"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7907" name="Google Shape;7907;p279"/>
          <p:cNvCxnSpPr/>
          <p:nvPr/>
        </p:nvCxnSpPr>
        <p:spPr>
          <a:xfrm>
            <a:off x="6804684"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7908" name="Google Shape;7908;p279"/>
          <p:cNvCxnSpPr/>
          <p:nvPr/>
        </p:nvCxnSpPr>
        <p:spPr>
          <a:xfrm>
            <a:off x="8085550"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7909" name="Google Shape;7909;p279"/>
          <p:cNvCxnSpPr/>
          <p:nvPr/>
        </p:nvCxnSpPr>
        <p:spPr>
          <a:xfrm flipH="1" rot="10800000">
            <a:off x="8088280"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7910" name="Google Shape;7910;p279"/>
          <p:cNvCxnSpPr/>
          <p:nvPr/>
        </p:nvCxnSpPr>
        <p:spPr>
          <a:xfrm rot="10800000">
            <a:off x="6731301"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7911" name="Google Shape;7911;p279"/>
          <p:cNvCxnSpPr/>
          <p:nvPr/>
        </p:nvCxnSpPr>
        <p:spPr>
          <a:xfrm flipH="1">
            <a:off x="6197918" y="3409802"/>
            <a:ext cx="614100" cy="537900"/>
          </a:xfrm>
          <a:prstGeom prst="straightConnector1">
            <a:avLst/>
          </a:prstGeom>
          <a:noFill/>
          <a:ln cap="flat" cmpd="sng" w="20725">
            <a:solidFill>
              <a:schemeClr val="dk1"/>
            </a:solidFill>
            <a:prstDash val="solid"/>
            <a:round/>
            <a:headEnd len="med" w="med" type="none"/>
            <a:tailEnd len="med" w="med" type="none"/>
          </a:ln>
        </p:spPr>
      </p:cxnSp>
      <p:cxnSp>
        <p:nvCxnSpPr>
          <p:cNvPr id="7912" name="Google Shape;7912;p279"/>
          <p:cNvCxnSpPr/>
          <p:nvPr/>
        </p:nvCxnSpPr>
        <p:spPr>
          <a:xfrm>
            <a:off x="8094850"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7913" name="Google Shape;7913;p279"/>
          <p:cNvSpPr/>
          <p:nvPr/>
        </p:nvSpPr>
        <p:spPr>
          <a:xfrm>
            <a:off x="6251845"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914" name="Google Shape;7914;p279"/>
          <p:cNvSpPr/>
          <p:nvPr/>
        </p:nvSpPr>
        <p:spPr>
          <a:xfrm>
            <a:off x="7547622" y="30912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915" name="Google Shape;7915;p279"/>
          <p:cNvSpPr/>
          <p:nvPr/>
        </p:nvSpPr>
        <p:spPr>
          <a:xfrm>
            <a:off x="8604569" y="3007116"/>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916" name="Google Shape;7916;p279"/>
          <p:cNvSpPr/>
          <p:nvPr/>
        </p:nvSpPr>
        <p:spPr>
          <a:xfrm>
            <a:off x="7497645"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917" name="Google Shape;7917;p279"/>
          <p:cNvSpPr/>
          <p:nvPr/>
        </p:nvSpPr>
        <p:spPr>
          <a:xfrm>
            <a:off x="7654971" y="2163434"/>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7918" name="Google Shape;7918;p279"/>
          <p:cNvSpPr txBox="1"/>
          <p:nvPr/>
        </p:nvSpPr>
        <p:spPr>
          <a:xfrm>
            <a:off x="7106964"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7919" name="Google Shape;7919;p279"/>
          <p:cNvSpPr txBox="1"/>
          <p:nvPr/>
        </p:nvSpPr>
        <p:spPr>
          <a:xfrm>
            <a:off x="8658257"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3</a:t>
            </a:r>
            <a:endParaRPr sz="1200">
              <a:solidFill>
                <a:schemeClr val="dk2"/>
              </a:solidFill>
              <a:latin typeface="Ubuntu"/>
              <a:ea typeface="Ubuntu"/>
              <a:cs typeface="Ubuntu"/>
              <a:sym typeface="Ubuntu"/>
            </a:endParaRPr>
          </a:p>
        </p:txBody>
      </p:sp>
      <p:sp>
        <p:nvSpPr>
          <p:cNvPr id="7920" name="Google Shape;7920;p279"/>
          <p:cNvSpPr txBox="1"/>
          <p:nvPr/>
        </p:nvSpPr>
        <p:spPr>
          <a:xfrm>
            <a:off x="7497196"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4</a:t>
            </a:r>
            <a:endParaRPr baseline="-25000" sz="1200">
              <a:solidFill>
                <a:schemeClr val="dk2"/>
              </a:solidFill>
              <a:latin typeface="Ubuntu"/>
              <a:ea typeface="Ubuntu"/>
              <a:cs typeface="Ubuntu"/>
              <a:sym typeface="Ubuntu"/>
            </a:endParaRPr>
          </a:p>
        </p:txBody>
      </p:sp>
      <p:sp>
        <p:nvSpPr>
          <p:cNvPr id="7921" name="Google Shape;7921;p279"/>
          <p:cNvSpPr txBox="1"/>
          <p:nvPr/>
        </p:nvSpPr>
        <p:spPr>
          <a:xfrm>
            <a:off x="5869759"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7922" name="Google Shape;7922;p279"/>
          <p:cNvSpPr/>
          <p:nvPr/>
        </p:nvSpPr>
        <p:spPr>
          <a:xfrm>
            <a:off x="7954404" y="3470176"/>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7923" name="Google Shape;7923;p279"/>
          <p:cNvCxnSpPr>
            <a:stCxn id="7922" idx="1"/>
            <a:endCxn id="7914" idx="5"/>
          </p:cNvCxnSpPr>
          <p:nvPr/>
        </p:nvCxnSpPr>
        <p:spPr>
          <a:xfrm rot="10800000">
            <a:off x="7625804" y="3169476"/>
            <a:ext cx="342000" cy="314100"/>
          </a:xfrm>
          <a:prstGeom prst="straightConnector1">
            <a:avLst/>
          </a:prstGeom>
          <a:noFill/>
          <a:ln cap="flat" cmpd="sng" w="19050">
            <a:solidFill>
              <a:srgbClr val="C00000"/>
            </a:solidFill>
            <a:prstDash val="solid"/>
            <a:round/>
            <a:headEnd len="med" w="med" type="none"/>
            <a:tailEnd len="med" w="med" type="triangle"/>
          </a:ln>
        </p:spPr>
      </p:cxnSp>
      <p:sp>
        <p:nvSpPr>
          <p:cNvPr id="7924" name="Google Shape;7924;p279"/>
          <p:cNvSpPr txBox="1"/>
          <p:nvPr/>
        </p:nvSpPr>
        <p:spPr>
          <a:xfrm>
            <a:off x="5868075"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cxnSp>
        <p:nvCxnSpPr>
          <p:cNvPr id="7925" name="Google Shape;7925;p279"/>
          <p:cNvCxnSpPr>
            <a:stCxn id="7922" idx="3"/>
            <a:endCxn id="7916" idx="7"/>
          </p:cNvCxnSpPr>
          <p:nvPr/>
        </p:nvCxnSpPr>
        <p:spPr>
          <a:xfrm flipH="1">
            <a:off x="7575704" y="3548277"/>
            <a:ext cx="392100" cy="372600"/>
          </a:xfrm>
          <a:prstGeom prst="straightConnector1">
            <a:avLst/>
          </a:prstGeom>
          <a:noFill/>
          <a:ln cap="flat" cmpd="sng" w="19050">
            <a:solidFill>
              <a:schemeClr val="dk2"/>
            </a:solidFill>
            <a:prstDash val="solid"/>
            <a:round/>
            <a:headEnd len="med" w="med" type="none"/>
            <a:tailEnd len="med" w="med" type="triangle"/>
          </a:ln>
        </p:spPr>
      </p:cxnSp>
      <p:cxnSp>
        <p:nvCxnSpPr>
          <p:cNvPr id="7926" name="Google Shape;7926;p279"/>
          <p:cNvCxnSpPr>
            <a:stCxn id="7922" idx="7"/>
            <a:endCxn id="7915" idx="3"/>
          </p:cNvCxnSpPr>
          <p:nvPr/>
        </p:nvCxnSpPr>
        <p:spPr>
          <a:xfrm flipH="1" rot="10800000">
            <a:off x="8032504" y="3085176"/>
            <a:ext cx="585600" cy="398400"/>
          </a:xfrm>
          <a:prstGeom prst="straightConnector1">
            <a:avLst/>
          </a:prstGeom>
          <a:noFill/>
          <a:ln cap="flat" cmpd="sng" w="19050">
            <a:solidFill>
              <a:schemeClr val="dk2"/>
            </a:solidFill>
            <a:prstDash val="solid"/>
            <a:round/>
            <a:headEnd len="med" w="med" type="none"/>
            <a:tailEnd len="med" w="med" type="triangle"/>
          </a:ln>
        </p:spPr>
      </p:cxnSp>
      <p:cxnSp>
        <p:nvCxnSpPr>
          <p:cNvPr id="7927" name="Google Shape;7927;p279"/>
          <p:cNvCxnSpPr>
            <a:stCxn id="7922" idx="0"/>
            <a:endCxn id="7917" idx="4"/>
          </p:cNvCxnSpPr>
          <p:nvPr/>
        </p:nvCxnSpPr>
        <p:spPr>
          <a:xfrm rot="10800000">
            <a:off x="7700754" y="2254876"/>
            <a:ext cx="299400" cy="1215300"/>
          </a:xfrm>
          <a:prstGeom prst="straightConnector1">
            <a:avLst/>
          </a:prstGeom>
          <a:noFill/>
          <a:ln cap="flat" cmpd="sng" w="19050">
            <a:solidFill>
              <a:schemeClr val="dk2"/>
            </a:solidFill>
            <a:prstDash val="solid"/>
            <a:round/>
            <a:headEnd len="med" w="med" type="none"/>
            <a:tailEnd len="med" w="med" type="triangle"/>
          </a:ln>
        </p:spPr>
      </p:cxnSp>
      <p:cxnSp>
        <p:nvCxnSpPr>
          <p:cNvPr id="7928" name="Google Shape;7928;p279"/>
          <p:cNvCxnSpPr>
            <a:stCxn id="7922" idx="2"/>
            <a:endCxn id="7913" idx="5"/>
          </p:cNvCxnSpPr>
          <p:nvPr/>
        </p:nvCxnSpPr>
        <p:spPr>
          <a:xfrm rot="10800000">
            <a:off x="6329904" y="2779126"/>
            <a:ext cx="1624500" cy="736800"/>
          </a:xfrm>
          <a:prstGeom prst="straightConnector1">
            <a:avLst/>
          </a:prstGeom>
          <a:noFill/>
          <a:ln cap="flat" cmpd="sng" w="19050">
            <a:solidFill>
              <a:srgbClr val="0097A7"/>
            </a:solidFill>
            <a:prstDash val="dash"/>
            <a:round/>
            <a:headEnd len="med" w="med" type="none"/>
            <a:tailEnd len="med" w="med" type="triangle"/>
          </a:ln>
        </p:spPr>
      </p:cxnSp>
      <p:sp>
        <p:nvSpPr>
          <p:cNvPr id="7929" name="Google Shape;7929;p279"/>
          <p:cNvSpPr txBox="1"/>
          <p:nvPr>
            <p:ph idx="1" type="body"/>
          </p:nvPr>
        </p:nvSpPr>
        <p:spPr>
          <a:xfrm>
            <a:off x="1975" y="1303800"/>
            <a:ext cx="5735100" cy="31263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
        <p:nvSpPr>
          <p:cNvPr id="7930" name="Google Shape;7930;p279"/>
          <p:cNvSpPr txBox="1"/>
          <p:nvPr/>
        </p:nvSpPr>
        <p:spPr>
          <a:xfrm>
            <a:off x="1246083" y="3860747"/>
            <a:ext cx="4688400" cy="4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buntu"/>
                <a:ea typeface="Ubuntu"/>
                <a:cs typeface="Ubuntu"/>
                <a:sym typeface="Ubuntu"/>
              </a:rPr>
              <a:t>Tune for each recall target!</a:t>
            </a:r>
            <a:endParaRPr b="1" sz="1800">
              <a:solidFill>
                <a:schemeClr val="dk1"/>
              </a:solidFill>
              <a:latin typeface="Ubuntu"/>
              <a:ea typeface="Ubuntu"/>
              <a:cs typeface="Ubuntu"/>
              <a:sym typeface="Ubuntu"/>
            </a:endParaRPr>
          </a:p>
        </p:txBody>
      </p:sp>
      <p:sp>
        <p:nvSpPr>
          <p:cNvPr id="7931" name="Google Shape;7931;p279"/>
          <p:cNvSpPr/>
          <p:nvPr/>
        </p:nvSpPr>
        <p:spPr>
          <a:xfrm>
            <a:off x="3270939" y="2916444"/>
            <a:ext cx="632400" cy="426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32" name="Google Shape;7932;p279"/>
          <p:cNvCxnSpPr>
            <a:stCxn id="7931" idx="2"/>
            <a:endCxn id="7930" idx="0"/>
          </p:cNvCxnSpPr>
          <p:nvPr/>
        </p:nvCxnSpPr>
        <p:spPr>
          <a:xfrm>
            <a:off x="3587139" y="3342444"/>
            <a:ext cx="3000" cy="518400"/>
          </a:xfrm>
          <a:prstGeom prst="straightConnector1">
            <a:avLst/>
          </a:prstGeom>
          <a:noFill/>
          <a:ln cap="flat" cmpd="sng" w="19050">
            <a:solidFill>
              <a:schemeClr val="dk1"/>
            </a:solidFill>
            <a:prstDash val="solid"/>
            <a:round/>
            <a:headEnd len="med" w="med" type="none"/>
            <a:tailEnd len="med" w="med" type="triangle"/>
          </a:ln>
        </p:spPr>
      </p:cxnSp>
      <p:sp>
        <p:nvSpPr>
          <p:cNvPr id="7933" name="Google Shape;7933;p279"/>
          <p:cNvSpPr/>
          <p:nvPr/>
        </p:nvSpPr>
        <p:spPr>
          <a:xfrm>
            <a:off x="6428225"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 → </a:t>
            </a:r>
            <a:r>
              <a:rPr b="1" lang="en" sz="1200">
                <a:solidFill>
                  <a:schemeClr val="accent4"/>
                </a:solidFill>
                <a:latin typeface="Ubuntu"/>
                <a:ea typeface="Ubuntu"/>
                <a:cs typeface="Ubuntu"/>
                <a:sym typeface="Ubuntu"/>
              </a:rPr>
              <a:t>error=0.9</a:t>
            </a:r>
            <a:endParaRPr b="1" sz="1200">
              <a:solidFill>
                <a:schemeClr val="accent4"/>
              </a:solidFill>
              <a:latin typeface="Ubuntu"/>
              <a:ea typeface="Ubuntu"/>
              <a:cs typeface="Ubuntu"/>
              <a:sym typeface="Ubuntu"/>
            </a:endParaRPr>
          </a:p>
        </p:txBody>
      </p:sp>
      <p:sp>
        <p:nvSpPr>
          <p:cNvPr id="7934" name="Google Shape;7934;p279"/>
          <p:cNvSpPr txBox="1"/>
          <p:nvPr/>
        </p:nvSpPr>
        <p:spPr>
          <a:xfrm>
            <a:off x="7701528" y="2460948"/>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0.19</a:t>
            </a:r>
            <a:endParaRPr sz="1000">
              <a:solidFill>
                <a:schemeClr val="dk1"/>
              </a:solidFill>
              <a:latin typeface="Ubuntu"/>
              <a:ea typeface="Ubuntu"/>
              <a:cs typeface="Ubuntu"/>
              <a:sym typeface="Ubuntu"/>
            </a:endParaRPr>
          </a:p>
        </p:txBody>
      </p:sp>
      <p:sp>
        <p:nvSpPr>
          <p:cNvPr id="7935" name="Google Shape;7935;p279"/>
          <p:cNvSpPr txBox="1"/>
          <p:nvPr/>
        </p:nvSpPr>
        <p:spPr>
          <a:xfrm>
            <a:off x="7615491" y="308103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C00000"/>
                </a:solidFill>
                <a:latin typeface="Ubuntu"/>
                <a:ea typeface="Ubuntu"/>
                <a:cs typeface="Ubuntu"/>
                <a:sym typeface="Ubuntu"/>
              </a:rPr>
              <a:t>0.1</a:t>
            </a:r>
            <a:endParaRPr b="1" sz="1000">
              <a:solidFill>
                <a:srgbClr val="C00000"/>
              </a:solidFill>
              <a:latin typeface="Ubuntu"/>
              <a:ea typeface="Ubuntu"/>
              <a:cs typeface="Ubuntu"/>
              <a:sym typeface="Ubuntu"/>
            </a:endParaRPr>
          </a:p>
        </p:txBody>
      </p:sp>
      <p:sp>
        <p:nvSpPr>
          <p:cNvPr id="7936" name="Google Shape;7936;p279"/>
          <p:cNvSpPr txBox="1"/>
          <p:nvPr/>
        </p:nvSpPr>
        <p:spPr>
          <a:xfrm>
            <a:off x="7703941" y="359687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0.15</a:t>
            </a:r>
            <a:endParaRPr sz="1000">
              <a:solidFill>
                <a:schemeClr val="dk1"/>
              </a:solidFill>
              <a:latin typeface="Ubuntu"/>
              <a:ea typeface="Ubuntu"/>
              <a:cs typeface="Ubuntu"/>
              <a:sym typeface="Ubuntu"/>
            </a:endParaRPr>
          </a:p>
        </p:txBody>
      </p:sp>
      <p:sp>
        <p:nvSpPr>
          <p:cNvPr id="7937" name="Google Shape;7937;p279"/>
          <p:cNvSpPr txBox="1"/>
          <p:nvPr/>
        </p:nvSpPr>
        <p:spPr>
          <a:xfrm>
            <a:off x="8101341" y="329642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0.18</a:t>
            </a:r>
            <a:endParaRPr sz="1000">
              <a:solidFill>
                <a:schemeClr val="dk1"/>
              </a:solidFill>
              <a:latin typeface="Ubuntu"/>
              <a:ea typeface="Ubuntu"/>
              <a:cs typeface="Ubuntu"/>
              <a:sym typeface="Ubuntu"/>
            </a:endParaRPr>
          </a:p>
        </p:txBody>
      </p:sp>
      <p:sp>
        <p:nvSpPr>
          <p:cNvPr id="7938" name="Google Shape;7938;p279"/>
          <p:cNvSpPr txBox="1"/>
          <p:nvPr/>
        </p:nvSpPr>
        <p:spPr>
          <a:xfrm>
            <a:off x="6335953" y="287807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0097A7"/>
                </a:solidFill>
                <a:latin typeface="Ubuntu"/>
                <a:ea typeface="Ubuntu"/>
                <a:cs typeface="Ubuntu"/>
                <a:sym typeface="Ubuntu"/>
              </a:rPr>
              <a:t>0.3</a:t>
            </a:r>
            <a:endParaRPr b="1" sz="1000">
              <a:solidFill>
                <a:srgbClr val="0097A7"/>
              </a:solidFill>
              <a:latin typeface="Ubuntu"/>
              <a:ea typeface="Ubuntu"/>
              <a:cs typeface="Ubuntu"/>
              <a:sym typeface="Ubuntu"/>
            </a:endParaRPr>
          </a:p>
        </p:txBody>
      </p:sp>
    </p:spTree>
  </p:cSld>
  <p:clrMapOvr>
    <a:masterClrMapping/>
  </p:clrMapOvr>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2" name="Shape 7942"/>
        <p:cNvGrpSpPr/>
        <p:nvPr/>
      </p:nvGrpSpPr>
      <p:grpSpPr>
        <a:xfrm>
          <a:off x="0" y="0"/>
          <a:ext cx="0" cy="0"/>
          <a:chOff x="0" y="0"/>
          <a:chExt cx="0" cy="0"/>
        </a:xfrm>
      </p:grpSpPr>
      <p:sp>
        <p:nvSpPr>
          <p:cNvPr id="7943" name="Google Shape;7943;p280"/>
          <p:cNvSpPr txBox="1"/>
          <p:nvPr/>
        </p:nvSpPr>
        <p:spPr>
          <a:xfrm>
            <a:off x="7890140" y="3143835"/>
            <a:ext cx="2421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C00000"/>
                </a:solidFill>
                <a:latin typeface="Ubuntu"/>
                <a:ea typeface="Ubuntu"/>
                <a:cs typeface="Ubuntu"/>
                <a:sym typeface="Ubuntu"/>
              </a:rPr>
              <a:t>q</a:t>
            </a:r>
            <a:endParaRPr sz="1200">
              <a:solidFill>
                <a:srgbClr val="C00000"/>
              </a:solidFill>
              <a:latin typeface="Ubuntu"/>
              <a:ea typeface="Ubuntu"/>
              <a:cs typeface="Ubuntu"/>
              <a:sym typeface="Ubuntu"/>
            </a:endParaRPr>
          </a:p>
        </p:txBody>
      </p:sp>
      <p:sp>
        <p:nvSpPr>
          <p:cNvPr id="7944" name="Google Shape;7944;p280"/>
          <p:cNvSpPr txBox="1"/>
          <p:nvPr/>
        </p:nvSpPr>
        <p:spPr>
          <a:xfrm>
            <a:off x="7261447" y="28238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sp>
        <p:nvSpPr>
          <p:cNvPr id="7945" name="Google Shape;7945;p28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946" name="Google Shape;7946;p28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947" name="Google Shape;7947;p280"/>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948" name="Google Shape;7948;p280"/>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cxnSp>
        <p:nvCxnSpPr>
          <p:cNvPr id="7949" name="Google Shape;7949;p280"/>
          <p:cNvCxnSpPr/>
          <p:nvPr/>
        </p:nvCxnSpPr>
        <p:spPr>
          <a:xfrm flipH="1" rot="10800000">
            <a:off x="6971267"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7950" name="Google Shape;7950;p280"/>
          <p:cNvCxnSpPr/>
          <p:nvPr/>
        </p:nvCxnSpPr>
        <p:spPr>
          <a:xfrm flipH="1">
            <a:off x="6799067"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7951" name="Google Shape;7951;p280"/>
          <p:cNvCxnSpPr/>
          <p:nvPr/>
        </p:nvCxnSpPr>
        <p:spPr>
          <a:xfrm>
            <a:off x="6804684"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7952" name="Google Shape;7952;p280"/>
          <p:cNvCxnSpPr/>
          <p:nvPr/>
        </p:nvCxnSpPr>
        <p:spPr>
          <a:xfrm>
            <a:off x="8085550"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7953" name="Google Shape;7953;p280"/>
          <p:cNvCxnSpPr/>
          <p:nvPr/>
        </p:nvCxnSpPr>
        <p:spPr>
          <a:xfrm flipH="1" rot="10800000">
            <a:off x="8088280"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7954" name="Google Shape;7954;p280"/>
          <p:cNvCxnSpPr/>
          <p:nvPr/>
        </p:nvCxnSpPr>
        <p:spPr>
          <a:xfrm rot="10800000">
            <a:off x="6731301"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7955" name="Google Shape;7955;p280"/>
          <p:cNvCxnSpPr/>
          <p:nvPr/>
        </p:nvCxnSpPr>
        <p:spPr>
          <a:xfrm flipH="1">
            <a:off x="6197918" y="3409802"/>
            <a:ext cx="614100" cy="537900"/>
          </a:xfrm>
          <a:prstGeom prst="straightConnector1">
            <a:avLst/>
          </a:prstGeom>
          <a:noFill/>
          <a:ln cap="flat" cmpd="sng" w="20725">
            <a:solidFill>
              <a:schemeClr val="dk1"/>
            </a:solidFill>
            <a:prstDash val="solid"/>
            <a:round/>
            <a:headEnd len="med" w="med" type="none"/>
            <a:tailEnd len="med" w="med" type="none"/>
          </a:ln>
        </p:spPr>
      </p:cxnSp>
      <p:cxnSp>
        <p:nvCxnSpPr>
          <p:cNvPr id="7956" name="Google Shape;7956;p280"/>
          <p:cNvCxnSpPr/>
          <p:nvPr/>
        </p:nvCxnSpPr>
        <p:spPr>
          <a:xfrm>
            <a:off x="8094850"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7957" name="Google Shape;7957;p280"/>
          <p:cNvSpPr/>
          <p:nvPr/>
        </p:nvSpPr>
        <p:spPr>
          <a:xfrm>
            <a:off x="6251845"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958" name="Google Shape;7958;p280"/>
          <p:cNvSpPr/>
          <p:nvPr/>
        </p:nvSpPr>
        <p:spPr>
          <a:xfrm>
            <a:off x="7547622" y="30912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959" name="Google Shape;7959;p280"/>
          <p:cNvSpPr/>
          <p:nvPr/>
        </p:nvSpPr>
        <p:spPr>
          <a:xfrm>
            <a:off x="8604569" y="3007116"/>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960" name="Google Shape;7960;p280"/>
          <p:cNvSpPr/>
          <p:nvPr/>
        </p:nvSpPr>
        <p:spPr>
          <a:xfrm>
            <a:off x="7497645"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7961" name="Google Shape;7961;p280"/>
          <p:cNvSpPr/>
          <p:nvPr/>
        </p:nvSpPr>
        <p:spPr>
          <a:xfrm>
            <a:off x="7654971" y="2163434"/>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7962" name="Google Shape;7962;p280"/>
          <p:cNvSpPr txBox="1"/>
          <p:nvPr/>
        </p:nvSpPr>
        <p:spPr>
          <a:xfrm>
            <a:off x="7106964"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7963" name="Google Shape;7963;p280"/>
          <p:cNvSpPr txBox="1"/>
          <p:nvPr/>
        </p:nvSpPr>
        <p:spPr>
          <a:xfrm>
            <a:off x="8658257"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3</a:t>
            </a:r>
            <a:endParaRPr sz="1200">
              <a:solidFill>
                <a:schemeClr val="dk2"/>
              </a:solidFill>
              <a:latin typeface="Ubuntu"/>
              <a:ea typeface="Ubuntu"/>
              <a:cs typeface="Ubuntu"/>
              <a:sym typeface="Ubuntu"/>
            </a:endParaRPr>
          </a:p>
        </p:txBody>
      </p:sp>
      <p:sp>
        <p:nvSpPr>
          <p:cNvPr id="7964" name="Google Shape;7964;p280"/>
          <p:cNvSpPr txBox="1"/>
          <p:nvPr/>
        </p:nvSpPr>
        <p:spPr>
          <a:xfrm>
            <a:off x="7497196"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4</a:t>
            </a:r>
            <a:endParaRPr baseline="-25000" sz="1200">
              <a:solidFill>
                <a:schemeClr val="dk2"/>
              </a:solidFill>
              <a:latin typeface="Ubuntu"/>
              <a:ea typeface="Ubuntu"/>
              <a:cs typeface="Ubuntu"/>
              <a:sym typeface="Ubuntu"/>
            </a:endParaRPr>
          </a:p>
        </p:txBody>
      </p:sp>
      <p:sp>
        <p:nvSpPr>
          <p:cNvPr id="7965" name="Google Shape;7965;p280"/>
          <p:cNvSpPr txBox="1"/>
          <p:nvPr/>
        </p:nvSpPr>
        <p:spPr>
          <a:xfrm>
            <a:off x="5869759"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7966" name="Google Shape;7966;p280"/>
          <p:cNvSpPr/>
          <p:nvPr/>
        </p:nvSpPr>
        <p:spPr>
          <a:xfrm>
            <a:off x="7954404" y="3470176"/>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7967" name="Google Shape;7967;p280"/>
          <p:cNvCxnSpPr>
            <a:stCxn id="7966" idx="1"/>
            <a:endCxn id="7958" idx="5"/>
          </p:cNvCxnSpPr>
          <p:nvPr/>
        </p:nvCxnSpPr>
        <p:spPr>
          <a:xfrm rot="10800000">
            <a:off x="7625804" y="3169476"/>
            <a:ext cx="342000" cy="314100"/>
          </a:xfrm>
          <a:prstGeom prst="straightConnector1">
            <a:avLst/>
          </a:prstGeom>
          <a:noFill/>
          <a:ln cap="flat" cmpd="sng" w="19050">
            <a:solidFill>
              <a:srgbClr val="C00000"/>
            </a:solidFill>
            <a:prstDash val="solid"/>
            <a:round/>
            <a:headEnd len="med" w="med" type="none"/>
            <a:tailEnd len="med" w="med" type="triangle"/>
          </a:ln>
        </p:spPr>
      </p:cxnSp>
      <p:sp>
        <p:nvSpPr>
          <p:cNvPr id="7968" name="Google Shape;7968;p280"/>
          <p:cNvSpPr txBox="1"/>
          <p:nvPr/>
        </p:nvSpPr>
        <p:spPr>
          <a:xfrm>
            <a:off x="5868075"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cxnSp>
        <p:nvCxnSpPr>
          <p:cNvPr id="7969" name="Google Shape;7969;p280"/>
          <p:cNvCxnSpPr>
            <a:stCxn id="7966" idx="3"/>
            <a:endCxn id="7960" idx="7"/>
          </p:cNvCxnSpPr>
          <p:nvPr/>
        </p:nvCxnSpPr>
        <p:spPr>
          <a:xfrm flipH="1">
            <a:off x="7575704" y="3548277"/>
            <a:ext cx="392100" cy="372600"/>
          </a:xfrm>
          <a:prstGeom prst="straightConnector1">
            <a:avLst/>
          </a:prstGeom>
          <a:noFill/>
          <a:ln cap="flat" cmpd="sng" w="19050">
            <a:solidFill>
              <a:schemeClr val="dk2"/>
            </a:solidFill>
            <a:prstDash val="solid"/>
            <a:round/>
            <a:headEnd len="med" w="med" type="none"/>
            <a:tailEnd len="med" w="med" type="triangle"/>
          </a:ln>
        </p:spPr>
      </p:cxnSp>
      <p:cxnSp>
        <p:nvCxnSpPr>
          <p:cNvPr id="7970" name="Google Shape;7970;p280"/>
          <p:cNvCxnSpPr>
            <a:stCxn id="7966" idx="7"/>
            <a:endCxn id="7959" idx="3"/>
          </p:cNvCxnSpPr>
          <p:nvPr/>
        </p:nvCxnSpPr>
        <p:spPr>
          <a:xfrm flipH="1" rot="10800000">
            <a:off x="8032504" y="3085176"/>
            <a:ext cx="585600" cy="398400"/>
          </a:xfrm>
          <a:prstGeom prst="straightConnector1">
            <a:avLst/>
          </a:prstGeom>
          <a:noFill/>
          <a:ln cap="flat" cmpd="sng" w="19050">
            <a:solidFill>
              <a:schemeClr val="dk2"/>
            </a:solidFill>
            <a:prstDash val="solid"/>
            <a:round/>
            <a:headEnd len="med" w="med" type="none"/>
            <a:tailEnd len="med" w="med" type="triangle"/>
          </a:ln>
        </p:spPr>
      </p:cxnSp>
      <p:cxnSp>
        <p:nvCxnSpPr>
          <p:cNvPr id="7971" name="Google Shape;7971;p280"/>
          <p:cNvCxnSpPr>
            <a:stCxn id="7966" idx="0"/>
            <a:endCxn id="7961" idx="4"/>
          </p:cNvCxnSpPr>
          <p:nvPr/>
        </p:nvCxnSpPr>
        <p:spPr>
          <a:xfrm rot="10800000">
            <a:off x="7700754" y="2254876"/>
            <a:ext cx="299400" cy="1215300"/>
          </a:xfrm>
          <a:prstGeom prst="straightConnector1">
            <a:avLst/>
          </a:prstGeom>
          <a:noFill/>
          <a:ln cap="flat" cmpd="sng" w="19050">
            <a:solidFill>
              <a:schemeClr val="dk2"/>
            </a:solidFill>
            <a:prstDash val="solid"/>
            <a:round/>
            <a:headEnd len="med" w="med" type="none"/>
            <a:tailEnd len="med" w="med" type="triangle"/>
          </a:ln>
        </p:spPr>
      </p:cxnSp>
      <p:cxnSp>
        <p:nvCxnSpPr>
          <p:cNvPr id="7972" name="Google Shape;7972;p280"/>
          <p:cNvCxnSpPr>
            <a:stCxn id="7966" idx="2"/>
            <a:endCxn id="7957" idx="5"/>
          </p:cNvCxnSpPr>
          <p:nvPr/>
        </p:nvCxnSpPr>
        <p:spPr>
          <a:xfrm rot="10800000">
            <a:off x="6329904" y="2779126"/>
            <a:ext cx="1624500" cy="736800"/>
          </a:xfrm>
          <a:prstGeom prst="straightConnector1">
            <a:avLst/>
          </a:prstGeom>
          <a:noFill/>
          <a:ln cap="flat" cmpd="sng" w="19050">
            <a:solidFill>
              <a:srgbClr val="0097A7"/>
            </a:solidFill>
            <a:prstDash val="dash"/>
            <a:round/>
            <a:headEnd len="med" w="med" type="none"/>
            <a:tailEnd len="med" w="med" type="triangle"/>
          </a:ln>
        </p:spPr>
      </p:cxnSp>
      <p:sp>
        <p:nvSpPr>
          <p:cNvPr id="7973" name="Google Shape;7973;p280"/>
          <p:cNvSpPr txBox="1"/>
          <p:nvPr>
            <p:ph idx="1" type="body"/>
          </p:nvPr>
        </p:nvSpPr>
        <p:spPr>
          <a:xfrm>
            <a:off x="1975" y="1303800"/>
            <a:ext cx="5735100" cy="31263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
        <p:nvSpPr>
          <p:cNvPr id="7974" name="Google Shape;7974;p280"/>
          <p:cNvSpPr txBox="1"/>
          <p:nvPr/>
        </p:nvSpPr>
        <p:spPr>
          <a:xfrm>
            <a:off x="1246083" y="3860747"/>
            <a:ext cx="4688400" cy="4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buntu"/>
                <a:ea typeface="Ubuntu"/>
                <a:cs typeface="Ubuntu"/>
                <a:sym typeface="Ubuntu"/>
              </a:rPr>
              <a:t>Tune for each recall target!</a:t>
            </a:r>
            <a:endParaRPr b="1" sz="1800">
              <a:solidFill>
                <a:schemeClr val="dk1"/>
              </a:solidFill>
              <a:latin typeface="Ubuntu"/>
              <a:ea typeface="Ubuntu"/>
              <a:cs typeface="Ubuntu"/>
              <a:sym typeface="Ubuntu"/>
            </a:endParaRPr>
          </a:p>
        </p:txBody>
      </p:sp>
      <p:sp>
        <p:nvSpPr>
          <p:cNvPr id="7975" name="Google Shape;7975;p280"/>
          <p:cNvSpPr/>
          <p:nvPr/>
        </p:nvSpPr>
        <p:spPr>
          <a:xfrm>
            <a:off x="3270939" y="2916444"/>
            <a:ext cx="632400" cy="426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76" name="Google Shape;7976;p280"/>
          <p:cNvCxnSpPr>
            <a:stCxn id="7975" idx="2"/>
            <a:endCxn id="7974" idx="0"/>
          </p:cNvCxnSpPr>
          <p:nvPr/>
        </p:nvCxnSpPr>
        <p:spPr>
          <a:xfrm>
            <a:off x="3587139" y="3342444"/>
            <a:ext cx="3000" cy="518400"/>
          </a:xfrm>
          <a:prstGeom prst="straightConnector1">
            <a:avLst/>
          </a:prstGeom>
          <a:noFill/>
          <a:ln cap="flat" cmpd="sng" w="19050">
            <a:solidFill>
              <a:schemeClr val="dk1"/>
            </a:solidFill>
            <a:prstDash val="solid"/>
            <a:round/>
            <a:headEnd len="med" w="med" type="none"/>
            <a:tailEnd len="med" w="med" type="triangle"/>
          </a:ln>
        </p:spPr>
      </p:cxnSp>
      <p:sp>
        <p:nvSpPr>
          <p:cNvPr id="7977" name="Google Shape;7977;p280"/>
          <p:cNvSpPr/>
          <p:nvPr/>
        </p:nvSpPr>
        <p:spPr>
          <a:xfrm>
            <a:off x="6428225"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 → </a:t>
            </a:r>
            <a:r>
              <a:rPr b="1" lang="en" sz="1200">
                <a:solidFill>
                  <a:schemeClr val="accent4"/>
                </a:solidFill>
                <a:latin typeface="Ubuntu"/>
                <a:ea typeface="Ubuntu"/>
                <a:cs typeface="Ubuntu"/>
                <a:sym typeface="Ubuntu"/>
              </a:rPr>
              <a:t>error=0.9</a:t>
            </a:r>
            <a:endParaRPr b="1" sz="1200">
              <a:solidFill>
                <a:schemeClr val="accent4"/>
              </a:solidFill>
              <a:latin typeface="Ubuntu"/>
              <a:ea typeface="Ubuntu"/>
              <a:cs typeface="Ubuntu"/>
              <a:sym typeface="Ubuntu"/>
            </a:endParaRPr>
          </a:p>
        </p:txBody>
      </p:sp>
      <p:sp>
        <p:nvSpPr>
          <p:cNvPr id="7978" name="Google Shape;7978;p280"/>
          <p:cNvSpPr txBox="1"/>
          <p:nvPr/>
        </p:nvSpPr>
        <p:spPr>
          <a:xfrm>
            <a:off x="7615491" y="308103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C00000"/>
                </a:solidFill>
                <a:latin typeface="Ubuntu"/>
                <a:ea typeface="Ubuntu"/>
                <a:cs typeface="Ubuntu"/>
                <a:sym typeface="Ubuntu"/>
              </a:rPr>
              <a:t>0.1</a:t>
            </a:r>
            <a:endParaRPr b="1" sz="1000">
              <a:solidFill>
                <a:srgbClr val="C00000"/>
              </a:solidFill>
              <a:latin typeface="Ubuntu"/>
              <a:ea typeface="Ubuntu"/>
              <a:cs typeface="Ubuntu"/>
              <a:sym typeface="Ubuntu"/>
            </a:endParaRPr>
          </a:p>
        </p:txBody>
      </p:sp>
      <p:sp>
        <p:nvSpPr>
          <p:cNvPr id="7979" name="Google Shape;7979;p280"/>
          <p:cNvSpPr txBox="1"/>
          <p:nvPr/>
        </p:nvSpPr>
        <p:spPr>
          <a:xfrm>
            <a:off x="7701528" y="2460948"/>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0.19</a:t>
            </a:r>
            <a:endParaRPr sz="1000">
              <a:solidFill>
                <a:schemeClr val="dk1"/>
              </a:solidFill>
              <a:latin typeface="Ubuntu"/>
              <a:ea typeface="Ubuntu"/>
              <a:cs typeface="Ubuntu"/>
              <a:sym typeface="Ubuntu"/>
            </a:endParaRPr>
          </a:p>
        </p:txBody>
      </p:sp>
      <p:sp>
        <p:nvSpPr>
          <p:cNvPr id="7980" name="Google Shape;7980;p280"/>
          <p:cNvSpPr txBox="1"/>
          <p:nvPr/>
        </p:nvSpPr>
        <p:spPr>
          <a:xfrm>
            <a:off x="6335953" y="287807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0097A7"/>
                </a:solidFill>
                <a:latin typeface="Ubuntu"/>
                <a:ea typeface="Ubuntu"/>
                <a:cs typeface="Ubuntu"/>
                <a:sym typeface="Ubuntu"/>
              </a:rPr>
              <a:t>0.3</a:t>
            </a:r>
            <a:endParaRPr b="1" sz="1000">
              <a:solidFill>
                <a:srgbClr val="0097A7"/>
              </a:solidFill>
              <a:latin typeface="Ubuntu"/>
              <a:ea typeface="Ubuntu"/>
              <a:cs typeface="Ubuntu"/>
              <a:sym typeface="Ubuntu"/>
            </a:endParaRPr>
          </a:p>
        </p:txBody>
      </p:sp>
      <p:sp>
        <p:nvSpPr>
          <p:cNvPr id="7981" name="Google Shape;7981;p280"/>
          <p:cNvSpPr txBox="1"/>
          <p:nvPr/>
        </p:nvSpPr>
        <p:spPr>
          <a:xfrm>
            <a:off x="6220132" y="2520200"/>
            <a:ext cx="939600" cy="37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C00000"/>
                </a:solidFill>
                <a:latin typeface="Ubuntu"/>
                <a:ea typeface="Ubuntu"/>
                <a:cs typeface="Ubuntu"/>
                <a:sym typeface="Ubuntu"/>
              </a:rPr>
              <a:t>Stop!</a:t>
            </a:r>
            <a:endParaRPr b="1">
              <a:solidFill>
                <a:srgbClr val="C00000"/>
              </a:solidFill>
              <a:latin typeface="Ubuntu"/>
              <a:ea typeface="Ubuntu"/>
              <a:cs typeface="Ubuntu"/>
              <a:sym typeface="Ubuntu"/>
            </a:endParaRPr>
          </a:p>
        </p:txBody>
      </p:sp>
      <p:sp>
        <p:nvSpPr>
          <p:cNvPr id="7982" name="Google Shape;7982;p280"/>
          <p:cNvSpPr txBox="1"/>
          <p:nvPr/>
        </p:nvSpPr>
        <p:spPr>
          <a:xfrm>
            <a:off x="8101341" y="329642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0.18</a:t>
            </a:r>
            <a:endParaRPr sz="1000">
              <a:solidFill>
                <a:schemeClr val="dk1"/>
              </a:solidFill>
              <a:latin typeface="Ubuntu"/>
              <a:ea typeface="Ubuntu"/>
              <a:cs typeface="Ubuntu"/>
              <a:sym typeface="Ubuntu"/>
            </a:endParaRPr>
          </a:p>
        </p:txBody>
      </p:sp>
      <p:sp>
        <p:nvSpPr>
          <p:cNvPr id="7983" name="Google Shape;7983;p280"/>
          <p:cNvSpPr txBox="1"/>
          <p:nvPr/>
        </p:nvSpPr>
        <p:spPr>
          <a:xfrm>
            <a:off x="7703941" y="359687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0.15</a:t>
            </a:r>
            <a:endParaRPr sz="1000">
              <a:solidFill>
                <a:schemeClr val="dk1"/>
              </a:solidFill>
              <a:latin typeface="Ubuntu"/>
              <a:ea typeface="Ubuntu"/>
              <a:cs typeface="Ubuntu"/>
              <a:sym typeface="Ubuntu"/>
            </a:endParaRPr>
          </a:p>
        </p:txBody>
      </p:sp>
    </p:spTree>
  </p:cSld>
  <p:clrMapOvr>
    <a:masterClrMapping/>
  </p:clrMapOvr>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7" name="Shape 7987"/>
        <p:cNvGrpSpPr/>
        <p:nvPr/>
      </p:nvGrpSpPr>
      <p:grpSpPr>
        <a:xfrm>
          <a:off x="0" y="0"/>
          <a:ext cx="0" cy="0"/>
          <a:chOff x="0" y="0"/>
          <a:chExt cx="0" cy="0"/>
        </a:xfrm>
      </p:grpSpPr>
      <p:sp>
        <p:nvSpPr>
          <p:cNvPr id="7988" name="Google Shape;7988;p281"/>
          <p:cNvSpPr txBox="1"/>
          <p:nvPr/>
        </p:nvSpPr>
        <p:spPr>
          <a:xfrm>
            <a:off x="7890140" y="3143835"/>
            <a:ext cx="2421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C00000"/>
                </a:solidFill>
                <a:latin typeface="Ubuntu"/>
                <a:ea typeface="Ubuntu"/>
                <a:cs typeface="Ubuntu"/>
                <a:sym typeface="Ubuntu"/>
              </a:rPr>
              <a:t>q</a:t>
            </a:r>
            <a:endParaRPr sz="1200">
              <a:solidFill>
                <a:srgbClr val="C00000"/>
              </a:solidFill>
              <a:latin typeface="Ubuntu"/>
              <a:ea typeface="Ubuntu"/>
              <a:cs typeface="Ubuntu"/>
              <a:sym typeface="Ubuntu"/>
            </a:endParaRPr>
          </a:p>
        </p:txBody>
      </p:sp>
      <p:sp>
        <p:nvSpPr>
          <p:cNvPr id="7989" name="Google Shape;7989;p281"/>
          <p:cNvSpPr txBox="1"/>
          <p:nvPr/>
        </p:nvSpPr>
        <p:spPr>
          <a:xfrm>
            <a:off x="7261447" y="28238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sp>
        <p:nvSpPr>
          <p:cNvPr id="7990" name="Google Shape;7990;p28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SPANN (IVF)</a:t>
            </a:r>
            <a:endParaRPr/>
          </a:p>
        </p:txBody>
      </p:sp>
      <p:sp>
        <p:nvSpPr>
          <p:cNvPr id="7991" name="Google Shape;7991;p28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992" name="Google Shape;7992;p281"/>
          <p:cNvSpPr txBox="1"/>
          <p:nvPr/>
        </p:nvSpPr>
        <p:spPr>
          <a:xfrm>
            <a:off x="0" y="0"/>
            <a:ext cx="307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993" name="Google Shape;7993;p281"/>
          <p:cNvSpPr txBox="1"/>
          <p:nvPr/>
        </p:nvSpPr>
        <p:spPr>
          <a:xfrm>
            <a:off x="-15275" y="64725"/>
            <a:ext cx="8464800" cy="3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Chen et al. "Spann: Highly-efficient billion-scale approximate nearest neighborhood search." NeurIPS 2021</a:t>
            </a:r>
            <a:endParaRPr sz="900">
              <a:solidFill>
                <a:schemeClr val="dk2"/>
              </a:solidFill>
              <a:latin typeface="Ubuntu"/>
              <a:ea typeface="Ubuntu"/>
              <a:cs typeface="Ubuntu"/>
              <a:sym typeface="Ubuntu"/>
            </a:endParaRPr>
          </a:p>
        </p:txBody>
      </p:sp>
      <p:cxnSp>
        <p:nvCxnSpPr>
          <p:cNvPr id="7994" name="Google Shape;7994;p281"/>
          <p:cNvCxnSpPr/>
          <p:nvPr/>
        </p:nvCxnSpPr>
        <p:spPr>
          <a:xfrm flipH="1" rot="10800000">
            <a:off x="6971267"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7995" name="Google Shape;7995;p281"/>
          <p:cNvCxnSpPr/>
          <p:nvPr/>
        </p:nvCxnSpPr>
        <p:spPr>
          <a:xfrm flipH="1">
            <a:off x="6799067"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7996" name="Google Shape;7996;p281"/>
          <p:cNvCxnSpPr/>
          <p:nvPr/>
        </p:nvCxnSpPr>
        <p:spPr>
          <a:xfrm>
            <a:off x="6804684"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7997" name="Google Shape;7997;p281"/>
          <p:cNvCxnSpPr/>
          <p:nvPr/>
        </p:nvCxnSpPr>
        <p:spPr>
          <a:xfrm>
            <a:off x="8085550"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7998" name="Google Shape;7998;p281"/>
          <p:cNvCxnSpPr/>
          <p:nvPr/>
        </p:nvCxnSpPr>
        <p:spPr>
          <a:xfrm flipH="1" rot="10800000">
            <a:off x="8088280"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7999" name="Google Shape;7999;p281"/>
          <p:cNvCxnSpPr/>
          <p:nvPr/>
        </p:nvCxnSpPr>
        <p:spPr>
          <a:xfrm rot="10800000">
            <a:off x="6731301"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000" name="Google Shape;8000;p281"/>
          <p:cNvCxnSpPr/>
          <p:nvPr/>
        </p:nvCxnSpPr>
        <p:spPr>
          <a:xfrm flipH="1">
            <a:off x="6197918" y="3409802"/>
            <a:ext cx="614100" cy="537900"/>
          </a:xfrm>
          <a:prstGeom prst="straightConnector1">
            <a:avLst/>
          </a:prstGeom>
          <a:noFill/>
          <a:ln cap="flat" cmpd="sng" w="20725">
            <a:solidFill>
              <a:schemeClr val="dk1"/>
            </a:solidFill>
            <a:prstDash val="solid"/>
            <a:round/>
            <a:headEnd len="med" w="med" type="none"/>
            <a:tailEnd len="med" w="med" type="none"/>
          </a:ln>
        </p:spPr>
      </p:cxnSp>
      <p:cxnSp>
        <p:nvCxnSpPr>
          <p:cNvPr id="8001" name="Google Shape;8001;p281"/>
          <p:cNvCxnSpPr/>
          <p:nvPr/>
        </p:nvCxnSpPr>
        <p:spPr>
          <a:xfrm>
            <a:off x="8094850"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002" name="Google Shape;8002;p281"/>
          <p:cNvSpPr/>
          <p:nvPr/>
        </p:nvSpPr>
        <p:spPr>
          <a:xfrm>
            <a:off x="6251845"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03" name="Google Shape;8003;p281"/>
          <p:cNvSpPr/>
          <p:nvPr/>
        </p:nvSpPr>
        <p:spPr>
          <a:xfrm>
            <a:off x="7547622" y="30912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04" name="Google Shape;8004;p281"/>
          <p:cNvSpPr/>
          <p:nvPr/>
        </p:nvSpPr>
        <p:spPr>
          <a:xfrm>
            <a:off x="8604569" y="3007116"/>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05" name="Google Shape;8005;p281"/>
          <p:cNvSpPr/>
          <p:nvPr/>
        </p:nvSpPr>
        <p:spPr>
          <a:xfrm>
            <a:off x="7497645"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06" name="Google Shape;8006;p281"/>
          <p:cNvSpPr/>
          <p:nvPr/>
        </p:nvSpPr>
        <p:spPr>
          <a:xfrm>
            <a:off x="7654971" y="2163434"/>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8007" name="Google Shape;8007;p281"/>
          <p:cNvSpPr txBox="1"/>
          <p:nvPr/>
        </p:nvSpPr>
        <p:spPr>
          <a:xfrm>
            <a:off x="7106964"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8008" name="Google Shape;8008;p281"/>
          <p:cNvSpPr txBox="1"/>
          <p:nvPr/>
        </p:nvSpPr>
        <p:spPr>
          <a:xfrm>
            <a:off x="8658257"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3</a:t>
            </a:r>
            <a:endParaRPr sz="1200">
              <a:solidFill>
                <a:schemeClr val="dk2"/>
              </a:solidFill>
              <a:latin typeface="Ubuntu"/>
              <a:ea typeface="Ubuntu"/>
              <a:cs typeface="Ubuntu"/>
              <a:sym typeface="Ubuntu"/>
            </a:endParaRPr>
          </a:p>
        </p:txBody>
      </p:sp>
      <p:sp>
        <p:nvSpPr>
          <p:cNvPr id="8009" name="Google Shape;8009;p281"/>
          <p:cNvSpPr txBox="1"/>
          <p:nvPr/>
        </p:nvSpPr>
        <p:spPr>
          <a:xfrm>
            <a:off x="7497196"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4</a:t>
            </a:r>
            <a:endParaRPr baseline="-25000" sz="1200">
              <a:solidFill>
                <a:schemeClr val="dk2"/>
              </a:solidFill>
              <a:latin typeface="Ubuntu"/>
              <a:ea typeface="Ubuntu"/>
              <a:cs typeface="Ubuntu"/>
              <a:sym typeface="Ubuntu"/>
            </a:endParaRPr>
          </a:p>
        </p:txBody>
      </p:sp>
      <p:sp>
        <p:nvSpPr>
          <p:cNvPr id="8010" name="Google Shape;8010;p281"/>
          <p:cNvSpPr txBox="1"/>
          <p:nvPr/>
        </p:nvSpPr>
        <p:spPr>
          <a:xfrm>
            <a:off x="5869759"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011" name="Google Shape;8011;p281"/>
          <p:cNvSpPr/>
          <p:nvPr/>
        </p:nvSpPr>
        <p:spPr>
          <a:xfrm>
            <a:off x="7954404" y="3470176"/>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8012" name="Google Shape;8012;p281"/>
          <p:cNvCxnSpPr>
            <a:stCxn id="8011" idx="1"/>
            <a:endCxn id="8003" idx="5"/>
          </p:cNvCxnSpPr>
          <p:nvPr/>
        </p:nvCxnSpPr>
        <p:spPr>
          <a:xfrm rot="10800000">
            <a:off x="7625804" y="3169476"/>
            <a:ext cx="342000" cy="314100"/>
          </a:xfrm>
          <a:prstGeom prst="straightConnector1">
            <a:avLst/>
          </a:prstGeom>
          <a:noFill/>
          <a:ln cap="flat" cmpd="sng" w="19050">
            <a:solidFill>
              <a:srgbClr val="C00000"/>
            </a:solidFill>
            <a:prstDash val="solid"/>
            <a:round/>
            <a:headEnd len="med" w="med" type="none"/>
            <a:tailEnd len="med" w="med" type="triangle"/>
          </a:ln>
        </p:spPr>
      </p:cxnSp>
      <p:sp>
        <p:nvSpPr>
          <p:cNvPr id="8013" name="Google Shape;8013;p281"/>
          <p:cNvSpPr txBox="1"/>
          <p:nvPr/>
        </p:nvSpPr>
        <p:spPr>
          <a:xfrm>
            <a:off x="5868075"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cxnSp>
        <p:nvCxnSpPr>
          <p:cNvPr id="8014" name="Google Shape;8014;p281"/>
          <p:cNvCxnSpPr>
            <a:stCxn id="8011" idx="3"/>
            <a:endCxn id="8005" idx="7"/>
          </p:cNvCxnSpPr>
          <p:nvPr/>
        </p:nvCxnSpPr>
        <p:spPr>
          <a:xfrm flipH="1">
            <a:off x="7575704" y="3548277"/>
            <a:ext cx="392100" cy="372600"/>
          </a:xfrm>
          <a:prstGeom prst="straightConnector1">
            <a:avLst/>
          </a:prstGeom>
          <a:noFill/>
          <a:ln cap="flat" cmpd="sng" w="19050">
            <a:solidFill>
              <a:schemeClr val="dk2"/>
            </a:solidFill>
            <a:prstDash val="solid"/>
            <a:round/>
            <a:headEnd len="med" w="med" type="none"/>
            <a:tailEnd len="med" w="med" type="triangle"/>
          </a:ln>
        </p:spPr>
      </p:cxnSp>
      <p:cxnSp>
        <p:nvCxnSpPr>
          <p:cNvPr id="8015" name="Google Shape;8015;p281"/>
          <p:cNvCxnSpPr>
            <a:stCxn id="8011" idx="7"/>
            <a:endCxn id="8004" idx="3"/>
          </p:cNvCxnSpPr>
          <p:nvPr/>
        </p:nvCxnSpPr>
        <p:spPr>
          <a:xfrm flipH="1" rot="10800000">
            <a:off x="8032504" y="3085176"/>
            <a:ext cx="585600" cy="398400"/>
          </a:xfrm>
          <a:prstGeom prst="straightConnector1">
            <a:avLst/>
          </a:prstGeom>
          <a:noFill/>
          <a:ln cap="flat" cmpd="sng" w="19050">
            <a:solidFill>
              <a:schemeClr val="dk2"/>
            </a:solidFill>
            <a:prstDash val="solid"/>
            <a:round/>
            <a:headEnd len="med" w="med" type="none"/>
            <a:tailEnd len="med" w="med" type="triangle"/>
          </a:ln>
        </p:spPr>
      </p:cxnSp>
      <p:cxnSp>
        <p:nvCxnSpPr>
          <p:cNvPr id="8016" name="Google Shape;8016;p281"/>
          <p:cNvCxnSpPr>
            <a:stCxn id="8011" idx="0"/>
            <a:endCxn id="8006" idx="4"/>
          </p:cNvCxnSpPr>
          <p:nvPr/>
        </p:nvCxnSpPr>
        <p:spPr>
          <a:xfrm rot="10800000">
            <a:off x="7700754" y="2254876"/>
            <a:ext cx="299400" cy="1215300"/>
          </a:xfrm>
          <a:prstGeom prst="straightConnector1">
            <a:avLst/>
          </a:prstGeom>
          <a:noFill/>
          <a:ln cap="flat" cmpd="sng" w="19050">
            <a:solidFill>
              <a:schemeClr val="dk2"/>
            </a:solidFill>
            <a:prstDash val="solid"/>
            <a:round/>
            <a:headEnd len="med" w="med" type="none"/>
            <a:tailEnd len="med" w="med" type="triangle"/>
          </a:ln>
        </p:spPr>
      </p:cxnSp>
      <p:cxnSp>
        <p:nvCxnSpPr>
          <p:cNvPr id="8017" name="Google Shape;8017;p281"/>
          <p:cNvCxnSpPr>
            <a:stCxn id="8011" idx="2"/>
            <a:endCxn id="8002" idx="5"/>
          </p:cNvCxnSpPr>
          <p:nvPr/>
        </p:nvCxnSpPr>
        <p:spPr>
          <a:xfrm rot="10800000">
            <a:off x="6329904" y="2779126"/>
            <a:ext cx="1624500" cy="736800"/>
          </a:xfrm>
          <a:prstGeom prst="straightConnector1">
            <a:avLst/>
          </a:prstGeom>
          <a:noFill/>
          <a:ln cap="flat" cmpd="sng" w="19050">
            <a:solidFill>
              <a:srgbClr val="0097A7"/>
            </a:solidFill>
            <a:prstDash val="dash"/>
            <a:round/>
            <a:headEnd len="med" w="med" type="none"/>
            <a:tailEnd len="med" w="med" type="triangle"/>
          </a:ln>
        </p:spPr>
      </p:cxnSp>
      <p:sp>
        <p:nvSpPr>
          <p:cNvPr id="8018" name="Google Shape;8018;p281"/>
          <p:cNvSpPr txBox="1"/>
          <p:nvPr>
            <p:ph idx="1" type="body"/>
          </p:nvPr>
        </p:nvSpPr>
        <p:spPr>
          <a:xfrm>
            <a:off x="1975" y="1303800"/>
            <a:ext cx="5735100" cy="2475600"/>
          </a:xfrm>
          <a:prstGeom prst="rect">
            <a:avLst/>
          </a:prstGeom>
        </p:spPr>
        <p:txBody>
          <a:bodyPr anchorCtr="0" anchor="t" bIns="91425" lIns="91425" spcFirstLastPara="1" rIns="91425" wrap="square" tIns="91425">
            <a:normAutofit/>
          </a:bodyPr>
          <a:lstStyle/>
          <a:p>
            <a:pPr indent="-342900" lvl="0" marL="457200" rtl="0" algn="l">
              <a:lnSpc>
                <a:spcPct val="95000"/>
              </a:lnSpc>
              <a:spcBef>
                <a:spcPts val="0"/>
              </a:spcBef>
              <a:spcAft>
                <a:spcPts val="0"/>
              </a:spcAft>
              <a:buClr>
                <a:schemeClr val="dk1"/>
              </a:buClr>
              <a:buSzPts val="1800"/>
              <a:buChar char="●"/>
            </a:pPr>
            <a:r>
              <a:rPr lang="en">
                <a:solidFill>
                  <a:schemeClr val="dk1"/>
                </a:solidFill>
              </a:rPr>
              <a:t>Adaptively terminate when the current partition is too far away from the query</a:t>
            </a:r>
            <a:endParaRPr>
              <a:solidFill>
                <a:schemeClr val="dk1"/>
              </a:solidFill>
            </a:endParaRPr>
          </a:p>
          <a:p>
            <a:pPr indent="-317500" lvl="1" marL="914400" rtl="0" algn="l">
              <a:lnSpc>
                <a:spcPct val="95000"/>
              </a:lnSpc>
              <a:spcBef>
                <a:spcPts val="0"/>
              </a:spcBef>
              <a:spcAft>
                <a:spcPts val="0"/>
              </a:spcAft>
              <a:buClr>
                <a:schemeClr val="dk1"/>
              </a:buClr>
              <a:buSzPts val="1400"/>
              <a:buChar char="○"/>
            </a:pPr>
            <a:r>
              <a:rPr lang="en">
                <a:solidFill>
                  <a:schemeClr val="dk1"/>
                </a:solidFill>
              </a:rPr>
              <a:t>Use distance of query to first centroid for reference</a:t>
            </a:r>
            <a:endParaRPr>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42900" lvl="0" marL="457200" rtl="0" algn="l">
              <a:lnSpc>
                <a:spcPct val="95000"/>
              </a:lnSpc>
              <a:spcBef>
                <a:spcPts val="1200"/>
              </a:spcBef>
              <a:spcAft>
                <a:spcPts val="0"/>
              </a:spcAft>
              <a:buClr>
                <a:schemeClr val="dk1"/>
              </a:buClr>
              <a:buSzPts val="1800"/>
              <a:buChar char="●"/>
            </a:pPr>
            <a:r>
              <a:rPr lang="en">
                <a:solidFill>
                  <a:schemeClr val="dk1"/>
                </a:solidFill>
              </a:rPr>
              <a:t>Early terminate when</a:t>
            </a:r>
            <a:endParaRPr>
              <a:solidFill>
                <a:schemeClr val="dk1"/>
              </a:solidFill>
            </a:endParaRPr>
          </a:p>
          <a:p>
            <a:pPr indent="0" lvl="0" marL="457200" rtl="0" algn="ctr">
              <a:lnSpc>
                <a:spcPct val="95000"/>
              </a:lnSpc>
              <a:spcBef>
                <a:spcPts val="1200"/>
              </a:spcBef>
              <a:spcAft>
                <a:spcPts val="0"/>
              </a:spcAft>
              <a:buNone/>
            </a:pPr>
            <a:r>
              <a:rPr lang="en">
                <a:solidFill>
                  <a:schemeClr val="dk1"/>
                </a:solidFill>
              </a:rPr>
              <a:t>	</a:t>
            </a:r>
            <a:r>
              <a:rPr b="1" lang="en">
                <a:solidFill>
                  <a:schemeClr val="accent5"/>
                </a:solidFill>
              </a:rPr>
              <a:t>dist</a:t>
            </a:r>
            <a:r>
              <a:rPr b="1" baseline="-25000" lang="en">
                <a:solidFill>
                  <a:schemeClr val="accent5"/>
                </a:solidFill>
              </a:rPr>
              <a:t>q→Ci</a:t>
            </a:r>
            <a:r>
              <a:rPr b="1" lang="en">
                <a:solidFill>
                  <a:schemeClr val="accent5"/>
                </a:solidFill>
              </a:rPr>
              <a:t> </a:t>
            </a:r>
            <a:r>
              <a:rPr b="1" lang="en">
                <a:solidFill>
                  <a:schemeClr val="dk1"/>
                </a:solidFill>
              </a:rPr>
              <a:t>&gt; ( 1 + </a:t>
            </a:r>
            <a:r>
              <a:rPr b="1" lang="en">
                <a:solidFill>
                  <a:schemeClr val="accent4"/>
                </a:solidFill>
              </a:rPr>
              <a:t>error</a:t>
            </a:r>
            <a:r>
              <a:rPr b="1" lang="en">
                <a:solidFill>
                  <a:srgbClr val="C00000"/>
                </a:solidFill>
              </a:rPr>
              <a:t> </a:t>
            </a:r>
            <a:r>
              <a:rPr b="1" lang="en">
                <a:solidFill>
                  <a:schemeClr val="dk1"/>
                </a:solidFill>
              </a:rPr>
              <a:t>) </a:t>
            </a:r>
            <a:r>
              <a:rPr b="1" lang="en">
                <a:solidFill>
                  <a:srgbClr val="C00000"/>
                </a:solidFill>
              </a:rPr>
              <a:t>dist</a:t>
            </a:r>
            <a:r>
              <a:rPr b="1" baseline="-25000" lang="en">
                <a:solidFill>
                  <a:srgbClr val="C00000"/>
                </a:solidFill>
              </a:rPr>
              <a:t>q→C1</a:t>
            </a:r>
            <a:endParaRPr>
              <a:solidFill>
                <a:srgbClr val="C00000"/>
              </a:solidFill>
            </a:endParaRPr>
          </a:p>
          <a:p>
            <a:pPr indent="0" lvl="0" marL="0" rtl="0" algn="l">
              <a:lnSpc>
                <a:spcPct val="95000"/>
              </a:lnSpc>
              <a:spcBef>
                <a:spcPts val="1200"/>
              </a:spcBef>
              <a:spcAft>
                <a:spcPts val="1200"/>
              </a:spcAft>
              <a:buNone/>
            </a:pPr>
            <a:r>
              <a:t/>
            </a:r>
            <a:endParaRPr>
              <a:solidFill>
                <a:schemeClr val="dk1"/>
              </a:solidFill>
            </a:endParaRPr>
          </a:p>
        </p:txBody>
      </p:sp>
      <p:sp>
        <p:nvSpPr>
          <p:cNvPr id="8019" name="Google Shape;8019;p281"/>
          <p:cNvSpPr txBox="1"/>
          <p:nvPr/>
        </p:nvSpPr>
        <p:spPr>
          <a:xfrm>
            <a:off x="1246083" y="3860747"/>
            <a:ext cx="4688400" cy="4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1"/>
                </a:solidFill>
                <a:latin typeface="Ubuntu"/>
                <a:ea typeface="Ubuntu"/>
                <a:cs typeface="Ubuntu"/>
                <a:sym typeface="Ubuntu"/>
              </a:rPr>
              <a:t>Tune for each recall target!</a:t>
            </a:r>
            <a:endParaRPr b="1" sz="1800">
              <a:solidFill>
                <a:schemeClr val="dk1"/>
              </a:solidFill>
              <a:latin typeface="Ubuntu"/>
              <a:ea typeface="Ubuntu"/>
              <a:cs typeface="Ubuntu"/>
              <a:sym typeface="Ubuntu"/>
            </a:endParaRPr>
          </a:p>
        </p:txBody>
      </p:sp>
      <p:sp>
        <p:nvSpPr>
          <p:cNvPr id="8020" name="Google Shape;8020;p281"/>
          <p:cNvSpPr/>
          <p:nvPr/>
        </p:nvSpPr>
        <p:spPr>
          <a:xfrm>
            <a:off x="3270939" y="2916444"/>
            <a:ext cx="632400" cy="4260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21" name="Google Shape;8021;p281"/>
          <p:cNvCxnSpPr>
            <a:stCxn id="8020" idx="2"/>
            <a:endCxn id="8019" idx="0"/>
          </p:cNvCxnSpPr>
          <p:nvPr/>
        </p:nvCxnSpPr>
        <p:spPr>
          <a:xfrm>
            <a:off x="3587139" y="3342444"/>
            <a:ext cx="3000" cy="518400"/>
          </a:xfrm>
          <a:prstGeom prst="straightConnector1">
            <a:avLst/>
          </a:prstGeom>
          <a:noFill/>
          <a:ln cap="flat" cmpd="sng" w="19050">
            <a:solidFill>
              <a:schemeClr val="dk1"/>
            </a:solidFill>
            <a:prstDash val="solid"/>
            <a:round/>
            <a:headEnd len="med" w="med" type="none"/>
            <a:tailEnd len="med" w="med" type="triangle"/>
          </a:ln>
        </p:spPr>
      </p:cxnSp>
      <p:sp>
        <p:nvSpPr>
          <p:cNvPr id="8022" name="Google Shape;8022;p281"/>
          <p:cNvSpPr/>
          <p:nvPr/>
        </p:nvSpPr>
        <p:spPr>
          <a:xfrm>
            <a:off x="6428225"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 → </a:t>
            </a:r>
            <a:r>
              <a:rPr b="1" lang="en" sz="1200">
                <a:solidFill>
                  <a:schemeClr val="accent4"/>
                </a:solidFill>
                <a:latin typeface="Ubuntu"/>
                <a:ea typeface="Ubuntu"/>
                <a:cs typeface="Ubuntu"/>
                <a:sym typeface="Ubuntu"/>
              </a:rPr>
              <a:t>error=0.9</a:t>
            </a:r>
            <a:endParaRPr b="1" sz="1200">
              <a:solidFill>
                <a:schemeClr val="accent4"/>
              </a:solidFill>
              <a:latin typeface="Ubuntu"/>
              <a:ea typeface="Ubuntu"/>
              <a:cs typeface="Ubuntu"/>
              <a:sym typeface="Ubuntu"/>
            </a:endParaRPr>
          </a:p>
        </p:txBody>
      </p:sp>
      <p:sp>
        <p:nvSpPr>
          <p:cNvPr id="8023" name="Google Shape;8023;p281"/>
          <p:cNvSpPr txBox="1"/>
          <p:nvPr/>
        </p:nvSpPr>
        <p:spPr>
          <a:xfrm>
            <a:off x="7615491" y="308103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C00000"/>
                </a:solidFill>
                <a:latin typeface="Ubuntu"/>
                <a:ea typeface="Ubuntu"/>
                <a:cs typeface="Ubuntu"/>
                <a:sym typeface="Ubuntu"/>
              </a:rPr>
              <a:t>0.1</a:t>
            </a:r>
            <a:endParaRPr b="1" sz="1000">
              <a:solidFill>
                <a:srgbClr val="C00000"/>
              </a:solidFill>
              <a:latin typeface="Ubuntu"/>
              <a:ea typeface="Ubuntu"/>
              <a:cs typeface="Ubuntu"/>
              <a:sym typeface="Ubuntu"/>
            </a:endParaRPr>
          </a:p>
        </p:txBody>
      </p:sp>
      <p:sp>
        <p:nvSpPr>
          <p:cNvPr id="8024" name="Google Shape;8024;p281"/>
          <p:cNvSpPr txBox="1"/>
          <p:nvPr/>
        </p:nvSpPr>
        <p:spPr>
          <a:xfrm>
            <a:off x="7701528" y="2460948"/>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0.19</a:t>
            </a:r>
            <a:endParaRPr sz="1000">
              <a:solidFill>
                <a:schemeClr val="dk1"/>
              </a:solidFill>
              <a:latin typeface="Ubuntu"/>
              <a:ea typeface="Ubuntu"/>
              <a:cs typeface="Ubuntu"/>
              <a:sym typeface="Ubuntu"/>
            </a:endParaRPr>
          </a:p>
        </p:txBody>
      </p:sp>
      <p:sp>
        <p:nvSpPr>
          <p:cNvPr id="8025" name="Google Shape;8025;p281"/>
          <p:cNvSpPr txBox="1"/>
          <p:nvPr/>
        </p:nvSpPr>
        <p:spPr>
          <a:xfrm>
            <a:off x="6335953" y="287807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0097A7"/>
                </a:solidFill>
                <a:latin typeface="Ubuntu"/>
                <a:ea typeface="Ubuntu"/>
                <a:cs typeface="Ubuntu"/>
                <a:sym typeface="Ubuntu"/>
              </a:rPr>
              <a:t>0.3</a:t>
            </a:r>
            <a:endParaRPr b="1" sz="1000">
              <a:solidFill>
                <a:srgbClr val="0097A7"/>
              </a:solidFill>
              <a:latin typeface="Ubuntu"/>
              <a:ea typeface="Ubuntu"/>
              <a:cs typeface="Ubuntu"/>
              <a:sym typeface="Ubuntu"/>
            </a:endParaRPr>
          </a:p>
        </p:txBody>
      </p:sp>
      <p:sp>
        <p:nvSpPr>
          <p:cNvPr id="8026" name="Google Shape;8026;p281"/>
          <p:cNvSpPr txBox="1"/>
          <p:nvPr/>
        </p:nvSpPr>
        <p:spPr>
          <a:xfrm>
            <a:off x="6220132" y="2520200"/>
            <a:ext cx="939600" cy="37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C00000"/>
                </a:solidFill>
                <a:latin typeface="Ubuntu"/>
                <a:ea typeface="Ubuntu"/>
                <a:cs typeface="Ubuntu"/>
                <a:sym typeface="Ubuntu"/>
              </a:rPr>
              <a:t>Stop!</a:t>
            </a:r>
            <a:endParaRPr b="1">
              <a:solidFill>
                <a:srgbClr val="C00000"/>
              </a:solidFill>
              <a:latin typeface="Ubuntu"/>
              <a:ea typeface="Ubuntu"/>
              <a:cs typeface="Ubuntu"/>
              <a:sym typeface="Ubuntu"/>
            </a:endParaRPr>
          </a:p>
        </p:txBody>
      </p:sp>
      <p:sp>
        <p:nvSpPr>
          <p:cNvPr id="8027" name="Google Shape;8027;p281"/>
          <p:cNvSpPr txBox="1"/>
          <p:nvPr/>
        </p:nvSpPr>
        <p:spPr>
          <a:xfrm>
            <a:off x="8101341" y="329642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0.18</a:t>
            </a:r>
            <a:endParaRPr sz="1000">
              <a:solidFill>
                <a:schemeClr val="dk1"/>
              </a:solidFill>
              <a:latin typeface="Ubuntu"/>
              <a:ea typeface="Ubuntu"/>
              <a:cs typeface="Ubuntu"/>
              <a:sym typeface="Ubuntu"/>
            </a:endParaRPr>
          </a:p>
        </p:txBody>
      </p:sp>
      <p:sp>
        <p:nvSpPr>
          <p:cNvPr id="8028" name="Google Shape;8028;p281"/>
          <p:cNvSpPr txBox="1"/>
          <p:nvPr/>
        </p:nvSpPr>
        <p:spPr>
          <a:xfrm>
            <a:off x="7703941" y="3596873"/>
            <a:ext cx="4779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0.15</a:t>
            </a:r>
            <a:endParaRPr sz="1000">
              <a:solidFill>
                <a:schemeClr val="dk1"/>
              </a:solidFill>
              <a:latin typeface="Ubuntu"/>
              <a:ea typeface="Ubuntu"/>
              <a:cs typeface="Ubuntu"/>
              <a:sym typeface="Ubuntu"/>
            </a:endParaRPr>
          </a:p>
        </p:txBody>
      </p:sp>
      <p:sp>
        <p:nvSpPr>
          <p:cNvPr id="8029" name="Google Shape;8029;p281"/>
          <p:cNvSpPr/>
          <p:nvPr/>
        </p:nvSpPr>
        <p:spPr>
          <a:xfrm>
            <a:off x="232250" y="4576306"/>
            <a:ext cx="1561200" cy="400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Rule based</a:t>
            </a:r>
            <a:endParaRPr>
              <a:latin typeface="Ubuntu"/>
              <a:ea typeface="Ubuntu"/>
              <a:cs typeface="Ubuntu"/>
              <a:sym typeface="Ubuntu"/>
            </a:endParaRPr>
          </a:p>
        </p:txBody>
      </p:sp>
      <p:sp>
        <p:nvSpPr>
          <p:cNvPr id="8030" name="Google Shape;8030;p281"/>
          <p:cNvSpPr/>
          <p:nvPr/>
        </p:nvSpPr>
        <p:spPr>
          <a:xfrm>
            <a:off x="1864675" y="4475175"/>
            <a:ext cx="2562900" cy="5979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latin typeface="Ubuntu"/>
                <a:ea typeface="Ubuntu"/>
                <a:cs typeface="Ubuntu"/>
                <a:sym typeface="Ubuntu"/>
              </a:rPr>
              <a:t>Extension to kNN-graphs</a:t>
            </a:r>
            <a:br>
              <a:rPr lang="en">
                <a:latin typeface="Ubuntu"/>
                <a:ea typeface="Ubuntu"/>
                <a:cs typeface="Ubuntu"/>
                <a:sym typeface="Ubuntu"/>
              </a:rPr>
            </a:br>
            <a:r>
              <a:rPr lang="en">
                <a:latin typeface="Ubuntu"/>
                <a:ea typeface="Ubuntu"/>
                <a:cs typeface="Ubuntu"/>
                <a:sym typeface="Ubuntu"/>
              </a:rPr>
              <a:t>Optimized error tuning</a:t>
            </a:r>
            <a:endParaRPr>
              <a:latin typeface="Ubuntu"/>
              <a:ea typeface="Ubuntu"/>
              <a:cs typeface="Ubuntu"/>
              <a:sym typeface="Ubuntu"/>
            </a:endParaRPr>
          </a:p>
        </p:txBody>
      </p:sp>
    </p:spTree>
  </p:cSld>
  <p:clrMapOvr>
    <a:masterClrMapping/>
  </p:clrMapOvr>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4" name="Shape 8034"/>
        <p:cNvGrpSpPr/>
        <p:nvPr/>
      </p:nvGrpSpPr>
      <p:grpSpPr>
        <a:xfrm>
          <a:off x="0" y="0"/>
          <a:ext cx="0" cy="0"/>
          <a:chOff x="0" y="0"/>
          <a:chExt cx="0" cy="0"/>
        </a:xfrm>
      </p:grpSpPr>
      <p:sp>
        <p:nvSpPr>
          <p:cNvPr id="8035" name="Google Shape;8035;p28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Quake (IVF)</a:t>
            </a:r>
            <a:endParaRPr>
              <a:latin typeface="Ubuntu"/>
              <a:ea typeface="Ubuntu"/>
              <a:cs typeface="Ubuntu"/>
              <a:sym typeface="Ubuntu"/>
            </a:endParaRPr>
          </a:p>
        </p:txBody>
      </p:sp>
      <p:sp>
        <p:nvSpPr>
          <p:cNvPr id="8036" name="Google Shape;8036;p282"/>
          <p:cNvSpPr txBox="1"/>
          <p:nvPr>
            <p:ph idx="1" type="body"/>
          </p:nvPr>
        </p:nvSpPr>
        <p:spPr>
          <a:xfrm>
            <a:off x="0" y="1398725"/>
            <a:ext cx="5972100" cy="252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Estimate the recall each IVF partition contributes</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Volume overlap</a:t>
            </a:r>
            <a:r>
              <a:rPr lang="en">
                <a:solidFill>
                  <a:schemeClr val="dk1"/>
                </a:solidFill>
              </a:rPr>
              <a:t> between the </a:t>
            </a:r>
            <a:r>
              <a:rPr b="1" lang="en">
                <a:solidFill>
                  <a:schemeClr val="dk1"/>
                </a:solidFill>
              </a:rPr>
              <a:t>hypersphere of query and k-th nn (ρ</a:t>
            </a:r>
            <a:r>
              <a:rPr b="1" baseline="-25000" lang="en">
                <a:solidFill>
                  <a:schemeClr val="dk1"/>
                </a:solidFill>
              </a:rPr>
              <a:t>k</a:t>
            </a:r>
            <a:r>
              <a:rPr b="1" lang="en">
                <a:solidFill>
                  <a:schemeClr val="dk1"/>
                </a:solidFill>
              </a:rPr>
              <a:t>)</a:t>
            </a:r>
            <a:r>
              <a:rPr lang="en">
                <a:solidFill>
                  <a:schemeClr val="dk1"/>
                </a:solidFill>
              </a:rPr>
              <a:t> and each partition </a:t>
            </a:r>
            <a:r>
              <a:rPr b="1" lang="en">
                <a:solidFill>
                  <a:schemeClr val="dk1"/>
                </a:solidFill>
              </a:rPr>
              <a:t>P</a:t>
            </a:r>
            <a:r>
              <a:rPr b="1" baseline="-25000" lang="en">
                <a:solidFill>
                  <a:schemeClr val="dk1"/>
                </a:solidFill>
              </a:rPr>
              <a:t>i</a:t>
            </a:r>
            <a:endParaRPr i="1">
              <a:solidFill>
                <a:schemeClr val="dk1"/>
              </a:solidFill>
            </a:endParaRPr>
          </a:p>
          <a:p>
            <a:pPr indent="457200" lvl="0" marL="0" rtl="0" algn="ctr">
              <a:spcBef>
                <a:spcPts val="1200"/>
              </a:spcBef>
              <a:spcAft>
                <a:spcPts val="0"/>
              </a:spcAft>
              <a:buNone/>
            </a:pPr>
            <a:r>
              <a:rPr b="1" lang="en" sz="1400">
                <a:solidFill>
                  <a:schemeClr val="dk1"/>
                </a:solidFill>
              </a:rPr>
              <a:t>Recall</a:t>
            </a:r>
            <a:r>
              <a:rPr b="1" baseline="-25000" lang="en" sz="1400">
                <a:solidFill>
                  <a:schemeClr val="dk1"/>
                </a:solidFill>
              </a:rPr>
              <a:t>Pi</a:t>
            </a:r>
            <a:r>
              <a:rPr b="1" lang="en" sz="1400">
                <a:solidFill>
                  <a:schemeClr val="dk1"/>
                </a:solidFill>
              </a:rPr>
              <a:t> = Vol(B(q, ρ</a:t>
            </a:r>
            <a:r>
              <a:rPr b="1" baseline="-25000" lang="en" sz="1400">
                <a:solidFill>
                  <a:schemeClr val="dk1"/>
                </a:solidFill>
              </a:rPr>
              <a:t>k</a:t>
            </a:r>
            <a:r>
              <a:rPr b="1" lang="en" sz="1400">
                <a:solidFill>
                  <a:schemeClr val="dk1"/>
                </a:solidFill>
              </a:rPr>
              <a:t>) ∩ P</a:t>
            </a:r>
            <a:r>
              <a:rPr b="1" baseline="-25000" lang="en" sz="1400">
                <a:solidFill>
                  <a:schemeClr val="dk1"/>
                </a:solidFill>
              </a:rPr>
              <a:t>i</a:t>
            </a:r>
            <a:r>
              <a:rPr b="1" lang="en" sz="1400">
                <a:solidFill>
                  <a:schemeClr val="dk1"/>
                </a:solidFill>
              </a:rPr>
              <a:t>) ) / Vol(B(q, ρ</a:t>
            </a:r>
            <a:r>
              <a:rPr b="1" baseline="-25000" lang="en" sz="1400">
                <a:solidFill>
                  <a:schemeClr val="dk1"/>
                </a:solidFill>
              </a:rPr>
              <a:t>k</a:t>
            </a:r>
            <a:r>
              <a:rPr b="1" lang="en" sz="1400">
                <a:solidFill>
                  <a:schemeClr val="dk1"/>
                </a:solidFill>
              </a:rPr>
              <a:t>)) </a:t>
            </a:r>
            <a:endParaRPr b="1" sz="1400">
              <a:solidFill>
                <a:schemeClr val="dk1"/>
              </a:solidFill>
            </a:endParaRPr>
          </a:p>
          <a:p>
            <a:pPr indent="0" lvl="0" marL="0" rtl="0" algn="l">
              <a:spcBef>
                <a:spcPts val="1200"/>
              </a:spcBef>
              <a:spcAft>
                <a:spcPts val="1200"/>
              </a:spcAft>
              <a:buNone/>
            </a:pPr>
            <a:r>
              <a:t/>
            </a:r>
            <a:endParaRPr>
              <a:solidFill>
                <a:schemeClr val="dk1"/>
              </a:solidFill>
            </a:endParaRPr>
          </a:p>
        </p:txBody>
      </p:sp>
      <p:sp>
        <p:nvSpPr>
          <p:cNvPr id="8037" name="Google Shape;8037;p282"/>
          <p:cNvSpPr txBox="1"/>
          <p:nvPr/>
        </p:nvSpPr>
        <p:spPr>
          <a:xfrm>
            <a:off x="0" y="120823"/>
            <a:ext cx="7023000" cy="4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Mohoney et al. "Quake: Adaptive Indexing for Vector Search" OSDI 2025.</a:t>
            </a:r>
            <a:endParaRPr sz="900">
              <a:solidFill>
                <a:schemeClr val="dk2"/>
              </a:solidFill>
              <a:latin typeface="Ubuntu"/>
              <a:ea typeface="Ubuntu"/>
              <a:cs typeface="Ubuntu"/>
              <a:sym typeface="Ubuntu"/>
            </a:endParaRPr>
          </a:p>
        </p:txBody>
      </p:sp>
      <p:sp>
        <p:nvSpPr>
          <p:cNvPr id="8038" name="Google Shape;8038;p282"/>
          <p:cNvSpPr txBox="1"/>
          <p:nvPr>
            <p:ph idx="12" type="sldNum"/>
          </p:nvPr>
        </p:nvSpPr>
        <p:spPr>
          <a:xfrm>
            <a:off x="8613336" y="4800254"/>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2" name="Shape 8042"/>
        <p:cNvGrpSpPr/>
        <p:nvPr/>
      </p:nvGrpSpPr>
      <p:grpSpPr>
        <a:xfrm>
          <a:off x="0" y="0"/>
          <a:ext cx="0" cy="0"/>
          <a:chOff x="0" y="0"/>
          <a:chExt cx="0" cy="0"/>
        </a:xfrm>
      </p:grpSpPr>
      <p:sp>
        <p:nvSpPr>
          <p:cNvPr id="8043" name="Google Shape;8043;p28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Quake (IVF)</a:t>
            </a:r>
            <a:endParaRPr>
              <a:latin typeface="Ubuntu"/>
              <a:ea typeface="Ubuntu"/>
              <a:cs typeface="Ubuntu"/>
              <a:sym typeface="Ubuntu"/>
            </a:endParaRPr>
          </a:p>
        </p:txBody>
      </p:sp>
      <p:sp>
        <p:nvSpPr>
          <p:cNvPr id="8044" name="Google Shape;8044;p28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045" name="Google Shape;8045;p283"/>
          <p:cNvSpPr txBox="1"/>
          <p:nvPr>
            <p:ph idx="1" type="body"/>
          </p:nvPr>
        </p:nvSpPr>
        <p:spPr>
          <a:xfrm>
            <a:off x="0" y="1398725"/>
            <a:ext cx="5972100" cy="252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Estimate the recall each IVF partition contributes</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Volume overlap</a:t>
            </a:r>
            <a:r>
              <a:rPr lang="en">
                <a:solidFill>
                  <a:schemeClr val="dk1"/>
                </a:solidFill>
              </a:rPr>
              <a:t> between the </a:t>
            </a:r>
            <a:r>
              <a:rPr b="1" lang="en">
                <a:solidFill>
                  <a:schemeClr val="dk1"/>
                </a:solidFill>
              </a:rPr>
              <a:t>hypersphere of query and k-th nn (ρ</a:t>
            </a:r>
            <a:r>
              <a:rPr b="1" baseline="-25000" lang="en">
                <a:solidFill>
                  <a:schemeClr val="dk1"/>
                </a:solidFill>
              </a:rPr>
              <a:t>k</a:t>
            </a:r>
            <a:r>
              <a:rPr b="1" lang="en">
                <a:solidFill>
                  <a:schemeClr val="dk1"/>
                </a:solidFill>
              </a:rPr>
              <a:t>)</a:t>
            </a:r>
            <a:r>
              <a:rPr lang="en">
                <a:solidFill>
                  <a:schemeClr val="dk1"/>
                </a:solidFill>
              </a:rPr>
              <a:t> and each partition </a:t>
            </a:r>
            <a:r>
              <a:rPr b="1" lang="en">
                <a:solidFill>
                  <a:schemeClr val="dk1"/>
                </a:solidFill>
              </a:rPr>
              <a:t>P</a:t>
            </a:r>
            <a:r>
              <a:rPr b="1" baseline="-25000" lang="en">
                <a:solidFill>
                  <a:schemeClr val="dk1"/>
                </a:solidFill>
              </a:rPr>
              <a:t>i</a:t>
            </a:r>
            <a:endParaRPr i="1">
              <a:solidFill>
                <a:schemeClr val="dk1"/>
              </a:solidFill>
            </a:endParaRPr>
          </a:p>
          <a:p>
            <a:pPr indent="457200" lvl="0" marL="0" rtl="0" algn="ctr">
              <a:spcBef>
                <a:spcPts val="1200"/>
              </a:spcBef>
              <a:spcAft>
                <a:spcPts val="0"/>
              </a:spcAft>
              <a:buNone/>
            </a:pPr>
            <a:r>
              <a:rPr b="1" lang="en" sz="1400">
                <a:solidFill>
                  <a:schemeClr val="dk1"/>
                </a:solidFill>
              </a:rPr>
              <a:t>Recall</a:t>
            </a:r>
            <a:r>
              <a:rPr b="1" baseline="-25000" lang="en" sz="1400">
                <a:solidFill>
                  <a:schemeClr val="dk1"/>
                </a:solidFill>
              </a:rPr>
              <a:t>Pi</a:t>
            </a:r>
            <a:r>
              <a:rPr b="1" lang="en" sz="1400">
                <a:solidFill>
                  <a:schemeClr val="dk1"/>
                </a:solidFill>
              </a:rPr>
              <a:t> = Vol(B(q, ρ</a:t>
            </a:r>
            <a:r>
              <a:rPr b="1" baseline="-25000" lang="en" sz="1400">
                <a:solidFill>
                  <a:schemeClr val="dk1"/>
                </a:solidFill>
              </a:rPr>
              <a:t>k</a:t>
            </a:r>
            <a:r>
              <a:rPr b="1" lang="en" sz="1400">
                <a:solidFill>
                  <a:schemeClr val="dk1"/>
                </a:solidFill>
              </a:rPr>
              <a:t>) ∩ P</a:t>
            </a:r>
            <a:r>
              <a:rPr b="1" baseline="-25000" lang="en" sz="1400">
                <a:solidFill>
                  <a:schemeClr val="dk1"/>
                </a:solidFill>
              </a:rPr>
              <a:t>i</a:t>
            </a:r>
            <a:r>
              <a:rPr b="1" lang="en" sz="1400">
                <a:solidFill>
                  <a:schemeClr val="dk1"/>
                </a:solidFill>
              </a:rPr>
              <a:t>) ) / Vol(B(q, ρ</a:t>
            </a:r>
            <a:r>
              <a:rPr b="1" baseline="-25000" lang="en" sz="1400">
                <a:solidFill>
                  <a:schemeClr val="dk1"/>
                </a:solidFill>
              </a:rPr>
              <a:t>k</a:t>
            </a:r>
            <a:r>
              <a:rPr b="1" lang="en" sz="1400">
                <a:solidFill>
                  <a:schemeClr val="dk1"/>
                </a:solidFill>
              </a:rPr>
              <a:t>)) </a:t>
            </a:r>
            <a:endParaRPr b="1" sz="1400">
              <a:solidFill>
                <a:schemeClr val="dk1"/>
              </a:solidFill>
            </a:endParaRPr>
          </a:p>
          <a:p>
            <a:pPr indent="0" lvl="0" marL="0" rtl="0" algn="l">
              <a:spcBef>
                <a:spcPts val="1200"/>
              </a:spcBef>
              <a:spcAft>
                <a:spcPts val="0"/>
              </a:spcAft>
              <a:buNone/>
            </a:pPr>
            <a:r>
              <a:t/>
            </a:r>
            <a:endParaRPr sz="8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Visit each partition under target recall is reached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After each partition, each Recall</a:t>
            </a:r>
            <a:r>
              <a:rPr baseline="-25000" lang="en">
                <a:solidFill>
                  <a:schemeClr val="dk1"/>
                </a:solidFill>
              </a:rPr>
              <a:t>Pi</a:t>
            </a:r>
            <a:r>
              <a:rPr lang="en">
                <a:solidFill>
                  <a:schemeClr val="dk1"/>
                </a:solidFill>
              </a:rPr>
              <a:t> is re-evaluated based on the updated k-th nn </a:t>
            </a:r>
            <a:endParaRPr>
              <a:solidFill>
                <a:schemeClr val="dk1"/>
              </a:solidFill>
            </a:endParaRPr>
          </a:p>
        </p:txBody>
      </p:sp>
      <p:sp>
        <p:nvSpPr>
          <p:cNvPr id="8046" name="Google Shape;8046;p283"/>
          <p:cNvSpPr txBox="1"/>
          <p:nvPr/>
        </p:nvSpPr>
        <p:spPr>
          <a:xfrm>
            <a:off x="0" y="120823"/>
            <a:ext cx="7023000" cy="4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Mohoney et al. "Quake: Adaptive Indexing for Vector Search" OSDI 2025.</a:t>
            </a:r>
            <a:endParaRPr sz="900">
              <a:solidFill>
                <a:schemeClr val="dk2"/>
              </a:solidFill>
              <a:latin typeface="Ubuntu"/>
              <a:ea typeface="Ubuntu"/>
              <a:cs typeface="Ubuntu"/>
              <a:sym typeface="Ubuntu"/>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A Brief History of Vector Similarity Search</a:t>
            </a:r>
            <a:endParaRPr/>
          </a:p>
        </p:txBody>
      </p:sp>
      <p:sp>
        <p:nvSpPr>
          <p:cNvPr id="461" name="Google Shape;461;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p:txBody>
      </p:sp>
      <p:sp>
        <p:nvSpPr>
          <p:cNvPr id="462" name="Google Shape;462;p50"/>
          <p:cNvSpPr txBox="1"/>
          <p:nvPr>
            <p:ph idx="12" type="sldNum"/>
          </p:nvPr>
        </p:nvSpPr>
        <p:spPr>
          <a:xfrm>
            <a:off x="8472457" y="4637590"/>
            <a:ext cx="552000" cy="4359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63" name="Google Shape;463;p50"/>
          <p:cNvPicPr preferRelativeResize="0"/>
          <p:nvPr/>
        </p:nvPicPr>
        <p:blipFill rotWithShape="1">
          <a:blip r:embed="rId3">
            <a:alphaModFix/>
          </a:blip>
          <a:srcRect b="0" l="0" r="34482" t="0"/>
          <a:stretch/>
        </p:blipFill>
        <p:spPr>
          <a:xfrm>
            <a:off x="69449" y="1096463"/>
            <a:ext cx="2939971" cy="1744819"/>
          </a:xfrm>
          <a:prstGeom prst="rect">
            <a:avLst/>
          </a:prstGeom>
          <a:noFill/>
          <a:ln>
            <a:noFill/>
          </a:ln>
        </p:spPr>
      </p:pic>
      <p:pic>
        <p:nvPicPr>
          <p:cNvPr id="464" name="Google Shape;464;p50"/>
          <p:cNvPicPr preferRelativeResize="0"/>
          <p:nvPr/>
        </p:nvPicPr>
        <p:blipFill rotWithShape="1">
          <a:blip r:embed="rId4">
            <a:alphaModFix/>
          </a:blip>
          <a:srcRect b="0" l="0" r="0" t="0"/>
          <a:stretch/>
        </p:blipFill>
        <p:spPr>
          <a:xfrm>
            <a:off x="3048009" y="1144316"/>
            <a:ext cx="4502287" cy="1649111"/>
          </a:xfrm>
          <a:prstGeom prst="rect">
            <a:avLst/>
          </a:prstGeom>
          <a:noFill/>
          <a:ln>
            <a:noFill/>
          </a:ln>
        </p:spPr>
      </p:pic>
      <p:pic>
        <p:nvPicPr>
          <p:cNvPr id="465" name="Google Shape;465;p50"/>
          <p:cNvPicPr preferRelativeResize="0"/>
          <p:nvPr/>
        </p:nvPicPr>
        <p:blipFill rotWithShape="1">
          <a:blip r:embed="rId5">
            <a:alphaModFix/>
          </a:blip>
          <a:srcRect b="0" l="0" r="0" t="0"/>
          <a:stretch/>
        </p:blipFill>
        <p:spPr>
          <a:xfrm>
            <a:off x="7662815" y="1343643"/>
            <a:ext cx="1315904" cy="1445603"/>
          </a:xfrm>
          <a:prstGeom prst="rect">
            <a:avLst/>
          </a:prstGeom>
          <a:noFill/>
          <a:ln>
            <a:noFill/>
          </a:ln>
        </p:spPr>
      </p:pic>
      <p:sp>
        <p:nvSpPr>
          <p:cNvPr id="466" name="Google Shape;466;p50"/>
          <p:cNvSpPr txBox="1"/>
          <p:nvPr/>
        </p:nvSpPr>
        <p:spPr>
          <a:xfrm>
            <a:off x="7971099" y="1050208"/>
            <a:ext cx="707700" cy="30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LSH</a:t>
            </a:r>
            <a:endParaRPr b="1" i="0" sz="1050" u="none" cap="none" strike="noStrike">
              <a:solidFill>
                <a:schemeClr val="dk1"/>
              </a:solidFill>
              <a:latin typeface="Arial"/>
              <a:ea typeface="Arial"/>
              <a:cs typeface="Arial"/>
              <a:sym typeface="Arial"/>
            </a:endParaRPr>
          </a:p>
        </p:txBody>
      </p:sp>
      <p:pic>
        <p:nvPicPr>
          <p:cNvPr id="467" name="Google Shape;467;p50"/>
          <p:cNvPicPr preferRelativeResize="0"/>
          <p:nvPr/>
        </p:nvPicPr>
        <p:blipFill rotWithShape="1">
          <a:blip r:embed="rId6">
            <a:alphaModFix/>
          </a:blip>
          <a:srcRect b="0" l="0" r="0" t="0"/>
          <a:stretch/>
        </p:blipFill>
        <p:spPr>
          <a:xfrm>
            <a:off x="63228" y="3117451"/>
            <a:ext cx="1417716" cy="1889212"/>
          </a:xfrm>
          <a:prstGeom prst="rect">
            <a:avLst/>
          </a:prstGeom>
          <a:noFill/>
          <a:ln>
            <a:noFill/>
          </a:ln>
        </p:spPr>
      </p:pic>
      <p:sp>
        <p:nvSpPr>
          <p:cNvPr id="468" name="Google Shape;468;p50"/>
          <p:cNvSpPr txBox="1"/>
          <p:nvPr/>
        </p:nvSpPr>
        <p:spPr>
          <a:xfrm>
            <a:off x="373257" y="2869426"/>
            <a:ext cx="707700" cy="30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iSAX</a:t>
            </a:r>
            <a:endParaRPr b="1" i="0" sz="1050" u="none" cap="none" strike="noStrike">
              <a:solidFill>
                <a:schemeClr val="dk1"/>
              </a:solidFill>
              <a:latin typeface="Arial"/>
              <a:ea typeface="Arial"/>
              <a:cs typeface="Arial"/>
              <a:sym typeface="Arial"/>
            </a:endParaRPr>
          </a:p>
        </p:txBody>
      </p:sp>
      <p:pic>
        <p:nvPicPr>
          <p:cNvPr id="469" name="Google Shape;469;p50"/>
          <p:cNvPicPr preferRelativeResize="0"/>
          <p:nvPr/>
        </p:nvPicPr>
        <p:blipFill rotWithShape="1">
          <a:blip r:embed="rId7">
            <a:alphaModFix/>
          </a:blip>
          <a:srcRect b="0" l="0" r="0" t="0"/>
          <a:stretch/>
        </p:blipFill>
        <p:spPr>
          <a:xfrm>
            <a:off x="1603592" y="3252821"/>
            <a:ext cx="1294278" cy="1744818"/>
          </a:xfrm>
          <a:prstGeom prst="rect">
            <a:avLst/>
          </a:prstGeom>
          <a:noFill/>
          <a:ln>
            <a:noFill/>
          </a:ln>
        </p:spPr>
      </p:pic>
      <p:sp>
        <p:nvSpPr>
          <p:cNvPr id="470" name="Google Shape;470;p50"/>
          <p:cNvSpPr txBox="1"/>
          <p:nvPr/>
        </p:nvSpPr>
        <p:spPr>
          <a:xfrm>
            <a:off x="1911099" y="2965057"/>
            <a:ext cx="707700" cy="30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DSTREE</a:t>
            </a:r>
            <a:endParaRPr b="1" i="0" sz="1050" u="none" cap="none" strike="noStrike">
              <a:solidFill>
                <a:schemeClr val="dk1"/>
              </a:solidFill>
              <a:latin typeface="Arial"/>
              <a:ea typeface="Arial"/>
              <a:cs typeface="Arial"/>
              <a:sym typeface="Arial"/>
            </a:endParaRPr>
          </a:p>
        </p:txBody>
      </p:sp>
      <p:pic>
        <p:nvPicPr>
          <p:cNvPr id="471" name="Google Shape;471;p50"/>
          <p:cNvPicPr preferRelativeResize="0"/>
          <p:nvPr/>
        </p:nvPicPr>
        <p:blipFill rotWithShape="1">
          <a:blip r:embed="rId8">
            <a:alphaModFix/>
          </a:blip>
          <a:srcRect b="0" l="0" r="0" t="0"/>
          <a:stretch/>
        </p:blipFill>
        <p:spPr>
          <a:xfrm>
            <a:off x="6585668" y="3216295"/>
            <a:ext cx="1354480" cy="1862893"/>
          </a:xfrm>
          <a:prstGeom prst="rect">
            <a:avLst/>
          </a:prstGeom>
          <a:noFill/>
          <a:ln>
            <a:noFill/>
          </a:ln>
        </p:spPr>
      </p:pic>
      <p:sp>
        <p:nvSpPr>
          <p:cNvPr id="472" name="Google Shape;472;p50"/>
          <p:cNvSpPr txBox="1"/>
          <p:nvPr/>
        </p:nvSpPr>
        <p:spPr>
          <a:xfrm>
            <a:off x="6870841" y="2923782"/>
            <a:ext cx="711900" cy="337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IVF</a:t>
            </a:r>
            <a:endParaRPr b="1" i="0" sz="1050" u="none" cap="none" strike="noStrike">
              <a:solidFill>
                <a:schemeClr val="dk1"/>
              </a:solidFill>
              <a:latin typeface="Arial"/>
              <a:ea typeface="Arial"/>
              <a:cs typeface="Arial"/>
              <a:sym typeface="Arial"/>
            </a:endParaRPr>
          </a:p>
        </p:txBody>
      </p:sp>
      <p:pic>
        <p:nvPicPr>
          <p:cNvPr id="473" name="Google Shape;473;p50"/>
          <p:cNvPicPr preferRelativeResize="0"/>
          <p:nvPr/>
        </p:nvPicPr>
        <p:blipFill rotWithShape="1">
          <a:blip r:embed="rId9">
            <a:alphaModFix/>
          </a:blip>
          <a:srcRect b="0" l="0" r="0" t="0"/>
          <a:stretch/>
        </p:blipFill>
        <p:spPr>
          <a:xfrm>
            <a:off x="8016392" y="3185905"/>
            <a:ext cx="1035371" cy="1781643"/>
          </a:xfrm>
          <a:prstGeom prst="rect">
            <a:avLst/>
          </a:prstGeom>
          <a:noFill/>
          <a:ln>
            <a:noFill/>
          </a:ln>
        </p:spPr>
      </p:pic>
      <p:sp>
        <p:nvSpPr>
          <p:cNvPr id="474" name="Google Shape;474;p50"/>
          <p:cNvSpPr txBox="1"/>
          <p:nvPr/>
        </p:nvSpPr>
        <p:spPr>
          <a:xfrm>
            <a:off x="8152564" y="2919702"/>
            <a:ext cx="711900" cy="337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HNSW</a:t>
            </a:r>
            <a:endParaRPr b="1" i="0" sz="1050" u="none" cap="none" strike="noStrike">
              <a:solidFill>
                <a:schemeClr val="dk1"/>
              </a:solidFill>
              <a:latin typeface="Arial"/>
              <a:ea typeface="Arial"/>
              <a:cs typeface="Arial"/>
              <a:sym typeface="Arial"/>
            </a:endParaRPr>
          </a:p>
        </p:txBody>
      </p:sp>
      <p:pic>
        <p:nvPicPr>
          <p:cNvPr id="475" name="Google Shape;475;p50"/>
          <p:cNvPicPr preferRelativeResize="0"/>
          <p:nvPr/>
        </p:nvPicPr>
        <p:blipFill rotWithShape="1">
          <a:blip r:embed="rId10">
            <a:alphaModFix/>
          </a:blip>
          <a:srcRect b="0" l="0" r="0" t="0"/>
          <a:stretch/>
        </p:blipFill>
        <p:spPr>
          <a:xfrm>
            <a:off x="3000460" y="3166437"/>
            <a:ext cx="1347940" cy="1917586"/>
          </a:xfrm>
          <a:prstGeom prst="rect">
            <a:avLst/>
          </a:prstGeom>
          <a:noFill/>
          <a:ln>
            <a:noFill/>
          </a:ln>
        </p:spPr>
      </p:pic>
      <p:sp>
        <p:nvSpPr>
          <p:cNvPr id="476" name="Google Shape;476;p50"/>
          <p:cNvSpPr txBox="1"/>
          <p:nvPr/>
        </p:nvSpPr>
        <p:spPr>
          <a:xfrm>
            <a:off x="3360012" y="2914690"/>
            <a:ext cx="707700" cy="30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MESSI</a:t>
            </a:r>
            <a:endParaRPr b="1" i="0" sz="1050" u="none" cap="none" strike="noStrike">
              <a:solidFill>
                <a:schemeClr val="dk1"/>
              </a:solidFill>
              <a:latin typeface="Arial"/>
              <a:ea typeface="Arial"/>
              <a:cs typeface="Arial"/>
              <a:sym typeface="Arial"/>
            </a:endParaRPr>
          </a:p>
        </p:txBody>
      </p:sp>
      <p:pic>
        <p:nvPicPr>
          <p:cNvPr id="477" name="Google Shape;477;p50"/>
          <p:cNvPicPr preferRelativeResize="0"/>
          <p:nvPr/>
        </p:nvPicPr>
        <p:blipFill rotWithShape="1">
          <a:blip r:embed="rId11">
            <a:alphaModFix/>
          </a:blip>
          <a:srcRect b="0" l="0" r="0" t="0"/>
          <a:stretch/>
        </p:blipFill>
        <p:spPr>
          <a:xfrm>
            <a:off x="4458255" y="3182584"/>
            <a:ext cx="1970391" cy="1885291"/>
          </a:xfrm>
          <a:prstGeom prst="rect">
            <a:avLst/>
          </a:prstGeom>
          <a:noFill/>
          <a:ln>
            <a:noFill/>
          </a:ln>
        </p:spPr>
      </p:pic>
      <p:sp>
        <p:nvSpPr>
          <p:cNvPr id="478" name="Google Shape;478;p50"/>
          <p:cNvSpPr txBox="1"/>
          <p:nvPr/>
        </p:nvSpPr>
        <p:spPr>
          <a:xfrm>
            <a:off x="5057521" y="2949624"/>
            <a:ext cx="707700" cy="30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Odyssey</a:t>
            </a:r>
            <a:endParaRPr b="1" i="0" sz="1050" u="none" cap="none" strike="noStrike">
              <a:solidFill>
                <a:schemeClr val="dk1"/>
              </a:solidFill>
              <a:latin typeface="Arial"/>
              <a:ea typeface="Arial"/>
              <a:cs typeface="Arial"/>
              <a:sym typeface="Arial"/>
            </a:endParaRPr>
          </a:p>
        </p:txBody>
      </p:sp>
      <p:sp>
        <p:nvSpPr>
          <p:cNvPr id="479" name="Google Shape;479;p50"/>
          <p:cNvSpPr txBox="1"/>
          <p:nvPr/>
        </p:nvSpPr>
        <p:spPr>
          <a:xfrm rot="-896949">
            <a:off x="7060515" y="3185810"/>
            <a:ext cx="1749098" cy="1200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3600" u="none" cap="none" strike="noStrike">
                <a:solidFill>
                  <a:schemeClr val="accent4"/>
                </a:solidFill>
                <a:latin typeface="Arial"/>
                <a:ea typeface="Arial"/>
                <a:cs typeface="Arial"/>
                <a:sym typeface="Arial"/>
              </a:rPr>
              <a:t>late 2010’s</a:t>
            </a:r>
            <a:endParaRPr b="1" i="0" sz="1400" u="none" cap="none" strike="noStrike">
              <a:solidFill>
                <a:schemeClr val="accent4"/>
              </a:solidFill>
              <a:latin typeface="Arial"/>
              <a:ea typeface="Arial"/>
              <a:cs typeface="Arial"/>
              <a:sym typeface="Arial"/>
            </a:endParaRPr>
          </a:p>
        </p:txBody>
      </p:sp>
    </p:spTree>
  </p:cSld>
  <p:clrMapOvr>
    <a:masterClrMapping/>
  </p:clrMapOvr>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0" name="Shape 8050"/>
        <p:cNvGrpSpPr/>
        <p:nvPr/>
      </p:nvGrpSpPr>
      <p:grpSpPr>
        <a:xfrm>
          <a:off x="0" y="0"/>
          <a:ext cx="0" cy="0"/>
          <a:chOff x="0" y="0"/>
          <a:chExt cx="0" cy="0"/>
        </a:xfrm>
      </p:grpSpPr>
      <p:cxnSp>
        <p:nvCxnSpPr>
          <p:cNvPr id="8051" name="Google Shape;8051;p284"/>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052" name="Google Shape;8052;p284"/>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053" name="Google Shape;8053;p284"/>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054" name="Google Shape;8054;p28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Quake (IVF)</a:t>
            </a:r>
            <a:endParaRPr>
              <a:latin typeface="Ubuntu"/>
              <a:ea typeface="Ubuntu"/>
              <a:cs typeface="Ubuntu"/>
              <a:sym typeface="Ubuntu"/>
            </a:endParaRPr>
          </a:p>
        </p:txBody>
      </p:sp>
      <p:sp>
        <p:nvSpPr>
          <p:cNvPr id="8055" name="Google Shape;8055;p28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056" name="Google Shape;8056;p284"/>
          <p:cNvSpPr txBox="1"/>
          <p:nvPr>
            <p:ph idx="1" type="body"/>
          </p:nvPr>
        </p:nvSpPr>
        <p:spPr>
          <a:xfrm>
            <a:off x="0" y="1398725"/>
            <a:ext cx="5972100" cy="252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Estimate the recall each IVF partition contributes</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Volume overlap</a:t>
            </a:r>
            <a:r>
              <a:rPr lang="en">
                <a:solidFill>
                  <a:schemeClr val="dk1"/>
                </a:solidFill>
              </a:rPr>
              <a:t> between the </a:t>
            </a:r>
            <a:r>
              <a:rPr b="1" lang="en">
                <a:solidFill>
                  <a:schemeClr val="dk1"/>
                </a:solidFill>
              </a:rPr>
              <a:t>hypersphere of query and k-th nn (ρ</a:t>
            </a:r>
            <a:r>
              <a:rPr b="1" baseline="-25000" lang="en">
                <a:solidFill>
                  <a:schemeClr val="dk1"/>
                </a:solidFill>
              </a:rPr>
              <a:t>k</a:t>
            </a:r>
            <a:r>
              <a:rPr b="1" lang="en">
                <a:solidFill>
                  <a:schemeClr val="dk1"/>
                </a:solidFill>
              </a:rPr>
              <a:t>)</a:t>
            </a:r>
            <a:r>
              <a:rPr lang="en">
                <a:solidFill>
                  <a:schemeClr val="dk1"/>
                </a:solidFill>
              </a:rPr>
              <a:t> and each partition </a:t>
            </a:r>
            <a:r>
              <a:rPr b="1" lang="en">
                <a:solidFill>
                  <a:schemeClr val="dk1"/>
                </a:solidFill>
              </a:rPr>
              <a:t>P</a:t>
            </a:r>
            <a:r>
              <a:rPr b="1" baseline="-25000" lang="en">
                <a:solidFill>
                  <a:schemeClr val="dk1"/>
                </a:solidFill>
              </a:rPr>
              <a:t>i</a:t>
            </a:r>
            <a:endParaRPr i="1">
              <a:solidFill>
                <a:schemeClr val="dk1"/>
              </a:solidFill>
            </a:endParaRPr>
          </a:p>
          <a:p>
            <a:pPr indent="457200" lvl="0" marL="0" rtl="0" algn="ctr">
              <a:spcBef>
                <a:spcPts val="1200"/>
              </a:spcBef>
              <a:spcAft>
                <a:spcPts val="0"/>
              </a:spcAft>
              <a:buNone/>
            </a:pPr>
            <a:r>
              <a:rPr b="1" lang="en" sz="1400">
                <a:solidFill>
                  <a:schemeClr val="dk1"/>
                </a:solidFill>
              </a:rPr>
              <a:t>Recall</a:t>
            </a:r>
            <a:r>
              <a:rPr b="1" baseline="-25000" lang="en" sz="1400">
                <a:solidFill>
                  <a:schemeClr val="dk1"/>
                </a:solidFill>
              </a:rPr>
              <a:t>Pi</a:t>
            </a:r>
            <a:r>
              <a:rPr b="1" lang="en" sz="1400">
                <a:solidFill>
                  <a:schemeClr val="dk1"/>
                </a:solidFill>
              </a:rPr>
              <a:t> = Vol(B(q, ρ</a:t>
            </a:r>
            <a:r>
              <a:rPr b="1" baseline="-25000" lang="en" sz="1400">
                <a:solidFill>
                  <a:schemeClr val="dk1"/>
                </a:solidFill>
              </a:rPr>
              <a:t>k</a:t>
            </a:r>
            <a:r>
              <a:rPr b="1" lang="en" sz="1400">
                <a:solidFill>
                  <a:schemeClr val="dk1"/>
                </a:solidFill>
              </a:rPr>
              <a:t>) ∩ P</a:t>
            </a:r>
            <a:r>
              <a:rPr b="1" baseline="-25000" lang="en" sz="1400">
                <a:solidFill>
                  <a:schemeClr val="dk1"/>
                </a:solidFill>
              </a:rPr>
              <a:t>i</a:t>
            </a:r>
            <a:r>
              <a:rPr b="1" lang="en" sz="1400">
                <a:solidFill>
                  <a:schemeClr val="dk1"/>
                </a:solidFill>
              </a:rPr>
              <a:t>) ) / Vol(B(q, ρ</a:t>
            </a:r>
            <a:r>
              <a:rPr b="1" baseline="-25000" lang="en" sz="1400">
                <a:solidFill>
                  <a:schemeClr val="dk1"/>
                </a:solidFill>
              </a:rPr>
              <a:t>k</a:t>
            </a:r>
            <a:r>
              <a:rPr b="1" lang="en" sz="1400">
                <a:solidFill>
                  <a:schemeClr val="dk1"/>
                </a:solidFill>
              </a:rPr>
              <a:t>)) </a:t>
            </a:r>
            <a:endParaRPr b="1" sz="1400">
              <a:solidFill>
                <a:schemeClr val="dk1"/>
              </a:solidFill>
            </a:endParaRPr>
          </a:p>
          <a:p>
            <a:pPr indent="0" lvl="0" marL="0" rtl="0" algn="l">
              <a:spcBef>
                <a:spcPts val="1200"/>
              </a:spcBef>
              <a:spcAft>
                <a:spcPts val="0"/>
              </a:spcAft>
              <a:buNone/>
            </a:pPr>
            <a:r>
              <a:t/>
            </a:r>
            <a:endParaRPr sz="8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Visit each partition under target recall is reached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After each partition, each Recall</a:t>
            </a:r>
            <a:r>
              <a:rPr baseline="-25000" lang="en">
                <a:solidFill>
                  <a:schemeClr val="dk1"/>
                </a:solidFill>
              </a:rPr>
              <a:t>Pi</a:t>
            </a:r>
            <a:r>
              <a:rPr lang="en">
                <a:solidFill>
                  <a:schemeClr val="dk1"/>
                </a:solidFill>
              </a:rPr>
              <a:t> is re-evaluated based on the updated k-th nn </a:t>
            </a:r>
            <a:endParaRPr>
              <a:solidFill>
                <a:schemeClr val="dk1"/>
              </a:solidFill>
            </a:endParaRPr>
          </a:p>
        </p:txBody>
      </p:sp>
      <p:sp>
        <p:nvSpPr>
          <p:cNvPr id="8057" name="Google Shape;8057;p284"/>
          <p:cNvSpPr txBox="1"/>
          <p:nvPr/>
        </p:nvSpPr>
        <p:spPr>
          <a:xfrm>
            <a:off x="0" y="120823"/>
            <a:ext cx="7023000" cy="4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Mohoney et al. "Quake: Adaptive Indexing for Vector Search" OSDI 2025.</a:t>
            </a:r>
            <a:endParaRPr sz="900">
              <a:solidFill>
                <a:schemeClr val="dk2"/>
              </a:solidFill>
              <a:latin typeface="Ubuntu"/>
              <a:ea typeface="Ubuntu"/>
              <a:cs typeface="Ubuntu"/>
              <a:sym typeface="Ubuntu"/>
            </a:endParaRPr>
          </a:p>
        </p:txBody>
      </p:sp>
      <p:sp>
        <p:nvSpPr>
          <p:cNvPr id="8058" name="Google Shape;8058;p284"/>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1</a:t>
            </a:r>
            <a:endParaRPr baseline="-25000" sz="1200">
              <a:solidFill>
                <a:schemeClr val="dk1"/>
              </a:solidFill>
              <a:latin typeface="Ubuntu"/>
              <a:ea typeface="Ubuntu"/>
              <a:cs typeface="Ubuntu"/>
              <a:sym typeface="Ubuntu"/>
            </a:endParaRPr>
          </a:p>
        </p:txBody>
      </p:sp>
      <p:cxnSp>
        <p:nvCxnSpPr>
          <p:cNvPr id="8059" name="Google Shape;8059;p284"/>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060" name="Google Shape;8060;p284"/>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061" name="Google Shape;8061;p284"/>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062" name="Google Shape;8062;p284"/>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063" name="Google Shape;8063;p284"/>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064" name="Google Shape;8064;p284"/>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65" name="Google Shape;8065;p284"/>
          <p:cNvSpPr/>
          <p:nvPr/>
        </p:nvSpPr>
        <p:spPr>
          <a:xfrm>
            <a:off x="7575758" y="3048897"/>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66" name="Google Shape;8066;p284"/>
          <p:cNvSpPr/>
          <p:nvPr/>
        </p:nvSpPr>
        <p:spPr>
          <a:xfrm>
            <a:off x="8673591"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67" name="Google Shape;8067;p284"/>
          <p:cNvSpPr/>
          <p:nvPr/>
        </p:nvSpPr>
        <p:spPr>
          <a:xfrm>
            <a:off x="7566667" y="3907619"/>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68" name="Google Shape;8068;p284"/>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69" name="Google Shape;8069;p284"/>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2</a:t>
            </a:r>
            <a:endParaRPr sz="1200">
              <a:solidFill>
                <a:schemeClr val="dk1"/>
              </a:solidFill>
              <a:latin typeface="Ubuntu"/>
              <a:ea typeface="Ubuntu"/>
              <a:cs typeface="Ubuntu"/>
              <a:sym typeface="Ubuntu"/>
            </a:endParaRPr>
          </a:p>
        </p:txBody>
      </p:sp>
      <p:sp>
        <p:nvSpPr>
          <p:cNvPr id="8070" name="Google Shape;8070;p284"/>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071" name="Google Shape;8071;p284"/>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072" name="Google Shape;8072;p284"/>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073" name="Google Shape;8073;p284"/>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Tree>
  </p:cSld>
  <p:clrMapOvr>
    <a:masterClrMapping/>
  </p:clrMapOvr>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7" name="Shape 8077"/>
        <p:cNvGrpSpPr/>
        <p:nvPr/>
      </p:nvGrpSpPr>
      <p:grpSpPr>
        <a:xfrm>
          <a:off x="0" y="0"/>
          <a:ext cx="0" cy="0"/>
          <a:chOff x="0" y="0"/>
          <a:chExt cx="0" cy="0"/>
        </a:xfrm>
      </p:grpSpPr>
      <p:cxnSp>
        <p:nvCxnSpPr>
          <p:cNvPr id="8078" name="Google Shape;8078;p285"/>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079" name="Google Shape;8079;p285"/>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080" name="Google Shape;8080;p285"/>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081" name="Google Shape;8081;p28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Quake (IVF)</a:t>
            </a:r>
            <a:endParaRPr>
              <a:latin typeface="Ubuntu"/>
              <a:ea typeface="Ubuntu"/>
              <a:cs typeface="Ubuntu"/>
              <a:sym typeface="Ubuntu"/>
            </a:endParaRPr>
          </a:p>
        </p:txBody>
      </p:sp>
      <p:sp>
        <p:nvSpPr>
          <p:cNvPr id="8082" name="Google Shape;8082;p28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083" name="Google Shape;8083;p285"/>
          <p:cNvSpPr txBox="1"/>
          <p:nvPr>
            <p:ph idx="1" type="body"/>
          </p:nvPr>
        </p:nvSpPr>
        <p:spPr>
          <a:xfrm>
            <a:off x="0" y="1398725"/>
            <a:ext cx="5972100" cy="252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Estimate the recall each IVF partition contributes</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Volume overlap</a:t>
            </a:r>
            <a:r>
              <a:rPr lang="en">
                <a:solidFill>
                  <a:schemeClr val="dk1"/>
                </a:solidFill>
              </a:rPr>
              <a:t> between the </a:t>
            </a:r>
            <a:r>
              <a:rPr b="1" lang="en">
                <a:solidFill>
                  <a:schemeClr val="dk1"/>
                </a:solidFill>
              </a:rPr>
              <a:t>hypersphere of query and k-th nn (ρ</a:t>
            </a:r>
            <a:r>
              <a:rPr b="1" baseline="-25000" lang="en">
                <a:solidFill>
                  <a:schemeClr val="dk1"/>
                </a:solidFill>
              </a:rPr>
              <a:t>k</a:t>
            </a:r>
            <a:r>
              <a:rPr b="1" lang="en">
                <a:solidFill>
                  <a:schemeClr val="dk1"/>
                </a:solidFill>
              </a:rPr>
              <a:t>)</a:t>
            </a:r>
            <a:r>
              <a:rPr lang="en">
                <a:solidFill>
                  <a:schemeClr val="dk1"/>
                </a:solidFill>
              </a:rPr>
              <a:t> and each partition </a:t>
            </a:r>
            <a:r>
              <a:rPr b="1" lang="en">
                <a:solidFill>
                  <a:schemeClr val="dk1"/>
                </a:solidFill>
              </a:rPr>
              <a:t>P</a:t>
            </a:r>
            <a:r>
              <a:rPr b="1" baseline="-25000" lang="en">
                <a:solidFill>
                  <a:schemeClr val="dk1"/>
                </a:solidFill>
              </a:rPr>
              <a:t>i</a:t>
            </a:r>
            <a:endParaRPr i="1">
              <a:solidFill>
                <a:schemeClr val="dk1"/>
              </a:solidFill>
            </a:endParaRPr>
          </a:p>
          <a:p>
            <a:pPr indent="457200" lvl="0" marL="0" rtl="0" algn="ctr">
              <a:spcBef>
                <a:spcPts val="1200"/>
              </a:spcBef>
              <a:spcAft>
                <a:spcPts val="0"/>
              </a:spcAft>
              <a:buNone/>
            </a:pPr>
            <a:r>
              <a:rPr b="1" lang="en" sz="1400">
                <a:solidFill>
                  <a:schemeClr val="dk1"/>
                </a:solidFill>
              </a:rPr>
              <a:t>Recall</a:t>
            </a:r>
            <a:r>
              <a:rPr b="1" baseline="-25000" lang="en" sz="1400">
                <a:solidFill>
                  <a:schemeClr val="dk1"/>
                </a:solidFill>
              </a:rPr>
              <a:t>Pi</a:t>
            </a:r>
            <a:r>
              <a:rPr b="1" lang="en" sz="1400">
                <a:solidFill>
                  <a:schemeClr val="dk1"/>
                </a:solidFill>
              </a:rPr>
              <a:t> = Vol(B(q, ρ</a:t>
            </a:r>
            <a:r>
              <a:rPr b="1" baseline="-25000" lang="en" sz="1400">
                <a:solidFill>
                  <a:schemeClr val="dk1"/>
                </a:solidFill>
              </a:rPr>
              <a:t>k</a:t>
            </a:r>
            <a:r>
              <a:rPr b="1" lang="en" sz="1400">
                <a:solidFill>
                  <a:schemeClr val="dk1"/>
                </a:solidFill>
              </a:rPr>
              <a:t>) ∩ P</a:t>
            </a:r>
            <a:r>
              <a:rPr b="1" baseline="-25000" lang="en" sz="1400">
                <a:solidFill>
                  <a:schemeClr val="dk1"/>
                </a:solidFill>
              </a:rPr>
              <a:t>i</a:t>
            </a:r>
            <a:r>
              <a:rPr b="1" lang="en" sz="1400">
                <a:solidFill>
                  <a:schemeClr val="dk1"/>
                </a:solidFill>
              </a:rPr>
              <a:t>) ) / Vol(B(q, ρ</a:t>
            </a:r>
            <a:r>
              <a:rPr b="1" baseline="-25000" lang="en" sz="1400">
                <a:solidFill>
                  <a:schemeClr val="dk1"/>
                </a:solidFill>
              </a:rPr>
              <a:t>k</a:t>
            </a:r>
            <a:r>
              <a:rPr b="1" lang="en" sz="1400">
                <a:solidFill>
                  <a:schemeClr val="dk1"/>
                </a:solidFill>
              </a:rPr>
              <a:t>)) </a:t>
            </a:r>
            <a:endParaRPr b="1" sz="1400">
              <a:solidFill>
                <a:schemeClr val="dk1"/>
              </a:solidFill>
            </a:endParaRPr>
          </a:p>
          <a:p>
            <a:pPr indent="0" lvl="0" marL="0" rtl="0" algn="l">
              <a:spcBef>
                <a:spcPts val="1200"/>
              </a:spcBef>
              <a:spcAft>
                <a:spcPts val="0"/>
              </a:spcAft>
              <a:buNone/>
            </a:pPr>
            <a:r>
              <a:t/>
            </a:r>
            <a:endParaRPr sz="8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Visit each partition under target recall is reached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After each partition, each Recall</a:t>
            </a:r>
            <a:r>
              <a:rPr baseline="-25000" lang="en">
                <a:solidFill>
                  <a:schemeClr val="dk1"/>
                </a:solidFill>
              </a:rPr>
              <a:t>Pi</a:t>
            </a:r>
            <a:r>
              <a:rPr lang="en">
                <a:solidFill>
                  <a:schemeClr val="dk1"/>
                </a:solidFill>
              </a:rPr>
              <a:t> is re-evaluated based on the updated k-th nn </a:t>
            </a:r>
            <a:endParaRPr>
              <a:solidFill>
                <a:schemeClr val="dk1"/>
              </a:solidFill>
            </a:endParaRPr>
          </a:p>
        </p:txBody>
      </p:sp>
      <p:sp>
        <p:nvSpPr>
          <p:cNvPr id="8084" name="Google Shape;8084;p285"/>
          <p:cNvSpPr txBox="1"/>
          <p:nvPr/>
        </p:nvSpPr>
        <p:spPr>
          <a:xfrm>
            <a:off x="0" y="120823"/>
            <a:ext cx="7023000" cy="4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Mohoney et al. "Quake: Adaptive Indexing for Vector Search" OSDI 2025.</a:t>
            </a:r>
            <a:endParaRPr sz="900">
              <a:solidFill>
                <a:schemeClr val="dk2"/>
              </a:solidFill>
              <a:latin typeface="Ubuntu"/>
              <a:ea typeface="Ubuntu"/>
              <a:cs typeface="Ubuntu"/>
              <a:sym typeface="Ubuntu"/>
            </a:endParaRPr>
          </a:p>
        </p:txBody>
      </p:sp>
      <p:sp>
        <p:nvSpPr>
          <p:cNvPr id="8085" name="Google Shape;8085;p285"/>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1</a:t>
            </a:r>
            <a:endParaRPr baseline="-25000" sz="1200">
              <a:solidFill>
                <a:schemeClr val="dk1"/>
              </a:solidFill>
              <a:latin typeface="Ubuntu"/>
              <a:ea typeface="Ubuntu"/>
              <a:cs typeface="Ubuntu"/>
              <a:sym typeface="Ubuntu"/>
            </a:endParaRPr>
          </a:p>
        </p:txBody>
      </p:sp>
      <p:cxnSp>
        <p:nvCxnSpPr>
          <p:cNvPr id="8086" name="Google Shape;8086;p285"/>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087" name="Google Shape;8087;p285"/>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088" name="Google Shape;8088;p285"/>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089" name="Google Shape;8089;p285"/>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090" name="Google Shape;8090;p285"/>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091" name="Google Shape;8091;p285"/>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92" name="Google Shape;8092;p285"/>
          <p:cNvSpPr/>
          <p:nvPr/>
        </p:nvSpPr>
        <p:spPr>
          <a:xfrm>
            <a:off x="7575758" y="3048897"/>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93" name="Google Shape;8093;p285"/>
          <p:cNvSpPr/>
          <p:nvPr/>
        </p:nvSpPr>
        <p:spPr>
          <a:xfrm>
            <a:off x="8673591"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94" name="Google Shape;8094;p285"/>
          <p:cNvSpPr/>
          <p:nvPr/>
        </p:nvSpPr>
        <p:spPr>
          <a:xfrm>
            <a:off x="7566667" y="3907619"/>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95" name="Google Shape;8095;p285"/>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096" name="Google Shape;8096;p285"/>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2</a:t>
            </a:r>
            <a:endParaRPr sz="1200">
              <a:solidFill>
                <a:schemeClr val="dk1"/>
              </a:solidFill>
              <a:latin typeface="Ubuntu"/>
              <a:ea typeface="Ubuntu"/>
              <a:cs typeface="Ubuntu"/>
              <a:sym typeface="Ubuntu"/>
            </a:endParaRPr>
          </a:p>
        </p:txBody>
      </p:sp>
      <p:sp>
        <p:nvSpPr>
          <p:cNvPr id="8097" name="Google Shape;8097;p285"/>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098" name="Google Shape;8098;p285"/>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099" name="Google Shape;8099;p285"/>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100" name="Google Shape;8100;p285"/>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101" name="Google Shape;8101;p285"/>
          <p:cNvSpPr/>
          <p:nvPr/>
        </p:nvSpPr>
        <p:spPr>
          <a:xfrm>
            <a:off x="6497247"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0.70</a:t>
            </a:r>
            <a:r>
              <a:rPr b="1" lang="en" sz="1200">
                <a:solidFill>
                  <a:schemeClr val="dk1"/>
                </a:solidFill>
                <a:latin typeface="Ubuntu"/>
                <a:ea typeface="Ubuntu"/>
                <a:cs typeface="Ubuntu"/>
                <a:sym typeface="Ubuntu"/>
              </a:rPr>
              <a:t>)</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102" name="Google Shape;8102;p285"/>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Tree>
  </p:cSld>
  <p:clrMapOvr>
    <a:masterClrMapping/>
  </p:clrMapOvr>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6" name="Shape 8106"/>
        <p:cNvGrpSpPr/>
        <p:nvPr/>
      </p:nvGrpSpPr>
      <p:grpSpPr>
        <a:xfrm>
          <a:off x="0" y="0"/>
          <a:ext cx="0" cy="0"/>
          <a:chOff x="0" y="0"/>
          <a:chExt cx="0" cy="0"/>
        </a:xfrm>
      </p:grpSpPr>
      <p:cxnSp>
        <p:nvCxnSpPr>
          <p:cNvPr id="8107" name="Google Shape;8107;p286"/>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108" name="Google Shape;8108;p286"/>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109" name="Google Shape;8109;p286"/>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110" name="Google Shape;8110;p28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Quake (IVF)</a:t>
            </a:r>
            <a:endParaRPr>
              <a:latin typeface="Ubuntu"/>
              <a:ea typeface="Ubuntu"/>
              <a:cs typeface="Ubuntu"/>
              <a:sym typeface="Ubuntu"/>
            </a:endParaRPr>
          </a:p>
        </p:txBody>
      </p:sp>
      <p:sp>
        <p:nvSpPr>
          <p:cNvPr id="8111" name="Google Shape;8111;p28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112" name="Google Shape;8112;p286"/>
          <p:cNvSpPr txBox="1"/>
          <p:nvPr>
            <p:ph idx="1" type="body"/>
          </p:nvPr>
        </p:nvSpPr>
        <p:spPr>
          <a:xfrm>
            <a:off x="0" y="1398725"/>
            <a:ext cx="5972100" cy="252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Estimate the recall each IVF partition contributes</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Volume overlap</a:t>
            </a:r>
            <a:r>
              <a:rPr lang="en">
                <a:solidFill>
                  <a:schemeClr val="dk1"/>
                </a:solidFill>
              </a:rPr>
              <a:t> between the </a:t>
            </a:r>
            <a:r>
              <a:rPr b="1" lang="en">
                <a:solidFill>
                  <a:schemeClr val="dk1"/>
                </a:solidFill>
              </a:rPr>
              <a:t>hypersphere of query and k-th nn (ρ</a:t>
            </a:r>
            <a:r>
              <a:rPr b="1" baseline="-25000" lang="en">
                <a:solidFill>
                  <a:schemeClr val="dk1"/>
                </a:solidFill>
              </a:rPr>
              <a:t>k</a:t>
            </a:r>
            <a:r>
              <a:rPr b="1" lang="en">
                <a:solidFill>
                  <a:schemeClr val="dk1"/>
                </a:solidFill>
              </a:rPr>
              <a:t>)</a:t>
            </a:r>
            <a:r>
              <a:rPr lang="en">
                <a:solidFill>
                  <a:schemeClr val="dk1"/>
                </a:solidFill>
              </a:rPr>
              <a:t> and each partition </a:t>
            </a:r>
            <a:r>
              <a:rPr b="1" lang="en">
                <a:solidFill>
                  <a:schemeClr val="dk1"/>
                </a:solidFill>
              </a:rPr>
              <a:t>P</a:t>
            </a:r>
            <a:r>
              <a:rPr b="1" baseline="-25000" lang="en">
                <a:solidFill>
                  <a:schemeClr val="dk1"/>
                </a:solidFill>
              </a:rPr>
              <a:t>i</a:t>
            </a:r>
            <a:endParaRPr i="1">
              <a:solidFill>
                <a:schemeClr val="dk1"/>
              </a:solidFill>
            </a:endParaRPr>
          </a:p>
          <a:p>
            <a:pPr indent="457200" lvl="0" marL="0" rtl="0" algn="ctr">
              <a:spcBef>
                <a:spcPts val="1200"/>
              </a:spcBef>
              <a:spcAft>
                <a:spcPts val="0"/>
              </a:spcAft>
              <a:buNone/>
            </a:pPr>
            <a:r>
              <a:rPr b="1" lang="en" sz="1400">
                <a:solidFill>
                  <a:schemeClr val="dk1"/>
                </a:solidFill>
              </a:rPr>
              <a:t>Recall</a:t>
            </a:r>
            <a:r>
              <a:rPr b="1" baseline="-25000" lang="en" sz="1400">
                <a:solidFill>
                  <a:schemeClr val="dk1"/>
                </a:solidFill>
              </a:rPr>
              <a:t>Pi</a:t>
            </a:r>
            <a:r>
              <a:rPr b="1" lang="en" sz="1400">
                <a:solidFill>
                  <a:schemeClr val="dk1"/>
                </a:solidFill>
              </a:rPr>
              <a:t> = Vol(B(q, ρ</a:t>
            </a:r>
            <a:r>
              <a:rPr b="1" baseline="-25000" lang="en" sz="1400">
                <a:solidFill>
                  <a:schemeClr val="dk1"/>
                </a:solidFill>
              </a:rPr>
              <a:t>k</a:t>
            </a:r>
            <a:r>
              <a:rPr b="1" lang="en" sz="1400">
                <a:solidFill>
                  <a:schemeClr val="dk1"/>
                </a:solidFill>
              </a:rPr>
              <a:t>) ∩ P</a:t>
            </a:r>
            <a:r>
              <a:rPr b="1" baseline="-25000" lang="en" sz="1400">
                <a:solidFill>
                  <a:schemeClr val="dk1"/>
                </a:solidFill>
              </a:rPr>
              <a:t>i</a:t>
            </a:r>
            <a:r>
              <a:rPr b="1" lang="en" sz="1400">
                <a:solidFill>
                  <a:schemeClr val="dk1"/>
                </a:solidFill>
              </a:rPr>
              <a:t>) ) / Vol(B(q, ρ</a:t>
            </a:r>
            <a:r>
              <a:rPr b="1" baseline="-25000" lang="en" sz="1400">
                <a:solidFill>
                  <a:schemeClr val="dk1"/>
                </a:solidFill>
              </a:rPr>
              <a:t>k</a:t>
            </a:r>
            <a:r>
              <a:rPr b="1" lang="en" sz="1400">
                <a:solidFill>
                  <a:schemeClr val="dk1"/>
                </a:solidFill>
              </a:rPr>
              <a:t>)) </a:t>
            </a:r>
            <a:endParaRPr b="1" sz="1400">
              <a:solidFill>
                <a:schemeClr val="dk1"/>
              </a:solidFill>
            </a:endParaRPr>
          </a:p>
          <a:p>
            <a:pPr indent="0" lvl="0" marL="0" rtl="0" algn="l">
              <a:spcBef>
                <a:spcPts val="1200"/>
              </a:spcBef>
              <a:spcAft>
                <a:spcPts val="0"/>
              </a:spcAft>
              <a:buNone/>
            </a:pPr>
            <a:r>
              <a:t/>
            </a:r>
            <a:endParaRPr sz="8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Visit each partition under target recall is reached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After each partition, each Recall</a:t>
            </a:r>
            <a:r>
              <a:rPr baseline="-25000" lang="en">
                <a:solidFill>
                  <a:schemeClr val="dk1"/>
                </a:solidFill>
              </a:rPr>
              <a:t>Pi</a:t>
            </a:r>
            <a:r>
              <a:rPr lang="en">
                <a:solidFill>
                  <a:schemeClr val="dk1"/>
                </a:solidFill>
              </a:rPr>
              <a:t> is re-evaluated based on the updated k-th nn </a:t>
            </a:r>
            <a:endParaRPr>
              <a:solidFill>
                <a:schemeClr val="dk1"/>
              </a:solidFill>
            </a:endParaRPr>
          </a:p>
        </p:txBody>
      </p:sp>
      <p:sp>
        <p:nvSpPr>
          <p:cNvPr id="8113" name="Google Shape;8113;p286"/>
          <p:cNvSpPr txBox="1"/>
          <p:nvPr/>
        </p:nvSpPr>
        <p:spPr>
          <a:xfrm>
            <a:off x="0" y="120823"/>
            <a:ext cx="7023000" cy="4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Mohoney et al. "Quake: Adaptive Indexing for Vector Search" OSDI 2025.</a:t>
            </a:r>
            <a:endParaRPr sz="900">
              <a:solidFill>
                <a:schemeClr val="dk2"/>
              </a:solidFill>
              <a:latin typeface="Ubuntu"/>
              <a:ea typeface="Ubuntu"/>
              <a:cs typeface="Ubuntu"/>
              <a:sym typeface="Ubuntu"/>
            </a:endParaRPr>
          </a:p>
        </p:txBody>
      </p:sp>
      <p:sp>
        <p:nvSpPr>
          <p:cNvPr id="8114" name="Google Shape;8114;p286"/>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cxnSp>
        <p:nvCxnSpPr>
          <p:cNvPr id="8115" name="Google Shape;8115;p286"/>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116" name="Google Shape;8116;p286"/>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117" name="Google Shape;8117;p286"/>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118" name="Google Shape;8118;p286"/>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119" name="Google Shape;8119;p286"/>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120" name="Google Shape;8120;p286"/>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21" name="Google Shape;8121;p286"/>
          <p:cNvSpPr/>
          <p:nvPr/>
        </p:nvSpPr>
        <p:spPr>
          <a:xfrm>
            <a:off x="7575758" y="30488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22" name="Google Shape;8122;p286"/>
          <p:cNvSpPr/>
          <p:nvPr/>
        </p:nvSpPr>
        <p:spPr>
          <a:xfrm>
            <a:off x="8673591"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23" name="Google Shape;8123;p286"/>
          <p:cNvSpPr/>
          <p:nvPr/>
        </p:nvSpPr>
        <p:spPr>
          <a:xfrm>
            <a:off x="7566667"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24" name="Google Shape;8124;p286"/>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25" name="Google Shape;8125;p286"/>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8126" name="Google Shape;8126;p286"/>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127" name="Google Shape;8127;p286"/>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128" name="Google Shape;8128;p286"/>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129" name="Google Shape;8129;p286"/>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130" name="Google Shape;8130;p286"/>
          <p:cNvSpPr/>
          <p:nvPr/>
        </p:nvSpPr>
        <p:spPr>
          <a:xfrm>
            <a:off x="6497247"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0.70</a:t>
            </a:r>
            <a:r>
              <a:rPr b="1" lang="en" sz="1200">
                <a:solidFill>
                  <a:schemeClr val="dk1"/>
                </a:solidFill>
                <a:latin typeface="Ubuntu"/>
                <a:ea typeface="Ubuntu"/>
                <a:cs typeface="Ubuntu"/>
                <a:sym typeface="Ubuntu"/>
              </a:rPr>
              <a:t>)</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131" name="Google Shape;8131;p286"/>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32" name="Google Shape;8132;p286"/>
          <p:cNvSpPr txBox="1"/>
          <p:nvPr/>
        </p:nvSpPr>
        <p:spPr>
          <a:xfrm>
            <a:off x="5330750" y="4266925"/>
            <a:ext cx="3727200" cy="53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After searching 2 partitions: </a:t>
            </a:r>
            <a:br>
              <a:rPr lang="en" sz="1100">
                <a:solidFill>
                  <a:schemeClr val="dk1"/>
                </a:solidFill>
                <a:latin typeface="Ubuntu"/>
                <a:ea typeface="Ubuntu"/>
                <a:cs typeface="Ubuntu"/>
                <a:sym typeface="Ubuntu"/>
              </a:rPr>
            </a:br>
            <a:endParaRPr b="1" baseline="-25000" sz="1100">
              <a:solidFill>
                <a:srgbClr val="4A86E8"/>
              </a:solidFill>
              <a:latin typeface="Ubuntu"/>
              <a:ea typeface="Ubuntu"/>
              <a:cs typeface="Ubuntu"/>
              <a:sym typeface="Ubuntu"/>
            </a:endParaRPr>
          </a:p>
        </p:txBody>
      </p:sp>
      <p:sp>
        <p:nvSpPr>
          <p:cNvPr id="8133" name="Google Shape;8133;p286"/>
          <p:cNvSpPr txBox="1"/>
          <p:nvPr/>
        </p:nvSpPr>
        <p:spPr>
          <a:xfrm>
            <a:off x="8426872" y="3236479"/>
            <a:ext cx="6255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C00000"/>
                </a:solidFill>
                <a:latin typeface="Ubuntu"/>
                <a:ea typeface="Ubuntu"/>
                <a:cs typeface="Ubuntu"/>
                <a:sym typeface="Ubuntu"/>
              </a:rPr>
              <a:t>B(q, ρ</a:t>
            </a:r>
            <a:r>
              <a:rPr b="1" baseline="-25000" lang="en" sz="1000">
                <a:solidFill>
                  <a:srgbClr val="C00000"/>
                </a:solidFill>
                <a:latin typeface="Ubuntu"/>
                <a:ea typeface="Ubuntu"/>
                <a:cs typeface="Ubuntu"/>
                <a:sym typeface="Ubuntu"/>
              </a:rPr>
              <a:t>k</a:t>
            </a:r>
            <a:r>
              <a:rPr b="1" lang="en" sz="1000">
                <a:solidFill>
                  <a:srgbClr val="C00000"/>
                </a:solidFill>
                <a:latin typeface="Ubuntu"/>
                <a:ea typeface="Ubuntu"/>
                <a:cs typeface="Ubuntu"/>
                <a:sym typeface="Ubuntu"/>
              </a:rPr>
              <a:t>)</a:t>
            </a:r>
            <a:endParaRPr b="1" sz="1000">
              <a:solidFill>
                <a:srgbClr val="C00000"/>
              </a:solidFill>
              <a:latin typeface="Ubuntu"/>
              <a:ea typeface="Ubuntu"/>
              <a:cs typeface="Ubuntu"/>
              <a:sym typeface="Ubuntu"/>
            </a:endParaRPr>
          </a:p>
        </p:txBody>
      </p:sp>
      <p:sp>
        <p:nvSpPr>
          <p:cNvPr id="8134" name="Google Shape;8134;p286"/>
          <p:cNvSpPr/>
          <p:nvPr/>
        </p:nvSpPr>
        <p:spPr>
          <a:xfrm>
            <a:off x="7563029" y="2993610"/>
            <a:ext cx="914400" cy="914400"/>
          </a:xfrm>
          <a:prstGeom prst="ellipse">
            <a:avLst/>
          </a:prstGeom>
          <a:noFill/>
          <a:ln cap="flat" cmpd="sng" w="1905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8" name="Shape 8138"/>
        <p:cNvGrpSpPr/>
        <p:nvPr/>
      </p:nvGrpSpPr>
      <p:grpSpPr>
        <a:xfrm>
          <a:off x="0" y="0"/>
          <a:ext cx="0" cy="0"/>
          <a:chOff x="0" y="0"/>
          <a:chExt cx="0" cy="0"/>
        </a:xfrm>
      </p:grpSpPr>
      <p:sp>
        <p:nvSpPr>
          <p:cNvPr id="8139" name="Google Shape;8139;p287"/>
          <p:cNvSpPr/>
          <p:nvPr/>
        </p:nvSpPr>
        <p:spPr>
          <a:xfrm>
            <a:off x="7564597" y="2995475"/>
            <a:ext cx="598100" cy="726950"/>
          </a:xfrm>
          <a:custGeom>
            <a:rect b="b" l="l" r="r" t="t"/>
            <a:pathLst>
              <a:path extrusionOk="0" h="29078" w="23924">
                <a:moveTo>
                  <a:pt x="1037" y="24075"/>
                </a:moveTo>
                <a:lnTo>
                  <a:pt x="23924" y="29078"/>
                </a:lnTo>
                <a:lnTo>
                  <a:pt x="23789" y="762"/>
                </a:lnTo>
                <a:lnTo>
                  <a:pt x="20003" y="47"/>
                </a:lnTo>
                <a:lnTo>
                  <a:pt x="17145" y="0"/>
                </a:lnTo>
                <a:lnTo>
                  <a:pt x="14502" y="261"/>
                </a:lnTo>
                <a:lnTo>
                  <a:pt x="11740" y="1071"/>
                </a:lnTo>
                <a:lnTo>
                  <a:pt x="9644" y="2190"/>
                </a:lnTo>
                <a:lnTo>
                  <a:pt x="7715" y="3214"/>
                </a:lnTo>
                <a:lnTo>
                  <a:pt x="5930" y="4667"/>
                </a:lnTo>
                <a:lnTo>
                  <a:pt x="4334" y="6453"/>
                </a:lnTo>
                <a:lnTo>
                  <a:pt x="2953" y="8167"/>
                </a:lnTo>
                <a:lnTo>
                  <a:pt x="1715" y="10382"/>
                </a:lnTo>
                <a:lnTo>
                  <a:pt x="500" y="13513"/>
                </a:lnTo>
                <a:lnTo>
                  <a:pt x="262" y="15323"/>
                </a:lnTo>
                <a:lnTo>
                  <a:pt x="0" y="17585"/>
                </a:lnTo>
                <a:lnTo>
                  <a:pt x="0" y="19157"/>
                </a:lnTo>
                <a:lnTo>
                  <a:pt x="143" y="20538"/>
                </a:lnTo>
                <a:lnTo>
                  <a:pt x="191" y="21657"/>
                </a:lnTo>
                <a:close/>
              </a:path>
            </a:pathLst>
          </a:custGeom>
          <a:solidFill>
            <a:srgbClr val="D9EAD3"/>
          </a:solidFill>
          <a:ln>
            <a:noFill/>
          </a:ln>
        </p:spPr>
      </p:sp>
      <p:cxnSp>
        <p:nvCxnSpPr>
          <p:cNvPr id="8140" name="Google Shape;8140;p287"/>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141" name="Google Shape;8141;p287"/>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142" name="Google Shape;8142;p287"/>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143" name="Google Shape;8143;p28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Quake (IVF)</a:t>
            </a:r>
            <a:endParaRPr>
              <a:latin typeface="Ubuntu"/>
              <a:ea typeface="Ubuntu"/>
              <a:cs typeface="Ubuntu"/>
              <a:sym typeface="Ubuntu"/>
            </a:endParaRPr>
          </a:p>
        </p:txBody>
      </p:sp>
      <p:sp>
        <p:nvSpPr>
          <p:cNvPr id="8144" name="Google Shape;8144;p28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145" name="Google Shape;8145;p287"/>
          <p:cNvSpPr txBox="1"/>
          <p:nvPr>
            <p:ph idx="1" type="body"/>
          </p:nvPr>
        </p:nvSpPr>
        <p:spPr>
          <a:xfrm>
            <a:off x="0" y="1398725"/>
            <a:ext cx="5972100" cy="252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Estimate the recall each IVF partition contributes</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Volume overlap</a:t>
            </a:r>
            <a:r>
              <a:rPr lang="en">
                <a:solidFill>
                  <a:schemeClr val="dk1"/>
                </a:solidFill>
              </a:rPr>
              <a:t> between the </a:t>
            </a:r>
            <a:r>
              <a:rPr b="1" lang="en">
                <a:solidFill>
                  <a:schemeClr val="dk1"/>
                </a:solidFill>
              </a:rPr>
              <a:t>hypersphere of query and k-th nn (ρ</a:t>
            </a:r>
            <a:r>
              <a:rPr b="1" baseline="-25000" lang="en">
                <a:solidFill>
                  <a:schemeClr val="dk1"/>
                </a:solidFill>
              </a:rPr>
              <a:t>k</a:t>
            </a:r>
            <a:r>
              <a:rPr b="1" lang="en">
                <a:solidFill>
                  <a:schemeClr val="dk1"/>
                </a:solidFill>
              </a:rPr>
              <a:t>)</a:t>
            </a:r>
            <a:r>
              <a:rPr lang="en">
                <a:solidFill>
                  <a:schemeClr val="dk1"/>
                </a:solidFill>
              </a:rPr>
              <a:t> and each partition </a:t>
            </a:r>
            <a:r>
              <a:rPr b="1" lang="en">
                <a:solidFill>
                  <a:schemeClr val="dk1"/>
                </a:solidFill>
              </a:rPr>
              <a:t>P</a:t>
            </a:r>
            <a:r>
              <a:rPr b="1" baseline="-25000" lang="en">
                <a:solidFill>
                  <a:schemeClr val="dk1"/>
                </a:solidFill>
              </a:rPr>
              <a:t>i</a:t>
            </a:r>
            <a:endParaRPr i="1">
              <a:solidFill>
                <a:schemeClr val="dk1"/>
              </a:solidFill>
            </a:endParaRPr>
          </a:p>
          <a:p>
            <a:pPr indent="457200" lvl="0" marL="0" rtl="0" algn="ctr">
              <a:spcBef>
                <a:spcPts val="1200"/>
              </a:spcBef>
              <a:spcAft>
                <a:spcPts val="0"/>
              </a:spcAft>
              <a:buNone/>
            </a:pPr>
            <a:r>
              <a:rPr b="1" lang="en" sz="1400">
                <a:solidFill>
                  <a:srgbClr val="93C47D"/>
                </a:solidFill>
              </a:rPr>
              <a:t>Recall</a:t>
            </a:r>
            <a:r>
              <a:rPr b="1" baseline="-25000" lang="en" sz="1400">
                <a:solidFill>
                  <a:srgbClr val="93C47D"/>
                </a:solidFill>
              </a:rPr>
              <a:t>Pi</a:t>
            </a:r>
            <a:r>
              <a:rPr b="1" lang="en" sz="1400">
                <a:solidFill>
                  <a:srgbClr val="93C47D"/>
                </a:solidFill>
              </a:rPr>
              <a:t> = Vol(B(q, ρ</a:t>
            </a:r>
            <a:r>
              <a:rPr b="1" baseline="-25000" lang="en" sz="1400">
                <a:solidFill>
                  <a:srgbClr val="93C47D"/>
                </a:solidFill>
              </a:rPr>
              <a:t>k</a:t>
            </a:r>
            <a:r>
              <a:rPr b="1" lang="en" sz="1400">
                <a:solidFill>
                  <a:srgbClr val="93C47D"/>
                </a:solidFill>
              </a:rPr>
              <a:t>) ∩ P</a:t>
            </a:r>
            <a:r>
              <a:rPr b="1" baseline="-25000" lang="en" sz="1400">
                <a:solidFill>
                  <a:srgbClr val="93C47D"/>
                </a:solidFill>
              </a:rPr>
              <a:t>i</a:t>
            </a:r>
            <a:r>
              <a:rPr b="1" lang="en" sz="1400">
                <a:solidFill>
                  <a:srgbClr val="93C47D"/>
                </a:solidFill>
              </a:rPr>
              <a:t>) ) / Vol(B(q, ρ</a:t>
            </a:r>
            <a:r>
              <a:rPr b="1" baseline="-25000" lang="en" sz="1400">
                <a:solidFill>
                  <a:srgbClr val="93C47D"/>
                </a:solidFill>
              </a:rPr>
              <a:t>k</a:t>
            </a:r>
            <a:r>
              <a:rPr b="1" lang="en" sz="1400">
                <a:solidFill>
                  <a:srgbClr val="93C47D"/>
                </a:solidFill>
              </a:rPr>
              <a:t>)) </a:t>
            </a:r>
            <a:endParaRPr b="1" sz="1400">
              <a:solidFill>
                <a:srgbClr val="93C47D"/>
              </a:solidFill>
            </a:endParaRPr>
          </a:p>
          <a:p>
            <a:pPr indent="0" lvl="0" marL="0" rtl="0" algn="l">
              <a:spcBef>
                <a:spcPts val="1200"/>
              </a:spcBef>
              <a:spcAft>
                <a:spcPts val="0"/>
              </a:spcAft>
              <a:buNone/>
            </a:pPr>
            <a:r>
              <a:t/>
            </a:r>
            <a:endParaRPr sz="8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Visit each partition under target recall is reached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After each partition, each Recall</a:t>
            </a:r>
            <a:r>
              <a:rPr baseline="-25000" lang="en">
                <a:solidFill>
                  <a:schemeClr val="dk1"/>
                </a:solidFill>
              </a:rPr>
              <a:t>Pi</a:t>
            </a:r>
            <a:r>
              <a:rPr lang="en">
                <a:solidFill>
                  <a:schemeClr val="dk1"/>
                </a:solidFill>
              </a:rPr>
              <a:t> is re-evaluated based on the updated k-th nn </a:t>
            </a:r>
            <a:endParaRPr>
              <a:solidFill>
                <a:schemeClr val="dk1"/>
              </a:solidFill>
            </a:endParaRPr>
          </a:p>
        </p:txBody>
      </p:sp>
      <p:sp>
        <p:nvSpPr>
          <p:cNvPr id="8146" name="Google Shape;8146;p287"/>
          <p:cNvSpPr txBox="1"/>
          <p:nvPr/>
        </p:nvSpPr>
        <p:spPr>
          <a:xfrm>
            <a:off x="0" y="120823"/>
            <a:ext cx="7023000" cy="4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Mohoney et al. "Quake: Adaptive Indexing for Vector Search" OSDI 2025.</a:t>
            </a:r>
            <a:endParaRPr sz="900">
              <a:solidFill>
                <a:schemeClr val="dk2"/>
              </a:solidFill>
              <a:latin typeface="Ubuntu"/>
              <a:ea typeface="Ubuntu"/>
              <a:cs typeface="Ubuntu"/>
              <a:sym typeface="Ubuntu"/>
            </a:endParaRPr>
          </a:p>
        </p:txBody>
      </p:sp>
      <p:sp>
        <p:nvSpPr>
          <p:cNvPr id="8147" name="Google Shape;8147;p287"/>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cxnSp>
        <p:nvCxnSpPr>
          <p:cNvPr id="8148" name="Google Shape;8148;p287"/>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149" name="Google Shape;8149;p287"/>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150" name="Google Shape;8150;p287"/>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151" name="Google Shape;8151;p287"/>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152" name="Google Shape;8152;p287"/>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153" name="Google Shape;8153;p287"/>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54" name="Google Shape;8154;p287"/>
          <p:cNvSpPr/>
          <p:nvPr/>
        </p:nvSpPr>
        <p:spPr>
          <a:xfrm>
            <a:off x="7575758" y="30488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55" name="Google Shape;8155;p287"/>
          <p:cNvSpPr/>
          <p:nvPr/>
        </p:nvSpPr>
        <p:spPr>
          <a:xfrm>
            <a:off x="8673591"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56" name="Google Shape;8156;p287"/>
          <p:cNvSpPr/>
          <p:nvPr/>
        </p:nvSpPr>
        <p:spPr>
          <a:xfrm>
            <a:off x="7566667"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57" name="Google Shape;8157;p287"/>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58" name="Google Shape;8158;p287"/>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8159" name="Google Shape;8159;p287"/>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160" name="Google Shape;8160;p287"/>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161" name="Google Shape;8161;p287"/>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162" name="Google Shape;8162;p287"/>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163" name="Google Shape;8163;p287"/>
          <p:cNvSpPr/>
          <p:nvPr/>
        </p:nvSpPr>
        <p:spPr>
          <a:xfrm>
            <a:off x="6497247"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0.70</a:t>
            </a:r>
            <a:r>
              <a:rPr b="1" lang="en" sz="1200">
                <a:solidFill>
                  <a:schemeClr val="dk1"/>
                </a:solidFill>
                <a:latin typeface="Ubuntu"/>
                <a:ea typeface="Ubuntu"/>
                <a:cs typeface="Ubuntu"/>
                <a:sym typeface="Ubuntu"/>
              </a:rPr>
              <a:t>)</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164" name="Google Shape;8164;p287"/>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65" name="Google Shape;8165;p287"/>
          <p:cNvSpPr txBox="1"/>
          <p:nvPr/>
        </p:nvSpPr>
        <p:spPr>
          <a:xfrm>
            <a:off x="5330750" y="4266925"/>
            <a:ext cx="3727200" cy="53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After searching 2 partitions: </a:t>
            </a:r>
            <a:br>
              <a:rPr lang="en" sz="1100">
                <a:solidFill>
                  <a:schemeClr val="dk1"/>
                </a:solidFill>
                <a:latin typeface="Ubuntu"/>
                <a:ea typeface="Ubuntu"/>
                <a:cs typeface="Ubuntu"/>
                <a:sym typeface="Ubuntu"/>
              </a:rPr>
            </a:br>
            <a:endParaRPr b="1" baseline="-25000" sz="1100">
              <a:solidFill>
                <a:srgbClr val="4A86E8"/>
              </a:solidFill>
              <a:latin typeface="Ubuntu"/>
              <a:ea typeface="Ubuntu"/>
              <a:cs typeface="Ubuntu"/>
              <a:sym typeface="Ubuntu"/>
            </a:endParaRPr>
          </a:p>
        </p:txBody>
      </p:sp>
      <p:sp>
        <p:nvSpPr>
          <p:cNvPr id="8166" name="Google Shape;8166;p287"/>
          <p:cNvSpPr txBox="1"/>
          <p:nvPr/>
        </p:nvSpPr>
        <p:spPr>
          <a:xfrm>
            <a:off x="8426872" y="3236479"/>
            <a:ext cx="6255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C00000"/>
                </a:solidFill>
                <a:latin typeface="Ubuntu"/>
                <a:ea typeface="Ubuntu"/>
                <a:cs typeface="Ubuntu"/>
                <a:sym typeface="Ubuntu"/>
              </a:rPr>
              <a:t>B(q, ρ</a:t>
            </a:r>
            <a:r>
              <a:rPr b="1" baseline="-25000" lang="en" sz="1000">
                <a:solidFill>
                  <a:srgbClr val="C00000"/>
                </a:solidFill>
                <a:latin typeface="Ubuntu"/>
                <a:ea typeface="Ubuntu"/>
                <a:cs typeface="Ubuntu"/>
                <a:sym typeface="Ubuntu"/>
              </a:rPr>
              <a:t>k</a:t>
            </a:r>
            <a:r>
              <a:rPr b="1" lang="en" sz="1000">
                <a:solidFill>
                  <a:srgbClr val="C00000"/>
                </a:solidFill>
                <a:latin typeface="Ubuntu"/>
                <a:ea typeface="Ubuntu"/>
                <a:cs typeface="Ubuntu"/>
                <a:sym typeface="Ubuntu"/>
              </a:rPr>
              <a:t>)</a:t>
            </a:r>
            <a:endParaRPr b="1" sz="1000">
              <a:solidFill>
                <a:srgbClr val="C00000"/>
              </a:solidFill>
              <a:latin typeface="Ubuntu"/>
              <a:ea typeface="Ubuntu"/>
              <a:cs typeface="Ubuntu"/>
              <a:sym typeface="Ubuntu"/>
            </a:endParaRPr>
          </a:p>
        </p:txBody>
      </p:sp>
      <p:sp>
        <p:nvSpPr>
          <p:cNvPr id="8167" name="Google Shape;8167;p287"/>
          <p:cNvSpPr txBox="1"/>
          <p:nvPr/>
        </p:nvSpPr>
        <p:spPr>
          <a:xfrm>
            <a:off x="7658173" y="3171600"/>
            <a:ext cx="4647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0.55</a:t>
            </a:r>
            <a:endParaRPr sz="1000">
              <a:solidFill>
                <a:schemeClr val="dk1"/>
              </a:solidFill>
              <a:latin typeface="Ubuntu"/>
              <a:ea typeface="Ubuntu"/>
              <a:cs typeface="Ubuntu"/>
              <a:sym typeface="Ubuntu"/>
            </a:endParaRPr>
          </a:p>
        </p:txBody>
      </p:sp>
      <p:sp>
        <p:nvSpPr>
          <p:cNvPr id="8168" name="Google Shape;8168;p287"/>
          <p:cNvSpPr/>
          <p:nvPr/>
        </p:nvSpPr>
        <p:spPr>
          <a:xfrm>
            <a:off x="7563029" y="2993610"/>
            <a:ext cx="914400" cy="914400"/>
          </a:xfrm>
          <a:prstGeom prst="ellipse">
            <a:avLst/>
          </a:prstGeom>
          <a:noFill/>
          <a:ln cap="flat" cmpd="sng" w="1905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2" name="Shape 8172"/>
        <p:cNvGrpSpPr/>
        <p:nvPr/>
      </p:nvGrpSpPr>
      <p:grpSpPr>
        <a:xfrm>
          <a:off x="0" y="0"/>
          <a:ext cx="0" cy="0"/>
          <a:chOff x="0" y="0"/>
          <a:chExt cx="0" cy="0"/>
        </a:xfrm>
      </p:grpSpPr>
      <p:sp>
        <p:nvSpPr>
          <p:cNvPr id="8173" name="Google Shape;8173;p288"/>
          <p:cNvSpPr/>
          <p:nvPr/>
        </p:nvSpPr>
        <p:spPr>
          <a:xfrm>
            <a:off x="7564597" y="2995475"/>
            <a:ext cx="598100" cy="726950"/>
          </a:xfrm>
          <a:custGeom>
            <a:rect b="b" l="l" r="r" t="t"/>
            <a:pathLst>
              <a:path extrusionOk="0" h="29078" w="23924">
                <a:moveTo>
                  <a:pt x="1037" y="24075"/>
                </a:moveTo>
                <a:lnTo>
                  <a:pt x="23924" y="29078"/>
                </a:lnTo>
                <a:lnTo>
                  <a:pt x="23789" y="762"/>
                </a:lnTo>
                <a:lnTo>
                  <a:pt x="20003" y="47"/>
                </a:lnTo>
                <a:lnTo>
                  <a:pt x="17145" y="0"/>
                </a:lnTo>
                <a:lnTo>
                  <a:pt x="14502" y="261"/>
                </a:lnTo>
                <a:lnTo>
                  <a:pt x="11740" y="1071"/>
                </a:lnTo>
                <a:lnTo>
                  <a:pt x="9644" y="2190"/>
                </a:lnTo>
                <a:lnTo>
                  <a:pt x="7715" y="3214"/>
                </a:lnTo>
                <a:lnTo>
                  <a:pt x="5930" y="4667"/>
                </a:lnTo>
                <a:lnTo>
                  <a:pt x="4334" y="6453"/>
                </a:lnTo>
                <a:lnTo>
                  <a:pt x="2953" y="8167"/>
                </a:lnTo>
                <a:lnTo>
                  <a:pt x="1715" y="10382"/>
                </a:lnTo>
                <a:lnTo>
                  <a:pt x="500" y="13513"/>
                </a:lnTo>
                <a:lnTo>
                  <a:pt x="262" y="15323"/>
                </a:lnTo>
                <a:lnTo>
                  <a:pt x="0" y="17585"/>
                </a:lnTo>
                <a:lnTo>
                  <a:pt x="0" y="19157"/>
                </a:lnTo>
                <a:lnTo>
                  <a:pt x="143" y="20538"/>
                </a:lnTo>
                <a:lnTo>
                  <a:pt x="191" y="21657"/>
                </a:lnTo>
                <a:close/>
              </a:path>
            </a:pathLst>
          </a:custGeom>
          <a:solidFill>
            <a:srgbClr val="D9EAD3"/>
          </a:solidFill>
          <a:ln>
            <a:noFill/>
          </a:ln>
        </p:spPr>
      </p:sp>
      <p:sp>
        <p:nvSpPr>
          <p:cNvPr id="8174" name="Google Shape;8174;p288"/>
          <p:cNvSpPr/>
          <p:nvPr/>
        </p:nvSpPr>
        <p:spPr>
          <a:xfrm>
            <a:off x="7586922" y="3594350"/>
            <a:ext cx="654250" cy="312825"/>
          </a:xfrm>
          <a:custGeom>
            <a:rect b="b" l="l" r="r" t="t"/>
            <a:pathLst>
              <a:path extrusionOk="0" h="12513" w="26170">
                <a:moveTo>
                  <a:pt x="0" y="0"/>
                </a:moveTo>
                <a:lnTo>
                  <a:pt x="22932" y="5286"/>
                </a:lnTo>
                <a:lnTo>
                  <a:pt x="26170" y="10335"/>
                </a:lnTo>
                <a:lnTo>
                  <a:pt x="24860" y="11025"/>
                </a:lnTo>
                <a:lnTo>
                  <a:pt x="22098" y="11942"/>
                </a:lnTo>
                <a:lnTo>
                  <a:pt x="18836" y="12371"/>
                </a:lnTo>
                <a:lnTo>
                  <a:pt x="15502" y="12513"/>
                </a:lnTo>
                <a:lnTo>
                  <a:pt x="11430" y="11680"/>
                </a:lnTo>
                <a:lnTo>
                  <a:pt x="9287" y="10727"/>
                </a:lnTo>
                <a:lnTo>
                  <a:pt x="6977" y="9346"/>
                </a:lnTo>
                <a:lnTo>
                  <a:pt x="5310" y="8084"/>
                </a:lnTo>
                <a:lnTo>
                  <a:pt x="3786" y="6560"/>
                </a:lnTo>
                <a:lnTo>
                  <a:pt x="3191" y="5751"/>
                </a:lnTo>
                <a:lnTo>
                  <a:pt x="2572" y="5203"/>
                </a:lnTo>
                <a:lnTo>
                  <a:pt x="1810" y="3989"/>
                </a:lnTo>
                <a:lnTo>
                  <a:pt x="1262" y="3060"/>
                </a:lnTo>
                <a:lnTo>
                  <a:pt x="837" y="2219"/>
                </a:lnTo>
                <a:close/>
              </a:path>
            </a:pathLst>
          </a:custGeom>
          <a:solidFill>
            <a:srgbClr val="EAD1DC"/>
          </a:solidFill>
          <a:ln>
            <a:noFill/>
          </a:ln>
        </p:spPr>
      </p:sp>
      <p:cxnSp>
        <p:nvCxnSpPr>
          <p:cNvPr id="8175" name="Google Shape;8175;p288"/>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176" name="Google Shape;8176;p288"/>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177" name="Google Shape;8177;p288"/>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178" name="Google Shape;8178;p28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Quake (IVF)</a:t>
            </a:r>
            <a:endParaRPr>
              <a:latin typeface="Ubuntu"/>
              <a:ea typeface="Ubuntu"/>
              <a:cs typeface="Ubuntu"/>
              <a:sym typeface="Ubuntu"/>
            </a:endParaRPr>
          </a:p>
        </p:txBody>
      </p:sp>
      <p:sp>
        <p:nvSpPr>
          <p:cNvPr id="8179" name="Google Shape;8179;p28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180" name="Google Shape;8180;p288"/>
          <p:cNvSpPr txBox="1"/>
          <p:nvPr>
            <p:ph idx="1" type="body"/>
          </p:nvPr>
        </p:nvSpPr>
        <p:spPr>
          <a:xfrm>
            <a:off x="0" y="1398725"/>
            <a:ext cx="5972100" cy="252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Estimate the recall each IVF partition contributes</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Volume overlap</a:t>
            </a:r>
            <a:r>
              <a:rPr lang="en">
                <a:solidFill>
                  <a:schemeClr val="dk1"/>
                </a:solidFill>
              </a:rPr>
              <a:t> between the </a:t>
            </a:r>
            <a:r>
              <a:rPr b="1" lang="en">
                <a:solidFill>
                  <a:schemeClr val="dk1"/>
                </a:solidFill>
              </a:rPr>
              <a:t>hypersphere of query and k-th nn (ρ</a:t>
            </a:r>
            <a:r>
              <a:rPr b="1" baseline="-25000" lang="en">
                <a:solidFill>
                  <a:schemeClr val="dk1"/>
                </a:solidFill>
              </a:rPr>
              <a:t>k</a:t>
            </a:r>
            <a:r>
              <a:rPr b="1" lang="en">
                <a:solidFill>
                  <a:schemeClr val="dk1"/>
                </a:solidFill>
              </a:rPr>
              <a:t>)</a:t>
            </a:r>
            <a:r>
              <a:rPr lang="en">
                <a:solidFill>
                  <a:schemeClr val="dk1"/>
                </a:solidFill>
              </a:rPr>
              <a:t> and each partition </a:t>
            </a:r>
            <a:r>
              <a:rPr b="1" lang="en">
                <a:solidFill>
                  <a:schemeClr val="dk1"/>
                </a:solidFill>
              </a:rPr>
              <a:t>P</a:t>
            </a:r>
            <a:r>
              <a:rPr b="1" baseline="-25000" lang="en">
                <a:solidFill>
                  <a:schemeClr val="dk1"/>
                </a:solidFill>
              </a:rPr>
              <a:t>i</a:t>
            </a:r>
            <a:endParaRPr i="1">
              <a:solidFill>
                <a:schemeClr val="dk1"/>
              </a:solidFill>
            </a:endParaRPr>
          </a:p>
          <a:p>
            <a:pPr indent="457200" lvl="0" marL="0" rtl="0" algn="ctr">
              <a:spcBef>
                <a:spcPts val="1200"/>
              </a:spcBef>
              <a:spcAft>
                <a:spcPts val="0"/>
              </a:spcAft>
              <a:buNone/>
            </a:pPr>
            <a:r>
              <a:rPr b="1" lang="en" sz="1400">
                <a:solidFill>
                  <a:srgbClr val="D99694"/>
                </a:solidFill>
              </a:rPr>
              <a:t>Recall</a:t>
            </a:r>
            <a:r>
              <a:rPr b="1" baseline="-25000" lang="en" sz="1400">
                <a:solidFill>
                  <a:srgbClr val="D99694"/>
                </a:solidFill>
              </a:rPr>
              <a:t>Pi</a:t>
            </a:r>
            <a:r>
              <a:rPr b="1" lang="en" sz="1400">
                <a:solidFill>
                  <a:srgbClr val="D99694"/>
                </a:solidFill>
              </a:rPr>
              <a:t> = Vol(B(q, ρ</a:t>
            </a:r>
            <a:r>
              <a:rPr b="1" baseline="-25000" lang="en" sz="1400">
                <a:solidFill>
                  <a:srgbClr val="D99694"/>
                </a:solidFill>
              </a:rPr>
              <a:t>k</a:t>
            </a:r>
            <a:r>
              <a:rPr b="1" lang="en" sz="1400">
                <a:solidFill>
                  <a:srgbClr val="D99694"/>
                </a:solidFill>
              </a:rPr>
              <a:t>) ∩ P</a:t>
            </a:r>
            <a:r>
              <a:rPr b="1" baseline="-25000" lang="en" sz="1400">
                <a:solidFill>
                  <a:srgbClr val="D99694"/>
                </a:solidFill>
              </a:rPr>
              <a:t>i</a:t>
            </a:r>
            <a:r>
              <a:rPr b="1" lang="en" sz="1400">
                <a:solidFill>
                  <a:srgbClr val="D99694"/>
                </a:solidFill>
              </a:rPr>
              <a:t>) ) / Vol(B(q, ρ</a:t>
            </a:r>
            <a:r>
              <a:rPr b="1" baseline="-25000" lang="en" sz="1400">
                <a:solidFill>
                  <a:srgbClr val="D99694"/>
                </a:solidFill>
              </a:rPr>
              <a:t>k</a:t>
            </a:r>
            <a:r>
              <a:rPr b="1" lang="en" sz="1400">
                <a:solidFill>
                  <a:srgbClr val="D99694"/>
                </a:solidFill>
              </a:rPr>
              <a:t>)) </a:t>
            </a:r>
            <a:endParaRPr b="1" sz="1400">
              <a:solidFill>
                <a:srgbClr val="D99694"/>
              </a:solidFill>
            </a:endParaRPr>
          </a:p>
          <a:p>
            <a:pPr indent="0" lvl="0" marL="0" rtl="0" algn="l">
              <a:spcBef>
                <a:spcPts val="1200"/>
              </a:spcBef>
              <a:spcAft>
                <a:spcPts val="0"/>
              </a:spcAft>
              <a:buNone/>
            </a:pPr>
            <a:r>
              <a:t/>
            </a:r>
            <a:endParaRPr sz="8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Visit each partition under target recall is reached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After each partition, each Recall</a:t>
            </a:r>
            <a:r>
              <a:rPr baseline="-25000" lang="en">
                <a:solidFill>
                  <a:schemeClr val="dk1"/>
                </a:solidFill>
              </a:rPr>
              <a:t>Pi</a:t>
            </a:r>
            <a:r>
              <a:rPr lang="en">
                <a:solidFill>
                  <a:schemeClr val="dk1"/>
                </a:solidFill>
              </a:rPr>
              <a:t> is re-evaluated based on the updated k-th nn </a:t>
            </a:r>
            <a:endParaRPr>
              <a:solidFill>
                <a:schemeClr val="dk1"/>
              </a:solidFill>
            </a:endParaRPr>
          </a:p>
        </p:txBody>
      </p:sp>
      <p:sp>
        <p:nvSpPr>
          <p:cNvPr id="8181" name="Google Shape;8181;p288"/>
          <p:cNvSpPr txBox="1"/>
          <p:nvPr/>
        </p:nvSpPr>
        <p:spPr>
          <a:xfrm>
            <a:off x="0" y="120823"/>
            <a:ext cx="7023000" cy="4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Mohoney et al. "Quake: Adaptive Indexing for Vector Search" OSDI 2025.</a:t>
            </a:r>
            <a:endParaRPr sz="900">
              <a:solidFill>
                <a:schemeClr val="dk2"/>
              </a:solidFill>
              <a:latin typeface="Ubuntu"/>
              <a:ea typeface="Ubuntu"/>
              <a:cs typeface="Ubuntu"/>
              <a:sym typeface="Ubuntu"/>
            </a:endParaRPr>
          </a:p>
        </p:txBody>
      </p:sp>
      <p:sp>
        <p:nvSpPr>
          <p:cNvPr id="8182" name="Google Shape;8182;p288"/>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cxnSp>
        <p:nvCxnSpPr>
          <p:cNvPr id="8183" name="Google Shape;8183;p288"/>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184" name="Google Shape;8184;p288"/>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185" name="Google Shape;8185;p288"/>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186" name="Google Shape;8186;p288"/>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187" name="Google Shape;8187;p288"/>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188" name="Google Shape;8188;p288"/>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89" name="Google Shape;8189;p288"/>
          <p:cNvSpPr/>
          <p:nvPr/>
        </p:nvSpPr>
        <p:spPr>
          <a:xfrm>
            <a:off x="7575758" y="30488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90" name="Google Shape;8190;p288"/>
          <p:cNvSpPr/>
          <p:nvPr/>
        </p:nvSpPr>
        <p:spPr>
          <a:xfrm>
            <a:off x="8673591"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91" name="Google Shape;8191;p288"/>
          <p:cNvSpPr/>
          <p:nvPr/>
        </p:nvSpPr>
        <p:spPr>
          <a:xfrm>
            <a:off x="7566667"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92" name="Google Shape;8192;p288"/>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193" name="Google Shape;8193;p288"/>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8194" name="Google Shape;8194;p288"/>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195" name="Google Shape;8195;p288"/>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196" name="Google Shape;8196;p288"/>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197" name="Google Shape;8197;p288"/>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198" name="Google Shape;8198;p288"/>
          <p:cNvSpPr/>
          <p:nvPr/>
        </p:nvSpPr>
        <p:spPr>
          <a:xfrm>
            <a:off x="6497247"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0.70</a:t>
            </a:r>
            <a:r>
              <a:rPr b="1" lang="en" sz="1200">
                <a:solidFill>
                  <a:schemeClr val="dk1"/>
                </a:solidFill>
                <a:latin typeface="Ubuntu"/>
                <a:ea typeface="Ubuntu"/>
                <a:cs typeface="Ubuntu"/>
                <a:sym typeface="Ubuntu"/>
              </a:rPr>
              <a:t>)</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199" name="Google Shape;8199;p288"/>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200" name="Google Shape;8200;p288"/>
          <p:cNvSpPr txBox="1"/>
          <p:nvPr/>
        </p:nvSpPr>
        <p:spPr>
          <a:xfrm>
            <a:off x="5330750" y="4266925"/>
            <a:ext cx="3727200" cy="53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After searching 2 partitions: </a:t>
            </a:r>
            <a:br>
              <a:rPr lang="en" sz="1100">
                <a:solidFill>
                  <a:schemeClr val="dk1"/>
                </a:solidFill>
                <a:latin typeface="Ubuntu"/>
                <a:ea typeface="Ubuntu"/>
                <a:cs typeface="Ubuntu"/>
                <a:sym typeface="Ubuntu"/>
              </a:rPr>
            </a:br>
            <a:endParaRPr b="1" baseline="-25000" sz="1100">
              <a:solidFill>
                <a:srgbClr val="4A86E8"/>
              </a:solidFill>
              <a:latin typeface="Ubuntu"/>
              <a:ea typeface="Ubuntu"/>
              <a:cs typeface="Ubuntu"/>
              <a:sym typeface="Ubuntu"/>
            </a:endParaRPr>
          </a:p>
        </p:txBody>
      </p:sp>
      <p:sp>
        <p:nvSpPr>
          <p:cNvPr id="8201" name="Google Shape;8201;p288"/>
          <p:cNvSpPr txBox="1"/>
          <p:nvPr/>
        </p:nvSpPr>
        <p:spPr>
          <a:xfrm>
            <a:off x="8426872" y="3236479"/>
            <a:ext cx="6255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C00000"/>
                </a:solidFill>
                <a:latin typeface="Ubuntu"/>
                <a:ea typeface="Ubuntu"/>
                <a:cs typeface="Ubuntu"/>
                <a:sym typeface="Ubuntu"/>
              </a:rPr>
              <a:t>B(q, ρ</a:t>
            </a:r>
            <a:r>
              <a:rPr b="1" baseline="-25000" lang="en" sz="1000">
                <a:solidFill>
                  <a:srgbClr val="C00000"/>
                </a:solidFill>
                <a:latin typeface="Ubuntu"/>
                <a:ea typeface="Ubuntu"/>
                <a:cs typeface="Ubuntu"/>
                <a:sym typeface="Ubuntu"/>
              </a:rPr>
              <a:t>k</a:t>
            </a:r>
            <a:r>
              <a:rPr b="1" lang="en" sz="1000">
                <a:solidFill>
                  <a:srgbClr val="C00000"/>
                </a:solidFill>
                <a:latin typeface="Ubuntu"/>
                <a:ea typeface="Ubuntu"/>
                <a:cs typeface="Ubuntu"/>
                <a:sym typeface="Ubuntu"/>
              </a:rPr>
              <a:t>)</a:t>
            </a:r>
            <a:endParaRPr b="1" sz="1000">
              <a:solidFill>
                <a:srgbClr val="C00000"/>
              </a:solidFill>
              <a:latin typeface="Ubuntu"/>
              <a:ea typeface="Ubuntu"/>
              <a:cs typeface="Ubuntu"/>
              <a:sym typeface="Ubuntu"/>
            </a:endParaRPr>
          </a:p>
        </p:txBody>
      </p:sp>
      <p:sp>
        <p:nvSpPr>
          <p:cNvPr id="8202" name="Google Shape;8202;p288"/>
          <p:cNvSpPr txBox="1"/>
          <p:nvPr/>
        </p:nvSpPr>
        <p:spPr>
          <a:xfrm>
            <a:off x="7629949" y="3655312"/>
            <a:ext cx="6255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0.15</a:t>
            </a:r>
            <a:endParaRPr sz="1000">
              <a:solidFill>
                <a:schemeClr val="dk1"/>
              </a:solidFill>
              <a:latin typeface="Ubuntu"/>
              <a:ea typeface="Ubuntu"/>
              <a:cs typeface="Ubuntu"/>
              <a:sym typeface="Ubuntu"/>
            </a:endParaRPr>
          </a:p>
        </p:txBody>
      </p:sp>
      <p:sp>
        <p:nvSpPr>
          <p:cNvPr id="8203" name="Google Shape;8203;p288"/>
          <p:cNvSpPr txBox="1"/>
          <p:nvPr/>
        </p:nvSpPr>
        <p:spPr>
          <a:xfrm>
            <a:off x="7658173" y="3171600"/>
            <a:ext cx="4647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0.55</a:t>
            </a:r>
            <a:endParaRPr sz="1000">
              <a:solidFill>
                <a:schemeClr val="dk1"/>
              </a:solidFill>
              <a:latin typeface="Ubuntu"/>
              <a:ea typeface="Ubuntu"/>
              <a:cs typeface="Ubuntu"/>
              <a:sym typeface="Ubuntu"/>
            </a:endParaRPr>
          </a:p>
        </p:txBody>
      </p:sp>
      <p:sp>
        <p:nvSpPr>
          <p:cNvPr id="8204" name="Google Shape;8204;p288"/>
          <p:cNvSpPr/>
          <p:nvPr/>
        </p:nvSpPr>
        <p:spPr>
          <a:xfrm>
            <a:off x="7563029" y="2993610"/>
            <a:ext cx="914400" cy="914400"/>
          </a:xfrm>
          <a:prstGeom prst="ellipse">
            <a:avLst/>
          </a:prstGeom>
          <a:noFill/>
          <a:ln cap="flat" cmpd="sng" w="1905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8" name="Shape 8208"/>
        <p:cNvGrpSpPr/>
        <p:nvPr/>
      </p:nvGrpSpPr>
      <p:grpSpPr>
        <a:xfrm>
          <a:off x="0" y="0"/>
          <a:ext cx="0" cy="0"/>
          <a:chOff x="0" y="0"/>
          <a:chExt cx="0" cy="0"/>
        </a:xfrm>
      </p:grpSpPr>
      <p:sp>
        <p:nvSpPr>
          <p:cNvPr id="8209" name="Google Shape;8209;p289"/>
          <p:cNvSpPr/>
          <p:nvPr/>
        </p:nvSpPr>
        <p:spPr>
          <a:xfrm>
            <a:off x="8160997" y="3015500"/>
            <a:ext cx="316525" cy="835725"/>
          </a:xfrm>
          <a:custGeom>
            <a:rect b="b" l="l" r="r" t="t"/>
            <a:pathLst>
              <a:path extrusionOk="0" h="33429" w="12661">
                <a:moveTo>
                  <a:pt x="0" y="844"/>
                </a:moveTo>
                <a:lnTo>
                  <a:pt x="540" y="29452"/>
                </a:lnTo>
                <a:lnTo>
                  <a:pt x="3255" y="33429"/>
                </a:lnTo>
                <a:lnTo>
                  <a:pt x="8613" y="29119"/>
                </a:lnTo>
                <a:lnTo>
                  <a:pt x="11934" y="23011"/>
                </a:lnTo>
                <a:lnTo>
                  <a:pt x="12661" y="15510"/>
                </a:lnTo>
                <a:lnTo>
                  <a:pt x="10946" y="9652"/>
                </a:lnTo>
                <a:lnTo>
                  <a:pt x="8613" y="5961"/>
                </a:lnTo>
                <a:lnTo>
                  <a:pt x="4493" y="2247"/>
                </a:lnTo>
                <a:lnTo>
                  <a:pt x="95" y="0"/>
                </a:lnTo>
                <a:close/>
              </a:path>
            </a:pathLst>
          </a:custGeom>
          <a:solidFill>
            <a:srgbClr val="C9DAF8"/>
          </a:solidFill>
          <a:ln>
            <a:noFill/>
          </a:ln>
        </p:spPr>
      </p:sp>
      <p:sp>
        <p:nvSpPr>
          <p:cNvPr id="8210" name="Google Shape;8210;p289"/>
          <p:cNvSpPr/>
          <p:nvPr/>
        </p:nvSpPr>
        <p:spPr>
          <a:xfrm>
            <a:off x="7564597" y="2995475"/>
            <a:ext cx="598100" cy="726950"/>
          </a:xfrm>
          <a:custGeom>
            <a:rect b="b" l="l" r="r" t="t"/>
            <a:pathLst>
              <a:path extrusionOk="0" h="29078" w="23924">
                <a:moveTo>
                  <a:pt x="1037" y="24075"/>
                </a:moveTo>
                <a:lnTo>
                  <a:pt x="23924" y="29078"/>
                </a:lnTo>
                <a:lnTo>
                  <a:pt x="23789" y="762"/>
                </a:lnTo>
                <a:lnTo>
                  <a:pt x="20003" y="47"/>
                </a:lnTo>
                <a:lnTo>
                  <a:pt x="17145" y="0"/>
                </a:lnTo>
                <a:lnTo>
                  <a:pt x="14502" y="261"/>
                </a:lnTo>
                <a:lnTo>
                  <a:pt x="11740" y="1071"/>
                </a:lnTo>
                <a:lnTo>
                  <a:pt x="9644" y="2190"/>
                </a:lnTo>
                <a:lnTo>
                  <a:pt x="7715" y="3214"/>
                </a:lnTo>
                <a:lnTo>
                  <a:pt x="5930" y="4667"/>
                </a:lnTo>
                <a:lnTo>
                  <a:pt x="4334" y="6453"/>
                </a:lnTo>
                <a:lnTo>
                  <a:pt x="2953" y="8167"/>
                </a:lnTo>
                <a:lnTo>
                  <a:pt x="1715" y="10382"/>
                </a:lnTo>
                <a:lnTo>
                  <a:pt x="500" y="13513"/>
                </a:lnTo>
                <a:lnTo>
                  <a:pt x="262" y="15323"/>
                </a:lnTo>
                <a:lnTo>
                  <a:pt x="0" y="17585"/>
                </a:lnTo>
                <a:lnTo>
                  <a:pt x="0" y="19157"/>
                </a:lnTo>
                <a:lnTo>
                  <a:pt x="143" y="20538"/>
                </a:lnTo>
                <a:lnTo>
                  <a:pt x="191" y="21657"/>
                </a:lnTo>
                <a:close/>
              </a:path>
            </a:pathLst>
          </a:custGeom>
          <a:solidFill>
            <a:srgbClr val="D9EAD3"/>
          </a:solidFill>
          <a:ln>
            <a:noFill/>
          </a:ln>
        </p:spPr>
      </p:sp>
      <p:sp>
        <p:nvSpPr>
          <p:cNvPr id="8211" name="Google Shape;8211;p289"/>
          <p:cNvSpPr/>
          <p:nvPr/>
        </p:nvSpPr>
        <p:spPr>
          <a:xfrm>
            <a:off x="7586922" y="3594350"/>
            <a:ext cx="654250" cy="312825"/>
          </a:xfrm>
          <a:custGeom>
            <a:rect b="b" l="l" r="r" t="t"/>
            <a:pathLst>
              <a:path extrusionOk="0" h="12513" w="26170">
                <a:moveTo>
                  <a:pt x="0" y="0"/>
                </a:moveTo>
                <a:lnTo>
                  <a:pt x="22932" y="5286"/>
                </a:lnTo>
                <a:lnTo>
                  <a:pt x="26170" y="10335"/>
                </a:lnTo>
                <a:lnTo>
                  <a:pt x="24860" y="11025"/>
                </a:lnTo>
                <a:lnTo>
                  <a:pt x="22098" y="11942"/>
                </a:lnTo>
                <a:lnTo>
                  <a:pt x="18836" y="12371"/>
                </a:lnTo>
                <a:lnTo>
                  <a:pt x="15502" y="12513"/>
                </a:lnTo>
                <a:lnTo>
                  <a:pt x="11430" y="11680"/>
                </a:lnTo>
                <a:lnTo>
                  <a:pt x="9287" y="10727"/>
                </a:lnTo>
                <a:lnTo>
                  <a:pt x="6977" y="9346"/>
                </a:lnTo>
                <a:lnTo>
                  <a:pt x="5310" y="8084"/>
                </a:lnTo>
                <a:lnTo>
                  <a:pt x="3786" y="6560"/>
                </a:lnTo>
                <a:lnTo>
                  <a:pt x="3191" y="5751"/>
                </a:lnTo>
                <a:lnTo>
                  <a:pt x="2572" y="5203"/>
                </a:lnTo>
                <a:lnTo>
                  <a:pt x="1810" y="3989"/>
                </a:lnTo>
                <a:lnTo>
                  <a:pt x="1262" y="3060"/>
                </a:lnTo>
                <a:lnTo>
                  <a:pt x="837" y="2219"/>
                </a:lnTo>
                <a:close/>
              </a:path>
            </a:pathLst>
          </a:custGeom>
          <a:solidFill>
            <a:srgbClr val="EAD1DC"/>
          </a:solidFill>
          <a:ln>
            <a:noFill/>
          </a:ln>
        </p:spPr>
      </p:sp>
      <p:sp>
        <p:nvSpPr>
          <p:cNvPr id="8212" name="Google Shape;8212;p289"/>
          <p:cNvSpPr/>
          <p:nvPr/>
        </p:nvSpPr>
        <p:spPr>
          <a:xfrm>
            <a:off x="7563029" y="2993610"/>
            <a:ext cx="914400" cy="914400"/>
          </a:xfrm>
          <a:prstGeom prst="ellipse">
            <a:avLst/>
          </a:prstGeom>
          <a:noFill/>
          <a:ln cap="flat" cmpd="sng" w="1905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213" name="Google Shape;8213;p289"/>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214" name="Google Shape;8214;p289"/>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215" name="Google Shape;8215;p289"/>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216" name="Google Shape;8216;p28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Quake (IVF)</a:t>
            </a:r>
            <a:endParaRPr>
              <a:latin typeface="Ubuntu"/>
              <a:ea typeface="Ubuntu"/>
              <a:cs typeface="Ubuntu"/>
              <a:sym typeface="Ubuntu"/>
            </a:endParaRPr>
          </a:p>
        </p:txBody>
      </p:sp>
      <p:sp>
        <p:nvSpPr>
          <p:cNvPr id="8217" name="Google Shape;8217;p28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218" name="Google Shape;8218;p289"/>
          <p:cNvSpPr txBox="1"/>
          <p:nvPr>
            <p:ph idx="1" type="body"/>
          </p:nvPr>
        </p:nvSpPr>
        <p:spPr>
          <a:xfrm>
            <a:off x="0" y="1398725"/>
            <a:ext cx="5972100" cy="252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Estimate the recall each IVF partition contributes</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Volume overlap</a:t>
            </a:r>
            <a:r>
              <a:rPr lang="en">
                <a:solidFill>
                  <a:schemeClr val="dk1"/>
                </a:solidFill>
              </a:rPr>
              <a:t> between the </a:t>
            </a:r>
            <a:r>
              <a:rPr b="1" lang="en">
                <a:solidFill>
                  <a:schemeClr val="dk1"/>
                </a:solidFill>
              </a:rPr>
              <a:t>hypersphere of query and k-th nn (ρ</a:t>
            </a:r>
            <a:r>
              <a:rPr b="1" baseline="-25000" lang="en">
                <a:solidFill>
                  <a:schemeClr val="dk1"/>
                </a:solidFill>
              </a:rPr>
              <a:t>k</a:t>
            </a:r>
            <a:r>
              <a:rPr b="1" lang="en">
                <a:solidFill>
                  <a:schemeClr val="dk1"/>
                </a:solidFill>
              </a:rPr>
              <a:t>)</a:t>
            </a:r>
            <a:r>
              <a:rPr lang="en">
                <a:solidFill>
                  <a:schemeClr val="dk1"/>
                </a:solidFill>
              </a:rPr>
              <a:t> and each partition </a:t>
            </a:r>
            <a:r>
              <a:rPr b="1" lang="en">
                <a:solidFill>
                  <a:schemeClr val="dk1"/>
                </a:solidFill>
              </a:rPr>
              <a:t>P</a:t>
            </a:r>
            <a:r>
              <a:rPr b="1" baseline="-25000" lang="en">
                <a:solidFill>
                  <a:schemeClr val="dk1"/>
                </a:solidFill>
              </a:rPr>
              <a:t>i</a:t>
            </a:r>
            <a:endParaRPr i="1">
              <a:solidFill>
                <a:schemeClr val="dk1"/>
              </a:solidFill>
            </a:endParaRPr>
          </a:p>
          <a:p>
            <a:pPr indent="457200" lvl="0" marL="0" rtl="0" algn="ctr">
              <a:spcBef>
                <a:spcPts val="1200"/>
              </a:spcBef>
              <a:spcAft>
                <a:spcPts val="0"/>
              </a:spcAft>
              <a:buNone/>
            </a:pPr>
            <a:r>
              <a:rPr b="1" lang="en" sz="1400">
                <a:solidFill>
                  <a:srgbClr val="6D9EEB"/>
                </a:solidFill>
              </a:rPr>
              <a:t>Recall</a:t>
            </a:r>
            <a:r>
              <a:rPr b="1" baseline="-25000" lang="en" sz="1400">
                <a:solidFill>
                  <a:srgbClr val="6D9EEB"/>
                </a:solidFill>
              </a:rPr>
              <a:t>Pi</a:t>
            </a:r>
            <a:r>
              <a:rPr b="1" lang="en" sz="1400">
                <a:solidFill>
                  <a:srgbClr val="6D9EEB"/>
                </a:solidFill>
              </a:rPr>
              <a:t> = Vol(B(q, ρ</a:t>
            </a:r>
            <a:r>
              <a:rPr b="1" baseline="-25000" lang="en" sz="1400">
                <a:solidFill>
                  <a:srgbClr val="6D9EEB"/>
                </a:solidFill>
              </a:rPr>
              <a:t>k</a:t>
            </a:r>
            <a:r>
              <a:rPr b="1" lang="en" sz="1400">
                <a:solidFill>
                  <a:srgbClr val="6D9EEB"/>
                </a:solidFill>
              </a:rPr>
              <a:t>) ∩ P</a:t>
            </a:r>
            <a:r>
              <a:rPr b="1" baseline="-25000" lang="en" sz="1400">
                <a:solidFill>
                  <a:srgbClr val="6D9EEB"/>
                </a:solidFill>
              </a:rPr>
              <a:t>i</a:t>
            </a:r>
            <a:r>
              <a:rPr b="1" lang="en" sz="1400">
                <a:solidFill>
                  <a:srgbClr val="6D9EEB"/>
                </a:solidFill>
              </a:rPr>
              <a:t>) ) / Vol(B(q, ρ</a:t>
            </a:r>
            <a:r>
              <a:rPr b="1" baseline="-25000" lang="en" sz="1400">
                <a:solidFill>
                  <a:srgbClr val="6D9EEB"/>
                </a:solidFill>
              </a:rPr>
              <a:t>k</a:t>
            </a:r>
            <a:r>
              <a:rPr b="1" lang="en" sz="1400">
                <a:solidFill>
                  <a:srgbClr val="6D9EEB"/>
                </a:solidFill>
              </a:rPr>
              <a:t>)) </a:t>
            </a:r>
            <a:endParaRPr b="1" sz="1400">
              <a:solidFill>
                <a:srgbClr val="6D9EEB"/>
              </a:solidFill>
            </a:endParaRPr>
          </a:p>
          <a:p>
            <a:pPr indent="0" lvl="0" marL="0" rtl="0" algn="l">
              <a:spcBef>
                <a:spcPts val="1200"/>
              </a:spcBef>
              <a:spcAft>
                <a:spcPts val="0"/>
              </a:spcAft>
              <a:buNone/>
            </a:pPr>
            <a:r>
              <a:t/>
            </a:r>
            <a:endParaRPr sz="8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Visit each partition under target recall is reached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After each partition, each Recall</a:t>
            </a:r>
            <a:r>
              <a:rPr baseline="-25000" lang="en">
                <a:solidFill>
                  <a:schemeClr val="dk1"/>
                </a:solidFill>
              </a:rPr>
              <a:t>Pi</a:t>
            </a:r>
            <a:r>
              <a:rPr lang="en">
                <a:solidFill>
                  <a:schemeClr val="dk1"/>
                </a:solidFill>
              </a:rPr>
              <a:t> is re-evaluated based on the updated k-th nn </a:t>
            </a:r>
            <a:endParaRPr>
              <a:solidFill>
                <a:schemeClr val="dk1"/>
              </a:solidFill>
            </a:endParaRPr>
          </a:p>
        </p:txBody>
      </p:sp>
      <p:sp>
        <p:nvSpPr>
          <p:cNvPr id="8219" name="Google Shape;8219;p289"/>
          <p:cNvSpPr txBox="1"/>
          <p:nvPr/>
        </p:nvSpPr>
        <p:spPr>
          <a:xfrm>
            <a:off x="0" y="120823"/>
            <a:ext cx="7023000" cy="4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Mohoney et al. "Quake: Adaptive Indexing for Vector Search" OSDI 2025.</a:t>
            </a:r>
            <a:endParaRPr sz="900">
              <a:solidFill>
                <a:schemeClr val="dk2"/>
              </a:solidFill>
              <a:latin typeface="Ubuntu"/>
              <a:ea typeface="Ubuntu"/>
              <a:cs typeface="Ubuntu"/>
              <a:sym typeface="Ubuntu"/>
            </a:endParaRPr>
          </a:p>
        </p:txBody>
      </p:sp>
      <p:sp>
        <p:nvSpPr>
          <p:cNvPr id="8220" name="Google Shape;8220;p289"/>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cxnSp>
        <p:nvCxnSpPr>
          <p:cNvPr id="8221" name="Google Shape;8221;p289"/>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222" name="Google Shape;8222;p289"/>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223" name="Google Shape;8223;p289"/>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224" name="Google Shape;8224;p289"/>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225" name="Google Shape;8225;p289"/>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226" name="Google Shape;8226;p289"/>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227" name="Google Shape;8227;p289"/>
          <p:cNvSpPr/>
          <p:nvPr/>
        </p:nvSpPr>
        <p:spPr>
          <a:xfrm>
            <a:off x="7575758" y="30488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228" name="Google Shape;8228;p289"/>
          <p:cNvSpPr/>
          <p:nvPr/>
        </p:nvSpPr>
        <p:spPr>
          <a:xfrm>
            <a:off x="8673591"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229" name="Google Shape;8229;p289"/>
          <p:cNvSpPr/>
          <p:nvPr/>
        </p:nvSpPr>
        <p:spPr>
          <a:xfrm>
            <a:off x="7566667"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230" name="Google Shape;8230;p289"/>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231" name="Google Shape;8231;p289"/>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8232" name="Google Shape;8232;p289"/>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233" name="Google Shape;8233;p289"/>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234" name="Google Shape;8234;p289"/>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235" name="Google Shape;8235;p289"/>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236" name="Google Shape;8236;p289"/>
          <p:cNvSpPr/>
          <p:nvPr/>
        </p:nvSpPr>
        <p:spPr>
          <a:xfrm>
            <a:off x="6497247"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0.70</a:t>
            </a:r>
            <a:r>
              <a:rPr b="1" lang="en" sz="1200">
                <a:solidFill>
                  <a:schemeClr val="dk1"/>
                </a:solidFill>
                <a:latin typeface="Ubuntu"/>
                <a:ea typeface="Ubuntu"/>
                <a:cs typeface="Ubuntu"/>
                <a:sym typeface="Ubuntu"/>
              </a:rPr>
              <a:t>)</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237" name="Google Shape;8237;p289"/>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238" name="Google Shape;8238;p289"/>
          <p:cNvSpPr txBox="1"/>
          <p:nvPr/>
        </p:nvSpPr>
        <p:spPr>
          <a:xfrm>
            <a:off x="5330750" y="4266925"/>
            <a:ext cx="3727200" cy="53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After searching 2 partitions: </a:t>
            </a:r>
            <a:br>
              <a:rPr lang="en" sz="1100">
                <a:solidFill>
                  <a:schemeClr val="dk1"/>
                </a:solidFill>
                <a:latin typeface="Ubuntu"/>
                <a:ea typeface="Ubuntu"/>
                <a:cs typeface="Ubuntu"/>
                <a:sym typeface="Ubuntu"/>
              </a:rPr>
            </a:br>
            <a:endParaRPr b="1" baseline="-25000" sz="1100">
              <a:solidFill>
                <a:srgbClr val="4A86E8"/>
              </a:solidFill>
              <a:latin typeface="Ubuntu"/>
              <a:ea typeface="Ubuntu"/>
              <a:cs typeface="Ubuntu"/>
              <a:sym typeface="Ubuntu"/>
            </a:endParaRPr>
          </a:p>
        </p:txBody>
      </p:sp>
      <p:sp>
        <p:nvSpPr>
          <p:cNvPr id="8239" name="Google Shape;8239;p289"/>
          <p:cNvSpPr txBox="1"/>
          <p:nvPr/>
        </p:nvSpPr>
        <p:spPr>
          <a:xfrm>
            <a:off x="8426872" y="3236479"/>
            <a:ext cx="6255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C00000"/>
                </a:solidFill>
                <a:latin typeface="Ubuntu"/>
                <a:ea typeface="Ubuntu"/>
                <a:cs typeface="Ubuntu"/>
                <a:sym typeface="Ubuntu"/>
              </a:rPr>
              <a:t>B(q, ρ</a:t>
            </a:r>
            <a:r>
              <a:rPr b="1" baseline="-25000" lang="en" sz="1000">
                <a:solidFill>
                  <a:srgbClr val="C00000"/>
                </a:solidFill>
                <a:latin typeface="Ubuntu"/>
                <a:ea typeface="Ubuntu"/>
                <a:cs typeface="Ubuntu"/>
                <a:sym typeface="Ubuntu"/>
              </a:rPr>
              <a:t>k</a:t>
            </a:r>
            <a:r>
              <a:rPr b="1" lang="en" sz="1000">
                <a:solidFill>
                  <a:srgbClr val="C00000"/>
                </a:solidFill>
                <a:latin typeface="Ubuntu"/>
                <a:ea typeface="Ubuntu"/>
                <a:cs typeface="Ubuntu"/>
                <a:sym typeface="Ubuntu"/>
              </a:rPr>
              <a:t>)</a:t>
            </a:r>
            <a:endParaRPr b="1" sz="1000">
              <a:solidFill>
                <a:srgbClr val="C00000"/>
              </a:solidFill>
              <a:latin typeface="Ubuntu"/>
              <a:ea typeface="Ubuntu"/>
              <a:cs typeface="Ubuntu"/>
              <a:sym typeface="Ubuntu"/>
            </a:endParaRPr>
          </a:p>
        </p:txBody>
      </p:sp>
      <p:sp>
        <p:nvSpPr>
          <p:cNvPr id="8240" name="Google Shape;8240;p289"/>
          <p:cNvSpPr txBox="1"/>
          <p:nvPr/>
        </p:nvSpPr>
        <p:spPr>
          <a:xfrm>
            <a:off x="7629949" y="3655312"/>
            <a:ext cx="6255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0.15</a:t>
            </a:r>
            <a:endParaRPr sz="1000">
              <a:solidFill>
                <a:schemeClr val="dk1"/>
              </a:solidFill>
              <a:latin typeface="Ubuntu"/>
              <a:ea typeface="Ubuntu"/>
              <a:cs typeface="Ubuntu"/>
              <a:sym typeface="Ubuntu"/>
            </a:endParaRPr>
          </a:p>
        </p:txBody>
      </p:sp>
      <p:sp>
        <p:nvSpPr>
          <p:cNvPr id="8241" name="Google Shape;8241;p289"/>
          <p:cNvSpPr txBox="1"/>
          <p:nvPr/>
        </p:nvSpPr>
        <p:spPr>
          <a:xfrm>
            <a:off x="7658173" y="3171600"/>
            <a:ext cx="4647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0.55</a:t>
            </a:r>
            <a:endParaRPr sz="1000">
              <a:solidFill>
                <a:schemeClr val="dk1"/>
              </a:solidFill>
              <a:latin typeface="Ubuntu"/>
              <a:ea typeface="Ubuntu"/>
              <a:cs typeface="Ubuntu"/>
              <a:sym typeface="Ubuntu"/>
            </a:endParaRPr>
          </a:p>
        </p:txBody>
      </p:sp>
      <p:sp>
        <p:nvSpPr>
          <p:cNvPr id="8242" name="Google Shape;8242;p289"/>
          <p:cNvSpPr txBox="1"/>
          <p:nvPr/>
        </p:nvSpPr>
        <p:spPr>
          <a:xfrm>
            <a:off x="8017413" y="3319225"/>
            <a:ext cx="6255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0.30</a:t>
            </a:r>
            <a:endParaRPr sz="1000">
              <a:solidFill>
                <a:schemeClr val="dk1"/>
              </a:solidFill>
              <a:latin typeface="Ubuntu"/>
              <a:ea typeface="Ubuntu"/>
              <a:cs typeface="Ubuntu"/>
              <a:sym typeface="Ubuntu"/>
            </a:endParaRPr>
          </a:p>
        </p:txBody>
      </p:sp>
    </p:spTree>
  </p:cSld>
  <p:clrMapOvr>
    <a:masterClrMapping/>
  </p:clrMapOvr>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6" name="Shape 8246"/>
        <p:cNvGrpSpPr/>
        <p:nvPr/>
      </p:nvGrpSpPr>
      <p:grpSpPr>
        <a:xfrm>
          <a:off x="0" y="0"/>
          <a:ext cx="0" cy="0"/>
          <a:chOff x="0" y="0"/>
          <a:chExt cx="0" cy="0"/>
        </a:xfrm>
      </p:grpSpPr>
      <p:sp>
        <p:nvSpPr>
          <p:cNvPr id="8247" name="Google Shape;8247;p290"/>
          <p:cNvSpPr/>
          <p:nvPr/>
        </p:nvSpPr>
        <p:spPr>
          <a:xfrm>
            <a:off x="8160997" y="3015500"/>
            <a:ext cx="316525" cy="835725"/>
          </a:xfrm>
          <a:custGeom>
            <a:rect b="b" l="l" r="r" t="t"/>
            <a:pathLst>
              <a:path extrusionOk="0" h="33429" w="12661">
                <a:moveTo>
                  <a:pt x="0" y="844"/>
                </a:moveTo>
                <a:lnTo>
                  <a:pt x="540" y="29452"/>
                </a:lnTo>
                <a:lnTo>
                  <a:pt x="3255" y="33429"/>
                </a:lnTo>
                <a:lnTo>
                  <a:pt x="8613" y="29119"/>
                </a:lnTo>
                <a:lnTo>
                  <a:pt x="11934" y="23011"/>
                </a:lnTo>
                <a:lnTo>
                  <a:pt x="12661" y="15510"/>
                </a:lnTo>
                <a:lnTo>
                  <a:pt x="10946" y="9652"/>
                </a:lnTo>
                <a:lnTo>
                  <a:pt x="8613" y="5961"/>
                </a:lnTo>
                <a:lnTo>
                  <a:pt x="4493" y="2247"/>
                </a:lnTo>
                <a:lnTo>
                  <a:pt x="95" y="0"/>
                </a:lnTo>
                <a:close/>
              </a:path>
            </a:pathLst>
          </a:custGeom>
          <a:solidFill>
            <a:srgbClr val="C9DAF8"/>
          </a:solidFill>
          <a:ln>
            <a:noFill/>
          </a:ln>
        </p:spPr>
      </p:sp>
      <p:sp>
        <p:nvSpPr>
          <p:cNvPr id="8248" name="Google Shape;8248;p290"/>
          <p:cNvSpPr/>
          <p:nvPr/>
        </p:nvSpPr>
        <p:spPr>
          <a:xfrm>
            <a:off x="7564597" y="2995475"/>
            <a:ext cx="598100" cy="726950"/>
          </a:xfrm>
          <a:custGeom>
            <a:rect b="b" l="l" r="r" t="t"/>
            <a:pathLst>
              <a:path extrusionOk="0" h="29078" w="23924">
                <a:moveTo>
                  <a:pt x="1037" y="24075"/>
                </a:moveTo>
                <a:lnTo>
                  <a:pt x="23924" y="29078"/>
                </a:lnTo>
                <a:lnTo>
                  <a:pt x="23789" y="762"/>
                </a:lnTo>
                <a:lnTo>
                  <a:pt x="20003" y="47"/>
                </a:lnTo>
                <a:lnTo>
                  <a:pt x="17145" y="0"/>
                </a:lnTo>
                <a:lnTo>
                  <a:pt x="14502" y="261"/>
                </a:lnTo>
                <a:lnTo>
                  <a:pt x="11740" y="1071"/>
                </a:lnTo>
                <a:lnTo>
                  <a:pt x="9644" y="2190"/>
                </a:lnTo>
                <a:lnTo>
                  <a:pt x="7715" y="3214"/>
                </a:lnTo>
                <a:lnTo>
                  <a:pt x="5930" y="4667"/>
                </a:lnTo>
                <a:lnTo>
                  <a:pt x="4334" y="6453"/>
                </a:lnTo>
                <a:lnTo>
                  <a:pt x="2953" y="8167"/>
                </a:lnTo>
                <a:lnTo>
                  <a:pt x="1715" y="10382"/>
                </a:lnTo>
                <a:lnTo>
                  <a:pt x="500" y="13513"/>
                </a:lnTo>
                <a:lnTo>
                  <a:pt x="262" y="15323"/>
                </a:lnTo>
                <a:lnTo>
                  <a:pt x="0" y="17585"/>
                </a:lnTo>
                <a:lnTo>
                  <a:pt x="0" y="19157"/>
                </a:lnTo>
                <a:lnTo>
                  <a:pt x="143" y="20538"/>
                </a:lnTo>
                <a:lnTo>
                  <a:pt x="191" y="21657"/>
                </a:lnTo>
                <a:close/>
              </a:path>
            </a:pathLst>
          </a:custGeom>
          <a:solidFill>
            <a:srgbClr val="D9EAD3"/>
          </a:solidFill>
          <a:ln>
            <a:noFill/>
          </a:ln>
        </p:spPr>
      </p:sp>
      <p:sp>
        <p:nvSpPr>
          <p:cNvPr id="8249" name="Google Shape;8249;p290"/>
          <p:cNvSpPr/>
          <p:nvPr/>
        </p:nvSpPr>
        <p:spPr>
          <a:xfrm>
            <a:off x="7586922" y="3594350"/>
            <a:ext cx="654250" cy="312825"/>
          </a:xfrm>
          <a:custGeom>
            <a:rect b="b" l="l" r="r" t="t"/>
            <a:pathLst>
              <a:path extrusionOk="0" h="12513" w="26170">
                <a:moveTo>
                  <a:pt x="0" y="0"/>
                </a:moveTo>
                <a:lnTo>
                  <a:pt x="22932" y="5286"/>
                </a:lnTo>
                <a:lnTo>
                  <a:pt x="26170" y="10335"/>
                </a:lnTo>
                <a:lnTo>
                  <a:pt x="24860" y="11025"/>
                </a:lnTo>
                <a:lnTo>
                  <a:pt x="22098" y="11942"/>
                </a:lnTo>
                <a:lnTo>
                  <a:pt x="18836" y="12371"/>
                </a:lnTo>
                <a:lnTo>
                  <a:pt x="15502" y="12513"/>
                </a:lnTo>
                <a:lnTo>
                  <a:pt x="11430" y="11680"/>
                </a:lnTo>
                <a:lnTo>
                  <a:pt x="9287" y="10727"/>
                </a:lnTo>
                <a:lnTo>
                  <a:pt x="6977" y="9346"/>
                </a:lnTo>
                <a:lnTo>
                  <a:pt x="5310" y="8084"/>
                </a:lnTo>
                <a:lnTo>
                  <a:pt x="3786" y="6560"/>
                </a:lnTo>
                <a:lnTo>
                  <a:pt x="3191" y="5751"/>
                </a:lnTo>
                <a:lnTo>
                  <a:pt x="2572" y="5203"/>
                </a:lnTo>
                <a:lnTo>
                  <a:pt x="1810" y="3989"/>
                </a:lnTo>
                <a:lnTo>
                  <a:pt x="1262" y="3060"/>
                </a:lnTo>
                <a:lnTo>
                  <a:pt x="837" y="2219"/>
                </a:lnTo>
                <a:close/>
              </a:path>
            </a:pathLst>
          </a:custGeom>
          <a:solidFill>
            <a:srgbClr val="EAD1DC"/>
          </a:solidFill>
          <a:ln>
            <a:noFill/>
          </a:ln>
        </p:spPr>
      </p:sp>
      <p:sp>
        <p:nvSpPr>
          <p:cNvPr id="8250" name="Google Shape;8250;p290"/>
          <p:cNvSpPr/>
          <p:nvPr/>
        </p:nvSpPr>
        <p:spPr>
          <a:xfrm>
            <a:off x="7563029" y="2993610"/>
            <a:ext cx="914400" cy="914400"/>
          </a:xfrm>
          <a:prstGeom prst="ellipse">
            <a:avLst/>
          </a:prstGeom>
          <a:noFill/>
          <a:ln cap="flat" cmpd="sng" w="1905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251" name="Google Shape;8251;p290"/>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252" name="Google Shape;8252;p290"/>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253" name="Google Shape;8253;p290"/>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254" name="Google Shape;8254;p29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Quake (IVF)</a:t>
            </a:r>
            <a:endParaRPr>
              <a:latin typeface="Ubuntu"/>
              <a:ea typeface="Ubuntu"/>
              <a:cs typeface="Ubuntu"/>
              <a:sym typeface="Ubuntu"/>
            </a:endParaRPr>
          </a:p>
        </p:txBody>
      </p:sp>
      <p:sp>
        <p:nvSpPr>
          <p:cNvPr id="8255" name="Google Shape;8255;p29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256" name="Google Shape;8256;p290"/>
          <p:cNvSpPr txBox="1"/>
          <p:nvPr>
            <p:ph idx="1" type="body"/>
          </p:nvPr>
        </p:nvSpPr>
        <p:spPr>
          <a:xfrm>
            <a:off x="0" y="1398725"/>
            <a:ext cx="5972100" cy="252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Estimate the recall each IVF partition contributes</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Volume overlap</a:t>
            </a:r>
            <a:r>
              <a:rPr lang="en">
                <a:solidFill>
                  <a:schemeClr val="dk1"/>
                </a:solidFill>
              </a:rPr>
              <a:t> between the </a:t>
            </a:r>
            <a:r>
              <a:rPr b="1" lang="en">
                <a:solidFill>
                  <a:schemeClr val="dk1"/>
                </a:solidFill>
              </a:rPr>
              <a:t>hypersphere of query and k-th nn (ρ</a:t>
            </a:r>
            <a:r>
              <a:rPr b="1" baseline="-25000" lang="en">
                <a:solidFill>
                  <a:schemeClr val="dk1"/>
                </a:solidFill>
              </a:rPr>
              <a:t>k</a:t>
            </a:r>
            <a:r>
              <a:rPr b="1" lang="en">
                <a:solidFill>
                  <a:schemeClr val="dk1"/>
                </a:solidFill>
              </a:rPr>
              <a:t>)</a:t>
            </a:r>
            <a:r>
              <a:rPr lang="en">
                <a:solidFill>
                  <a:schemeClr val="dk1"/>
                </a:solidFill>
              </a:rPr>
              <a:t> and each partition </a:t>
            </a:r>
            <a:r>
              <a:rPr b="1" lang="en">
                <a:solidFill>
                  <a:schemeClr val="dk1"/>
                </a:solidFill>
              </a:rPr>
              <a:t>P</a:t>
            </a:r>
            <a:r>
              <a:rPr b="1" baseline="-25000" lang="en">
                <a:solidFill>
                  <a:schemeClr val="dk1"/>
                </a:solidFill>
              </a:rPr>
              <a:t>i</a:t>
            </a:r>
            <a:endParaRPr i="1">
              <a:solidFill>
                <a:schemeClr val="dk1"/>
              </a:solidFill>
            </a:endParaRPr>
          </a:p>
          <a:p>
            <a:pPr indent="457200" lvl="0" marL="0" rtl="0" algn="ctr">
              <a:spcBef>
                <a:spcPts val="1200"/>
              </a:spcBef>
              <a:spcAft>
                <a:spcPts val="0"/>
              </a:spcAft>
              <a:buNone/>
            </a:pPr>
            <a:r>
              <a:rPr b="1" lang="en" sz="1400">
                <a:solidFill>
                  <a:schemeClr val="dk1"/>
                </a:solidFill>
              </a:rPr>
              <a:t>Recall</a:t>
            </a:r>
            <a:r>
              <a:rPr b="1" baseline="-25000" lang="en" sz="1400">
                <a:solidFill>
                  <a:schemeClr val="dk1"/>
                </a:solidFill>
              </a:rPr>
              <a:t>Pi</a:t>
            </a:r>
            <a:r>
              <a:rPr b="1" lang="en" sz="1400">
                <a:solidFill>
                  <a:schemeClr val="dk1"/>
                </a:solidFill>
              </a:rPr>
              <a:t> = Vol(B(q, ρ</a:t>
            </a:r>
            <a:r>
              <a:rPr b="1" baseline="-25000" lang="en" sz="1400">
                <a:solidFill>
                  <a:schemeClr val="dk1"/>
                </a:solidFill>
              </a:rPr>
              <a:t>k</a:t>
            </a:r>
            <a:r>
              <a:rPr b="1" lang="en" sz="1400">
                <a:solidFill>
                  <a:schemeClr val="dk1"/>
                </a:solidFill>
              </a:rPr>
              <a:t>) ∩ P</a:t>
            </a:r>
            <a:r>
              <a:rPr b="1" baseline="-25000" lang="en" sz="1400">
                <a:solidFill>
                  <a:schemeClr val="dk1"/>
                </a:solidFill>
              </a:rPr>
              <a:t>i</a:t>
            </a:r>
            <a:r>
              <a:rPr b="1" lang="en" sz="1400">
                <a:solidFill>
                  <a:schemeClr val="dk1"/>
                </a:solidFill>
              </a:rPr>
              <a:t>) ) / Vol(B(q, ρ</a:t>
            </a:r>
            <a:r>
              <a:rPr b="1" baseline="-25000" lang="en" sz="1400">
                <a:solidFill>
                  <a:schemeClr val="dk1"/>
                </a:solidFill>
              </a:rPr>
              <a:t>k</a:t>
            </a:r>
            <a:r>
              <a:rPr b="1" lang="en" sz="1400">
                <a:solidFill>
                  <a:schemeClr val="dk1"/>
                </a:solidFill>
              </a:rPr>
              <a:t>)) </a:t>
            </a:r>
            <a:endParaRPr b="1" sz="1400">
              <a:solidFill>
                <a:schemeClr val="dk1"/>
              </a:solidFill>
            </a:endParaRPr>
          </a:p>
          <a:p>
            <a:pPr indent="0" lvl="0" marL="0" rtl="0" algn="l">
              <a:spcBef>
                <a:spcPts val="1200"/>
              </a:spcBef>
              <a:spcAft>
                <a:spcPts val="0"/>
              </a:spcAft>
              <a:buNone/>
            </a:pPr>
            <a:r>
              <a:t/>
            </a:r>
            <a:endParaRPr sz="8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Visit each partition under target recall is reached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After each partition, each Recall</a:t>
            </a:r>
            <a:r>
              <a:rPr baseline="-25000" lang="en">
                <a:solidFill>
                  <a:schemeClr val="dk1"/>
                </a:solidFill>
              </a:rPr>
              <a:t>Pi</a:t>
            </a:r>
            <a:r>
              <a:rPr lang="en">
                <a:solidFill>
                  <a:schemeClr val="dk1"/>
                </a:solidFill>
              </a:rPr>
              <a:t> is re-evaluated based on the updated k-th nn </a:t>
            </a:r>
            <a:endParaRPr>
              <a:solidFill>
                <a:schemeClr val="dk1"/>
              </a:solidFill>
            </a:endParaRPr>
          </a:p>
        </p:txBody>
      </p:sp>
      <p:sp>
        <p:nvSpPr>
          <p:cNvPr id="8257" name="Google Shape;8257;p290"/>
          <p:cNvSpPr txBox="1"/>
          <p:nvPr/>
        </p:nvSpPr>
        <p:spPr>
          <a:xfrm>
            <a:off x="0" y="120823"/>
            <a:ext cx="7023000" cy="4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Mohoney et al. "Quake: Adaptive Indexing for Vector Search" OSDI 2025.</a:t>
            </a:r>
            <a:endParaRPr sz="900">
              <a:solidFill>
                <a:schemeClr val="dk2"/>
              </a:solidFill>
              <a:latin typeface="Ubuntu"/>
              <a:ea typeface="Ubuntu"/>
              <a:cs typeface="Ubuntu"/>
              <a:sym typeface="Ubuntu"/>
            </a:endParaRPr>
          </a:p>
        </p:txBody>
      </p:sp>
      <p:sp>
        <p:nvSpPr>
          <p:cNvPr id="8258" name="Google Shape;8258;p290"/>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cxnSp>
        <p:nvCxnSpPr>
          <p:cNvPr id="8259" name="Google Shape;8259;p290"/>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260" name="Google Shape;8260;p290"/>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261" name="Google Shape;8261;p290"/>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262" name="Google Shape;8262;p290"/>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263" name="Google Shape;8263;p290"/>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264" name="Google Shape;8264;p290"/>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265" name="Google Shape;8265;p290"/>
          <p:cNvSpPr/>
          <p:nvPr/>
        </p:nvSpPr>
        <p:spPr>
          <a:xfrm>
            <a:off x="7575758" y="30488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266" name="Google Shape;8266;p290"/>
          <p:cNvSpPr/>
          <p:nvPr/>
        </p:nvSpPr>
        <p:spPr>
          <a:xfrm>
            <a:off x="8673591"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267" name="Google Shape;8267;p290"/>
          <p:cNvSpPr/>
          <p:nvPr/>
        </p:nvSpPr>
        <p:spPr>
          <a:xfrm>
            <a:off x="7566667"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268" name="Google Shape;8268;p290"/>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269" name="Google Shape;8269;p290"/>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8270" name="Google Shape;8270;p290"/>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271" name="Google Shape;8271;p290"/>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272" name="Google Shape;8272;p290"/>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273" name="Google Shape;8273;p290"/>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274" name="Google Shape;8274;p290"/>
          <p:cNvSpPr/>
          <p:nvPr/>
        </p:nvSpPr>
        <p:spPr>
          <a:xfrm>
            <a:off x="6497247"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0.70</a:t>
            </a:r>
            <a:r>
              <a:rPr b="1" lang="en" sz="1200">
                <a:solidFill>
                  <a:schemeClr val="dk1"/>
                </a:solidFill>
                <a:latin typeface="Ubuntu"/>
                <a:ea typeface="Ubuntu"/>
                <a:cs typeface="Ubuntu"/>
                <a:sym typeface="Ubuntu"/>
              </a:rPr>
              <a:t>)</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275" name="Google Shape;8275;p290"/>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276" name="Google Shape;8276;p290"/>
          <p:cNvSpPr txBox="1"/>
          <p:nvPr/>
        </p:nvSpPr>
        <p:spPr>
          <a:xfrm>
            <a:off x="5330750" y="4266925"/>
            <a:ext cx="3727200" cy="53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After searching 2 partitions: </a:t>
            </a:r>
            <a:br>
              <a:rPr lang="en" sz="1100">
                <a:solidFill>
                  <a:schemeClr val="dk1"/>
                </a:solidFill>
                <a:latin typeface="Ubuntu"/>
                <a:ea typeface="Ubuntu"/>
                <a:cs typeface="Ubuntu"/>
                <a:sym typeface="Ubuntu"/>
              </a:rPr>
            </a:br>
            <a:r>
              <a:rPr b="1" lang="en" sz="1100">
                <a:solidFill>
                  <a:schemeClr val="dk1"/>
                </a:solidFill>
                <a:latin typeface="Ubuntu"/>
                <a:ea typeface="Ubuntu"/>
                <a:cs typeface="Ubuntu"/>
                <a:sym typeface="Ubuntu"/>
              </a:rPr>
              <a:t>Estimated recall = </a:t>
            </a:r>
            <a:r>
              <a:rPr b="1" lang="en" sz="1100">
                <a:solidFill>
                  <a:srgbClr val="B6D7A8"/>
                </a:solidFill>
                <a:latin typeface="Ubuntu"/>
                <a:ea typeface="Ubuntu"/>
                <a:cs typeface="Ubuntu"/>
                <a:sym typeface="Ubuntu"/>
              </a:rPr>
              <a:t>0.55</a:t>
            </a:r>
            <a:r>
              <a:rPr b="1" lang="en" sz="1100">
                <a:solidFill>
                  <a:schemeClr val="dk1"/>
                </a:solidFill>
                <a:latin typeface="Ubuntu"/>
                <a:ea typeface="Ubuntu"/>
                <a:cs typeface="Ubuntu"/>
                <a:sym typeface="Ubuntu"/>
              </a:rPr>
              <a:t> + </a:t>
            </a:r>
            <a:r>
              <a:rPr b="1" lang="en" sz="1100">
                <a:solidFill>
                  <a:srgbClr val="E6B8AF"/>
                </a:solidFill>
                <a:latin typeface="Ubuntu"/>
                <a:ea typeface="Ubuntu"/>
                <a:cs typeface="Ubuntu"/>
                <a:sym typeface="Ubuntu"/>
              </a:rPr>
              <a:t>0.15 </a:t>
            </a:r>
            <a:r>
              <a:rPr b="1" lang="en" sz="1100">
                <a:solidFill>
                  <a:schemeClr val="dk1"/>
                </a:solidFill>
                <a:latin typeface="Ubuntu"/>
                <a:ea typeface="Ubuntu"/>
                <a:cs typeface="Ubuntu"/>
                <a:sym typeface="Ubuntu"/>
              </a:rPr>
              <a:t>= </a:t>
            </a:r>
            <a:r>
              <a:rPr b="1" lang="en" sz="1100">
                <a:solidFill>
                  <a:schemeClr val="accent4"/>
                </a:solidFill>
                <a:latin typeface="Ubuntu"/>
                <a:ea typeface="Ubuntu"/>
                <a:cs typeface="Ubuntu"/>
                <a:sym typeface="Ubuntu"/>
              </a:rPr>
              <a:t>0.70</a:t>
            </a:r>
            <a:r>
              <a:rPr b="1" lang="en" sz="1100">
                <a:solidFill>
                  <a:schemeClr val="dk1"/>
                </a:solidFill>
                <a:latin typeface="Ubuntu"/>
                <a:ea typeface="Ubuntu"/>
                <a:cs typeface="Ubuntu"/>
                <a:sym typeface="Ubuntu"/>
              </a:rPr>
              <a:t> → Terminate!</a:t>
            </a:r>
            <a:r>
              <a:rPr b="1" baseline="-25000" lang="en" sz="1100">
                <a:solidFill>
                  <a:schemeClr val="dk1"/>
                </a:solidFill>
                <a:latin typeface="Ubuntu"/>
                <a:ea typeface="Ubuntu"/>
                <a:cs typeface="Ubuntu"/>
                <a:sym typeface="Ubuntu"/>
              </a:rPr>
              <a:t> </a:t>
            </a:r>
            <a:endParaRPr b="1" baseline="-25000" sz="1100">
              <a:solidFill>
                <a:srgbClr val="4A86E8"/>
              </a:solidFill>
              <a:latin typeface="Ubuntu"/>
              <a:ea typeface="Ubuntu"/>
              <a:cs typeface="Ubuntu"/>
              <a:sym typeface="Ubuntu"/>
            </a:endParaRPr>
          </a:p>
        </p:txBody>
      </p:sp>
      <p:sp>
        <p:nvSpPr>
          <p:cNvPr id="8277" name="Google Shape;8277;p290"/>
          <p:cNvSpPr txBox="1"/>
          <p:nvPr/>
        </p:nvSpPr>
        <p:spPr>
          <a:xfrm>
            <a:off x="8426872" y="3236479"/>
            <a:ext cx="6255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C00000"/>
                </a:solidFill>
                <a:latin typeface="Ubuntu"/>
                <a:ea typeface="Ubuntu"/>
                <a:cs typeface="Ubuntu"/>
                <a:sym typeface="Ubuntu"/>
              </a:rPr>
              <a:t>B(q, ρ</a:t>
            </a:r>
            <a:r>
              <a:rPr b="1" baseline="-25000" lang="en" sz="1000">
                <a:solidFill>
                  <a:srgbClr val="C00000"/>
                </a:solidFill>
                <a:latin typeface="Ubuntu"/>
                <a:ea typeface="Ubuntu"/>
                <a:cs typeface="Ubuntu"/>
                <a:sym typeface="Ubuntu"/>
              </a:rPr>
              <a:t>k</a:t>
            </a:r>
            <a:r>
              <a:rPr b="1" lang="en" sz="1000">
                <a:solidFill>
                  <a:srgbClr val="C00000"/>
                </a:solidFill>
                <a:latin typeface="Ubuntu"/>
                <a:ea typeface="Ubuntu"/>
                <a:cs typeface="Ubuntu"/>
                <a:sym typeface="Ubuntu"/>
              </a:rPr>
              <a:t>)</a:t>
            </a:r>
            <a:endParaRPr b="1" sz="1000">
              <a:solidFill>
                <a:srgbClr val="C00000"/>
              </a:solidFill>
              <a:latin typeface="Ubuntu"/>
              <a:ea typeface="Ubuntu"/>
              <a:cs typeface="Ubuntu"/>
              <a:sym typeface="Ubuntu"/>
            </a:endParaRPr>
          </a:p>
        </p:txBody>
      </p:sp>
      <p:sp>
        <p:nvSpPr>
          <p:cNvPr id="8278" name="Google Shape;8278;p290"/>
          <p:cNvSpPr txBox="1"/>
          <p:nvPr/>
        </p:nvSpPr>
        <p:spPr>
          <a:xfrm>
            <a:off x="7629949" y="3655312"/>
            <a:ext cx="6255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0.15</a:t>
            </a:r>
            <a:endParaRPr sz="1000">
              <a:solidFill>
                <a:schemeClr val="dk1"/>
              </a:solidFill>
              <a:latin typeface="Ubuntu"/>
              <a:ea typeface="Ubuntu"/>
              <a:cs typeface="Ubuntu"/>
              <a:sym typeface="Ubuntu"/>
            </a:endParaRPr>
          </a:p>
        </p:txBody>
      </p:sp>
      <p:sp>
        <p:nvSpPr>
          <p:cNvPr id="8279" name="Google Shape;8279;p290"/>
          <p:cNvSpPr txBox="1"/>
          <p:nvPr/>
        </p:nvSpPr>
        <p:spPr>
          <a:xfrm>
            <a:off x="7658173" y="3171600"/>
            <a:ext cx="4647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0.55</a:t>
            </a:r>
            <a:endParaRPr sz="1000">
              <a:solidFill>
                <a:schemeClr val="dk1"/>
              </a:solidFill>
              <a:latin typeface="Ubuntu"/>
              <a:ea typeface="Ubuntu"/>
              <a:cs typeface="Ubuntu"/>
              <a:sym typeface="Ubuntu"/>
            </a:endParaRPr>
          </a:p>
        </p:txBody>
      </p:sp>
      <p:sp>
        <p:nvSpPr>
          <p:cNvPr id="8280" name="Google Shape;8280;p290"/>
          <p:cNvSpPr txBox="1"/>
          <p:nvPr/>
        </p:nvSpPr>
        <p:spPr>
          <a:xfrm>
            <a:off x="8017413" y="3319225"/>
            <a:ext cx="6255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0.30</a:t>
            </a:r>
            <a:endParaRPr sz="1000">
              <a:solidFill>
                <a:schemeClr val="dk1"/>
              </a:solidFill>
              <a:latin typeface="Ubuntu"/>
              <a:ea typeface="Ubuntu"/>
              <a:cs typeface="Ubuntu"/>
              <a:sym typeface="Ubuntu"/>
            </a:endParaRPr>
          </a:p>
        </p:txBody>
      </p:sp>
    </p:spTree>
  </p:cSld>
  <p:clrMapOvr>
    <a:masterClrMapping/>
  </p:clrMapOvr>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4" name="Shape 8284"/>
        <p:cNvGrpSpPr/>
        <p:nvPr/>
      </p:nvGrpSpPr>
      <p:grpSpPr>
        <a:xfrm>
          <a:off x="0" y="0"/>
          <a:ext cx="0" cy="0"/>
          <a:chOff x="0" y="0"/>
          <a:chExt cx="0" cy="0"/>
        </a:xfrm>
      </p:grpSpPr>
      <p:sp>
        <p:nvSpPr>
          <p:cNvPr id="8285" name="Google Shape;8285;p291"/>
          <p:cNvSpPr/>
          <p:nvPr/>
        </p:nvSpPr>
        <p:spPr>
          <a:xfrm>
            <a:off x="8160997" y="3015500"/>
            <a:ext cx="316525" cy="835725"/>
          </a:xfrm>
          <a:custGeom>
            <a:rect b="b" l="l" r="r" t="t"/>
            <a:pathLst>
              <a:path extrusionOk="0" h="33429" w="12661">
                <a:moveTo>
                  <a:pt x="0" y="844"/>
                </a:moveTo>
                <a:lnTo>
                  <a:pt x="540" y="29452"/>
                </a:lnTo>
                <a:lnTo>
                  <a:pt x="3255" y="33429"/>
                </a:lnTo>
                <a:lnTo>
                  <a:pt x="8613" y="29119"/>
                </a:lnTo>
                <a:lnTo>
                  <a:pt x="11934" y="23011"/>
                </a:lnTo>
                <a:lnTo>
                  <a:pt x="12661" y="15510"/>
                </a:lnTo>
                <a:lnTo>
                  <a:pt x="10946" y="9652"/>
                </a:lnTo>
                <a:lnTo>
                  <a:pt x="8613" y="5961"/>
                </a:lnTo>
                <a:lnTo>
                  <a:pt x="4493" y="2247"/>
                </a:lnTo>
                <a:lnTo>
                  <a:pt x="95" y="0"/>
                </a:lnTo>
                <a:close/>
              </a:path>
            </a:pathLst>
          </a:custGeom>
          <a:solidFill>
            <a:srgbClr val="C9DAF8"/>
          </a:solidFill>
          <a:ln>
            <a:noFill/>
          </a:ln>
        </p:spPr>
      </p:sp>
      <p:sp>
        <p:nvSpPr>
          <p:cNvPr id="8286" name="Google Shape;8286;p291"/>
          <p:cNvSpPr/>
          <p:nvPr/>
        </p:nvSpPr>
        <p:spPr>
          <a:xfrm>
            <a:off x="7564597" y="2995475"/>
            <a:ext cx="598100" cy="726950"/>
          </a:xfrm>
          <a:custGeom>
            <a:rect b="b" l="l" r="r" t="t"/>
            <a:pathLst>
              <a:path extrusionOk="0" h="29078" w="23924">
                <a:moveTo>
                  <a:pt x="1037" y="24075"/>
                </a:moveTo>
                <a:lnTo>
                  <a:pt x="23924" y="29078"/>
                </a:lnTo>
                <a:lnTo>
                  <a:pt x="23789" y="762"/>
                </a:lnTo>
                <a:lnTo>
                  <a:pt x="20003" y="47"/>
                </a:lnTo>
                <a:lnTo>
                  <a:pt x="17145" y="0"/>
                </a:lnTo>
                <a:lnTo>
                  <a:pt x="14502" y="261"/>
                </a:lnTo>
                <a:lnTo>
                  <a:pt x="11740" y="1071"/>
                </a:lnTo>
                <a:lnTo>
                  <a:pt x="9644" y="2190"/>
                </a:lnTo>
                <a:lnTo>
                  <a:pt x="7715" y="3214"/>
                </a:lnTo>
                <a:lnTo>
                  <a:pt x="5930" y="4667"/>
                </a:lnTo>
                <a:lnTo>
                  <a:pt x="4334" y="6453"/>
                </a:lnTo>
                <a:lnTo>
                  <a:pt x="2953" y="8167"/>
                </a:lnTo>
                <a:lnTo>
                  <a:pt x="1715" y="10382"/>
                </a:lnTo>
                <a:lnTo>
                  <a:pt x="500" y="13513"/>
                </a:lnTo>
                <a:lnTo>
                  <a:pt x="262" y="15323"/>
                </a:lnTo>
                <a:lnTo>
                  <a:pt x="0" y="17585"/>
                </a:lnTo>
                <a:lnTo>
                  <a:pt x="0" y="19157"/>
                </a:lnTo>
                <a:lnTo>
                  <a:pt x="143" y="20538"/>
                </a:lnTo>
                <a:lnTo>
                  <a:pt x="191" y="21657"/>
                </a:lnTo>
                <a:close/>
              </a:path>
            </a:pathLst>
          </a:custGeom>
          <a:solidFill>
            <a:srgbClr val="D9EAD3"/>
          </a:solidFill>
          <a:ln>
            <a:noFill/>
          </a:ln>
        </p:spPr>
      </p:sp>
      <p:sp>
        <p:nvSpPr>
          <p:cNvPr id="8287" name="Google Shape;8287;p291"/>
          <p:cNvSpPr/>
          <p:nvPr/>
        </p:nvSpPr>
        <p:spPr>
          <a:xfrm>
            <a:off x="7586922" y="3594350"/>
            <a:ext cx="654250" cy="312825"/>
          </a:xfrm>
          <a:custGeom>
            <a:rect b="b" l="l" r="r" t="t"/>
            <a:pathLst>
              <a:path extrusionOk="0" h="12513" w="26170">
                <a:moveTo>
                  <a:pt x="0" y="0"/>
                </a:moveTo>
                <a:lnTo>
                  <a:pt x="22932" y="5286"/>
                </a:lnTo>
                <a:lnTo>
                  <a:pt x="26170" y="10335"/>
                </a:lnTo>
                <a:lnTo>
                  <a:pt x="24860" y="11025"/>
                </a:lnTo>
                <a:lnTo>
                  <a:pt x="22098" y="11942"/>
                </a:lnTo>
                <a:lnTo>
                  <a:pt x="18836" y="12371"/>
                </a:lnTo>
                <a:lnTo>
                  <a:pt x="15502" y="12513"/>
                </a:lnTo>
                <a:lnTo>
                  <a:pt x="11430" y="11680"/>
                </a:lnTo>
                <a:lnTo>
                  <a:pt x="9287" y="10727"/>
                </a:lnTo>
                <a:lnTo>
                  <a:pt x="6977" y="9346"/>
                </a:lnTo>
                <a:lnTo>
                  <a:pt x="5310" y="8084"/>
                </a:lnTo>
                <a:lnTo>
                  <a:pt x="3786" y="6560"/>
                </a:lnTo>
                <a:lnTo>
                  <a:pt x="3191" y="5751"/>
                </a:lnTo>
                <a:lnTo>
                  <a:pt x="2572" y="5203"/>
                </a:lnTo>
                <a:lnTo>
                  <a:pt x="1810" y="3989"/>
                </a:lnTo>
                <a:lnTo>
                  <a:pt x="1262" y="3060"/>
                </a:lnTo>
                <a:lnTo>
                  <a:pt x="837" y="2219"/>
                </a:lnTo>
                <a:close/>
              </a:path>
            </a:pathLst>
          </a:custGeom>
          <a:solidFill>
            <a:srgbClr val="EAD1DC"/>
          </a:solidFill>
          <a:ln>
            <a:noFill/>
          </a:ln>
        </p:spPr>
      </p:sp>
      <p:sp>
        <p:nvSpPr>
          <p:cNvPr id="8288" name="Google Shape;8288;p291"/>
          <p:cNvSpPr/>
          <p:nvPr/>
        </p:nvSpPr>
        <p:spPr>
          <a:xfrm>
            <a:off x="7563029" y="2993610"/>
            <a:ext cx="914400" cy="914400"/>
          </a:xfrm>
          <a:prstGeom prst="ellipse">
            <a:avLst/>
          </a:prstGeom>
          <a:noFill/>
          <a:ln cap="flat" cmpd="sng" w="1905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289" name="Google Shape;8289;p291"/>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290" name="Google Shape;8290;p291"/>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291" name="Google Shape;8291;p291"/>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292" name="Google Shape;8292;p29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Quake (IVF)</a:t>
            </a:r>
            <a:endParaRPr>
              <a:latin typeface="Ubuntu"/>
              <a:ea typeface="Ubuntu"/>
              <a:cs typeface="Ubuntu"/>
              <a:sym typeface="Ubuntu"/>
            </a:endParaRPr>
          </a:p>
        </p:txBody>
      </p:sp>
      <p:sp>
        <p:nvSpPr>
          <p:cNvPr id="8293" name="Google Shape;8293;p29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294" name="Google Shape;8294;p291"/>
          <p:cNvSpPr txBox="1"/>
          <p:nvPr>
            <p:ph idx="1" type="body"/>
          </p:nvPr>
        </p:nvSpPr>
        <p:spPr>
          <a:xfrm>
            <a:off x="0" y="1398725"/>
            <a:ext cx="5972100" cy="2528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Estimate the recall each IVF partition contributes</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Volume overlap</a:t>
            </a:r>
            <a:r>
              <a:rPr lang="en">
                <a:solidFill>
                  <a:schemeClr val="dk1"/>
                </a:solidFill>
              </a:rPr>
              <a:t> between the </a:t>
            </a:r>
            <a:r>
              <a:rPr b="1" lang="en">
                <a:solidFill>
                  <a:schemeClr val="dk1"/>
                </a:solidFill>
              </a:rPr>
              <a:t>hypersphere of query and k-th nn (ρ</a:t>
            </a:r>
            <a:r>
              <a:rPr b="1" baseline="-25000" lang="en">
                <a:solidFill>
                  <a:schemeClr val="dk1"/>
                </a:solidFill>
              </a:rPr>
              <a:t>k</a:t>
            </a:r>
            <a:r>
              <a:rPr b="1" lang="en">
                <a:solidFill>
                  <a:schemeClr val="dk1"/>
                </a:solidFill>
              </a:rPr>
              <a:t>)</a:t>
            </a:r>
            <a:r>
              <a:rPr lang="en">
                <a:solidFill>
                  <a:schemeClr val="dk1"/>
                </a:solidFill>
              </a:rPr>
              <a:t> and each partition </a:t>
            </a:r>
            <a:r>
              <a:rPr b="1" lang="en">
                <a:solidFill>
                  <a:schemeClr val="dk1"/>
                </a:solidFill>
              </a:rPr>
              <a:t>P</a:t>
            </a:r>
            <a:r>
              <a:rPr b="1" baseline="-25000" lang="en">
                <a:solidFill>
                  <a:schemeClr val="dk1"/>
                </a:solidFill>
              </a:rPr>
              <a:t>i</a:t>
            </a:r>
            <a:endParaRPr i="1">
              <a:solidFill>
                <a:schemeClr val="dk1"/>
              </a:solidFill>
            </a:endParaRPr>
          </a:p>
          <a:p>
            <a:pPr indent="457200" lvl="0" marL="0" rtl="0" algn="ctr">
              <a:spcBef>
                <a:spcPts val="1200"/>
              </a:spcBef>
              <a:spcAft>
                <a:spcPts val="0"/>
              </a:spcAft>
              <a:buNone/>
            </a:pPr>
            <a:r>
              <a:rPr b="1" lang="en" sz="1400">
                <a:solidFill>
                  <a:schemeClr val="dk1"/>
                </a:solidFill>
              </a:rPr>
              <a:t>Recall</a:t>
            </a:r>
            <a:r>
              <a:rPr b="1" baseline="-25000" lang="en" sz="1400">
                <a:solidFill>
                  <a:schemeClr val="dk1"/>
                </a:solidFill>
              </a:rPr>
              <a:t>Pi</a:t>
            </a:r>
            <a:r>
              <a:rPr b="1" lang="en" sz="1400">
                <a:solidFill>
                  <a:schemeClr val="dk1"/>
                </a:solidFill>
              </a:rPr>
              <a:t> = Vol(B(q, ρ</a:t>
            </a:r>
            <a:r>
              <a:rPr b="1" baseline="-25000" lang="en" sz="1400">
                <a:solidFill>
                  <a:schemeClr val="dk1"/>
                </a:solidFill>
              </a:rPr>
              <a:t>k</a:t>
            </a:r>
            <a:r>
              <a:rPr b="1" lang="en" sz="1400">
                <a:solidFill>
                  <a:schemeClr val="dk1"/>
                </a:solidFill>
              </a:rPr>
              <a:t>) ∩ P</a:t>
            </a:r>
            <a:r>
              <a:rPr b="1" baseline="-25000" lang="en" sz="1400">
                <a:solidFill>
                  <a:schemeClr val="dk1"/>
                </a:solidFill>
              </a:rPr>
              <a:t>i</a:t>
            </a:r>
            <a:r>
              <a:rPr b="1" lang="en" sz="1400">
                <a:solidFill>
                  <a:schemeClr val="dk1"/>
                </a:solidFill>
              </a:rPr>
              <a:t>) ) / Vol(B(q, ρ</a:t>
            </a:r>
            <a:r>
              <a:rPr b="1" baseline="-25000" lang="en" sz="1400">
                <a:solidFill>
                  <a:schemeClr val="dk1"/>
                </a:solidFill>
              </a:rPr>
              <a:t>k</a:t>
            </a:r>
            <a:r>
              <a:rPr b="1" lang="en" sz="1400">
                <a:solidFill>
                  <a:schemeClr val="dk1"/>
                </a:solidFill>
              </a:rPr>
              <a:t>)) </a:t>
            </a:r>
            <a:endParaRPr b="1" sz="1400">
              <a:solidFill>
                <a:schemeClr val="dk1"/>
              </a:solidFill>
            </a:endParaRPr>
          </a:p>
          <a:p>
            <a:pPr indent="0" lvl="0" marL="0" rtl="0" algn="l">
              <a:spcBef>
                <a:spcPts val="1200"/>
              </a:spcBef>
              <a:spcAft>
                <a:spcPts val="0"/>
              </a:spcAft>
              <a:buNone/>
            </a:pPr>
            <a:r>
              <a:t/>
            </a:r>
            <a:endParaRPr sz="8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Visit each partition under target recall is reached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After each partition, each Recall</a:t>
            </a:r>
            <a:r>
              <a:rPr baseline="-25000" lang="en">
                <a:solidFill>
                  <a:schemeClr val="dk1"/>
                </a:solidFill>
              </a:rPr>
              <a:t>Pi</a:t>
            </a:r>
            <a:r>
              <a:rPr lang="en">
                <a:solidFill>
                  <a:schemeClr val="dk1"/>
                </a:solidFill>
              </a:rPr>
              <a:t> is re-evaluated based on the updated k-th nn </a:t>
            </a:r>
            <a:endParaRPr>
              <a:solidFill>
                <a:schemeClr val="dk1"/>
              </a:solidFill>
            </a:endParaRPr>
          </a:p>
        </p:txBody>
      </p:sp>
      <p:sp>
        <p:nvSpPr>
          <p:cNvPr id="8295" name="Google Shape;8295;p291"/>
          <p:cNvSpPr txBox="1"/>
          <p:nvPr/>
        </p:nvSpPr>
        <p:spPr>
          <a:xfrm>
            <a:off x="0" y="120823"/>
            <a:ext cx="7023000" cy="4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Mohoney et al. "Quake: Adaptive Indexing for Vector Search" OSDI 2025.</a:t>
            </a:r>
            <a:endParaRPr sz="900">
              <a:solidFill>
                <a:schemeClr val="dk2"/>
              </a:solidFill>
              <a:latin typeface="Ubuntu"/>
              <a:ea typeface="Ubuntu"/>
              <a:cs typeface="Ubuntu"/>
              <a:sym typeface="Ubuntu"/>
            </a:endParaRPr>
          </a:p>
        </p:txBody>
      </p:sp>
      <p:sp>
        <p:nvSpPr>
          <p:cNvPr id="8296" name="Google Shape;8296;p291"/>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cxnSp>
        <p:nvCxnSpPr>
          <p:cNvPr id="8297" name="Google Shape;8297;p291"/>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298" name="Google Shape;8298;p291"/>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299" name="Google Shape;8299;p291"/>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300" name="Google Shape;8300;p291"/>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301" name="Google Shape;8301;p291"/>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302" name="Google Shape;8302;p291"/>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03" name="Google Shape;8303;p291"/>
          <p:cNvSpPr/>
          <p:nvPr/>
        </p:nvSpPr>
        <p:spPr>
          <a:xfrm>
            <a:off x="7575758" y="30488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04" name="Google Shape;8304;p291"/>
          <p:cNvSpPr/>
          <p:nvPr/>
        </p:nvSpPr>
        <p:spPr>
          <a:xfrm>
            <a:off x="8673591"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05" name="Google Shape;8305;p291"/>
          <p:cNvSpPr/>
          <p:nvPr/>
        </p:nvSpPr>
        <p:spPr>
          <a:xfrm>
            <a:off x="7566667"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06" name="Google Shape;8306;p291"/>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07" name="Google Shape;8307;p291"/>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8308" name="Google Shape;8308;p291"/>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309" name="Google Shape;8309;p291"/>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310" name="Google Shape;8310;p291"/>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311" name="Google Shape;8311;p291"/>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312" name="Google Shape;8312;p291"/>
          <p:cNvSpPr/>
          <p:nvPr/>
        </p:nvSpPr>
        <p:spPr>
          <a:xfrm>
            <a:off x="6497247" y="11113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0.70</a:t>
            </a:r>
            <a:r>
              <a:rPr b="1" lang="en" sz="1200">
                <a:solidFill>
                  <a:schemeClr val="dk1"/>
                </a:solidFill>
                <a:latin typeface="Ubuntu"/>
                <a:ea typeface="Ubuntu"/>
                <a:cs typeface="Ubuntu"/>
                <a:sym typeface="Ubuntu"/>
              </a:rPr>
              <a:t>)</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313" name="Google Shape;8313;p291"/>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14" name="Google Shape;8314;p291"/>
          <p:cNvSpPr txBox="1"/>
          <p:nvPr/>
        </p:nvSpPr>
        <p:spPr>
          <a:xfrm>
            <a:off x="5330750" y="4266925"/>
            <a:ext cx="3727200" cy="53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After searching 2 partitions: </a:t>
            </a:r>
            <a:br>
              <a:rPr lang="en" sz="1100">
                <a:solidFill>
                  <a:schemeClr val="dk1"/>
                </a:solidFill>
                <a:latin typeface="Ubuntu"/>
                <a:ea typeface="Ubuntu"/>
                <a:cs typeface="Ubuntu"/>
                <a:sym typeface="Ubuntu"/>
              </a:rPr>
            </a:br>
            <a:r>
              <a:rPr b="1" lang="en" sz="1100">
                <a:solidFill>
                  <a:schemeClr val="dk1"/>
                </a:solidFill>
                <a:latin typeface="Ubuntu"/>
                <a:ea typeface="Ubuntu"/>
                <a:cs typeface="Ubuntu"/>
                <a:sym typeface="Ubuntu"/>
              </a:rPr>
              <a:t>Estimated recall = </a:t>
            </a:r>
            <a:r>
              <a:rPr b="1" lang="en" sz="1100">
                <a:solidFill>
                  <a:srgbClr val="B6D7A8"/>
                </a:solidFill>
                <a:latin typeface="Ubuntu"/>
                <a:ea typeface="Ubuntu"/>
                <a:cs typeface="Ubuntu"/>
                <a:sym typeface="Ubuntu"/>
              </a:rPr>
              <a:t>0.55</a:t>
            </a:r>
            <a:r>
              <a:rPr b="1" lang="en" sz="1100">
                <a:solidFill>
                  <a:schemeClr val="dk1"/>
                </a:solidFill>
                <a:latin typeface="Ubuntu"/>
                <a:ea typeface="Ubuntu"/>
                <a:cs typeface="Ubuntu"/>
                <a:sym typeface="Ubuntu"/>
              </a:rPr>
              <a:t> + </a:t>
            </a:r>
            <a:r>
              <a:rPr b="1" lang="en" sz="1100">
                <a:solidFill>
                  <a:srgbClr val="E6B8AF"/>
                </a:solidFill>
                <a:latin typeface="Ubuntu"/>
                <a:ea typeface="Ubuntu"/>
                <a:cs typeface="Ubuntu"/>
                <a:sym typeface="Ubuntu"/>
              </a:rPr>
              <a:t>0.15 </a:t>
            </a:r>
            <a:r>
              <a:rPr b="1" lang="en" sz="1100">
                <a:solidFill>
                  <a:schemeClr val="dk1"/>
                </a:solidFill>
                <a:latin typeface="Ubuntu"/>
                <a:ea typeface="Ubuntu"/>
                <a:cs typeface="Ubuntu"/>
                <a:sym typeface="Ubuntu"/>
              </a:rPr>
              <a:t>= </a:t>
            </a:r>
            <a:r>
              <a:rPr b="1" lang="en" sz="1100">
                <a:solidFill>
                  <a:schemeClr val="accent4"/>
                </a:solidFill>
                <a:latin typeface="Ubuntu"/>
                <a:ea typeface="Ubuntu"/>
                <a:cs typeface="Ubuntu"/>
                <a:sym typeface="Ubuntu"/>
              </a:rPr>
              <a:t>0.70</a:t>
            </a:r>
            <a:r>
              <a:rPr b="1" lang="en" sz="1100">
                <a:solidFill>
                  <a:schemeClr val="dk1"/>
                </a:solidFill>
                <a:latin typeface="Ubuntu"/>
                <a:ea typeface="Ubuntu"/>
                <a:cs typeface="Ubuntu"/>
                <a:sym typeface="Ubuntu"/>
              </a:rPr>
              <a:t> → Terminate!</a:t>
            </a:r>
            <a:r>
              <a:rPr b="1" baseline="-25000" lang="en" sz="1100">
                <a:solidFill>
                  <a:schemeClr val="dk1"/>
                </a:solidFill>
                <a:latin typeface="Ubuntu"/>
                <a:ea typeface="Ubuntu"/>
                <a:cs typeface="Ubuntu"/>
                <a:sym typeface="Ubuntu"/>
              </a:rPr>
              <a:t> </a:t>
            </a:r>
            <a:endParaRPr b="1" baseline="-25000" sz="1100">
              <a:solidFill>
                <a:srgbClr val="4A86E8"/>
              </a:solidFill>
              <a:latin typeface="Ubuntu"/>
              <a:ea typeface="Ubuntu"/>
              <a:cs typeface="Ubuntu"/>
              <a:sym typeface="Ubuntu"/>
            </a:endParaRPr>
          </a:p>
        </p:txBody>
      </p:sp>
      <p:sp>
        <p:nvSpPr>
          <p:cNvPr id="8315" name="Google Shape;8315;p291"/>
          <p:cNvSpPr txBox="1"/>
          <p:nvPr/>
        </p:nvSpPr>
        <p:spPr>
          <a:xfrm>
            <a:off x="8426872" y="3236479"/>
            <a:ext cx="6255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C00000"/>
                </a:solidFill>
                <a:latin typeface="Ubuntu"/>
                <a:ea typeface="Ubuntu"/>
                <a:cs typeface="Ubuntu"/>
                <a:sym typeface="Ubuntu"/>
              </a:rPr>
              <a:t>B(q, ρ</a:t>
            </a:r>
            <a:r>
              <a:rPr b="1" baseline="-25000" lang="en" sz="1000">
                <a:solidFill>
                  <a:srgbClr val="C00000"/>
                </a:solidFill>
                <a:latin typeface="Ubuntu"/>
                <a:ea typeface="Ubuntu"/>
                <a:cs typeface="Ubuntu"/>
                <a:sym typeface="Ubuntu"/>
              </a:rPr>
              <a:t>k</a:t>
            </a:r>
            <a:r>
              <a:rPr b="1" lang="en" sz="1000">
                <a:solidFill>
                  <a:srgbClr val="C00000"/>
                </a:solidFill>
                <a:latin typeface="Ubuntu"/>
                <a:ea typeface="Ubuntu"/>
                <a:cs typeface="Ubuntu"/>
                <a:sym typeface="Ubuntu"/>
              </a:rPr>
              <a:t>)</a:t>
            </a:r>
            <a:endParaRPr b="1" sz="1000">
              <a:solidFill>
                <a:srgbClr val="C00000"/>
              </a:solidFill>
              <a:latin typeface="Ubuntu"/>
              <a:ea typeface="Ubuntu"/>
              <a:cs typeface="Ubuntu"/>
              <a:sym typeface="Ubuntu"/>
            </a:endParaRPr>
          </a:p>
        </p:txBody>
      </p:sp>
      <p:sp>
        <p:nvSpPr>
          <p:cNvPr id="8316" name="Google Shape;8316;p291"/>
          <p:cNvSpPr txBox="1"/>
          <p:nvPr/>
        </p:nvSpPr>
        <p:spPr>
          <a:xfrm>
            <a:off x="7629949" y="3655312"/>
            <a:ext cx="6255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0.15</a:t>
            </a:r>
            <a:endParaRPr sz="1000">
              <a:solidFill>
                <a:schemeClr val="dk1"/>
              </a:solidFill>
              <a:latin typeface="Ubuntu"/>
              <a:ea typeface="Ubuntu"/>
              <a:cs typeface="Ubuntu"/>
              <a:sym typeface="Ubuntu"/>
            </a:endParaRPr>
          </a:p>
        </p:txBody>
      </p:sp>
      <p:sp>
        <p:nvSpPr>
          <p:cNvPr id="8317" name="Google Shape;8317;p291"/>
          <p:cNvSpPr txBox="1"/>
          <p:nvPr/>
        </p:nvSpPr>
        <p:spPr>
          <a:xfrm>
            <a:off x="7658173" y="3171600"/>
            <a:ext cx="4647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0.55</a:t>
            </a:r>
            <a:endParaRPr sz="1000">
              <a:solidFill>
                <a:schemeClr val="dk1"/>
              </a:solidFill>
              <a:latin typeface="Ubuntu"/>
              <a:ea typeface="Ubuntu"/>
              <a:cs typeface="Ubuntu"/>
              <a:sym typeface="Ubuntu"/>
            </a:endParaRPr>
          </a:p>
        </p:txBody>
      </p:sp>
      <p:sp>
        <p:nvSpPr>
          <p:cNvPr id="8318" name="Google Shape;8318;p291"/>
          <p:cNvSpPr txBox="1"/>
          <p:nvPr/>
        </p:nvSpPr>
        <p:spPr>
          <a:xfrm>
            <a:off x="8017413" y="3319225"/>
            <a:ext cx="625500" cy="22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0.30</a:t>
            </a:r>
            <a:endParaRPr sz="1000">
              <a:solidFill>
                <a:schemeClr val="dk1"/>
              </a:solidFill>
              <a:latin typeface="Ubuntu"/>
              <a:ea typeface="Ubuntu"/>
              <a:cs typeface="Ubuntu"/>
              <a:sym typeface="Ubuntu"/>
            </a:endParaRPr>
          </a:p>
        </p:txBody>
      </p:sp>
      <p:sp>
        <p:nvSpPr>
          <p:cNvPr id="8319" name="Google Shape;8319;p291"/>
          <p:cNvSpPr/>
          <p:nvPr/>
        </p:nvSpPr>
        <p:spPr>
          <a:xfrm>
            <a:off x="153936" y="4178548"/>
            <a:ext cx="2227800" cy="5727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Independent of dataset</a:t>
            </a:r>
            <a:endParaRPr>
              <a:latin typeface="Ubuntu"/>
              <a:ea typeface="Ubuntu"/>
              <a:cs typeface="Ubuntu"/>
              <a:sym typeface="Ubuntu"/>
            </a:endParaRPr>
          </a:p>
          <a:p>
            <a:pPr indent="0" lvl="0" marL="0" rtl="0" algn="ctr">
              <a:spcBef>
                <a:spcPts val="0"/>
              </a:spcBef>
              <a:spcAft>
                <a:spcPts val="0"/>
              </a:spcAft>
              <a:buNone/>
            </a:pPr>
            <a:r>
              <a:rPr lang="en">
                <a:latin typeface="Ubuntu"/>
                <a:ea typeface="Ubuntu"/>
                <a:cs typeface="Ubuntu"/>
                <a:sym typeface="Ubuntu"/>
              </a:rPr>
              <a:t>Lightweight setup</a:t>
            </a:r>
            <a:endParaRPr>
              <a:latin typeface="Ubuntu"/>
              <a:ea typeface="Ubuntu"/>
              <a:cs typeface="Ubuntu"/>
              <a:sym typeface="Ubuntu"/>
            </a:endParaRPr>
          </a:p>
        </p:txBody>
      </p:sp>
      <p:sp>
        <p:nvSpPr>
          <p:cNvPr id="8320" name="Google Shape;8320;p291"/>
          <p:cNvSpPr/>
          <p:nvPr/>
        </p:nvSpPr>
        <p:spPr>
          <a:xfrm>
            <a:off x="2450025" y="4177425"/>
            <a:ext cx="1998600" cy="5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latin typeface="Ubuntu"/>
                <a:ea typeface="Ubuntu"/>
                <a:cs typeface="Ubuntu"/>
                <a:sym typeface="Ubuntu"/>
              </a:rPr>
              <a:t>Extension to kNN-graphs</a:t>
            </a:r>
            <a:endParaRPr>
              <a:latin typeface="Ubuntu"/>
              <a:ea typeface="Ubuntu"/>
              <a:cs typeface="Ubuntu"/>
              <a:sym typeface="Ubuntu"/>
            </a:endParaRPr>
          </a:p>
        </p:txBody>
      </p:sp>
    </p:spTree>
  </p:cSld>
  <p:clrMapOvr>
    <a:masterClrMapping/>
  </p:clrMapOvr>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4" name="Shape 8324"/>
        <p:cNvGrpSpPr/>
        <p:nvPr/>
      </p:nvGrpSpPr>
      <p:grpSpPr>
        <a:xfrm>
          <a:off x="0" y="0"/>
          <a:ext cx="0" cy="0"/>
          <a:chOff x="0" y="0"/>
          <a:chExt cx="0" cy="0"/>
        </a:xfrm>
      </p:grpSpPr>
      <p:sp>
        <p:nvSpPr>
          <p:cNvPr id="8325" name="Google Shape;8325;p29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ConANN (IVF)</a:t>
            </a:r>
            <a:endParaRPr>
              <a:latin typeface="Ubuntu"/>
              <a:ea typeface="Ubuntu"/>
              <a:cs typeface="Ubuntu"/>
              <a:sym typeface="Ubuntu"/>
            </a:endParaRPr>
          </a:p>
        </p:txBody>
      </p:sp>
      <p:sp>
        <p:nvSpPr>
          <p:cNvPr id="8326" name="Google Shape;8326;p29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327" name="Google Shape;8327;p292"/>
          <p:cNvSpPr txBox="1"/>
          <p:nvPr>
            <p:ph idx="1" type="body"/>
          </p:nvPr>
        </p:nvSpPr>
        <p:spPr>
          <a:xfrm>
            <a:off x="200" y="1326125"/>
            <a:ext cx="6020400" cy="3239100"/>
          </a:xfrm>
          <a:prstGeom prst="rect">
            <a:avLst/>
          </a:prstGeom>
        </p:spPr>
        <p:txBody>
          <a:bodyPr anchorCtr="0" anchor="t" bIns="91425" lIns="91425" spcFirstLastPara="1" rIns="91425" wrap="square" tIns="91425">
            <a:normAutofit/>
          </a:bodyPr>
          <a:lstStyle/>
          <a:p>
            <a:pPr indent="-327978" lvl="0" marL="457200" rtl="0" algn="l">
              <a:lnSpc>
                <a:spcPct val="95000"/>
              </a:lnSpc>
              <a:spcBef>
                <a:spcPts val="0"/>
              </a:spcBef>
              <a:spcAft>
                <a:spcPts val="0"/>
              </a:spcAft>
              <a:buClr>
                <a:schemeClr val="dk1"/>
              </a:buClr>
              <a:buSzPts val="1565"/>
              <a:buChar char="●"/>
            </a:pPr>
            <a:r>
              <a:rPr lang="en" sz="1565">
                <a:solidFill>
                  <a:schemeClr val="dk1"/>
                </a:solidFill>
              </a:rPr>
              <a:t>Terminates the search using a global </a:t>
            </a:r>
            <a:r>
              <a:rPr b="1" lang="en" sz="1565">
                <a:solidFill>
                  <a:schemeClr val="dk1"/>
                </a:solidFill>
              </a:rPr>
              <a:t>conformal-calibrated</a:t>
            </a:r>
            <a:r>
              <a:rPr lang="en" sz="1565">
                <a:solidFill>
                  <a:schemeClr val="dk1"/>
                </a:solidFill>
              </a:rPr>
              <a:t> </a:t>
            </a:r>
            <a:r>
              <a:rPr b="1" lang="en" sz="1565">
                <a:solidFill>
                  <a:schemeClr val="dk1"/>
                </a:solidFill>
              </a:rPr>
              <a:t>threshold λ</a:t>
            </a:r>
            <a:r>
              <a:rPr lang="en" sz="1565">
                <a:solidFill>
                  <a:schemeClr val="dk1"/>
                </a:solidFill>
              </a:rPr>
              <a:t> that </a:t>
            </a:r>
            <a:r>
              <a:rPr b="1" lang="en" sz="1565">
                <a:solidFill>
                  <a:schemeClr val="dk1"/>
                </a:solidFill>
              </a:rPr>
              <a:t>guarantees</a:t>
            </a:r>
            <a:r>
              <a:rPr lang="en" sz="1565">
                <a:solidFill>
                  <a:schemeClr val="dk1"/>
                </a:solidFill>
              </a:rPr>
              <a:t> reaching target recall in </a:t>
            </a:r>
            <a:r>
              <a:rPr b="1" lang="en" sz="1565">
                <a:solidFill>
                  <a:schemeClr val="dk1"/>
                </a:solidFill>
              </a:rPr>
              <a:t>expectation</a:t>
            </a:r>
            <a:r>
              <a:rPr lang="en" sz="1565">
                <a:solidFill>
                  <a:schemeClr val="dk1"/>
                </a:solidFill>
              </a:rPr>
              <a:t>. </a:t>
            </a:r>
            <a:endParaRPr sz="1195">
              <a:solidFill>
                <a:schemeClr val="dk1"/>
              </a:solidFill>
            </a:endParaRPr>
          </a:p>
        </p:txBody>
      </p:sp>
      <p:sp>
        <p:nvSpPr>
          <p:cNvPr id="8328" name="Google Shape;8328;p292"/>
          <p:cNvSpPr txBox="1"/>
          <p:nvPr/>
        </p:nvSpPr>
        <p:spPr>
          <a:xfrm>
            <a:off x="200" y="114050"/>
            <a:ext cx="91440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Horchidan et al. “ConANN: Conformal Approximate Nearest Neighbor Search” PVLDB 2026.</a:t>
            </a:r>
            <a:endParaRPr sz="900">
              <a:solidFill>
                <a:schemeClr val="dk2"/>
              </a:solidFill>
              <a:latin typeface="Ubuntu"/>
              <a:ea typeface="Ubuntu"/>
              <a:cs typeface="Ubuntu"/>
              <a:sym typeface="Ubuntu"/>
            </a:endParaRPr>
          </a:p>
        </p:txBody>
      </p:sp>
    </p:spTree>
  </p:cSld>
  <p:clrMapOvr>
    <a:masterClrMapping/>
  </p:clrMapOvr>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2" name="Shape 8332"/>
        <p:cNvGrpSpPr/>
        <p:nvPr/>
      </p:nvGrpSpPr>
      <p:grpSpPr>
        <a:xfrm>
          <a:off x="0" y="0"/>
          <a:ext cx="0" cy="0"/>
          <a:chOff x="0" y="0"/>
          <a:chExt cx="0" cy="0"/>
        </a:xfrm>
      </p:grpSpPr>
      <p:sp>
        <p:nvSpPr>
          <p:cNvPr id="8333" name="Google Shape;8333;p29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ConANN (IVF)</a:t>
            </a:r>
            <a:endParaRPr>
              <a:latin typeface="Ubuntu"/>
              <a:ea typeface="Ubuntu"/>
              <a:cs typeface="Ubuntu"/>
              <a:sym typeface="Ubuntu"/>
            </a:endParaRPr>
          </a:p>
        </p:txBody>
      </p:sp>
      <p:sp>
        <p:nvSpPr>
          <p:cNvPr id="8334" name="Google Shape;8334;p29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335" name="Google Shape;8335;p293"/>
          <p:cNvSpPr txBox="1"/>
          <p:nvPr>
            <p:ph idx="1" type="body"/>
          </p:nvPr>
        </p:nvSpPr>
        <p:spPr>
          <a:xfrm>
            <a:off x="200" y="1326125"/>
            <a:ext cx="6020400" cy="3239100"/>
          </a:xfrm>
          <a:prstGeom prst="rect">
            <a:avLst/>
          </a:prstGeom>
        </p:spPr>
        <p:txBody>
          <a:bodyPr anchorCtr="0" anchor="t" bIns="91425" lIns="91425" spcFirstLastPara="1" rIns="91425" wrap="square" tIns="91425">
            <a:normAutofit/>
          </a:bodyPr>
          <a:lstStyle/>
          <a:p>
            <a:pPr indent="-327978" lvl="0" marL="457200" rtl="0" algn="l">
              <a:lnSpc>
                <a:spcPct val="95000"/>
              </a:lnSpc>
              <a:spcBef>
                <a:spcPts val="0"/>
              </a:spcBef>
              <a:spcAft>
                <a:spcPts val="0"/>
              </a:spcAft>
              <a:buClr>
                <a:schemeClr val="dk1"/>
              </a:buClr>
              <a:buSzPts val="1565"/>
              <a:buChar char="●"/>
            </a:pPr>
            <a:r>
              <a:rPr lang="en" sz="1565">
                <a:solidFill>
                  <a:schemeClr val="dk1"/>
                </a:solidFill>
              </a:rPr>
              <a:t>Terminates the search using a global </a:t>
            </a:r>
            <a:r>
              <a:rPr b="1" lang="en" sz="1565">
                <a:solidFill>
                  <a:schemeClr val="dk1"/>
                </a:solidFill>
              </a:rPr>
              <a:t>conformal-calibrated</a:t>
            </a:r>
            <a:r>
              <a:rPr lang="en" sz="1565">
                <a:solidFill>
                  <a:schemeClr val="dk1"/>
                </a:solidFill>
              </a:rPr>
              <a:t> </a:t>
            </a:r>
            <a:r>
              <a:rPr b="1" lang="en" sz="1565">
                <a:solidFill>
                  <a:schemeClr val="dk1"/>
                </a:solidFill>
              </a:rPr>
              <a:t>threshold λ</a:t>
            </a:r>
            <a:r>
              <a:rPr lang="en" sz="1565">
                <a:solidFill>
                  <a:schemeClr val="dk1"/>
                </a:solidFill>
              </a:rPr>
              <a:t> that </a:t>
            </a:r>
            <a:r>
              <a:rPr b="1" lang="en" sz="1565">
                <a:solidFill>
                  <a:schemeClr val="dk1"/>
                </a:solidFill>
              </a:rPr>
              <a:t>guarantees</a:t>
            </a:r>
            <a:r>
              <a:rPr lang="en" sz="1565">
                <a:solidFill>
                  <a:schemeClr val="dk1"/>
                </a:solidFill>
              </a:rPr>
              <a:t> reaching target recall in </a:t>
            </a:r>
            <a:r>
              <a:rPr b="1" lang="en" sz="1565">
                <a:solidFill>
                  <a:schemeClr val="dk1"/>
                </a:solidFill>
              </a:rPr>
              <a:t>expectation</a:t>
            </a:r>
            <a:r>
              <a:rPr lang="en" sz="1565">
                <a:solidFill>
                  <a:schemeClr val="dk1"/>
                </a:solidFill>
              </a:rPr>
              <a:t>. </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Terminate once k</a:t>
            </a:r>
            <a:r>
              <a:rPr baseline="-25000" lang="en" sz="1565">
                <a:solidFill>
                  <a:schemeClr val="dk1"/>
                </a:solidFill>
              </a:rPr>
              <a:t>th </a:t>
            </a:r>
            <a:r>
              <a:rPr lang="en" sz="1565">
                <a:solidFill>
                  <a:schemeClr val="dk1"/>
                </a:solidFill>
              </a:rPr>
              <a:t>distance after processing a partition is </a:t>
            </a:r>
            <a:r>
              <a:rPr b="1" lang="en" sz="1565">
                <a:solidFill>
                  <a:schemeClr val="dk1"/>
                </a:solidFill>
              </a:rPr>
              <a:t>k</a:t>
            </a:r>
            <a:r>
              <a:rPr b="1" baseline="-25000" lang="en" sz="1565">
                <a:solidFill>
                  <a:schemeClr val="dk1"/>
                </a:solidFill>
              </a:rPr>
              <a:t>th</a:t>
            </a:r>
            <a:r>
              <a:rPr b="1" lang="en" sz="1565">
                <a:solidFill>
                  <a:schemeClr val="dk1"/>
                </a:solidFill>
              </a:rPr>
              <a:t> ≤ λ</a:t>
            </a:r>
            <a:endParaRPr sz="1565">
              <a:solidFill>
                <a:schemeClr val="dk1"/>
              </a:solidFill>
            </a:endParaRPr>
          </a:p>
          <a:p>
            <a:pPr indent="0" lvl="0" marL="0" rtl="0" algn="l">
              <a:lnSpc>
                <a:spcPct val="95000"/>
              </a:lnSpc>
              <a:spcBef>
                <a:spcPts val="1200"/>
              </a:spcBef>
              <a:spcAft>
                <a:spcPts val="1200"/>
              </a:spcAft>
              <a:buNone/>
            </a:pPr>
            <a:r>
              <a:t/>
            </a:r>
            <a:endParaRPr sz="1195">
              <a:solidFill>
                <a:schemeClr val="dk1"/>
              </a:solidFill>
            </a:endParaRPr>
          </a:p>
        </p:txBody>
      </p:sp>
      <p:sp>
        <p:nvSpPr>
          <p:cNvPr id="8336" name="Google Shape;8336;p293"/>
          <p:cNvSpPr txBox="1"/>
          <p:nvPr/>
        </p:nvSpPr>
        <p:spPr>
          <a:xfrm>
            <a:off x="200" y="114050"/>
            <a:ext cx="91440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Horchidan et al. “ConANN: Conformal Approximate Nearest Neighbor Search” PVLDB 2026.</a:t>
            </a:r>
            <a:endParaRPr sz="900">
              <a:solidFill>
                <a:schemeClr val="dk2"/>
              </a:solidFill>
              <a:latin typeface="Ubuntu"/>
              <a:ea typeface="Ubuntu"/>
              <a:cs typeface="Ubuntu"/>
              <a:sym typeface="Ubuntu"/>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A Brief History of Vector Similarity Search</a:t>
            </a:r>
            <a:endParaRPr/>
          </a:p>
        </p:txBody>
      </p:sp>
      <p:sp>
        <p:nvSpPr>
          <p:cNvPr id="485" name="Google Shape;485;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p:txBody>
      </p:sp>
      <p:sp>
        <p:nvSpPr>
          <p:cNvPr id="486" name="Google Shape;486;p51"/>
          <p:cNvSpPr txBox="1"/>
          <p:nvPr>
            <p:ph idx="12" type="sldNum"/>
          </p:nvPr>
        </p:nvSpPr>
        <p:spPr>
          <a:xfrm>
            <a:off x="8472457" y="4637590"/>
            <a:ext cx="552000" cy="4359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87" name="Google Shape;487;p51"/>
          <p:cNvPicPr preferRelativeResize="0"/>
          <p:nvPr/>
        </p:nvPicPr>
        <p:blipFill rotWithShape="1">
          <a:blip r:embed="rId3">
            <a:alphaModFix/>
          </a:blip>
          <a:srcRect b="0" l="0" r="34482" t="0"/>
          <a:stretch/>
        </p:blipFill>
        <p:spPr>
          <a:xfrm>
            <a:off x="69449" y="1096463"/>
            <a:ext cx="2939971" cy="1744819"/>
          </a:xfrm>
          <a:prstGeom prst="rect">
            <a:avLst/>
          </a:prstGeom>
          <a:noFill/>
          <a:ln>
            <a:noFill/>
          </a:ln>
        </p:spPr>
      </p:pic>
      <p:pic>
        <p:nvPicPr>
          <p:cNvPr id="488" name="Google Shape;488;p51"/>
          <p:cNvPicPr preferRelativeResize="0"/>
          <p:nvPr/>
        </p:nvPicPr>
        <p:blipFill rotWithShape="1">
          <a:blip r:embed="rId4">
            <a:alphaModFix/>
          </a:blip>
          <a:srcRect b="0" l="0" r="0" t="0"/>
          <a:stretch/>
        </p:blipFill>
        <p:spPr>
          <a:xfrm>
            <a:off x="3048009" y="1144316"/>
            <a:ext cx="4502287" cy="1649111"/>
          </a:xfrm>
          <a:prstGeom prst="rect">
            <a:avLst/>
          </a:prstGeom>
          <a:noFill/>
          <a:ln>
            <a:noFill/>
          </a:ln>
        </p:spPr>
      </p:pic>
      <p:pic>
        <p:nvPicPr>
          <p:cNvPr id="489" name="Google Shape;489;p51"/>
          <p:cNvPicPr preferRelativeResize="0"/>
          <p:nvPr/>
        </p:nvPicPr>
        <p:blipFill rotWithShape="1">
          <a:blip r:embed="rId5">
            <a:alphaModFix/>
          </a:blip>
          <a:srcRect b="0" l="0" r="0" t="0"/>
          <a:stretch/>
        </p:blipFill>
        <p:spPr>
          <a:xfrm>
            <a:off x="7662815" y="1343643"/>
            <a:ext cx="1315904" cy="1445603"/>
          </a:xfrm>
          <a:prstGeom prst="rect">
            <a:avLst/>
          </a:prstGeom>
          <a:noFill/>
          <a:ln>
            <a:noFill/>
          </a:ln>
        </p:spPr>
      </p:pic>
      <p:sp>
        <p:nvSpPr>
          <p:cNvPr id="490" name="Google Shape;490;p51"/>
          <p:cNvSpPr txBox="1"/>
          <p:nvPr/>
        </p:nvSpPr>
        <p:spPr>
          <a:xfrm>
            <a:off x="7971099" y="1050208"/>
            <a:ext cx="707700" cy="30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LSH</a:t>
            </a:r>
            <a:endParaRPr b="1" i="0" sz="1050" u="none" cap="none" strike="noStrike">
              <a:solidFill>
                <a:schemeClr val="dk1"/>
              </a:solidFill>
              <a:latin typeface="Arial"/>
              <a:ea typeface="Arial"/>
              <a:cs typeface="Arial"/>
              <a:sym typeface="Arial"/>
            </a:endParaRPr>
          </a:p>
        </p:txBody>
      </p:sp>
      <p:pic>
        <p:nvPicPr>
          <p:cNvPr id="491" name="Google Shape;491;p51"/>
          <p:cNvPicPr preferRelativeResize="0"/>
          <p:nvPr/>
        </p:nvPicPr>
        <p:blipFill rotWithShape="1">
          <a:blip r:embed="rId6">
            <a:alphaModFix/>
          </a:blip>
          <a:srcRect b="0" l="0" r="0" t="0"/>
          <a:stretch/>
        </p:blipFill>
        <p:spPr>
          <a:xfrm>
            <a:off x="63228" y="3117451"/>
            <a:ext cx="1417716" cy="1889212"/>
          </a:xfrm>
          <a:prstGeom prst="rect">
            <a:avLst/>
          </a:prstGeom>
          <a:noFill/>
          <a:ln>
            <a:noFill/>
          </a:ln>
        </p:spPr>
      </p:pic>
      <p:sp>
        <p:nvSpPr>
          <p:cNvPr id="492" name="Google Shape;492;p51"/>
          <p:cNvSpPr txBox="1"/>
          <p:nvPr/>
        </p:nvSpPr>
        <p:spPr>
          <a:xfrm>
            <a:off x="373257" y="2869426"/>
            <a:ext cx="707700" cy="30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iSAX</a:t>
            </a:r>
            <a:endParaRPr b="1" i="0" sz="1050" u="none" cap="none" strike="noStrike">
              <a:solidFill>
                <a:schemeClr val="dk1"/>
              </a:solidFill>
              <a:latin typeface="Arial"/>
              <a:ea typeface="Arial"/>
              <a:cs typeface="Arial"/>
              <a:sym typeface="Arial"/>
            </a:endParaRPr>
          </a:p>
        </p:txBody>
      </p:sp>
      <p:pic>
        <p:nvPicPr>
          <p:cNvPr id="493" name="Google Shape;493;p51"/>
          <p:cNvPicPr preferRelativeResize="0"/>
          <p:nvPr/>
        </p:nvPicPr>
        <p:blipFill rotWithShape="1">
          <a:blip r:embed="rId7">
            <a:alphaModFix/>
          </a:blip>
          <a:srcRect b="0" l="0" r="0" t="0"/>
          <a:stretch/>
        </p:blipFill>
        <p:spPr>
          <a:xfrm>
            <a:off x="1603592" y="3252821"/>
            <a:ext cx="1294278" cy="1744818"/>
          </a:xfrm>
          <a:prstGeom prst="rect">
            <a:avLst/>
          </a:prstGeom>
          <a:noFill/>
          <a:ln>
            <a:noFill/>
          </a:ln>
        </p:spPr>
      </p:pic>
      <p:sp>
        <p:nvSpPr>
          <p:cNvPr id="494" name="Google Shape;494;p51"/>
          <p:cNvSpPr txBox="1"/>
          <p:nvPr/>
        </p:nvSpPr>
        <p:spPr>
          <a:xfrm>
            <a:off x="1911099" y="2965057"/>
            <a:ext cx="707700" cy="30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DSTREE</a:t>
            </a:r>
            <a:endParaRPr b="1" i="0" sz="1050" u="none" cap="none" strike="noStrike">
              <a:solidFill>
                <a:schemeClr val="dk1"/>
              </a:solidFill>
              <a:latin typeface="Arial"/>
              <a:ea typeface="Arial"/>
              <a:cs typeface="Arial"/>
              <a:sym typeface="Arial"/>
            </a:endParaRPr>
          </a:p>
        </p:txBody>
      </p:sp>
      <p:pic>
        <p:nvPicPr>
          <p:cNvPr id="495" name="Google Shape;495;p51"/>
          <p:cNvPicPr preferRelativeResize="0"/>
          <p:nvPr/>
        </p:nvPicPr>
        <p:blipFill rotWithShape="1">
          <a:blip r:embed="rId8">
            <a:alphaModFix/>
          </a:blip>
          <a:srcRect b="0" l="0" r="0" t="0"/>
          <a:stretch/>
        </p:blipFill>
        <p:spPr>
          <a:xfrm>
            <a:off x="6585668" y="3216295"/>
            <a:ext cx="1354480" cy="1862893"/>
          </a:xfrm>
          <a:prstGeom prst="rect">
            <a:avLst/>
          </a:prstGeom>
          <a:noFill/>
          <a:ln>
            <a:noFill/>
          </a:ln>
        </p:spPr>
      </p:pic>
      <p:sp>
        <p:nvSpPr>
          <p:cNvPr id="496" name="Google Shape;496;p51"/>
          <p:cNvSpPr txBox="1"/>
          <p:nvPr/>
        </p:nvSpPr>
        <p:spPr>
          <a:xfrm>
            <a:off x="6870841" y="2923782"/>
            <a:ext cx="711900" cy="337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IVF</a:t>
            </a:r>
            <a:endParaRPr b="1" i="0" sz="1050" u="none" cap="none" strike="noStrike">
              <a:solidFill>
                <a:schemeClr val="dk1"/>
              </a:solidFill>
              <a:latin typeface="Arial"/>
              <a:ea typeface="Arial"/>
              <a:cs typeface="Arial"/>
              <a:sym typeface="Arial"/>
            </a:endParaRPr>
          </a:p>
        </p:txBody>
      </p:sp>
      <p:pic>
        <p:nvPicPr>
          <p:cNvPr id="497" name="Google Shape;497;p51"/>
          <p:cNvPicPr preferRelativeResize="0"/>
          <p:nvPr/>
        </p:nvPicPr>
        <p:blipFill rotWithShape="1">
          <a:blip r:embed="rId9">
            <a:alphaModFix/>
          </a:blip>
          <a:srcRect b="0" l="0" r="0" t="0"/>
          <a:stretch/>
        </p:blipFill>
        <p:spPr>
          <a:xfrm>
            <a:off x="8016392" y="3185905"/>
            <a:ext cx="1035371" cy="1781643"/>
          </a:xfrm>
          <a:prstGeom prst="rect">
            <a:avLst/>
          </a:prstGeom>
          <a:noFill/>
          <a:ln>
            <a:noFill/>
          </a:ln>
        </p:spPr>
      </p:pic>
      <p:sp>
        <p:nvSpPr>
          <p:cNvPr id="498" name="Google Shape;498;p51"/>
          <p:cNvSpPr txBox="1"/>
          <p:nvPr/>
        </p:nvSpPr>
        <p:spPr>
          <a:xfrm>
            <a:off x="8152564" y="2919702"/>
            <a:ext cx="711900" cy="337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HNSW</a:t>
            </a:r>
            <a:endParaRPr b="1" i="0" sz="1050" u="none" cap="none" strike="noStrike">
              <a:solidFill>
                <a:schemeClr val="dk1"/>
              </a:solidFill>
              <a:latin typeface="Arial"/>
              <a:ea typeface="Arial"/>
              <a:cs typeface="Arial"/>
              <a:sym typeface="Arial"/>
            </a:endParaRPr>
          </a:p>
        </p:txBody>
      </p:sp>
      <p:pic>
        <p:nvPicPr>
          <p:cNvPr id="499" name="Google Shape;499;p51"/>
          <p:cNvPicPr preferRelativeResize="0"/>
          <p:nvPr/>
        </p:nvPicPr>
        <p:blipFill rotWithShape="1">
          <a:blip r:embed="rId10">
            <a:alphaModFix/>
          </a:blip>
          <a:srcRect b="0" l="0" r="0" t="0"/>
          <a:stretch/>
        </p:blipFill>
        <p:spPr>
          <a:xfrm>
            <a:off x="3000460" y="3166437"/>
            <a:ext cx="1347940" cy="1917586"/>
          </a:xfrm>
          <a:prstGeom prst="rect">
            <a:avLst/>
          </a:prstGeom>
          <a:noFill/>
          <a:ln>
            <a:noFill/>
          </a:ln>
        </p:spPr>
      </p:pic>
      <p:sp>
        <p:nvSpPr>
          <p:cNvPr id="500" name="Google Shape;500;p51"/>
          <p:cNvSpPr txBox="1"/>
          <p:nvPr/>
        </p:nvSpPr>
        <p:spPr>
          <a:xfrm>
            <a:off x="3360012" y="2914690"/>
            <a:ext cx="707700" cy="30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MESSI</a:t>
            </a:r>
            <a:endParaRPr b="1" i="0" sz="1050" u="none" cap="none" strike="noStrike">
              <a:solidFill>
                <a:schemeClr val="dk1"/>
              </a:solidFill>
              <a:latin typeface="Arial"/>
              <a:ea typeface="Arial"/>
              <a:cs typeface="Arial"/>
              <a:sym typeface="Arial"/>
            </a:endParaRPr>
          </a:p>
        </p:txBody>
      </p:sp>
      <p:pic>
        <p:nvPicPr>
          <p:cNvPr id="501" name="Google Shape;501;p51"/>
          <p:cNvPicPr preferRelativeResize="0"/>
          <p:nvPr/>
        </p:nvPicPr>
        <p:blipFill rotWithShape="1">
          <a:blip r:embed="rId11">
            <a:alphaModFix/>
          </a:blip>
          <a:srcRect b="0" l="0" r="0" t="0"/>
          <a:stretch/>
        </p:blipFill>
        <p:spPr>
          <a:xfrm>
            <a:off x="4458255" y="3182584"/>
            <a:ext cx="1970391" cy="1885291"/>
          </a:xfrm>
          <a:prstGeom prst="rect">
            <a:avLst/>
          </a:prstGeom>
          <a:noFill/>
          <a:ln>
            <a:noFill/>
          </a:ln>
        </p:spPr>
      </p:pic>
      <p:sp>
        <p:nvSpPr>
          <p:cNvPr id="502" name="Google Shape;502;p51"/>
          <p:cNvSpPr txBox="1"/>
          <p:nvPr/>
        </p:nvSpPr>
        <p:spPr>
          <a:xfrm>
            <a:off x="5057521" y="2949624"/>
            <a:ext cx="707700" cy="30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Arial"/>
                <a:ea typeface="Arial"/>
                <a:cs typeface="Arial"/>
                <a:sym typeface="Arial"/>
              </a:rPr>
              <a:t>Odyssey</a:t>
            </a:r>
            <a:endParaRPr b="1" i="0" sz="1050" u="none" cap="none" strike="noStrike">
              <a:solidFill>
                <a:schemeClr val="dk1"/>
              </a:solidFill>
              <a:latin typeface="Arial"/>
              <a:ea typeface="Arial"/>
              <a:cs typeface="Arial"/>
              <a:sym typeface="Arial"/>
            </a:endParaRPr>
          </a:p>
        </p:txBody>
      </p:sp>
      <p:sp>
        <p:nvSpPr>
          <p:cNvPr id="503" name="Google Shape;503;p51"/>
          <p:cNvSpPr/>
          <p:nvPr/>
        </p:nvSpPr>
        <p:spPr>
          <a:xfrm>
            <a:off x="20876" y="2869426"/>
            <a:ext cx="6488400" cy="2234400"/>
          </a:xfrm>
          <a:prstGeom prst="ellipse">
            <a:avLst/>
          </a:prstGeom>
          <a:noFill/>
          <a:ln cap="flat" cmpd="sng" w="50800">
            <a:solidFill>
              <a:srgbClr val="EF8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0" name="Shape 8340"/>
        <p:cNvGrpSpPr/>
        <p:nvPr/>
      </p:nvGrpSpPr>
      <p:grpSpPr>
        <a:xfrm>
          <a:off x="0" y="0"/>
          <a:ext cx="0" cy="0"/>
          <a:chOff x="0" y="0"/>
          <a:chExt cx="0" cy="0"/>
        </a:xfrm>
      </p:grpSpPr>
      <p:sp>
        <p:nvSpPr>
          <p:cNvPr id="8341" name="Google Shape;8341;p29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ConANN (IVF)</a:t>
            </a:r>
            <a:endParaRPr>
              <a:latin typeface="Ubuntu"/>
              <a:ea typeface="Ubuntu"/>
              <a:cs typeface="Ubuntu"/>
              <a:sym typeface="Ubuntu"/>
            </a:endParaRPr>
          </a:p>
        </p:txBody>
      </p:sp>
      <p:sp>
        <p:nvSpPr>
          <p:cNvPr id="8342" name="Google Shape;8342;p29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343" name="Google Shape;8343;p294"/>
          <p:cNvSpPr txBox="1"/>
          <p:nvPr>
            <p:ph idx="1" type="body"/>
          </p:nvPr>
        </p:nvSpPr>
        <p:spPr>
          <a:xfrm>
            <a:off x="200" y="1326125"/>
            <a:ext cx="6020400" cy="3239100"/>
          </a:xfrm>
          <a:prstGeom prst="rect">
            <a:avLst/>
          </a:prstGeom>
        </p:spPr>
        <p:txBody>
          <a:bodyPr anchorCtr="0" anchor="t" bIns="91425" lIns="91425" spcFirstLastPara="1" rIns="91425" wrap="square" tIns="91425">
            <a:normAutofit/>
          </a:bodyPr>
          <a:lstStyle/>
          <a:p>
            <a:pPr indent="-327978" lvl="0" marL="457200" rtl="0" algn="l">
              <a:lnSpc>
                <a:spcPct val="95000"/>
              </a:lnSpc>
              <a:spcBef>
                <a:spcPts val="0"/>
              </a:spcBef>
              <a:spcAft>
                <a:spcPts val="0"/>
              </a:spcAft>
              <a:buClr>
                <a:schemeClr val="dk1"/>
              </a:buClr>
              <a:buSzPts val="1565"/>
              <a:buChar char="●"/>
            </a:pPr>
            <a:r>
              <a:rPr lang="en" sz="1565">
                <a:solidFill>
                  <a:schemeClr val="dk1"/>
                </a:solidFill>
              </a:rPr>
              <a:t>Terminates the search using a global </a:t>
            </a:r>
            <a:r>
              <a:rPr b="1" lang="en" sz="1565">
                <a:solidFill>
                  <a:schemeClr val="dk1"/>
                </a:solidFill>
              </a:rPr>
              <a:t>conformal-calibrated</a:t>
            </a:r>
            <a:r>
              <a:rPr lang="en" sz="1565">
                <a:solidFill>
                  <a:schemeClr val="dk1"/>
                </a:solidFill>
              </a:rPr>
              <a:t> </a:t>
            </a:r>
            <a:r>
              <a:rPr b="1" lang="en" sz="1565">
                <a:solidFill>
                  <a:schemeClr val="dk1"/>
                </a:solidFill>
              </a:rPr>
              <a:t>threshold λ</a:t>
            </a:r>
            <a:r>
              <a:rPr lang="en" sz="1565">
                <a:solidFill>
                  <a:schemeClr val="dk1"/>
                </a:solidFill>
              </a:rPr>
              <a:t> that </a:t>
            </a:r>
            <a:r>
              <a:rPr b="1" lang="en" sz="1565">
                <a:solidFill>
                  <a:schemeClr val="dk1"/>
                </a:solidFill>
              </a:rPr>
              <a:t>guarantees</a:t>
            </a:r>
            <a:r>
              <a:rPr lang="en" sz="1565">
                <a:solidFill>
                  <a:schemeClr val="dk1"/>
                </a:solidFill>
              </a:rPr>
              <a:t> reaching target recall in </a:t>
            </a:r>
            <a:r>
              <a:rPr b="1" lang="en" sz="1565">
                <a:solidFill>
                  <a:schemeClr val="dk1"/>
                </a:solidFill>
              </a:rPr>
              <a:t>expectation</a:t>
            </a:r>
            <a:r>
              <a:rPr lang="en" sz="1565">
                <a:solidFill>
                  <a:schemeClr val="dk1"/>
                </a:solidFill>
              </a:rPr>
              <a:t>. </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Terminate once k</a:t>
            </a:r>
            <a:r>
              <a:rPr baseline="-25000" lang="en" sz="1565">
                <a:solidFill>
                  <a:schemeClr val="dk1"/>
                </a:solidFill>
              </a:rPr>
              <a:t>th </a:t>
            </a:r>
            <a:r>
              <a:rPr lang="en" sz="1565">
                <a:solidFill>
                  <a:schemeClr val="dk1"/>
                </a:solidFill>
              </a:rPr>
              <a:t>distance after processing a partition is </a:t>
            </a:r>
            <a:r>
              <a:rPr b="1" lang="en" sz="1565">
                <a:solidFill>
                  <a:schemeClr val="dk1"/>
                </a:solidFill>
              </a:rPr>
              <a:t>k</a:t>
            </a:r>
            <a:r>
              <a:rPr b="1" baseline="-25000" lang="en" sz="1565">
                <a:solidFill>
                  <a:schemeClr val="dk1"/>
                </a:solidFill>
              </a:rPr>
              <a:t>th</a:t>
            </a:r>
            <a:r>
              <a:rPr b="1" lang="en" sz="1565">
                <a:solidFill>
                  <a:schemeClr val="dk1"/>
                </a:solidFill>
              </a:rPr>
              <a:t> ≤ λ</a:t>
            </a:r>
            <a:endParaRPr sz="1565">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27978" lvl="0" marL="457200" rtl="0" algn="l">
              <a:lnSpc>
                <a:spcPct val="95000"/>
              </a:lnSpc>
              <a:spcBef>
                <a:spcPts val="1200"/>
              </a:spcBef>
              <a:spcAft>
                <a:spcPts val="0"/>
              </a:spcAft>
              <a:buClr>
                <a:schemeClr val="dk1"/>
              </a:buClr>
              <a:buSzPts val="1565"/>
              <a:buChar char="●"/>
            </a:pPr>
            <a:r>
              <a:rPr lang="en" sz="1565">
                <a:solidFill>
                  <a:schemeClr val="dk1"/>
                </a:solidFill>
              </a:rPr>
              <a:t>Conformal Risk Control (CRC)</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Find the minimum λ so that the expectation of recall across the queries of workload is 𝔼[R] ≥ R</a:t>
            </a:r>
            <a:r>
              <a:rPr baseline="-25000" lang="en" sz="1565">
                <a:solidFill>
                  <a:schemeClr val="dk1"/>
                </a:solidFill>
              </a:rPr>
              <a:t>target</a:t>
            </a:r>
            <a:endParaRPr sz="1195">
              <a:solidFill>
                <a:schemeClr val="dk1"/>
              </a:solidFill>
            </a:endParaRPr>
          </a:p>
        </p:txBody>
      </p:sp>
      <p:sp>
        <p:nvSpPr>
          <p:cNvPr id="8344" name="Google Shape;8344;p294"/>
          <p:cNvSpPr txBox="1"/>
          <p:nvPr/>
        </p:nvSpPr>
        <p:spPr>
          <a:xfrm>
            <a:off x="200" y="114050"/>
            <a:ext cx="91440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Horchidan et al. “ConANN: Conformal Approximate Nearest Neighbor Search” PVLDB 2026.</a:t>
            </a:r>
            <a:endParaRPr sz="900">
              <a:solidFill>
                <a:schemeClr val="dk2"/>
              </a:solidFill>
              <a:latin typeface="Ubuntu"/>
              <a:ea typeface="Ubuntu"/>
              <a:cs typeface="Ubuntu"/>
              <a:sym typeface="Ubuntu"/>
            </a:endParaRPr>
          </a:p>
        </p:txBody>
      </p:sp>
      <p:sp>
        <p:nvSpPr>
          <p:cNvPr id="8345" name="Google Shape;8345;p294"/>
          <p:cNvSpPr txBox="1"/>
          <p:nvPr/>
        </p:nvSpPr>
        <p:spPr>
          <a:xfrm>
            <a:off x="0" y="4861955"/>
            <a:ext cx="5688900" cy="27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chemeClr val="dk2"/>
                </a:solidFill>
                <a:latin typeface="Ubuntu"/>
                <a:ea typeface="Ubuntu"/>
                <a:cs typeface="Ubuntu"/>
                <a:sym typeface="Ubuntu"/>
              </a:rPr>
              <a:t>In the original paper False Negative Rate is used as </a:t>
            </a:r>
            <a:r>
              <a:rPr b="1" i="1" lang="en" sz="1200">
                <a:solidFill>
                  <a:schemeClr val="dk2"/>
                </a:solidFill>
                <a:latin typeface="Ubuntu"/>
                <a:ea typeface="Ubuntu"/>
                <a:cs typeface="Ubuntu"/>
                <a:sym typeface="Ubuntu"/>
              </a:rPr>
              <a:t>FNR = 1 - R</a:t>
            </a:r>
            <a:r>
              <a:rPr b="1" baseline="-25000" i="1" lang="en" sz="1200">
                <a:solidFill>
                  <a:schemeClr val="dk2"/>
                </a:solidFill>
                <a:latin typeface="Ubuntu"/>
                <a:ea typeface="Ubuntu"/>
                <a:cs typeface="Ubuntu"/>
                <a:sym typeface="Ubuntu"/>
              </a:rPr>
              <a:t>target</a:t>
            </a:r>
            <a:r>
              <a:rPr b="1" i="1" lang="en" sz="1200">
                <a:solidFill>
                  <a:schemeClr val="dk2"/>
                </a:solidFill>
                <a:latin typeface="Ubuntu"/>
                <a:ea typeface="Ubuntu"/>
                <a:cs typeface="Ubuntu"/>
                <a:sym typeface="Ubuntu"/>
              </a:rPr>
              <a:t> </a:t>
            </a:r>
            <a:r>
              <a:rPr i="1" lang="en" sz="1200">
                <a:solidFill>
                  <a:schemeClr val="dk2"/>
                </a:solidFill>
                <a:latin typeface="Ubuntu"/>
                <a:ea typeface="Ubuntu"/>
                <a:cs typeface="Ubuntu"/>
                <a:sym typeface="Ubuntu"/>
              </a:rPr>
              <a:t> </a:t>
            </a:r>
            <a:endParaRPr i="1" sz="1200">
              <a:solidFill>
                <a:schemeClr val="dk2"/>
              </a:solidFill>
              <a:latin typeface="Ubuntu"/>
              <a:ea typeface="Ubuntu"/>
              <a:cs typeface="Ubuntu"/>
              <a:sym typeface="Ubuntu"/>
            </a:endParaRPr>
          </a:p>
        </p:txBody>
      </p:sp>
    </p:spTree>
  </p:cSld>
  <p:clrMapOvr>
    <a:masterClrMapping/>
  </p:clrMapOvr>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9" name="Shape 8349"/>
        <p:cNvGrpSpPr/>
        <p:nvPr/>
      </p:nvGrpSpPr>
      <p:grpSpPr>
        <a:xfrm>
          <a:off x="0" y="0"/>
          <a:ext cx="0" cy="0"/>
          <a:chOff x="0" y="0"/>
          <a:chExt cx="0" cy="0"/>
        </a:xfrm>
      </p:grpSpPr>
      <p:sp>
        <p:nvSpPr>
          <p:cNvPr id="8350" name="Google Shape;8350;p29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ConANN (IVF) </a:t>
            </a:r>
            <a:endParaRPr>
              <a:latin typeface="Ubuntu"/>
              <a:ea typeface="Ubuntu"/>
              <a:cs typeface="Ubuntu"/>
              <a:sym typeface="Ubuntu"/>
            </a:endParaRPr>
          </a:p>
        </p:txBody>
      </p:sp>
      <p:sp>
        <p:nvSpPr>
          <p:cNvPr id="8351" name="Google Shape;8351;p29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352" name="Google Shape;8352;p295"/>
          <p:cNvSpPr txBox="1"/>
          <p:nvPr/>
        </p:nvSpPr>
        <p:spPr>
          <a:xfrm>
            <a:off x="200" y="114050"/>
            <a:ext cx="91440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Horchidan et al. “ConANN: Conformal Approximate Nearest Neighbor Search” PVLDB 2026.</a:t>
            </a:r>
            <a:endParaRPr sz="900">
              <a:solidFill>
                <a:schemeClr val="dk2"/>
              </a:solidFill>
              <a:latin typeface="Ubuntu"/>
              <a:ea typeface="Ubuntu"/>
              <a:cs typeface="Ubuntu"/>
              <a:sym typeface="Ubuntu"/>
            </a:endParaRPr>
          </a:p>
        </p:txBody>
      </p:sp>
      <p:cxnSp>
        <p:nvCxnSpPr>
          <p:cNvPr id="8353" name="Google Shape;8353;p295"/>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354" name="Google Shape;8354;p295"/>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355" name="Google Shape;8355;p295"/>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356" name="Google Shape;8356;p295"/>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1</a:t>
            </a:r>
            <a:endParaRPr baseline="-25000" sz="1200">
              <a:solidFill>
                <a:schemeClr val="dk1"/>
              </a:solidFill>
              <a:latin typeface="Ubuntu"/>
              <a:ea typeface="Ubuntu"/>
              <a:cs typeface="Ubuntu"/>
              <a:sym typeface="Ubuntu"/>
            </a:endParaRPr>
          </a:p>
        </p:txBody>
      </p:sp>
      <p:cxnSp>
        <p:nvCxnSpPr>
          <p:cNvPr id="8357" name="Google Shape;8357;p295"/>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358" name="Google Shape;8358;p295"/>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359" name="Google Shape;8359;p295"/>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360" name="Google Shape;8360;p295"/>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361" name="Google Shape;8361;p295"/>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362" name="Google Shape;8362;p295"/>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63" name="Google Shape;8363;p295"/>
          <p:cNvSpPr/>
          <p:nvPr/>
        </p:nvSpPr>
        <p:spPr>
          <a:xfrm>
            <a:off x="7575758" y="3048897"/>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64" name="Google Shape;8364;p295"/>
          <p:cNvSpPr/>
          <p:nvPr/>
        </p:nvSpPr>
        <p:spPr>
          <a:xfrm>
            <a:off x="8673591"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65" name="Google Shape;8365;p295"/>
          <p:cNvSpPr/>
          <p:nvPr/>
        </p:nvSpPr>
        <p:spPr>
          <a:xfrm>
            <a:off x="7566667" y="3907619"/>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66" name="Google Shape;8366;p295"/>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67" name="Google Shape;8367;p295"/>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2</a:t>
            </a:r>
            <a:endParaRPr sz="1200">
              <a:solidFill>
                <a:schemeClr val="dk1"/>
              </a:solidFill>
              <a:latin typeface="Ubuntu"/>
              <a:ea typeface="Ubuntu"/>
              <a:cs typeface="Ubuntu"/>
              <a:sym typeface="Ubuntu"/>
            </a:endParaRPr>
          </a:p>
        </p:txBody>
      </p:sp>
      <p:sp>
        <p:nvSpPr>
          <p:cNvPr id="8368" name="Google Shape;8368;p295"/>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369" name="Google Shape;8369;p295"/>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370" name="Google Shape;8370;p295"/>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371" name="Google Shape;8371;p295"/>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372" name="Google Shape;8372;p295"/>
          <p:cNvSpPr txBox="1"/>
          <p:nvPr>
            <p:ph idx="1" type="body"/>
          </p:nvPr>
        </p:nvSpPr>
        <p:spPr>
          <a:xfrm>
            <a:off x="200" y="1326125"/>
            <a:ext cx="6020400" cy="3239100"/>
          </a:xfrm>
          <a:prstGeom prst="rect">
            <a:avLst/>
          </a:prstGeom>
        </p:spPr>
        <p:txBody>
          <a:bodyPr anchorCtr="0" anchor="t" bIns="91425" lIns="91425" spcFirstLastPara="1" rIns="91425" wrap="square" tIns="91425">
            <a:normAutofit/>
          </a:bodyPr>
          <a:lstStyle/>
          <a:p>
            <a:pPr indent="-327978" lvl="0" marL="457200" rtl="0" algn="l">
              <a:lnSpc>
                <a:spcPct val="95000"/>
              </a:lnSpc>
              <a:spcBef>
                <a:spcPts val="0"/>
              </a:spcBef>
              <a:spcAft>
                <a:spcPts val="0"/>
              </a:spcAft>
              <a:buClr>
                <a:schemeClr val="dk1"/>
              </a:buClr>
              <a:buSzPts val="1565"/>
              <a:buChar char="●"/>
            </a:pPr>
            <a:r>
              <a:rPr lang="en" sz="1565">
                <a:solidFill>
                  <a:schemeClr val="dk1"/>
                </a:solidFill>
              </a:rPr>
              <a:t>Terminates the search using a global </a:t>
            </a:r>
            <a:r>
              <a:rPr b="1" lang="en" sz="1565">
                <a:solidFill>
                  <a:schemeClr val="dk1"/>
                </a:solidFill>
              </a:rPr>
              <a:t>conformal-calibrated</a:t>
            </a:r>
            <a:r>
              <a:rPr lang="en" sz="1565">
                <a:solidFill>
                  <a:schemeClr val="dk1"/>
                </a:solidFill>
              </a:rPr>
              <a:t> </a:t>
            </a:r>
            <a:r>
              <a:rPr b="1" lang="en" sz="1565">
                <a:solidFill>
                  <a:schemeClr val="dk1"/>
                </a:solidFill>
              </a:rPr>
              <a:t>threshold λ</a:t>
            </a:r>
            <a:r>
              <a:rPr lang="en" sz="1565">
                <a:solidFill>
                  <a:schemeClr val="dk1"/>
                </a:solidFill>
              </a:rPr>
              <a:t> that </a:t>
            </a:r>
            <a:r>
              <a:rPr b="1" lang="en" sz="1565">
                <a:solidFill>
                  <a:schemeClr val="dk1"/>
                </a:solidFill>
              </a:rPr>
              <a:t>guarantees</a:t>
            </a:r>
            <a:r>
              <a:rPr lang="en" sz="1565">
                <a:solidFill>
                  <a:schemeClr val="dk1"/>
                </a:solidFill>
              </a:rPr>
              <a:t> reaching target recall in </a:t>
            </a:r>
            <a:r>
              <a:rPr b="1" lang="en" sz="1565">
                <a:solidFill>
                  <a:schemeClr val="dk1"/>
                </a:solidFill>
              </a:rPr>
              <a:t>expectation</a:t>
            </a:r>
            <a:r>
              <a:rPr lang="en" sz="1565">
                <a:solidFill>
                  <a:schemeClr val="dk1"/>
                </a:solidFill>
              </a:rPr>
              <a:t>. </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Terminate once k</a:t>
            </a:r>
            <a:r>
              <a:rPr baseline="-25000" lang="en" sz="1565">
                <a:solidFill>
                  <a:schemeClr val="dk1"/>
                </a:solidFill>
              </a:rPr>
              <a:t>th </a:t>
            </a:r>
            <a:r>
              <a:rPr lang="en" sz="1565">
                <a:solidFill>
                  <a:schemeClr val="dk1"/>
                </a:solidFill>
              </a:rPr>
              <a:t>distance after processing a partition is </a:t>
            </a:r>
            <a:r>
              <a:rPr b="1" lang="en" sz="1565">
                <a:solidFill>
                  <a:schemeClr val="dk1"/>
                </a:solidFill>
              </a:rPr>
              <a:t>k</a:t>
            </a:r>
            <a:r>
              <a:rPr b="1" baseline="-25000" lang="en" sz="1565">
                <a:solidFill>
                  <a:schemeClr val="dk1"/>
                </a:solidFill>
              </a:rPr>
              <a:t>th</a:t>
            </a:r>
            <a:r>
              <a:rPr b="1" lang="en" sz="1565">
                <a:solidFill>
                  <a:schemeClr val="dk1"/>
                </a:solidFill>
              </a:rPr>
              <a:t> ≤ λ</a:t>
            </a:r>
            <a:endParaRPr sz="1565">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27978" lvl="0" marL="457200" rtl="0" algn="l">
              <a:lnSpc>
                <a:spcPct val="95000"/>
              </a:lnSpc>
              <a:spcBef>
                <a:spcPts val="1200"/>
              </a:spcBef>
              <a:spcAft>
                <a:spcPts val="0"/>
              </a:spcAft>
              <a:buClr>
                <a:schemeClr val="dk1"/>
              </a:buClr>
              <a:buSzPts val="1565"/>
              <a:buChar char="●"/>
            </a:pPr>
            <a:r>
              <a:rPr lang="en" sz="1565">
                <a:solidFill>
                  <a:schemeClr val="dk1"/>
                </a:solidFill>
              </a:rPr>
              <a:t>Conformal Risk Control (CRC)</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Find the minimum λ so that the expectation of recall across the queries of workload is 𝔼[R] ≥ R</a:t>
            </a:r>
            <a:r>
              <a:rPr baseline="-25000" lang="en" sz="1565">
                <a:solidFill>
                  <a:schemeClr val="dk1"/>
                </a:solidFill>
              </a:rPr>
              <a:t>target</a:t>
            </a:r>
            <a:endParaRPr sz="1195">
              <a:solidFill>
                <a:schemeClr val="dk1"/>
              </a:solidFill>
            </a:endParaRPr>
          </a:p>
        </p:txBody>
      </p:sp>
      <p:sp>
        <p:nvSpPr>
          <p:cNvPr id="8373" name="Google Shape;8373;p295"/>
          <p:cNvSpPr txBox="1"/>
          <p:nvPr/>
        </p:nvSpPr>
        <p:spPr>
          <a:xfrm>
            <a:off x="0" y="4861955"/>
            <a:ext cx="5688900" cy="27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chemeClr val="dk2"/>
                </a:solidFill>
                <a:latin typeface="Ubuntu"/>
                <a:ea typeface="Ubuntu"/>
                <a:cs typeface="Ubuntu"/>
                <a:sym typeface="Ubuntu"/>
              </a:rPr>
              <a:t>In the original paper False Negative Rate is used as </a:t>
            </a:r>
            <a:r>
              <a:rPr b="1" i="1" lang="en" sz="1200">
                <a:solidFill>
                  <a:schemeClr val="dk2"/>
                </a:solidFill>
                <a:latin typeface="Ubuntu"/>
                <a:ea typeface="Ubuntu"/>
                <a:cs typeface="Ubuntu"/>
                <a:sym typeface="Ubuntu"/>
              </a:rPr>
              <a:t>FNR = 1 - R</a:t>
            </a:r>
            <a:r>
              <a:rPr b="1" baseline="-25000" i="1" lang="en" sz="1200">
                <a:solidFill>
                  <a:schemeClr val="dk2"/>
                </a:solidFill>
                <a:latin typeface="Ubuntu"/>
                <a:ea typeface="Ubuntu"/>
                <a:cs typeface="Ubuntu"/>
                <a:sym typeface="Ubuntu"/>
              </a:rPr>
              <a:t>target</a:t>
            </a:r>
            <a:r>
              <a:rPr b="1" i="1" lang="en" sz="1200">
                <a:solidFill>
                  <a:schemeClr val="dk2"/>
                </a:solidFill>
                <a:latin typeface="Ubuntu"/>
                <a:ea typeface="Ubuntu"/>
                <a:cs typeface="Ubuntu"/>
                <a:sym typeface="Ubuntu"/>
              </a:rPr>
              <a:t> </a:t>
            </a:r>
            <a:r>
              <a:rPr i="1" lang="en" sz="1200">
                <a:solidFill>
                  <a:schemeClr val="dk2"/>
                </a:solidFill>
                <a:latin typeface="Ubuntu"/>
                <a:ea typeface="Ubuntu"/>
                <a:cs typeface="Ubuntu"/>
                <a:sym typeface="Ubuntu"/>
              </a:rPr>
              <a:t> </a:t>
            </a:r>
            <a:endParaRPr i="1" sz="1200">
              <a:solidFill>
                <a:schemeClr val="dk2"/>
              </a:solidFill>
              <a:latin typeface="Ubuntu"/>
              <a:ea typeface="Ubuntu"/>
              <a:cs typeface="Ubuntu"/>
              <a:sym typeface="Ubuntu"/>
            </a:endParaRPr>
          </a:p>
        </p:txBody>
      </p:sp>
    </p:spTree>
  </p:cSld>
  <p:clrMapOvr>
    <a:masterClrMapping/>
  </p:clrMapOvr>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7" name="Shape 8377"/>
        <p:cNvGrpSpPr/>
        <p:nvPr/>
      </p:nvGrpSpPr>
      <p:grpSpPr>
        <a:xfrm>
          <a:off x="0" y="0"/>
          <a:ext cx="0" cy="0"/>
          <a:chOff x="0" y="0"/>
          <a:chExt cx="0" cy="0"/>
        </a:xfrm>
      </p:grpSpPr>
      <p:sp>
        <p:nvSpPr>
          <p:cNvPr id="8378" name="Google Shape;8378;p29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ConANN (IVF)</a:t>
            </a:r>
            <a:endParaRPr>
              <a:latin typeface="Ubuntu"/>
              <a:ea typeface="Ubuntu"/>
              <a:cs typeface="Ubuntu"/>
              <a:sym typeface="Ubuntu"/>
            </a:endParaRPr>
          </a:p>
        </p:txBody>
      </p:sp>
      <p:sp>
        <p:nvSpPr>
          <p:cNvPr id="8379" name="Google Shape;8379;p29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380" name="Google Shape;8380;p296"/>
          <p:cNvSpPr txBox="1"/>
          <p:nvPr/>
        </p:nvSpPr>
        <p:spPr>
          <a:xfrm>
            <a:off x="200" y="114050"/>
            <a:ext cx="91440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Horchidan et al. “ConANN: Conformal Approximate Nearest Neighbor Search” PVLDB 2026.</a:t>
            </a:r>
            <a:endParaRPr sz="900">
              <a:solidFill>
                <a:schemeClr val="dk2"/>
              </a:solidFill>
              <a:latin typeface="Ubuntu"/>
              <a:ea typeface="Ubuntu"/>
              <a:cs typeface="Ubuntu"/>
              <a:sym typeface="Ubuntu"/>
            </a:endParaRPr>
          </a:p>
        </p:txBody>
      </p:sp>
      <p:cxnSp>
        <p:nvCxnSpPr>
          <p:cNvPr id="8381" name="Google Shape;8381;p296"/>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382" name="Google Shape;8382;p296"/>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383" name="Google Shape;8383;p296"/>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384" name="Google Shape;8384;p296"/>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1</a:t>
            </a:r>
            <a:endParaRPr baseline="-25000" sz="1200">
              <a:solidFill>
                <a:schemeClr val="dk1"/>
              </a:solidFill>
              <a:latin typeface="Ubuntu"/>
              <a:ea typeface="Ubuntu"/>
              <a:cs typeface="Ubuntu"/>
              <a:sym typeface="Ubuntu"/>
            </a:endParaRPr>
          </a:p>
        </p:txBody>
      </p:sp>
      <p:cxnSp>
        <p:nvCxnSpPr>
          <p:cNvPr id="8385" name="Google Shape;8385;p296"/>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386" name="Google Shape;8386;p296"/>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387" name="Google Shape;8387;p296"/>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388" name="Google Shape;8388;p296"/>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389" name="Google Shape;8389;p296"/>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390" name="Google Shape;8390;p296"/>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91" name="Google Shape;8391;p296"/>
          <p:cNvSpPr/>
          <p:nvPr/>
        </p:nvSpPr>
        <p:spPr>
          <a:xfrm>
            <a:off x="7575758" y="3048897"/>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92" name="Google Shape;8392;p296"/>
          <p:cNvSpPr/>
          <p:nvPr/>
        </p:nvSpPr>
        <p:spPr>
          <a:xfrm>
            <a:off x="8673591"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93" name="Google Shape;8393;p296"/>
          <p:cNvSpPr/>
          <p:nvPr/>
        </p:nvSpPr>
        <p:spPr>
          <a:xfrm>
            <a:off x="7566667" y="3907619"/>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94" name="Google Shape;8394;p296"/>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395" name="Google Shape;8395;p296"/>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2</a:t>
            </a:r>
            <a:endParaRPr sz="1200">
              <a:solidFill>
                <a:schemeClr val="dk1"/>
              </a:solidFill>
              <a:latin typeface="Ubuntu"/>
              <a:ea typeface="Ubuntu"/>
              <a:cs typeface="Ubuntu"/>
              <a:sym typeface="Ubuntu"/>
            </a:endParaRPr>
          </a:p>
        </p:txBody>
      </p:sp>
      <p:sp>
        <p:nvSpPr>
          <p:cNvPr id="8396" name="Google Shape;8396;p296"/>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397" name="Google Shape;8397;p296"/>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398" name="Google Shape;8398;p296"/>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399" name="Google Shape;8399;p296"/>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400" name="Google Shape;8400;p296"/>
          <p:cNvSpPr/>
          <p:nvPr/>
        </p:nvSpPr>
        <p:spPr>
          <a:xfrm>
            <a:off x="6487497" y="11310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solidFill>
                  <a:schemeClr val="dk1"/>
                </a:solidFill>
                <a:latin typeface="Ubuntu"/>
                <a:ea typeface="Ubuntu"/>
                <a:cs typeface="Ubuntu"/>
                <a:sym typeface="Ubuntu"/>
              </a:rPr>
              <a:t>) → </a:t>
            </a:r>
            <a:r>
              <a:rPr b="1" lang="en" sz="1200">
                <a:solidFill>
                  <a:schemeClr val="accent4"/>
                </a:solidFill>
                <a:latin typeface="Ubuntu"/>
                <a:ea typeface="Ubuntu"/>
                <a:cs typeface="Ubuntu"/>
                <a:sym typeface="Ubuntu"/>
              </a:rPr>
              <a:t>λ=0.1</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401" name="Google Shape;8401;p296"/>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02" name="Google Shape;8402;p296"/>
          <p:cNvSpPr txBox="1"/>
          <p:nvPr>
            <p:ph idx="1" type="body"/>
          </p:nvPr>
        </p:nvSpPr>
        <p:spPr>
          <a:xfrm>
            <a:off x="200" y="1326125"/>
            <a:ext cx="6020400" cy="3239100"/>
          </a:xfrm>
          <a:prstGeom prst="rect">
            <a:avLst/>
          </a:prstGeom>
        </p:spPr>
        <p:txBody>
          <a:bodyPr anchorCtr="0" anchor="t" bIns="91425" lIns="91425" spcFirstLastPara="1" rIns="91425" wrap="square" tIns="91425">
            <a:normAutofit/>
          </a:bodyPr>
          <a:lstStyle/>
          <a:p>
            <a:pPr indent="-327978" lvl="0" marL="457200" rtl="0" algn="l">
              <a:lnSpc>
                <a:spcPct val="95000"/>
              </a:lnSpc>
              <a:spcBef>
                <a:spcPts val="0"/>
              </a:spcBef>
              <a:spcAft>
                <a:spcPts val="0"/>
              </a:spcAft>
              <a:buClr>
                <a:schemeClr val="dk1"/>
              </a:buClr>
              <a:buSzPts val="1565"/>
              <a:buChar char="●"/>
            </a:pPr>
            <a:r>
              <a:rPr lang="en" sz="1565">
                <a:solidFill>
                  <a:schemeClr val="dk1"/>
                </a:solidFill>
              </a:rPr>
              <a:t>Terminates the search using a global </a:t>
            </a:r>
            <a:r>
              <a:rPr b="1" lang="en" sz="1565">
                <a:solidFill>
                  <a:schemeClr val="dk1"/>
                </a:solidFill>
              </a:rPr>
              <a:t>conformal-calibrated</a:t>
            </a:r>
            <a:r>
              <a:rPr lang="en" sz="1565">
                <a:solidFill>
                  <a:schemeClr val="dk1"/>
                </a:solidFill>
              </a:rPr>
              <a:t> </a:t>
            </a:r>
            <a:r>
              <a:rPr b="1" lang="en" sz="1565">
                <a:solidFill>
                  <a:schemeClr val="dk1"/>
                </a:solidFill>
              </a:rPr>
              <a:t>threshold λ</a:t>
            </a:r>
            <a:r>
              <a:rPr lang="en" sz="1565">
                <a:solidFill>
                  <a:schemeClr val="dk1"/>
                </a:solidFill>
              </a:rPr>
              <a:t> that </a:t>
            </a:r>
            <a:r>
              <a:rPr b="1" lang="en" sz="1565">
                <a:solidFill>
                  <a:schemeClr val="dk1"/>
                </a:solidFill>
              </a:rPr>
              <a:t>guarantees</a:t>
            </a:r>
            <a:r>
              <a:rPr lang="en" sz="1565">
                <a:solidFill>
                  <a:schemeClr val="dk1"/>
                </a:solidFill>
              </a:rPr>
              <a:t> reaching target recall in </a:t>
            </a:r>
            <a:r>
              <a:rPr b="1" lang="en" sz="1565">
                <a:solidFill>
                  <a:schemeClr val="dk1"/>
                </a:solidFill>
              </a:rPr>
              <a:t>expectation</a:t>
            </a:r>
            <a:r>
              <a:rPr lang="en" sz="1565">
                <a:solidFill>
                  <a:schemeClr val="dk1"/>
                </a:solidFill>
              </a:rPr>
              <a:t>. </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Terminate once k</a:t>
            </a:r>
            <a:r>
              <a:rPr baseline="-25000" lang="en" sz="1565">
                <a:solidFill>
                  <a:schemeClr val="dk1"/>
                </a:solidFill>
              </a:rPr>
              <a:t>th </a:t>
            </a:r>
            <a:r>
              <a:rPr lang="en" sz="1565">
                <a:solidFill>
                  <a:schemeClr val="dk1"/>
                </a:solidFill>
              </a:rPr>
              <a:t>distance after processing a partition is </a:t>
            </a:r>
            <a:r>
              <a:rPr b="1" lang="en" sz="1565">
                <a:solidFill>
                  <a:schemeClr val="dk1"/>
                </a:solidFill>
              </a:rPr>
              <a:t>k</a:t>
            </a:r>
            <a:r>
              <a:rPr b="1" baseline="-25000" lang="en" sz="1565">
                <a:solidFill>
                  <a:schemeClr val="dk1"/>
                </a:solidFill>
              </a:rPr>
              <a:t>th</a:t>
            </a:r>
            <a:r>
              <a:rPr b="1" lang="en" sz="1565">
                <a:solidFill>
                  <a:schemeClr val="dk1"/>
                </a:solidFill>
              </a:rPr>
              <a:t> ≤ λ</a:t>
            </a:r>
            <a:endParaRPr sz="1565">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27978" lvl="0" marL="457200" rtl="0" algn="l">
              <a:lnSpc>
                <a:spcPct val="95000"/>
              </a:lnSpc>
              <a:spcBef>
                <a:spcPts val="1200"/>
              </a:spcBef>
              <a:spcAft>
                <a:spcPts val="0"/>
              </a:spcAft>
              <a:buClr>
                <a:schemeClr val="dk1"/>
              </a:buClr>
              <a:buSzPts val="1565"/>
              <a:buChar char="●"/>
            </a:pPr>
            <a:r>
              <a:rPr lang="en" sz="1565">
                <a:solidFill>
                  <a:schemeClr val="dk1"/>
                </a:solidFill>
              </a:rPr>
              <a:t>Conformal Risk Control (CRC)</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Find the minimum λ so that the expectation of recall across the queries of workload is 𝔼[R] ≥ R</a:t>
            </a:r>
            <a:r>
              <a:rPr baseline="-25000" lang="en" sz="1565">
                <a:solidFill>
                  <a:schemeClr val="dk1"/>
                </a:solidFill>
              </a:rPr>
              <a:t>target</a:t>
            </a:r>
            <a:endParaRPr sz="1195">
              <a:solidFill>
                <a:schemeClr val="dk1"/>
              </a:solidFill>
            </a:endParaRPr>
          </a:p>
        </p:txBody>
      </p:sp>
      <p:sp>
        <p:nvSpPr>
          <p:cNvPr id="8403" name="Google Shape;8403;p296"/>
          <p:cNvSpPr txBox="1"/>
          <p:nvPr/>
        </p:nvSpPr>
        <p:spPr>
          <a:xfrm>
            <a:off x="0" y="4861955"/>
            <a:ext cx="5688900" cy="27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chemeClr val="dk2"/>
                </a:solidFill>
                <a:latin typeface="Ubuntu"/>
                <a:ea typeface="Ubuntu"/>
                <a:cs typeface="Ubuntu"/>
                <a:sym typeface="Ubuntu"/>
              </a:rPr>
              <a:t>In the original paper False Negative Rate is used as </a:t>
            </a:r>
            <a:r>
              <a:rPr b="1" i="1" lang="en" sz="1200">
                <a:solidFill>
                  <a:schemeClr val="dk2"/>
                </a:solidFill>
                <a:latin typeface="Ubuntu"/>
                <a:ea typeface="Ubuntu"/>
                <a:cs typeface="Ubuntu"/>
                <a:sym typeface="Ubuntu"/>
              </a:rPr>
              <a:t>FNR = 1 - R</a:t>
            </a:r>
            <a:r>
              <a:rPr b="1" baseline="-25000" i="1" lang="en" sz="1200">
                <a:solidFill>
                  <a:schemeClr val="dk2"/>
                </a:solidFill>
                <a:latin typeface="Ubuntu"/>
                <a:ea typeface="Ubuntu"/>
                <a:cs typeface="Ubuntu"/>
                <a:sym typeface="Ubuntu"/>
              </a:rPr>
              <a:t>target</a:t>
            </a:r>
            <a:r>
              <a:rPr b="1" i="1" lang="en" sz="1200">
                <a:solidFill>
                  <a:schemeClr val="dk2"/>
                </a:solidFill>
                <a:latin typeface="Ubuntu"/>
                <a:ea typeface="Ubuntu"/>
                <a:cs typeface="Ubuntu"/>
                <a:sym typeface="Ubuntu"/>
              </a:rPr>
              <a:t> </a:t>
            </a:r>
            <a:r>
              <a:rPr i="1" lang="en" sz="1200">
                <a:solidFill>
                  <a:schemeClr val="dk2"/>
                </a:solidFill>
                <a:latin typeface="Ubuntu"/>
                <a:ea typeface="Ubuntu"/>
                <a:cs typeface="Ubuntu"/>
                <a:sym typeface="Ubuntu"/>
              </a:rPr>
              <a:t> </a:t>
            </a:r>
            <a:endParaRPr i="1" sz="1200">
              <a:solidFill>
                <a:schemeClr val="dk2"/>
              </a:solidFill>
              <a:latin typeface="Ubuntu"/>
              <a:ea typeface="Ubuntu"/>
              <a:cs typeface="Ubuntu"/>
              <a:sym typeface="Ubuntu"/>
            </a:endParaRPr>
          </a:p>
        </p:txBody>
      </p:sp>
    </p:spTree>
  </p:cSld>
  <p:clrMapOvr>
    <a:masterClrMapping/>
  </p:clrMapOvr>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7" name="Shape 8407"/>
        <p:cNvGrpSpPr/>
        <p:nvPr/>
      </p:nvGrpSpPr>
      <p:grpSpPr>
        <a:xfrm>
          <a:off x="0" y="0"/>
          <a:ext cx="0" cy="0"/>
          <a:chOff x="0" y="0"/>
          <a:chExt cx="0" cy="0"/>
        </a:xfrm>
      </p:grpSpPr>
      <p:sp>
        <p:nvSpPr>
          <p:cNvPr id="8408" name="Google Shape;8408;p29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ConANN (IVF) </a:t>
            </a:r>
            <a:endParaRPr>
              <a:latin typeface="Ubuntu"/>
              <a:ea typeface="Ubuntu"/>
              <a:cs typeface="Ubuntu"/>
              <a:sym typeface="Ubuntu"/>
            </a:endParaRPr>
          </a:p>
        </p:txBody>
      </p:sp>
      <p:sp>
        <p:nvSpPr>
          <p:cNvPr id="8409" name="Google Shape;8409;p29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410" name="Google Shape;8410;p297"/>
          <p:cNvSpPr txBox="1"/>
          <p:nvPr/>
        </p:nvSpPr>
        <p:spPr>
          <a:xfrm>
            <a:off x="200" y="114050"/>
            <a:ext cx="91440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Horchidan et al. “ConANN: Conformal Approximate Nearest Neighbor Search” PVLDB 2026.</a:t>
            </a:r>
            <a:endParaRPr sz="900">
              <a:solidFill>
                <a:schemeClr val="dk2"/>
              </a:solidFill>
              <a:latin typeface="Ubuntu"/>
              <a:ea typeface="Ubuntu"/>
              <a:cs typeface="Ubuntu"/>
              <a:sym typeface="Ubuntu"/>
            </a:endParaRPr>
          </a:p>
        </p:txBody>
      </p:sp>
      <p:cxnSp>
        <p:nvCxnSpPr>
          <p:cNvPr id="8411" name="Google Shape;8411;p297"/>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412" name="Google Shape;8412;p297"/>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413" name="Google Shape;8413;p297"/>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414" name="Google Shape;8414;p297"/>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1</a:t>
            </a:r>
            <a:endParaRPr baseline="-25000" sz="1200">
              <a:solidFill>
                <a:schemeClr val="dk1"/>
              </a:solidFill>
              <a:latin typeface="Ubuntu"/>
              <a:ea typeface="Ubuntu"/>
              <a:cs typeface="Ubuntu"/>
              <a:sym typeface="Ubuntu"/>
            </a:endParaRPr>
          </a:p>
        </p:txBody>
      </p:sp>
      <p:cxnSp>
        <p:nvCxnSpPr>
          <p:cNvPr id="8415" name="Google Shape;8415;p297"/>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416" name="Google Shape;8416;p297"/>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417" name="Google Shape;8417;p297"/>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418" name="Google Shape;8418;p297"/>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419" name="Google Shape;8419;p297"/>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420" name="Google Shape;8420;p297"/>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21" name="Google Shape;8421;p297"/>
          <p:cNvSpPr/>
          <p:nvPr/>
        </p:nvSpPr>
        <p:spPr>
          <a:xfrm>
            <a:off x="7575758" y="3048897"/>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22" name="Google Shape;8422;p297"/>
          <p:cNvSpPr/>
          <p:nvPr/>
        </p:nvSpPr>
        <p:spPr>
          <a:xfrm>
            <a:off x="8673591"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23" name="Google Shape;8423;p297"/>
          <p:cNvSpPr/>
          <p:nvPr/>
        </p:nvSpPr>
        <p:spPr>
          <a:xfrm>
            <a:off x="7566667" y="3907619"/>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24" name="Google Shape;8424;p297"/>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25" name="Google Shape;8425;p297"/>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2</a:t>
            </a:r>
            <a:endParaRPr sz="1200">
              <a:solidFill>
                <a:schemeClr val="dk1"/>
              </a:solidFill>
              <a:latin typeface="Ubuntu"/>
              <a:ea typeface="Ubuntu"/>
              <a:cs typeface="Ubuntu"/>
              <a:sym typeface="Ubuntu"/>
            </a:endParaRPr>
          </a:p>
        </p:txBody>
      </p:sp>
      <p:sp>
        <p:nvSpPr>
          <p:cNvPr id="8426" name="Google Shape;8426;p297"/>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427" name="Google Shape;8427;p297"/>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428" name="Google Shape;8428;p297"/>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429" name="Google Shape;8429;p297"/>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430" name="Google Shape;8430;p297"/>
          <p:cNvSpPr/>
          <p:nvPr/>
        </p:nvSpPr>
        <p:spPr>
          <a:xfrm>
            <a:off x="6487497" y="11310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solidFill>
                  <a:schemeClr val="dk1"/>
                </a:solidFill>
                <a:latin typeface="Ubuntu"/>
                <a:ea typeface="Ubuntu"/>
                <a:cs typeface="Ubuntu"/>
                <a:sym typeface="Ubuntu"/>
              </a:rPr>
              <a:t>) → </a:t>
            </a:r>
            <a:r>
              <a:rPr b="1" lang="en" sz="1200">
                <a:solidFill>
                  <a:schemeClr val="accent4"/>
                </a:solidFill>
                <a:latin typeface="Ubuntu"/>
                <a:ea typeface="Ubuntu"/>
                <a:cs typeface="Ubuntu"/>
                <a:sym typeface="Ubuntu"/>
              </a:rPr>
              <a:t>λ=0.1</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431" name="Google Shape;8431;p297"/>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8432" name="Google Shape;8432;p297"/>
          <p:cNvCxnSpPr>
            <a:stCxn id="8431" idx="1"/>
            <a:endCxn id="8421" idx="5"/>
          </p:cNvCxnSpPr>
          <p:nvPr/>
        </p:nvCxnSpPr>
        <p:spPr>
          <a:xfrm rot="10800000">
            <a:off x="7653976" y="3126851"/>
            <a:ext cx="333900" cy="291600"/>
          </a:xfrm>
          <a:prstGeom prst="straightConnector1">
            <a:avLst/>
          </a:prstGeom>
          <a:noFill/>
          <a:ln cap="flat" cmpd="sng" w="19050">
            <a:solidFill>
              <a:schemeClr val="dk1"/>
            </a:solidFill>
            <a:prstDash val="solid"/>
            <a:round/>
            <a:headEnd len="med" w="med" type="none"/>
            <a:tailEnd len="med" w="med" type="triangle"/>
          </a:ln>
        </p:spPr>
      </p:cxnSp>
      <p:sp>
        <p:nvSpPr>
          <p:cNvPr id="8433" name="Google Shape;8433;p297"/>
          <p:cNvSpPr txBox="1"/>
          <p:nvPr>
            <p:ph idx="1" type="body"/>
          </p:nvPr>
        </p:nvSpPr>
        <p:spPr>
          <a:xfrm>
            <a:off x="200" y="1326125"/>
            <a:ext cx="6020400" cy="3239100"/>
          </a:xfrm>
          <a:prstGeom prst="rect">
            <a:avLst/>
          </a:prstGeom>
        </p:spPr>
        <p:txBody>
          <a:bodyPr anchorCtr="0" anchor="t" bIns="91425" lIns="91425" spcFirstLastPara="1" rIns="91425" wrap="square" tIns="91425">
            <a:normAutofit/>
          </a:bodyPr>
          <a:lstStyle/>
          <a:p>
            <a:pPr indent="-327978" lvl="0" marL="457200" rtl="0" algn="l">
              <a:lnSpc>
                <a:spcPct val="95000"/>
              </a:lnSpc>
              <a:spcBef>
                <a:spcPts val="0"/>
              </a:spcBef>
              <a:spcAft>
                <a:spcPts val="0"/>
              </a:spcAft>
              <a:buClr>
                <a:schemeClr val="dk1"/>
              </a:buClr>
              <a:buSzPts val="1565"/>
              <a:buChar char="●"/>
            </a:pPr>
            <a:r>
              <a:rPr lang="en" sz="1565">
                <a:solidFill>
                  <a:schemeClr val="dk1"/>
                </a:solidFill>
              </a:rPr>
              <a:t>Terminates the search using a global </a:t>
            </a:r>
            <a:r>
              <a:rPr b="1" lang="en" sz="1565">
                <a:solidFill>
                  <a:schemeClr val="dk1"/>
                </a:solidFill>
              </a:rPr>
              <a:t>conformal-calibrated</a:t>
            </a:r>
            <a:r>
              <a:rPr lang="en" sz="1565">
                <a:solidFill>
                  <a:schemeClr val="dk1"/>
                </a:solidFill>
              </a:rPr>
              <a:t> </a:t>
            </a:r>
            <a:r>
              <a:rPr b="1" lang="en" sz="1565">
                <a:solidFill>
                  <a:schemeClr val="dk1"/>
                </a:solidFill>
              </a:rPr>
              <a:t>threshold λ</a:t>
            </a:r>
            <a:r>
              <a:rPr lang="en" sz="1565">
                <a:solidFill>
                  <a:schemeClr val="dk1"/>
                </a:solidFill>
              </a:rPr>
              <a:t> that </a:t>
            </a:r>
            <a:r>
              <a:rPr b="1" lang="en" sz="1565">
                <a:solidFill>
                  <a:schemeClr val="dk1"/>
                </a:solidFill>
              </a:rPr>
              <a:t>guarantees</a:t>
            </a:r>
            <a:r>
              <a:rPr lang="en" sz="1565">
                <a:solidFill>
                  <a:schemeClr val="dk1"/>
                </a:solidFill>
              </a:rPr>
              <a:t> reaching target recall in </a:t>
            </a:r>
            <a:r>
              <a:rPr b="1" lang="en" sz="1565">
                <a:solidFill>
                  <a:schemeClr val="dk1"/>
                </a:solidFill>
              </a:rPr>
              <a:t>expectation</a:t>
            </a:r>
            <a:r>
              <a:rPr lang="en" sz="1565">
                <a:solidFill>
                  <a:schemeClr val="dk1"/>
                </a:solidFill>
              </a:rPr>
              <a:t>. </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Terminate once k</a:t>
            </a:r>
            <a:r>
              <a:rPr baseline="-25000" lang="en" sz="1565">
                <a:solidFill>
                  <a:schemeClr val="dk1"/>
                </a:solidFill>
              </a:rPr>
              <a:t>th </a:t>
            </a:r>
            <a:r>
              <a:rPr lang="en" sz="1565">
                <a:solidFill>
                  <a:schemeClr val="dk1"/>
                </a:solidFill>
              </a:rPr>
              <a:t>distance after processing a partition is </a:t>
            </a:r>
            <a:r>
              <a:rPr b="1" lang="en" sz="1565">
                <a:solidFill>
                  <a:schemeClr val="dk1"/>
                </a:solidFill>
              </a:rPr>
              <a:t>k</a:t>
            </a:r>
            <a:r>
              <a:rPr b="1" baseline="-25000" lang="en" sz="1565">
                <a:solidFill>
                  <a:schemeClr val="dk1"/>
                </a:solidFill>
              </a:rPr>
              <a:t>th</a:t>
            </a:r>
            <a:r>
              <a:rPr b="1" lang="en" sz="1565">
                <a:solidFill>
                  <a:schemeClr val="dk1"/>
                </a:solidFill>
              </a:rPr>
              <a:t> ≤ λ</a:t>
            </a:r>
            <a:endParaRPr sz="1565">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27978" lvl="0" marL="457200" rtl="0" algn="l">
              <a:lnSpc>
                <a:spcPct val="95000"/>
              </a:lnSpc>
              <a:spcBef>
                <a:spcPts val="1200"/>
              </a:spcBef>
              <a:spcAft>
                <a:spcPts val="0"/>
              </a:spcAft>
              <a:buClr>
                <a:schemeClr val="dk1"/>
              </a:buClr>
              <a:buSzPts val="1565"/>
              <a:buChar char="●"/>
            </a:pPr>
            <a:r>
              <a:rPr lang="en" sz="1565">
                <a:solidFill>
                  <a:schemeClr val="dk1"/>
                </a:solidFill>
              </a:rPr>
              <a:t>Conformal Risk Control (CRC)</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Find the minimum λ so that the expectation of recall across the queries of workload is 𝔼[R] ≥ R</a:t>
            </a:r>
            <a:r>
              <a:rPr baseline="-25000" lang="en" sz="1565">
                <a:solidFill>
                  <a:schemeClr val="dk1"/>
                </a:solidFill>
              </a:rPr>
              <a:t>target</a:t>
            </a:r>
            <a:endParaRPr sz="1195">
              <a:solidFill>
                <a:schemeClr val="dk1"/>
              </a:solidFill>
            </a:endParaRPr>
          </a:p>
        </p:txBody>
      </p:sp>
      <p:sp>
        <p:nvSpPr>
          <p:cNvPr id="8434" name="Google Shape;8434;p297"/>
          <p:cNvSpPr txBox="1"/>
          <p:nvPr/>
        </p:nvSpPr>
        <p:spPr>
          <a:xfrm>
            <a:off x="0" y="4861955"/>
            <a:ext cx="5688900" cy="27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chemeClr val="dk2"/>
                </a:solidFill>
                <a:latin typeface="Ubuntu"/>
                <a:ea typeface="Ubuntu"/>
                <a:cs typeface="Ubuntu"/>
                <a:sym typeface="Ubuntu"/>
              </a:rPr>
              <a:t>In the original paper False Negative Rate is used as </a:t>
            </a:r>
            <a:r>
              <a:rPr b="1" i="1" lang="en" sz="1200">
                <a:solidFill>
                  <a:schemeClr val="dk2"/>
                </a:solidFill>
                <a:latin typeface="Ubuntu"/>
                <a:ea typeface="Ubuntu"/>
                <a:cs typeface="Ubuntu"/>
                <a:sym typeface="Ubuntu"/>
              </a:rPr>
              <a:t>FNR = 1 - R</a:t>
            </a:r>
            <a:r>
              <a:rPr b="1" baseline="-25000" i="1" lang="en" sz="1200">
                <a:solidFill>
                  <a:schemeClr val="dk2"/>
                </a:solidFill>
                <a:latin typeface="Ubuntu"/>
                <a:ea typeface="Ubuntu"/>
                <a:cs typeface="Ubuntu"/>
                <a:sym typeface="Ubuntu"/>
              </a:rPr>
              <a:t>target</a:t>
            </a:r>
            <a:r>
              <a:rPr b="1" i="1" lang="en" sz="1200">
                <a:solidFill>
                  <a:schemeClr val="dk2"/>
                </a:solidFill>
                <a:latin typeface="Ubuntu"/>
                <a:ea typeface="Ubuntu"/>
                <a:cs typeface="Ubuntu"/>
                <a:sym typeface="Ubuntu"/>
              </a:rPr>
              <a:t> </a:t>
            </a:r>
            <a:r>
              <a:rPr i="1" lang="en" sz="1200">
                <a:solidFill>
                  <a:schemeClr val="dk2"/>
                </a:solidFill>
                <a:latin typeface="Ubuntu"/>
                <a:ea typeface="Ubuntu"/>
                <a:cs typeface="Ubuntu"/>
                <a:sym typeface="Ubuntu"/>
              </a:rPr>
              <a:t> </a:t>
            </a:r>
            <a:endParaRPr i="1" sz="1200">
              <a:solidFill>
                <a:schemeClr val="dk2"/>
              </a:solidFill>
              <a:latin typeface="Ubuntu"/>
              <a:ea typeface="Ubuntu"/>
              <a:cs typeface="Ubuntu"/>
              <a:sym typeface="Ubuntu"/>
            </a:endParaRPr>
          </a:p>
        </p:txBody>
      </p:sp>
    </p:spTree>
  </p:cSld>
  <p:clrMapOvr>
    <a:masterClrMapping/>
  </p:clrMapOvr>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8" name="Shape 8438"/>
        <p:cNvGrpSpPr/>
        <p:nvPr/>
      </p:nvGrpSpPr>
      <p:grpSpPr>
        <a:xfrm>
          <a:off x="0" y="0"/>
          <a:ext cx="0" cy="0"/>
          <a:chOff x="0" y="0"/>
          <a:chExt cx="0" cy="0"/>
        </a:xfrm>
      </p:grpSpPr>
      <p:sp>
        <p:nvSpPr>
          <p:cNvPr id="8439" name="Google Shape;8439;p29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ConANN (IVF)</a:t>
            </a:r>
            <a:endParaRPr>
              <a:latin typeface="Ubuntu"/>
              <a:ea typeface="Ubuntu"/>
              <a:cs typeface="Ubuntu"/>
              <a:sym typeface="Ubuntu"/>
            </a:endParaRPr>
          </a:p>
        </p:txBody>
      </p:sp>
      <p:sp>
        <p:nvSpPr>
          <p:cNvPr id="8440" name="Google Shape;8440;p29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441" name="Google Shape;8441;p298"/>
          <p:cNvSpPr txBox="1"/>
          <p:nvPr/>
        </p:nvSpPr>
        <p:spPr>
          <a:xfrm>
            <a:off x="200" y="114050"/>
            <a:ext cx="91440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Horchidan et al. “ConANN: Conformal Approximate Nearest Neighbor Search” PVLDB 2026.</a:t>
            </a:r>
            <a:endParaRPr sz="900">
              <a:solidFill>
                <a:schemeClr val="dk2"/>
              </a:solidFill>
              <a:latin typeface="Ubuntu"/>
              <a:ea typeface="Ubuntu"/>
              <a:cs typeface="Ubuntu"/>
              <a:sym typeface="Ubuntu"/>
            </a:endParaRPr>
          </a:p>
        </p:txBody>
      </p:sp>
      <p:cxnSp>
        <p:nvCxnSpPr>
          <p:cNvPr id="8442" name="Google Shape;8442;p298"/>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443" name="Google Shape;8443;p298"/>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444" name="Google Shape;8444;p298"/>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445" name="Google Shape;8445;p298"/>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cxnSp>
        <p:nvCxnSpPr>
          <p:cNvPr id="8446" name="Google Shape;8446;p298"/>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447" name="Google Shape;8447;p298"/>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448" name="Google Shape;8448;p298"/>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449" name="Google Shape;8449;p298"/>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450" name="Google Shape;8450;p298"/>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451" name="Google Shape;8451;p298"/>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52" name="Google Shape;8452;p298"/>
          <p:cNvSpPr/>
          <p:nvPr/>
        </p:nvSpPr>
        <p:spPr>
          <a:xfrm>
            <a:off x="7575758" y="30488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53" name="Google Shape;8453;p298"/>
          <p:cNvSpPr/>
          <p:nvPr/>
        </p:nvSpPr>
        <p:spPr>
          <a:xfrm>
            <a:off x="8673591"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54" name="Google Shape;8454;p298"/>
          <p:cNvSpPr/>
          <p:nvPr/>
        </p:nvSpPr>
        <p:spPr>
          <a:xfrm>
            <a:off x="7566667" y="3907619"/>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55" name="Google Shape;8455;p298"/>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56" name="Google Shape;8456;p298"/>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2</a:t>
            </a:r>
            <a:endParaRPr sz="1200">
              <a:solidFill>
                <a:schemeClr val="dk1"/>
              </a:solidFill>
              <a:latin typeface="Ubuntu"/>
              <a:ea typeface="Ubuntu"/>
              <a:cs typeface="Ubuntu"/>
              <a:sym typeface="Ubuntu"/>
            </a:endParaRPr>
          </a:p>
        </p:txBody>
      </p:sp>
      <p:sp>
        <p:nvSpPr>
          <p:cNvPr id="8457" name="Google Shape;8457;p298"/>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458" name="Google Shape;8458;p298"/>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459" name="Google Shape;8459;p298"/>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460" name="Google Shape;8460;p298"/>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461" name="Google Shape;8461;p298"/>
          <p:cNvSpPr/>
          <p:nvPr/>
        </p:nvSpPr>
        <p:spPr>
          <a:xfrm>
            <a:off x="6487497" y="11310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solidFill>
                  <a:schemeClr val="dk1"/>
                </a:solidFill>
                <a:latin typeface="Ubuntu"/>
                <a:ea typeface="Ubuntu"/>
                <a:cs typeface="Ubuntu"/>
                <a:sym typeface="Ubuntu"/>
              </a:rPr>
              <a:t>) → </a:t>
            </a:r>
            <a:r>
              <a:rPr b="1" lang="en" sz="1200">
                <a:solidFill>
                  <a:schemeClr val="accent4"/>
                </a:solidFill>
                <a:latin typeface="Ubuntu"/>
                <a:ea typeface="Ubuntu"/>
                <a:cs typeface="Ubuntu"/>
                <a:sym typeface="Ubuntu"/>
              </a:rPr>
              <a:t>λ=0.1</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462" name="Google Shape;8462;p298"/>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8463" name="Google Shape;8463;p298"/>
          <p:cNvCxnSpPr>
            <a:stCxn id="8462" idx="1"/>
            <a:endCxn id="8452" idx="5"/>
          </p:cNvCxnSpPr>
          <p:nvPr/>
        </p:nvCxnSpPr>
        <p:spPr>
          <a:xfrm rot="10800000">
            <a:off x="7653976" y="3126851"/>
            <a:ext cx="333900" cy="291600"/>
          </a:xfrm>
          <a:prstGeom prst="straightConnector1">
            <a:avLst/>
          </a:prstGeom>
          <a:noFill/>
          <a:ln cap="flat" cmpd="sng" w="19050">
            <a:solidFill>
              <a:schemeClr val="dk2"/>
            </a:solidFill>
            <a:prstDash val="solid"/>
            <a:round/>
            <a:headEnd len="med" w="med" type="none"/>
            <a:tailEnd len="med" w="med" type="triangle"/>
          </a:ln>
        </p:spPr>
      </p:cxnSp>
      <p:sp>
        <p:nvSpPr>
          <p:cNvPr id="8464" name="Google Shape;8464;p298"/>
          <p:cNvSpPr txBox="1"/>
          <p:nvPr/>
        </p:nvSpPr>
        <p:spPr>
          <a:xfrm>
            <a:off x="7181579" y="3184483"/>
            <a:ext cx="7887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k</a:t>
            </a:r>
            <a:r>
              <a:rPr baseline="-25000" lang="en" sz="1000">
                <a:solidFill>
                  <a:schemeClr val="dk1"/>
                </a:solidFill>
                <a:latin typeface="Ubuntu"/>
                <a:ea typeface="Ubuntu"/>
                <a:cs typeface="Ubuntu"/>
                <a:sym typeface="Ubuntu"/>
              </a:rPr>
              <a:t>th</a:t>
            </a:r>
            <a:r>
              <a:rPr lang="en" sz="1000">
                <a:solidFill>
                  <a:schemeClr val="dk1"/>
                </a:solidFill>
                <a:latin typeface="Ubuntu"/>
                <a:ea typeface="Ubuntu"/>
                <a:cs typeface="Ubuntu"/>
                <a:sym typeface="Ubuntu"/>
              </a:rPr>
              <a:t>= 0 .15</a:t>
            </a:r>
            <a:endParaRPr sz="1000">
              <a:solidFill>
                <a:schemeClr val="dk1"/>
              </a:solidFill>
              <a:latin typeface="Ubuntu"/>
              <a:ea typeface="Ubuntu"/>
              <a:cs typeface="Ubuntu"/>
              <a:sym typeface="Ubuntu"/>
            </a:endParaRPr>
          </a:p>
        </p:txBody>
      </p:sp>
      <p:sp>
        <p:nvSpPr>
          <p:cNvPr id="8465" name="Google Shape;8465;p298"/>
          <p:cNvSpPr txBox="1"/>
          <p:nvPr>
            <p:ph idx="1" type="body"/>
          </p:nvPr>
        </p:nvSpPr>
        <p:spPr>
          <a:xfrm>
            <a:off x="200" y="1326125"/>
            <a:ext cx="6020400" cy="3239100"/>
          </a:xfrm>
          <a:prstGeom prst="rect">
            <a:avLst/>
          </a:prstGeom>
        </p:spPr>
        <p:txBody>
          <a:bodyPr anchorCtr="0" anchor="t" bIns="91425" lIns="91425" spcFirstLastPara="1" rIns="91425" wrap="square" tIns="91425">
            <a:normAutofit/>
          </a:bodyPr>
          <a:lstStyle/>
          <a:p>
            <a:pPr indent="-327978" lvl="0" marL="457200" rtl="0" algn="l">
              <a:lnSpc>
                <a:spcPct val="95000"/>
              </a:lnSpc>
              <a:spcBef>
                <a:spcPts val="0"/>
              </a:spcBef>
              <a:spcAft>
                <a:spcPts val="0"/>
              </a:spcAft>
              <a:buClr>
                <a:schemeClr val="dk1"/>
              </a:buClr>
              <a:buSzPts val="1565"/>
              <a:buChar char="●"/>
            </a:pPr>
            <a:r>
              <a:rPr lang="en" sz="1565">
                <a:solidFill>
                  <a:schemeClr val="dk1"/>
                </a:solidFill>
              </a:rPr>
              <a:t>Terminates the search using a global </a:t>
            </a:r>
            <a:r>
              <a:rPr b="1" lang="en" sz="1565">
                <a:solidFill>
                  <a:schemeClr val="dk1"/>
                </a:solidFill>
              </a:rPr>
              <a:t>conformal-calibrated</a:t>
            </a:r>
            <a:r>
              <a:rPr lang="en" sz="1565">
                <a:solidFill>
                  <a:schemeClr val="dk1"/>
                </a:solidFill>
              </a:rPr>
              <a:t> </a:t>
            </a:r>
            <a:r>
              <a:rPr b="1" lang="en" sz="1565">
                <a:solidFill>
                  <a:schemeClr val="dk1"/>
                </a:solidFill>
              </a:rPr>
              <a:t>threshold λ</a:t>
            </a:r>
            <a:r>
              <a:rPr lang="en" sz="1565">
                <a:solidFill>
                  <a:schemeClr val="dk1"/>
                </a:solidFill>
              </a:rPr>
              <a:t> that </a:t>
            </a:r>
            <a:r>
              <a:rPr b="1" lang="en" sz="1565">
                <a:solidFill>
                  <a:schemeClr val="dk1"/>
                </a:solidFill>
              </a:rPr>
              <a:t>guarantees</a:t>
            </a:r>
            <a:r>
              <a:rPr lang="en" sz="1565">
                <a:solidFill>
                  <a:schemeClr val="dk1"/>
                </a:solidFill>
              </a:rPr>
              <a:t> reaching target recall in </a:t>
            </a:r>
            <a:r>
              <a:rPr b="1" lang="en" sz="1565">
                <a:solidFill>
                  <a:schemeClr val="dk1"/>
                </a:solidFill>
              </a:rPr>
              <a:t>expectation</a:t>
            </a:r>
            <a:r>
              <a:rPr lang="en" sz="1565">
                <a:solidFill>
                  <a:schemeClr val="dk1"/>
                </a:solidFill>
              </a:rPr>
              <a:t>. </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Terminate once k</a:t>
            </a:r>
            <a:r>
              <a:rPr baseline="-25000" lang="en" sz="1565">
                <a:solidFill>
                  <a:schemeClr val="dk1"/>
                </a:solidFill>
              </a:rPr>
              <a:t>th </a:t>
            </a:r>
            <a:r>
              <a:rPr lang="en" sz="1565">
                <a:solidFill>
                  <a:schemeClr val="dk1"/>
                </a:solidFill>
              </a:rPr>
              <a:t>distance after processing a partition is </a:t>
            </a:r>
            <a:r>
              <a:rPr b="1" lang="en" sz="1565">
                <a:solidFill>
                  <a:schemeClr val="dk1"/>
                </a:solidFill>
              </a:rPr>
              <a:t>k</a:t>
            </a:r>
            <a:r>
              <a:rPr b="1" baseline="-25000" lang="en" sz="1565">
                <a:solidFill>
                  <a:schemeClr val="dk1"/>
                </a:solidFill>
              </a:rPr>
              <a:t>th</a:t>
            </a:r>
            <a:r>
              <a:rPr b="1" lang="en" sz="1565">
                <a:solidFill>
                  <a:schemeClr val="dk1"/>
                </a:solidFill>
              </a:rPr>
              <a:t> ≤ λ</a:t>
            </a:r>
            <a:endParaRPr sz="1565">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27978" lvl="0" marL="457200" rtl="0" algn="l">
              <a:lnSpc>
                <a:spcPct val="95000"/>
              </a:lnSpc>
              <a:spcBef>
                <a:spcPts val="1200"/>
              </a:spcBef>
              <a:spcAft>
                <a:spcPts val="0"/>
              </a:spcAft>
              <a:buClr>
                <a:schemeClr val="dk1"/>
              </a:buClr>
              <a:buSzPts val="1565"/>
              <a:buChar char="●"/>
            </a:pPr>
            <a:r>
              <a:rPr lang="en" sz="1565">
                <a:solidFill>
                  <a:schemeClr val="dk1"/>
                </a:solidFill>
              </a:rPr>
              <a:t>Conformal Risk Control (CRC)</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Find the minimum λ so that the expectation of recall across the queries of workload is 𝔼[R] ≥ R</a:t>
            </a:r>
            <a:r>
              <a:rPr baseline="-25000" lang="en" sz="1565">
                <a:solidFill>
                  <a:schemeClr val="dk1"/>
                </a:solidFill>
              </a:rPr>
              <a:t>target</a:t>
            </a:r>
            <a:endParaRPr sz="1195">
              <a:solidFill>
                <a:schemeClr val="dk1"/>
              </a:solidFill>
            </a:endParaRPr>
          </a:p>
        </p:txBody>
      </p:sp>
      <p:sp>
        <p:nvSpPr>
          <p:cNvPr id="8466" name="Google Shape;8466;p298"/>
          <p:cNvSpPr txBox="1"/>
          <p:nvPr/>
        </p:nvSpPr>
        <p:spPr>
          <a:xfrm>
            <a:off x="0" y="4861955"/>
            <a:ext cx="5688900" cy="27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chemeClr val="dk2"/>
                </a:solidFill>
                <a:latin typeface="Ubuntu"/>
                <a:ea typeface="Ubuntu"/>
                <a:cs typeface="Ubuntu"/>
                <a:sym typeface="Ubuntu"/>
              </a:rPr>
              <a:t>In the original paper False Negative Rate is used as </a:t>
            </a:r>
            <a:r>
              <a:rPr b="1" i="1" lang="en" sz="1200">
                <a:solidFill>
                  <a:schemeClr val="dk2"/>
                </a:solidFill>
                <a:latin typeface="Ubuntu"/>
                <a:ea typeface="Ubuntu"/>
                <a:cs typeface="Ubuntu"/>
                <a:sym typeface="Ubuntu"/>
              </a:rPr>
              <a:t>FNR = 1 - R</a:t>
            </a:r>
            <a:r>
              <a:rPr b="1" baseline="-25000" i="1" lang="en" sz="1200">
                <a:solidFill>
                  <a:schemeClr val="dk2"/>
                </a:solidFill>
                <a:latin typeface="Ubuntu"/>
                <a:ea typeface="Ubuntu"/>
                <a:cs typeface="Ubuntu"/>
                <a:sym typeface="Ubuntu"/>
              </a:rPr>
              <a:t>target</a:t>
            </a:r>
            <a:r>
              <a:rPr b="1" i="1" lang="en" sz="1200">
                <a:solidFill>
                  <a:schemeClr val="dk2"/>
                </a:solidFill>
                <a:latin typeface="Ubuntu"/>
                <a:ea typeface="Ubuntu"/>
                <a:cs typeface="Ubuntu"/>
                <a:sym typeface="Ubuntu"/>
              </a:rPr>
              <a:t> </a:t>
            </a:r>
            <a:r>
              <a:rPr i="1" lang="en" sz="1200">
                <a:solidFill>
                  <a:schemeClr val="dk2"/>
                </a:solidFill>
                <a:latin typeface="Ubuntu"/>
                <a:ea typeface="Ubuntu"/>
                <a:cs typeface="Ubuntu"/>
                <a:sym typeface="Ubuntu"/>
              </a:rPr>
              <a:t> </a:t>
            </a:r>
            <a:endParaRPr i="1" sz="1200">
              <a:solidFill>
                <a:schemeClr val="dk2"/>
              </a:solidFill>
              <a:latin typeface="Ubuntu"/>
              <a:ea typeface="Ubuntu"/>
              <a:cs typeface="Ubuntu"/>
              <a:sym typeface="Ubuntu"/>
            </a:endParaRPr>
          </a:p>
        </p:txBody>
      </p:sp>
    </p:spTree>
  </p:cSld>
  <p:clrMapOvr>
    <a:masterClrMapping/>
  </p:clrMapOvr>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0" name="Shape 8470"/>
        <p:cNvGrpSpPr/>
        <p:nvPr/>
      </p:nvGrpSpPr>
      <p:grpSpPr>
        <a:xfrm>
          <a:off x="0" y="0"/>
          <a:ext cx="0" cy="0"/>
          <a:chOff x="0" y="0"/>
          <a:chExt cx="0" cy="0"/>
        </a:xfrm>
      </p:grpSpPr>
      <p:sp>
        <p:nvSpPr>
          <p:cNvPr id="8471" name="Google Shape;8471;p29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ConANN (IVF)</a:t>
            </a:r>
            <a:endParaRPr>
              <a:latin typeface="Ubuntu"/>
              <a:ea typeface="Ubuntu"/>
              <a:cs typeface="Ubuntu"/>
              <a:sym typeface="Ubuntu"/>
            </a:endParaRPr>
          </a:p>
        </p:txBody>
      </p:sp>
      <p:sp>
        <p:nvSpPr>
          <p:cNvPr id="8472" name="Google Shape;8472;p29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473" name="Google Shape;8473;p299"/>
          <p:cNvSpPr txBox="1"/>
          <p:nvPr/>
        </p:nvSpPr>
        <p:spPr>
          <a:xfrm>
            <a:off x="200" y="114050"/>
            <a:ext cx="91440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Horchidan et al. “ConANN: Conformal Approximate Nearest Neighbor Search” PVLDB 2026.</a:t>
            </a:r>
            <a:endParaRPr sz="900">
              <a:solidFill>
                <a:schemeClr val="dk2"/>
              </a:solidFill>
              <a:latin typeface="Ubuntu"/>
              <a:ea typeface="Ubuntu"/>
              <a:cs typeface="Ubuntu"/>
              <a:sym typeface="Ubuntu"/>
            </a:endParaRPr>
          </a:p>
        </p:txBody>
      </p:sp>
      <p:cxnSp>
        <p:nvCxnSpPr>
          <p:cNvPr id="8474" name="Google Shape;8474;p299"/>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475" name="Google Shape;8475;p299"/>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476" name="Google Shape;8476;p299"/>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477" name="Google Shape;8477;p299"/>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cxnSp>
        <p:nvCxnSpPr>
          <p:cNvPr id="8478" name="Google Shape;8478;p299"/>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479" name="Google Shape;8479;p299"/>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480" name="Google Shape;8480;p299"/>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481" name="Google Shape;8481;p299"/>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482" name="Google Shape;8482;p299"/>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483" name="Google Shape;8483;p299"/>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84" name="Google Shape;8484;p299"/>
          <p:cNvSpPr/>
          <p:nvPr/>
        </p:nvSpPr>
        <p:spPr>
          <a:xfrm>
            <a:off x="7575758" y="30488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85" name="Google Shape;8485;p299"/>
          <p:cNvSpPr/>
          <p:nvPr/>
        </p:nvSpPr>
        <p:spPr>
          <a:xfrm>
            <a:off x="8673591"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86" name="Google Shape;8486;p299"/>
          <p:cNvSpPr/>
          <p:nvPr/>
        </p:nvSpPr>
        <p:spPr>
          <a:xfrm>
            <a:off x="7566667" y="3907619"/>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87" name="Google Shape;8487;p299"/>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488" name="Google Shape;8488;p299"/>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2</a:t>
            </a:r>
            <a:endParaRPr sz="1200">
              <a:solidFill>
                <a:schemeClr val="dk1"/>
              </a:solidFill>
              <a:latin typeface="Ubuntu"/>
              <a:ea typeface="Ubuntu"/>
              <a:cs typeface="Ubuntu"/>
              <a:sym typeface="Ubuntu"/>
            </a:endParaRPr>
          </a:p>
        </p:txBody>
      </p:sp>
      <p:sp>
        <p:nvSpPr>
          <p:cNvPr id="8489" name="Google Shape;8489;p299"/>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490" name="Google Shape;8490;p299"/>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491" name="Google Shape;8491;p299"/>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492" name="Google Shape;8492;p299"/>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493" name="Google Shape;8493;p299"/>
          <p:cNvSpPr/>
          <p:nvPr/>
        </p:nvSpPr>
        <p:spPr>
          <a:xfrm>
            <a:off x="6487497" y="11310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solidFill>
                  <a:schemeClr val="dk1"/>
                </a:solidFill>
                <a:latin typeface="Ubuntu"/>
                <a:ea typeface="Ubuntu"/>
                <a:cs typeface="Ubuntu"/>
                <a:sym typeface="Ubuntu"/>
              </a:rPr>
              <a:t>) → </a:t>
            </a:r>
            <a:r>
              <a:rPr b="1" lang="en" sz="1200">
                <a:solidFill>
                  <a:schemeClr val="accent4"/>
                </a:solidFill>
                <a:latin typeface="Ubuntu"/>
                <a:ea typeface="Ubuntu"/>
                <a:cs typeface="Ubuntu"/>
                <a:sym typeface="Ubuntu"/>
              </a:rPr>
              <a:t>λ=0.1</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494" name="Google Shape;8494;p299"/>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8495" name="Google Shape;8495;p299"/>
          <p:cNvCxnSpPr>
            <a:stCxn id="8494" idx="1"/>
            <a:endCxn id="8484" idx="5"/>
          </p:cNvCxnSpPr>
          <p:nvPr/>
        </p:nvCxnSpPr>
        <p:spPr>
          <a:xfrm rot="10800000">
            <a:off x="7653976" y="3126851"/>
            <a:ext cx="333900" cy="291600"/>
          </a:xfrm>
          <a:prstGeom prst="straightConnector1">
            <a:avLst/>
          </a:prstGeom>
          <a:noFill/>
          <a:ln cap="flat" cmpd="sng" w="19050">
            <a:solidFill>
              <a:schemeClr val="dk2"/>
            </a:solidFill>
            <a:prstDash val="solid"/>
            <a:round/>
            <a:headEnd len="med" w="med" type="none"/>
            <a:tailEnd len="med" w="med" type="triangle"/>
          </a:ln>
        </p:spPr>
      </p:cxnSp>
      <p:sp>
        <p:nvSpPr>
          <p:cNvPr id="8496" name="Google Shape;8496;p299"/>
          <p:cNvSpPr txBox="1"/>
          <p:nvPr/>
        </p:nvSpPr>
        <p:spPr>
          <a:xfrm>
            <a:off x="7181579" y="3184483"/>
            <a:ext cx="7887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Ubuntu"/>
                <a:ea typeface="Ubuntu"/>
                <a:cs typeface="Ubuntu"/>
                <a:sym typeface="Ubuntu"/>
              </a:rPr>
              <a:t>k</a:t>
            </a:r>
            <a:r>
              <a:rPr baseline="-25000" lang="en" sz="1000">
                <a:solidFill>
                  <a:schemeClr val="dk2"/>
                </a:solidFill>
                <a:latin typeface="Ubuntu"/>
                <a:ea typeface="Ubuntu"/>
                <a:cs typeface="Ubuntu"/>
                <a:sym typeface="Ubuntu"/>
              </a:rPr>
              <a:t>th</a:t>
            </a:r>
            <a:r>
              <a:rPr lang="en" sz="1000">
                <a:solidFill>
                  <a:schemeClr val="dk2"/>
                </a:solidFill>
                <a:latin typeface="Ubuntu"/>
                <a:ea typeface="Ubuntu"/>
                <a:cs typeface="Ubuntu"/>
                <a:sym typeface="Ubuntu"/>
              </a:rPr>
              <a:t>= 0 .15</a:t>
            </a:r>
            <a:endParaRPr sz="1000">
              <a:solidFill>
                <a:schemeClr val="dk2"/>
              </a:solidFill>
              <a:latin typeface="Ubuntu"/>
              <a:ea typeface="Ubuntu"/>
              <a:cs typeface="Ubuntu"/>
              <a:sym typeface="Ubuntu"/>
            </a:endParaRPr>
          </a:p>
        </p:txBody>
      </p:sp>
      <p:cxnSp>
        <p:nvCxnSpPr>
          <p:cNvPr id="8497" name="Google Shape;8497;p299"/>
          <p:cNvCxnSpPr>
            <a:stCxn id="8494" idx="3"/>
            <a:endCxn id="8486" idx="7"/>
          </p:cNvCxnSpPr>
          <p:nvPr/>
        </p:nvCxnSpPr>
        <p:spPr>
          <a:xfrm flipH="1">
            <a:off x="7644676" y="3483152"/>
            <a:ext cx="343200" cy="438000"/>
          </a:xfrm>
          <a:prstGeom prst="straightConnector1">
            <a:avLst/>
          </a:prstGeom>
          <a:noFill/>
          <a:ln cap="flat" cmpd="sng" w="19050">
            <a:solidFill>
              <a:schemeClr val="dk1"/>
            </a:solidFill>
            <a:prstDash val="solid"/>
            <a:round/>
            <a:headEnd len="med" w="med" type="none"/>
            <a:tailEnd len="med" w="med" type="triangle"/>
          </a:ln>
        </p:spPr>
      </p:cxnSp>
      <p:sp>
        <p:nvSpPr>
          <p:cNvPr id="8498" name="Google Shape;8498;p299"/>
          <p:cNvSpPr txBox="1"/>
          <p:nvPr>
            <p:ph idx="1" type="body"/>
          </p:nvPr>
        </p:nvSpPr>
        <p:spPr>
          <a:xfrm>
            <a:off x="200" y="1326125"/>
            <a:ext cx="6020400" cy="3239100"/>
          </a:xfrm>
          <a:prstGeom prst="rect">
            <a:avLst/>
          </a:prstGeom>
        </p:spPr>
        <p:txBody>
          <a:bodyPr anchorCtr="0" anchor="t" bIns="91425" lIns="91425" spcFirstLastPara="1" rIns="91425" wrap="square" tIns="91425">
            <a:normAutofit/>
          </a:bodyPr>
          <a:lstStyle/>
          <a:p>
            <a:pPr indent="-327978" lvl="0" marL="457200" rtl="0" algn="l">
              <a:lnSpc>
                <a:spcPct val="95000"/>
              </a:lnSpc>
              <a:spcBef>
                <a:spcPts val="0"/>
              </a:spcBef>
              <a:spcAft>
                <a:spcPts val="0"/>
              </a:spcAft>
              <a:buClr>
                <a:schemeClr val="dk1"/>
              </a:buClr>
              <a:buSzPts val="1565"/>
              <a:buChar char="●"/>
            </a:pPr>
            <a:r>
              <a:rPr lang="en" sz="1565">
                <a:solidFill>
                  <a:schemeClr val="dk1"/>
                </a:solidFill>
              </a:rPr>
              <a:t>Terminates the search using a global </a:t>
            </a:r>
            <a:r>
              <a:rPr b="1" lang="en" sz="1565">
                <a:solidFill>
                  <a:schemeClr val="dk1"/>
                </a:solidFill>
              </a:rPr>
              <a:t>conformal-calibrated</a:t>
            </a:r>
            <a:r>
              <a:rPr lang="en" sz="1565">
                <a:solidFill>
                  <a:schemeClr val="dk1"/>
                </a:solidFill>
              </a:rPr>
              <a:t> </a:t>
            </a:r>
            <a:r>
              <a:rPr b="1" lang="en" sz="1565">
                <a:solidFill>
                  <a:schemeClr val="dk1"/>
                </a:solidFill>
              </a:rPr>
              <a:t>threshold λ</a:t>
            </a:r>
            <a:r>
              <a:rPr lang="en" sz="1565">
                <a:solidFill>
                  <a:schemeClr val="dk1"/>
                </a:solidFill>
              </a:rPr>
              <a:t> that </a:t>
            </a:r>
            <a:r>
              <a:rPr b="1" lang="en" sz="1565">
                <a:solidFill>
                  <a:schemeClr val="dk1"/>
                </a:solidFill>
              </a:rPr>
              <a:t>guarantees</a:t>
            </a:r>
            <a:r>
              <a:rPr lang="en" sz="1565">
                <a:solidFill>
                  <a:schemeClr val="dk1"/>
                </a:solidFill>
              </a:rPr>
              <a:t> reaching target recall in </a:t>
            </a:r>
            <a:r>
              <a:rPr b="1" lang="en" sz="1565">
                <a:solidFill>
                  <a:schemeClr val="dk1"/>
                </a:solidFill>
              </a:rPr>
              <a:t>expectation</a:t>
            </a:r>
            <a:r>
              <a:rPr lang="en" sz="1565">
                <a:solidFill>
                  <a:schemeClr val="dk1"/>
                </a:solidFill>
              </a:rPr>
              <a:t>. </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Terminate once k</a:t>
            </a:r>
            <a:r>
              <a:rPr baseline="-25000" lang="en" sz="1565">
                <a:solidFill>
                  <a:schemeClr val="dk1"/>
                </a:solidFill>
              </a:rPr>
              <a:t>th </a:t>
            </a:r>
            <a:r>
              <a:rPr lang="en" sz="1565">
                <a:solidFill>
                  <a:schemeClr val="dk1"/>
                </a:solidFill>
              </a:rPr>
              <a:t>distance after processing a partition is </a:t>
            </a:r>
            <a:r>
              <a:rPr b="1" lang="en" sz="1565">
                <a:solidFill>
                  <a:schemeClr val="dk1"/>
                </a:solidFill>
              </a:rPr>
              <a:t>k</a:t>
            </a:r>
            <a:r>
              <a:rPr b="1" baseline="-25000" lang="en" sz="1565">
                <a:solidFill>
                  <a:schemeClr val="dk1"/>
                </a:solidFill>
              </a:rPr>
              <a:t>th</a:t>
            </a:r>
            <a:r>
              <a:rPr b="1" lang="en" sz="1565">
                <a:solidFill>
                  <a:schemeClr val="dk1"/>
                </a:solidFill>
              </a:rPr>
              <a:t> ≤ λ</a:t>
            </a:r>
            <a:endParaRPr sz="1565">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27978" lvl="0" marL="457200" rtl="0" algn="l">
              <a:lnSpc>
                <a:spcPct val="95000"/>
              </a:lnSpc>
              <a:spcBef>
                <a:spcPts val="1200"/>
              </a:spcBef>
              <a:spcAft>
                <a:spcPts val="0"/>
              </a:spcAft>
              <a:buClr>
                <a:schemeClr val="dk1"/>
              </a:buClr>
              <a:buSzPts val="1565"/>
              <a:buChar char="●"/>
            </a:pPr>
            <a:r>
              <a:rPr lang="en" sz="1565">
                <a:solidFill>
                  <a:schemeClr val="dk1"/>
                </a:solidFill>
              </a:rPr>
              <a:t>Conformal Risk Control (CRC)</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Find the minimum λ so that the expectation of recall across the queries of workload is 𝔼[R] ≥ R</a:t>
            </a:r>
            <a:r>
              <a:rPr baseline="-25000" lang="en" sz="1565">
                <a:solidFill>
                  <a:schemeClr val="dk1"/>
                </a:solidFill>
              </a:rPr>
              <a:t>target</a:t>
            </a:r>
            <a:endParaRPr sz="1195">
              <a:solidFill>
                <a:schemeClr val="dk1"/>
              </a:solidFill>
            </a:endParaRPr>
          </a:p>
        </p:txBody>
      </p:sp>
      <p:sp>
        <p:nvSpPr>
          <p:cNvPr id="8499" name="Google Shape;8499;p299"/>
          <p:cNvSpPr txBox="1"/>
          <p:nvPr/>
        </p:nvSpPr>
        <p:spPr>
          <a:xfrm>
            <a:off x="0" y="4861955"/>
            <a:ext cx="5688900" cy="27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chemeClr val="dk2"/>
                </a:solidFill>
                <a:latin typeface="Ubuntu"/>
                <a:ea typeface="Ubuntu"/>
                <a:cs typeface="Ubuntu"/>
                <a:sym typeface="Ubuntu"/>
              </a:rPr>
              <a:t>In the original paper False Negative Rate is used as </a:t>
            </a:r>
            <a:r>
              <a:rPr b="1" i="1" lang="en" sz="1200">
                <a:solidFill>
                  <a:schemeClr val="dk2"/>
                </a:solidFill>
                <a:latin typeface="Ubuntu"/>
                <a:ea typeface="Ubuntu"/>
                <a:cs typeface="Ubuntu"/>
                <a:sym typeface="Ubuntu"/>
              </a:rPr>
              <a:t>FNR = 1 - R</a:t>
            </a:r>
            <a:r>
              <a:rPr b="1" baseline="-25000" i="1" lang="en" sz="1200">
                <a:solidFill>
                  <a:schemeClr val="dk2"/>
                </a:solidFill>
                <a:latin typeface="Ubuntu"/>
                <a:ea typeface="Ubuntu"/>
                <a:cs typeface="Ubuntu"/>
                <a:sym typeface="Ubuntu"/>
              </a:rPr>
              <a:t>target</a:t>
            </a:r>
            <a:r>
              <a:rPr b="1" i="1" lang="en" sz="1200">
                <a:solidFill>
                  <a:schemeClr val="dk2"/>
                </a:solidFill>
                <a:latin typeface="Ubuntu"/>
                <a:ea typeface="Ubuntu"/>
                <a:cs typeface="Ubuntu"/>
                <a:sym typeface="Ubuntu"/>
              </a:rPr>
              <a:t> </a:t>
            </a:r>
            <a:r>
              <a:rPr i="1" lang="en" sz="1200">
                <a:solidFill>
                  <a:schemeClr val="dk2"/>
                </a:solidFill>
                <a:latin typeface="Ubuntu"/>
                <a:ea typeface="Ubuntu"/>
                <a:cs typeface="Ubuntu"/>
                <a:sym typeface="Ubuntu"/>
              </a:rPr>
              <a:t> </a:t>
            </a:r>
            <a:endParaRPr i="1" sz="1200">
              <a:solidFill>
                <a:schemeClr val="dk2"/>
              </a:solidFill>
              <a:latin typeface="Ubuntu"/>
              <a:ea typeface="Ubuntu"/>
              <a:cs typeface="Ubuntu"/>
              <a:sym typeface="Ubuntu"/>
            </a:endParaRPr>
          </a:p>
        </p:txBody>
      </p:sp>
    </p:spTree>
  </p:cSld>
  <p:clrMapOvr>
    <a:masterClrMapping/>
  </p:clrMapOvr>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3" name="Shape 8503"/>
        <p:cNvGrpSpPr/>
        <p:nvPr/>
      </p:nvGrpSpPr>
      <p:grpSpPr>
        <a:xfrm>
          <a:off x="0" y="0"/>
          <a:ext cx="0" cy="0"/>
          <a:chOff x="0" y="0"/>
          <a:chExt cx="0" cy="0"/>
        </a:xfrm>
      </p:grpSpPr>
      <p:sp>
        <p:nvSpPr>
          <p:cNvPr id="8504" name="Google Shape;8504;p30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ConANN (IVF)</a:t>
            </a:r>
            <a:endParaRPr>
              <a:latin typeface="Ubuntu"/>
              <a:ea typeface="Ubuntu"/>
              <a:cs typeface="Ubuntu"/>
              <a:sym typeface="Ubuntu"/>
            </a:endParaRPr>
          </a:p>
        </p:txBody>
      </p:sp>
      <p:sp>
        <p:nvSpPr>
          <p:cNvPr id="8505" name="Google Shape;8505;p30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506" name="Google Shape;8506;p300"/>
          <p:cNvSpPr txBox="1"/>
          <p:nvPr/>
        </p:nvSpPr>
        <p:spPr>
          <a:xfrm>
            <a:off x="200" y="114050"/>
            <a:ext cx="91440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Horchidan et al. “ConANN: Conformal Approximate Nearest Neighbor Search” PVLDB 2026.</a:t>
            </a:r>
            <a:endParaRPr sz="900">
              <a:solidFill>
                <a:schemeClr val="dk2"/>
              </a:solidFill>
              <a:latin typeface="Ubuntu"/>
              <a:ea typeface="Ubuntu"/>
              <a:cs typeface="Ubuntu"/>
              <a:sym typeface="Ubuntu"/>
            </a:endParaRPr>
          </a:p>
        </p:txBody>
      </p:sp>
      <p:cxnSp>
        <p:nvCxnSpPr>
          <p:cNvPr id="8507" name="Google Shape;8507;p300"/>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508" name="Google Shape;8508;p300"/>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509" name="Google Shape;8509;p300"/>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510" name="Google Shape;8510;p300"/>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cxnSp>
        <p:nvCxnSpPr>
          <p:cNvPr id="8511" name="Google Shape;8511;p300"/>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512" name="Google Shape;8512;p300"/>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513" name="Google Shape;8513;p300"/>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514" name="Google Shape;8514;p300"/>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515" name="Google Shape;8515;p300"/>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516" name="Google Shape;8516;p300"/>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17" name="Google Shape;8517;p300"/>
          <p:cNvSpPr/>
          <p:nvPr/>
        </p:nvSpPr>
        <p:spPr>
          <a:xfrm>
            <a:off x="7575758" y="30488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18" name="Google Shape;8518;p300"/>
          <p:cNvSpPr/>
          <p:nvPr/>
        </p:nvSpPr>
        <p:spPr>
          <a:xfrm>
            <a:off x="8673591"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19" name="Google Shape;8519;p300"/>
          <p:cNvSpPr/>
          <p:nvPr/>
        </p:nvSpPr>
        <p:spPr>
          <a:xfrm>
            <a:off x="7566667"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20" name="Google Shape;8520;p300"/>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21" name="Google Shape;8521;p300"/>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8522" name="Google Shape;8522;p300"/>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523" name="Google Shape;8523;p300"/>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524" name="Google Shape;8524;p300"/>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525" name="Google Shape;8525;p300"/>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526" name="Google Shape;8526;p300"/>
          <p:cNvSpPr/>
          <p:nvPr/>
        </p:nvSpPr>
        <p:spPr>
          <a:xfrm>
            <a:off x="6487497" y="11310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solidFill>
                  <a:schemeClr val="dk1"/>
                </a:solidFill>
                <a:latin typeface="Ubuntu"/>
                <a:ea typeface="Ubuntu"/>
                <a:cs typeface="Ubuntu"/>
                <a:sym typeface="Ubuntu"/>
              </a:rPr>
              <a:t>) → </a:t>
            </a:r>
            <a:r>
              <a:rPr b="1" lang="en" sz="1200">
                <a:solidFill>
                  <a:schemeClr val="accent4"/>
                </a:solidFill>
                <a:latin typeface="Ubuntu"/>
                <a:ea typeface="Ubuntu"/>
                <a:cs typeface="Ubuntu"/>
                <a:sym typeface="Ubuntu"/>
              </a:rPr>
              <a:t>λ=0.1</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527" name="Google Shape;8527;p300"/>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8528" name="Google Shape;8528;p300"/>
          <p:cNvCxnSpPr>
            <a:stCxn id="8527" idx="1"/>
            <a:endCxn id="8517" idx="5"/>
          </p:cNvCxnSpPr>
          <p:nvPr/>
        </p:nvCxnSpPr>
        <p:spPr>
          <a:xfrm rot="10800000">
            <a:off x="7653976" y="3126851"/>
            <a:ext cx="333900" cy="291600"/>
          </a:xfrm>
          <a:prstGeom prst="straightConnector1">
            <a:avLst/>
          </a:prstGeom>
          <a:noFill/>
          <a:ln cap="flat" cmpd="sng" w="19050">
            <a:solidFill>
              <a:schemeClr val="dk2"/>
            </a:solidFill>
            <a:prstDash val="solid"/>
            <a:round/>
            <a:headEnd len="med" w="med" type="none"/>
            <a:tailEnd len="med" w="med" type="triangle"/>
          </a:ln>
        </p:spPr>
      </p:cxnSp>
      <p:sp>
        <p:nvSpPr>
          <p:cNvPr id="8529" name="Google Shape;8529;p300"/>
          <p:cNvSpPr txBox="1"/>
          <p:nvPr/>
        </p:nvSpPr>
        <p:spPr>
          <a:xfrm>
            <a:off x="7181579" y="3184483"/>
            <a:ext cx="7887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Ubuntu"/>
                <a:ea typeface="Ubuntu"/>
                <a:cs typeface="Ubuntu"/>
                <a:sym typeface="Ubuntu"/>
              </a:rPr>
              <a:t>k</a:t>
            </a:r>
            <a:r>
              <a:rPr baseline="-25000" lang="en" sz="1000">
                <a:solidFill>
                  <a:schemeClr val="dk2"/>
                </a:solidFill>
                <a:latin typeface="Ubuntu"/>
                <a:ea typeface="Ubuntu"/>
                <a:cs typeface="Ubuntu"/>
                <a:sym typeface="Ubuntu"/>
              </a:rPr>
              <a:t>th</a:t>
            </a:r>
            <a:r>
              <a:rPr lang="en" sz="1000">
                <a:solidFill>
                  <a:schemeClr val="dk2"/>
                </a:solidFill>
                <a:latin typeface="Ubuntu"/>
                <a:ea typeface="Ubuntu"/>
                <a:cs typeface="Ubuntu"/>
                <a:sym typeface="Ubuntu"/>
              </a:rPr>
              <a:t>= 0 .15</a:t>
            </a:r>
            <a:endParaRPr sz="1000">
              <a:solidFill>
                <a:schemeClr val="dk2"/>
              </a:solidFill>
              <a:latin typeface="Ubuntu"/>
              <a:ea typeface="Ubuntu"/>
              <a:cs typeface="Ubuntu"/>
              <a:sym typeface="Ubuntu"/>
            </a:endParaRPr>
          </a:p>
        </p:txBody>
      </p:sp>
      <p:cxnSp>
        <p:nvCxnSpPr>
          <p:cNvPr id="8530" name="Google Shape;8530;p300"/>
          <p:cNvCxnSpPr>
            <a:stCxn id="8527" idx="3"/>
            <a:endCxn id="8519" idx="7"/>
          </p:cNvCxnSpPr>
          <p:nvPr/>
        </p:nvCxnSpPr>
        <p:spPr>
          <a:xfrm flipH="1">
            <a:off x="7644676" y="3483152"/>
            <a:ext cx="343200" cy="438000"/>
          </a:xfrm>
          <a:prstGeom prst="straightConnector1">
            <a:avLst/>
          </a:prstGeom>
          <a:noFill/>
          <a:ln cap="flat" cmpd="sng" w="19050">
            <a:solidFill>
              <a:schemeClr val="dk2"/>
            </a:solidFill>
            <a:prstDash val="solid"/>
            <a:round/>
            <a:headEnd len="med" w="med" type="none"/>
            <a:tailEnd len="med" w="med" type="triangle"/>
          </a:ln>
        </p:spPr>
      </p:cxnSp>
      <p:sp>
        <p:nvSpPr>
          <p:cNvPr id="8531" name="Google Shape;8531;p300"/>
          <p:cNvSpPr txBox="1"/>
          <p:nvPr/>
        </p:nvSpPr>
        <p:spPr>
          <a:xfrm>
            <a:off x="7011512" y="3607644"/>
            <a:ext cx="7887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k</a:t>
            </a:r>
            <a:r>
              <a:rPr baseline="-25000" lang="en" sz="1000">
                <a:solidFill>
                  <a:schemeClr val="dk1"/>
                </a:solidFill>
                <a:latin typeface="Ubuntu"/>
                <a:ea typeface="Ubuntu"/>
                <a:cs typeface="Ubuntu"/>
                <a:sym typeface="Ubuntu"/>
              </a:rPr>
              <a:t>th</a:t>
            </a:r>
            <a:r>
              <a:rPr lang="en" sz="1000">
                <a:solidFill>
                  <a:schemeClr val="dk1"/>
                </a:solidFill>
                <a:latin typeface="Ubuntu"/>
                <a:ea typeface="Ubuntu"/>
                <a:cs typeface="Ubuntu"/>
                <a:sym typeface="Ubuntu"/>
              </a:rPr>
              <a:t>= 0 .11</a:t>
            </a:r>
            <a:endParaRPr sz="1000">
              <a:solidFill>
                <a:schemeClr val="dk1"/>
              </a:solidFill>
              <a:latin typeface="Ubuntu"/>
              <a:ea typeface="Ubuntu"/>
              <a:cs typeface="Ubuntu"/>
              <a:sym typeface="Ubuntu"/>
            </a:endParaRPr>
          </a:p>
        </p:txBody>
      </p:sp>
      <p:sp>
        <p:nvSpPr>
          <p:cNvPr id="8532" name="Google Shape;8532;p300"/>
          <p:cNvSpPr txBox="1"/>
          <p:nvPr>
            <p:ph idx="1" type="body"/>
          </p:nvPr>
        </p:nvSpPr>
        <p:spPr>
          <a:xfrm>
            <a:off x="200" y="1326125"/>
            <a:ext cx="6020400" cy="3239100"/>
          </a:xfrm>
          <a:prstGeom prst="rect">
            <a:avLst/>
          </a:prstGeom>
        </p:spPr>
        <p:txBody>
          <a:bodyPr anchorCtr="0" anchor="t" bIns="91425" lIns="91425" spcFirstLastPara="1" rIns="91425" wrap="square" tIns="91425">
            <a:normAutofit/>
          </a:bodyPr>
          <a:lstStyle/>
          <a:p>
            <a:pPr indent="-327978" lvl="0" marL="457200" rtl="0" algn="l">
              <a:lnSpc>
                <a:spcPct val="95000"/>
              </a:lnSpc>
              <a:spcBef>
                <a:spcPts val="0"/>
              </a:spcBef>
              <a:spcAft>
                <a:spcPts val="0"/>
              </a:spcAft>
              <a:buClr>
                <a:schemeClr val="dk1"/>
              </a:buClr>
              <a:buSzPts val="1565"/>
              <a:buChar char="●"/>
            </a:pPr>
            <a:r>
              <a:rPr lang="en" sz="1565">
                <a:solidFill>
                  <a:schemeClr val="dk1"/>
                </a:solidFill>
              </a:rPr>
              <a:t>Terminates the search using a global </a:t>
            </a:r>
            <a:r>
              <a:rPr b="1" lang="en" sz="1565">
                <a:solidFill>
                  <a:schemeClr val="dk1"/>
                </a:solidFill>
              </a:rPr>
              <a:t>conformal-calibrated</a:t>
            </a:r>
            <a:r>
              <a:rPr lang="en" sz="1565">
                <a:solidFill>
                  <a:schemeClr val="dk1"/>
                </a:solidFill>
              </a:rPr>
              <a:t> </a:t>
            </a:r>
            <a:r>
              <a:rPr b="1" lang="en" sz="1565">
                <a:solidFill>
                  <a:schemeClr val="dk1"/>
                </a:solidFill>
              </a:rPr>
              <a:t>threshold λ</a:t>
            </a:r>
            <a:r>
              <a:rPr lang="en" sz="1565">
                <a:solidFill>
                  <a:schemeClr val="dk1"/>
                </a:solidFill>
              </a:rPr>
              <a:t> that </a:t>
            </a:r>
            <a:r>
              <a:rPr b="1" lang="en" sz="1565">
                <a:solidFill>
                  <a:schemeClr val="dk1"/>
                </a:solidFill>
              </a:rPr>
              <a:t>guarantees</a:t>
            </a:r>
            <a:r>
              <a:rPr lang="en" sz="1565">
                <a:solidFill>
                  <a:schemeClr val="dk1"/>
                </a:solidFill>
              </a:rPr>
              <a:t> reaching target recall in </a:t>
            </a:r>
            <a:r>
              <a:rPr b="1" lang="en" sz="1565">
                <a:solidFill>
                  <a:schemeClr val="dk1"/>
                </a:solidFill>
              </a:rPr>
              <a:t>expectation</a:t>
            </a:r>
            <a:r>
              <a:rPr lang="en" sz="1565">
                <a:solidFill>
                  <a:schemeClr val="dk1"/>
                </a:solidFill>
              </a:rPr>
              <a:t>. </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Terminate once k</a:t>
            </a:r>
            <a:r>
              <a:rPr baseline="-25000" lang="en" sz="1565">
                <a:solidFill>
                  <a:schemeClr val="dk1"/>
                </a:solidFill>
              </a:rPr>
              <a:t>th </a:t>
            </a:r>
            <a:r>
              <a:rPr lang="en" sz="1565">
                <a:solidFill>
                  <a:schemeClr val="dk1"/>
                </a:solidFill>
              </a:rPr>
              <a:t>distance after processing a partition is </a:t>
            </a:r>
            <a:r>
              <a:rPr b="1" lang="en" sz="1565">
                <a:solidFill>
                  <a:schemeClr val="dk1"/>
                </a:solidFill>
              </a:rPr>
              <a:t>k</a:t>
            </a:r>
            <a:r>
              <a:rPr b="1" baseline="-25000" lang="en" sz="1565">
                <a:solidFill>
                  <a:schemeClr val="dk1"/>
                </a:solidFill>
              </a:rPr>
              <a:t>th</a:t>
            </a:r>
            <a:r>
              <a:rPr b="1" lang="en" sz="1565">
                <a:solidFill>
                  <a:schemeClr val="dk1"/>
                </a:solidFill>
              </a:rPr>
              <a:t> ≤ λ</a:t>
            </a:r>
            <a:endParaRPr sz="1565">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27978" lvl="0" marL="457200" rtl="0" algn="l">
              <a:lnSpc>
                <a:spcPct val="95000"/>
              </a:lnSpc>
              <a:spcBef>
                <a:spcPts val="1200"/>
              </a:spcBef>
              <a:spcAft>
                <a:spcPts val="0"/>
              </a:spcAft>
              <a:buClr>
                <a:schemeClr val="dk1"/>
              </a:buClr>
              <a:buSzPts val="1565"/>
              <a:buChar char="●"/>
            </a:pPr>
            <a:r>
              <a:rPr lang="en" sz="1565">
                <a:solidFill>
                  <a:schemeClr val="dk1"/>
                </a:solidFill>
              </a:rPr>
              <a:t>Conformal Risk Control (CRC)</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Find the minimum λ so that the expectation of recall across the queries of workload is 𝔼[R] ≥ R</a:t>
            </a:r>
            <a:r>
              <a:rPr baseline="-25000" lang="en" sz="1565">
                <a:solidFill>
                  <a:schemeClr val="dk1"/>
                </a:solidFill>
              </a:rPr>
              <a:t>target</a:t>
            </a:r>
            <a:endParaRPr sz="1195">
              <a:solidFill>
                <a:schemeClr val="dk1"/>
              </a:solidFill>
            </a:endParaRPr>
          </a:p>
        </p:txBody>
      </p:sp>
      <p:sp>
        <p:nvSpPr>
          <p:cNvPr id="8533" name="Google Shape;8533;p300"/>
          <p:cNvSpPr txBox="1"/>
          <p:nvPr/>
        </p:nvSpPr>
        <p:spPr>
          <a:xfrm>
            <a:off x="0" y="4861955"/>
            <a:ext cx="5688900" cy="27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chemeClr val="dk2"/>
                </a:solidFill>
                <a:latin typeface="Ubuntu"/>
                <a:ea typeface="Ubuntu"/>
                <a:cs typeface="Ubuntu"/>
                <a:sym typeface="Ubuntu"/>
              </a:rPr>
              <a:t>In the original paper False Negative Rate is used as </a:t>
            </a:r>
            <a:r>
              <a:rPr b="1" i="1" lang="en" sz="1200">
                <a:solidFill>
                  <a:schemeClr val="dk2"/>
                </a:solidFill>
                <a:latin typeface="Ubuntu"/>
                <a:ea typeface="Ubuntu"/>
                <a:cs typeface="Ubuntu"/>
                <a:sym typeface="Ubuntu"/>
              </a:rPr>
              <a:t>FNR = 1 - R</a:t>
            </a:r>
            <a:r>
              <a:rPr b="1" baseline="-25000" i="1" lang="en" sz="1200">
                <a:solidFill>
                  <a:schemeClr val="dk2"/>
                </a:solidFill>
                <a:latin typeface="Ubuntu"/>
                <a:ea typeface="Ubuntu"/>
                <a:cs typeface="Ubuntu"/>
                <a:sym typeface="Ubuntu"/>
              </a:rPr>
              <a:t>target</a:t>
            </a:r>
            <a:r>
              <a:rPr b="1" i="1" lang="en" sz="1200">
                <a:solidFill>
                  <a:schemeClr val="dk2"/>
                </a:solidFill>
                <a:latin typeface="Ubuntu"/>
                <a:ea typeface="Ubuntu"/>
                <a:cs typeface="Ubuntu"/>
                <a:sym typeface="Ubuntu"/>
              </a:rPr>
              <a:t> </a:t>
            </a:r>
            <a:r>
              <a:rPr i="1" lang="en" sz="1200">
                <a:solidFill>
                  <a:schemeClr val="dk2"/>
                </a:solidFill>
                <a:latin typeface="Ubuntu"/>
                <a:ea typeface="Ubuntu"/>
                <a:cs typeface="Ubuntu"/>
                <a:sym typeface="Ubuntu"/>
              </a:rPr>
              <a:t> </a:t>
            </a:r>
            <a:endParaRPr i="1" sz="1200">
              <a:solidFill>
                <a:schemeClr val="dk2"/>
              </a:solidFill>
              <a:latin typeface="Ubuntu"/>
              <a:ea typeface="Ubuntu"/>
              <a:cs typeface="Ubuntu"/>
              <a:sym typeface="Ubuntu"/>
            </a:endParaRPr>
          </a:p>
        </p:txBody>
      </p:sp>
    </p:spTree>
  </p:cSld>
  <p:clrMapOvr>
    <a:masterClrMapping/>
  </p:clrMapOvr>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7" name="Shape 8537"/>
        <p:cNvGrpSpPr/>
        <p:nvPr/>
      </p:nvGrpSpPr>
      <p:grpSpPr>
        <a:xfrm>
          <a:off x="0" y="0"/>
          <a:ext cx="0" cy="0"/>
          <a:chOff x="0" y="0"/>
          <a:chExt cx="0" cy="0"/>
        </a:xfrm>
      </p:grpSpPr>
      <p:sp>
        <p:nvSpPr>
          <p:cNvPr id="8538" name="Google Shape;8538;p30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ConANN (IVF)</a:t>
            </a:r>
            <a:endParaRPr>
              <a:latin typeface="Ubuntu"/>
              <a:ea typeface="Ubuntu"/>
              <a:cs typeface="Ubuntu"/>
              <a:sym typeface="Ubuntu"/>
            </a:endParaRPr>
          </a:p>
        </p:txBody>
      </p:sp>
      <p:sp>
        <p:nvSpPr>
          <p:cNvPr id="8539" name="Google Shape;8539;p30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540" name="Google Shape;8540;p301"/>
          <p:cNvSpPr txBox="1"/>
          <p:nvPr/>
        </p:nvSpPr>
        <p:spPr>
          <a:xfrm>
            <a:off x="200" y="114050"/>
            <a:ext cx="91440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Horchidan et al. “ConANN: Conformal Approximate Nearest Neighbor Search” PVLDB 2026.</a:t>
            </a:r>
            <a:endParaRPr sz="900">
              <a:solidFill>
                <a:schemeClr val="dk2"/>
              </a:solidFill>
              <a:latin typeface="Ubuntu"/>
              <a:ea typeface="Ubuntu"/>
              <a:cs typeface="Ubuntu"/>
              <a:sym typeface="Ubuntu"/>
            </a:endParaRPr>
          </a:p>
        </p:txBody>
      </p:sp>
      <p:cxnSp>
        <p:nvCxnSpPr>
          <p:cNvPr id="8541" name="Google Shape;8541;p301"/>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542" name="Google Shape;8542;p301"/>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543" name="Google Shape;8543;p301"/>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544" name="Google Shape;8544;p301"/>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cxnSp>
        <p:nvCxnSpPr>
          <p:cNvPr id="8545" name="Google Shape;8545;p301"/>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546" name="Google Shape;8546;p301"/>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547" name="Google Shape;8547;p301"/>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548" name="Google Shape;8548;p301"/>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549" name="Google Shape;8549;p301"/>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550" name="Google Shape;8550;p301"/>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51" name="Google Shape;8551;p301"/>
          <p:cNvSpPr/>
          <p:nvPr/>
        </p:nvSpPr>
        <p:spPr>
          <a:xfrm>
            <a:off x="7575758" y="30488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52" name="Google Shape;8552;p301"/>
          <p:cNvSpPr/>
          <p:nvPr/>
        </p:nvSpPr>
        <p:spPr>
          <a:xfrm>
            <a:off x="8673591" y="3007116"/>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53" name="Google Shape;8553;p301"/>
          <p:cNvSpPr/>
          <p:nvPr/>
        </p:nvSpPr>
        <p:spPr>
          <a:xfrm>
            <a:off x="7566667"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54" name="Google Shape;8554;p301"/>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55" name="Google Shape;8555;p301"/>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8556" name="Google Shape;8556;p301"/>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557" name="Google Shape;8557;p301"/>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558" name="Google Shape;8558;p301"/>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559" name="Google Shape;8559;p301"/>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560" name="Google Shape;8560;p301"/>
          <p:cNvSpPr/>
          <p:nvPr/>
        </p:nvSpPr>
        <p:spPr>
          <a:xfrm>
            <a:off x="6487497" y="11310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solidFill>
                  <a:schemeClr val="dk1"/>
                </a:solidFill>
                <a:latin typeface="Ubuntu"/>
                <a:ea typeface="Ubuntu"/>
                <a:cs typeface="Ubuntu"/>
                <a:sym typeface="Ubuntu"/>
              </a:rPr>
              <a:t>) → </a:t>
            </a:r>
            <a:r>
              <a:rPr b="1" lang="en" sz="1200">
                <a:solidFill>
                  <a:schemeClr val="accent4"/>
                </a:solidFill>
                <a:latin typeface="Ubuntu"/>
                <a:ea typeface="Ubuntu"/>
                <a:cs typeface="Ubuntu"/>
                <a:sym typeface="Ubuntu"/>
              </a:rPr>
              <a:t>λ=0.1</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561" name="Google Shape;8561;p301"/>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8562" name="Google Shape;8562;p301"/>
          <p:cNvCxnSpPr>
            <a:stCxn id="8561" idx="1"/>
            <a:endCxn id="8551" idx="5"/>
          </p:cNvCxnSpPr>
          <p:nvPr/>
        </p:nvCxnSpPr>
        <p:spPr>
          <a:xfrm rot="10800000">
            <a:off x="7653976" y="3126851"/>
            <a:ext cx="333900" cy="291600"/>
          </a:xfrm>
          <a:prstGeom prst="straightConnector1">
            <a:avLst/>
          </a:prstGeom>
          <a:noFill/>
          <a:ln cap="flat" cmpd="sng" w="19050">
            <a:solidFill>
              <a:schemeClr val="dk2"/>
            </a:solidFill>
            <a:prstDash val="solid"/>
            <a:round/>
            <a:headEnd len="med" w="med" type="none"/>
            <a:tailEnd len="med" w="med" type="triangle"/>
          </a:ln>
        </p:spPr>
      </p:cxnSp>
      <p:sp>
        <p:nvSpPr>
          <p:cNvPr id="8563" name="Google Shape;8563;p301"/>
          <p:cNvSpPr txBox="1"/>
          <p:nvPr/>
        </p:nvSpPr>
        <p:spPr>
          <a:xfrm>
            <a:off x="7181579" y="3184483"/>
            <a:ext cx="7887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Ubuntu"/>
                <a:ea typeface="Ubuntu"/>
                <a:cs typeface="Ubuntu"/>
                <a:sym typeface="Ubuntu"/>
              </a:rPr>
              <a:t>k</a:t>
            </a:r>
            <a:r>
              <a:rPr baseline="-25000" lang="en" sz="1000">
                <a:solidFill>
                  <a:schemeClr val="dk2"/>
                </a:solidFill>
                <a:latin typeface="Ubuntu"/>
                <a:ea typeface="Ubuntu"/>
                <a:cs typeface="Ubuntu"/>
                <a:sym typeface="Ubuntu"/>
              </a:rPr>
              <a:t>th</a:t>
            </a:r>
            <a:r>
              <a:rPr lang="en" sz="1000">
                <a:solidFill>
                  <a:schemeClr val="dk2"/>
                </a:solidFill>
                <a:latin typeface="Ubuntu"/>
                <a:ea typeface="Ubuntu"/>
                <a:cs typeface="Ubuntu"/>
                <a:sym typeface="Ubuntu"/>
              </a:rPr>
              <a:t>= 0 .15</a:t>
            </a:r>
            <a:endParaRPr sz="1000">
              <a:solidFill>
                <a:schemeClr val="dk2"/>
              </a:solidFill>
              <a:latin typeface="Ubuntu"/>
              <a:ea typeface="Ubuntu"/>
              <a:cs typeface="Ubuntu"/>
              <a:sym typeface="Ubuntu"/>
            </a:endParaRPr>
          </a:p>
        </p:txBody>
      </p:sp>
      <p:cxnSp>
        <p:nvCxnSpPr>
          <p:cNvPr id="8564" name="Google Shape;8564;p301"/>
          <p:cNvCxnSpPr>
            <a:stCxn id="8561" idx="3"/>
            <a:endCxn id="8553" idx="7"/>
          </p:cNvCxnSpPr>
          <p:nvPr/>
        </p:nvCxnSpPr>
        <p:spPr>
          <a:xfrm flipH="1">
            <a:off x="7644676" y="3483152"/>
            <a:ext cx="343200" cy="438000"/>
          </a:xfrm>
          <a:prstGeom prst="straightConnector1">
            <a:avLst/>
          </a:prstGeom>
          <a:noFill/>
          <a:ln cap="flat" cmpd="sng" w="19050">
            <a:solidFill>
              <a:schemeClr val="dk2"/>
            </a:solidFill>
            <a:prstDash val="solid"/>
            <a:round/>
            <a:headEnd len="med" w="med" type="none"/>
            <a:tailEnd len="med" w="med" type="triangle"/>
          </a:ln>
        </p:spPr>
      </p:cxnSp>
      <p:cxnSp>
        <p:nvCxnSpPr>
          <p:cNvPr id="8565" name="Google Shape;8565;p301"/>
          <p:cNvCxnSpPr>
            <a:stCxn id="8561" idx="7"/>
            <a:endCxn id="8552" idx="3"/>
          </p:cNvCxnSpPr>
          <p:nvPr/>
        </p:nvCxnSpPr>
        <p:spPr>
          <a:xfrm flipH="1" rot="10800000">
            <a:off x="8052576" y="3085151"/>
            <a:ext cx="634500" cy="333300"/>
          </a:xfrm>
          <a:prstGeom prst="straightConnector1">
            <a:avLst/>
          </a:prstGeom>
          <a:noFill/>
          <a:ln cap="flat" cmpd="sng" w="19050">
            <a:solidFill>
              <a:schemeClr val="dk1"/>
            </a:solidFill>
            <a:prstDash val="solid"/>
            <a:round/>
            <a:headEnd len="med" w="med" type="none"/>
            <a:tailEnd len="med" w="med" type="triangle"/>
          </a:ln>
        </p:spPr>
      </p:cxnSp>
      <p:sp>
        <p:nvSpPr>
          <p:cNvPr id="8566" name="Google Shape;8566;p301"/>
          <p:cNvSpPr txBox="1"/>
          <p:nvPr/>
        </p:nvSpPr>
        <p:spPr>
          <a:xfrm>
            <a:off x="7011512" y="3607644"/>
            <a:ext cx="7887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Ubuntu"/>
                <a:ea typeface="Ubuntu"/>
                <a:cs typeface="Ubuntu"/>
                <a:sym typeface="Ubuntu"/>
              </a:rPr>
              <a:t>k</a:t>
            </a:r>
            <a:r>
              <a:rPr baseline="-25000" lang="en" sz="1000">
                <a:solidFill>
                  <a:schemeClr val="dk2"/>
                </a:solidFill>
                <a:latin typeface="Ubuntu"/>
                <a:ea typeface="Ubuntu"/>
                <a:cs typeface="Ubuntu"/>
                <a:sym typeface="Ubuntu"/>
              </a:rPr>
              <a:t>th</a:t>
            </a:r>
            <a:r>
              <a:rPr lang="en" sz="1000">
                <a:solidFill>
                  <a:schemeClr val="dk2"/>
                </a:solidFill>
                <a:latin typeface="Ubuntu"/>
                <a:ea typeface="Ubuntu"/>
                <a:cs typeface="Ubuntu"/>
                <a:sym typeface="Ubuntu"/>
              </a:rPr>
              <a:t>= 0 .11</a:t>
            </a:r>
            <a:endParaRPr sz="1000">
              <a:solidFill>
                <a:schemeClr val="dk2"/>
              </a:solidFill>
              <a:latin typeface="Ubuntu"/>
              <a:ea typeface="Ubuntu"/>
              <a:cs typeface="Ubuntu"/>
              <a:sym typeface="Ubuntu"/>
            </a:endParaRPr>
          </a:p>
        </p:txBody>
      </p:sp>
      <p:sp>
        <p:nvSpPr>
          <p:cNvPr id="8567" name="Google Shape;8567;p301"/>
          <p:cNvSpPr txBox="1"/>
          <p:nvPr>
            <p:ph idx="1" type="body"/>
          </p:nvPr>
        </p:nvSpPr>
        <p:spPr>
          <a:xfrm>
            <a:off x="200" y="1326125"/>
            <a:ext cx="6020400" cy="3239100"/>
          </a:xfrm>
          <a:prstGeom prst="rect">
            <a:avLst/>
          </a:prstGeom>
        </p:spPr>
        <p:txBody>
          <a:bodyPr anchorCtr="0" anchor="t" bIns="91425" lIns="91425" spcFirstLastPara="1" rIns="91425" wrap="square" tIns="91425">
            <a:normAutofit/>
          </a:bodyPr>
          <a:lstStyle/>
          <a:p>
            <a:pPr indent="-327978" lvl="0" marL="457200" rtl="0" algn="l">
              <a:lnSpc>
                <a:spcPct val="95000"/>
              </a:lnSpc>
              <a:spcBef>
                <a:spcPts val="0"/>
              </a:spcBef>
              <a:spcAft>
                <a:spcPts val="0"/>
              </a:spcAft>
              <a:buClr>
                <a:schemeClr val="dk1"/>
              </a:buClr>
              <a:buSzPts val="1565"/>
              <a:buChar char="●"/>
            </a:pPr>
            <a:r>
              <a:rPr lang="en" sz="1565">
                <a:solidFill>
                  <a:schemeClr val="dk1"/>
                </a:solidFill>
              </a:rPr>
              <a:t>Terminates the search using a global </a:t>
            </a:r>
            <a:r>
              <a:rPr b="1" lang="en" sz="1565">
                <a:solidFill>
                  <a:schemeClr val="dk1"/>
                </a:solidFill>
              </a:rPr>
              <a:t>conformal-calibrated</a:t>
            </a:r>
            <a:r>
              <a:rPr lang="en" sz="1565">
                <a:solidFill>
                  <a:schemeClr val="dk1"/>
                </a:solidFill>
              </a:rPr>
              <a:t> </a:t>
            </a:r>
            <a:r>
              <a:rPr b="1" lang="en" sz="1565">
                <a:solidFill>
                  <a:schemeClr val="dk1"/>
                </a:solidFill>
              </a:rPr>
              <a:t>threshold λ</a:t>
            </a:r>
            <a:r>
              <a:rPr lang="en" sz="1565">
                <a:solidFill>
                  <a:schemeClr val="dk1"/>
                </a:solidFill>
              </a:rPr>
              <a:t> that </a:t>
            </a:r>
            <a:r>
              <a:rPr b="1" lang="en" sz="1565">
                <a:solidFill>
                  <a:schemeClr val="dk1"/>
                </a:solidFill>
              </a:rPr>
              <a:t>guarantees</a:t>
            </a:r>
            <a:r>
              <a:rPr lang="en" sz="1565">
                <a:solidFill>
                  <a:schemeClr val="dk1"/>
                </a:solidFill>
              </a:rPr>
              <a:t> reaching target recall in </a:t>
            </a:r>
            <a:r>
              <a:rPr b="1" lang="en" sz="1565">
                <a:solidFill>
                  <a:schemeClr val="dk1"/>
                </a:solidFill>
              </a:rPr>
              <a:t>expectation</a:t>
            </a:r>
            <a:r>
              <a:rPr lang="en" sz="1565">
                <a:solidFill>
                  <a:schemeClr val="dk1"/>
                </a:solidFill>
              </a:rPr>
              <a:t>. </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Terminate once k</a:t>
            </a:r>
            <a:r>
              <a:rPr baseline="-25000" lang="en" sz="1565">
                <a:solidFill>
                  <a:schemeClr val="dk1"/>
                </a:solidFill>
              </a:rPr>
              <a:t>th </a:t>
            </a:r>
            <a:r>
              <a:rPr lang="en" sz="1565">
                <a:solidFill>
                  <a:schemeClr val="dk1"/>
                </a:solidFill>
              </a:rPr>
              <a:t>distance after processing a partition is </a:t>
            </a:r>
            <a:r>
              <a:rPr b="1" lang="en" sz="1565">
                <a:solidFill>
                  <a:schemeClr val="dk1"/>
                </a:solidFill>
              </a:rPr>
              <a:t>k</a:t>
            </a:r>
            <a:r>
              <a:rPr b="1" baseline="-25000" lang="en" sz="1565">
                <a:solidFill>
                  <a:schemeClr val="dk1"/>
                </a:solidFill>
              </a:rPr>
              <a:t>th</a:t>
            </a:r>
            <a:r>
              <a:rPr b="1" lang="en" sz="1565">
                <a:solidFill>
                  <a:schemeClr val="dk1"/>
                </a:solidFill>
              </a:rPr>
              <a:t> ≤ λ</a:t>
            </a:r>
            <a:endParaRPr sz="1565">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27978" lvl="0" marL="457200" rtl="0" algn="l">
              <a:lnSpc>
                <a:spcPct val="95000"/>
              </a:lnSpc>
              <a:spcBef>
                <a:spcPts val="1200"/>
              </a:spcBef>
              <a:spcAft>
                <a:spcPts val="0"/>
              </a:spcAft>
              <a:buClr>
                <a:schemeClr val="dk1"/>
              </a:buClr>
              <a:buSzPts val="1565"/>
              <a:buChar char="●"/>
            </a:pPr>
            <a:r>
              <a:rPr lang="en" sz="1565">
                <a:solidFill>
                  <a:schemeClr val="dk1"/>
                </a:solidFill>
              </a:rPr>
              <a:t>Conformal Risk Control (CRC)</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Find the minimum λ so that the expectation of recall across the queries of workload is 𝔼[R] ≥ R</a:t>
            </a:r>
            <a:r>
              <a:rPr baseline="-25000" lang="en" sz="1565">
                <a:solidFill>
                  <a:schemeClr val="dk1"/>
                </a:solidFill>
              </a:rPr>
              <a:t>target</a:t>
            </a:r>
            <a:endParaRPr sz="1195">
              <a:solidFill>
                <a:schemeClr val="dk1"/>
              </a:solidFill>
            </a:endParaRPr>
          </a:p>
        </p:txBody>
      </p:sp>
      <p:sp>
        <p:nvSpPr>
          <p:cNvPr id="8568" name="Google Shape;8568;p301"/>
          <p:cNvSpPr txBox="1"/>
          <p:nvPr/>
        </p:nvSpPr>
        <p:spPr>
          <a:xfrm>
            <a:off x="0" y="4861955"/>
            <a:ext cx="5688900" cy="27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chemeClr val="dk2"/>
                </a:solidFill>
                <a:latin typeface="Ubuntu"/>
                <a:ea typeface="Ubuntu"/>
                <a:cs typeface="Ubuntu"/>
                <a:sym typeface="Ubuntu"/>
              </a:rPr>
              <a:t>In the original paper False Negative Rate is used as </a:t>
            </a:r>
            <a:r>
              <a:rPr b="1" i="1" lang="en" sz="1200">
                <a:solidFill>
                  <a:schemeClr val="dk2"/>
                </a:solidFill>
                <a:latin typeface="Ubuntu"/>
                <a:ea typeface="Ubuntu"/>
                <a:cs typeface="Ubuntu"/>
                <a:sym typeface="Ubuntu"/>
              </a:rPr>
              <a:t>FNR = 1 - R</a:t>
            </a:r>
            <a:r>
              <a:rPr b="1" baseline="-25000" i="1" lang="en" sz="1200">
                <a:solidFill>
                  <a:schemeClr val="dk2"/>
                </a:solidFill>
                <a:latin typeface="Ubuntu"/>
                <a:ea typeface="Ubuntu"/>
                <a:cs typeface="Ubuntu"/>
                <a:sym typeface="Ubuntu"/>
              </a:rPr>
              <a:t>target</a:t>
            </a:r>
            <a:r>
              <a:rPr b="1" i="1" lang="en" sz="1200">
                <a:solidFill>
                  <a:schemeClr val="dk2"/>
                </a:solidFill>
                <a:latin typeface="Ubuntu"/>
                <a:ea typeface="Ubuntu"/>
                <a:cs typeface="Ubuntu"/>
                <a:sym typeface="Ubuntu"/>
              </a:rPr>
              <a:t> </a:t>
            </a:r>
            <a:r>
              <a:rPr i="1" lang="en" sz="1200">
                <a:solidFill>
                  <a:schemeClr val="dk2"/>
                </a:solidFill>
                <a:latin typeface="Ubuntu"/>
                <a:ea typeface="Ubuntu"/>
                <a:cs typeface="Ubuntu"/>
                <a:sym typeface="Ubuntu"/>
              </a:rPr>
              <a:t> </a:t>
            </a:r>
            <a:endParaRPr i="1" sz="1200">
              <a:solidFill>
                <a:schemeClr val="dk2"/>
              </a:solidFill>
              <a:latin typeface="Ubuntu"/>
              <a:ea typeface="Ubuntu"/>
              <a:cs typeface="Ubuntu"/>
              <a:sym typeface="Ubuntu"/>
            </a:endParaRPr>
          </a:p>
        </p:txBody>
      </p:sp>
    </p:spTree>
  </p:cSld>
  <p:clrMapOvr>
    <a:masterClrMapping/>
  </p:clrMapOvr>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2" name="Shape 8572"/>
        <p:cNvGrpSpPr/>
        <p:nvPr/>
      </p:nvGrpSpPr>
      <p:grpSpPr>
        <a:xfrm>
          <a:off x="0" y="0"/>
          <a:ext cx="0" cy="0"/>
          <a:chOff x="0" y="0"/>
          <a:chExt cx="0" cy="0"/>
        </a:xfrm>
      </p:grpSpPr>
      <p:sp>
        <p:nvSpPr>
          <p:cNvPr id="8573" name="Google Shape;8573;p30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ConANN (IVF)</a:t>
            </a:r>
            <a:endParaRPr>
              <a:latin typeface="Ubuntu"/>
              <a:ea typeface="Ubuntu"/>
              <a:cs typeface="Ubuntu"/>
              <a:sym typeface="Ubuntu"/>
            </a:endParaRPr>
          </a:p>
        </p:txBody>
      </p:sp>
      <p:sp>
        <p:nvSpPr>
          <p:cNvPr id="8574" name="Google Shape;8574;p30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575" name="Google Shape;8575;p302"/>
          <p:cNvSpPr txBox="1"/>
          <p:nvPr/>
        </p:nvSpPr>
        <p:spPr>
          <a:xfrm>
            <a:off x="200" y="114050"/>
            <a:ext cx="91440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Horchidan et al. “ConANN: Conformal Approximate Nearest Neighbor Search” PVLDB 2026.</a:t>
            </a:r>
            <a:endParaRPr sz="900">
              <a:solidFill>
                <a:schemeClr val="dk2"/>
              </a:solidFill>
              <a:latin typeface="Ubuntu"/>
              <a:ea typeface="Ubuntu"/>
              <a:cs typeface="Ubuntu"/>
              <a:sym typeface="Ubuntu"/>
            </a:endParaRPr>
          </a:p>
        </p:txBody>
      </p:sp>
      <p:cxnSp>
        <p:nvCxnSpPr>
          <p:cNvPr id="8576" name="Google Shape;8576;p302"/>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577" name="Google Shape;8577;p302"/>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578" name="Google Shape;8578;p302"/>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579" name="Google Shape;8579;p302"/>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cxnSp>
        <p:nvCxnSpPr>
          <p:cNvPr id="8580" name="Google Shape;8580;p302"/>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581" name="Google Shape;8581;p302"/>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582" name="Google Shape;8582;p302"/>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583" name="Google Shape;8583;p302"/>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584" name="Google Shape;8584;p302"/>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585" name="Google Shape;8585;p302"/>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86" name="Google Shape;8586;p302"/>
          <p:cNvSpPr/>
          <p:nvPr/>
        </p:nvSpPr>
        <p:spPr>
          <a:xfrm>
            <a:off x="7575758" y="30488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87" name="Google Shape;8587;p302"/>
          <p:cNvSpPr/>
          <p:nvPr/>
        </p:nvSpPr>
        <p:spPr>
          <a:xfrm>
            <a:off x="8673591" y="3007116"/>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88" name="Google Shape;8588;p302"/>
          <p:cNvSpPr/>
          <p:nvPr/>
        </p:nvSpPr>
        <p:spPr>
          <a:xfrm>
            <a:off x="7566667"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89" name="Google Shape;8589;p302"/>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590" name="Google Shape;8590;p302"/>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8591" name="Google Shape;8591;p302"/>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592" name="Google Shape;8592;p302"/>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593" name="Google Shape;8593;p302"/>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594" name="Google Shape;8594;p302"/>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595" name="Google Shape;8595;p302"/>
          <p:cNvSpPr/>
          <p:nvPr/>
        </p:nvSpPr>
        <p:spPr>
          <a:xfrm>
            <a:off x="6487497" y="11310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solidFill>
                  <a:schemeClr val="dk1"/>
                </a:solidFill>
                <a:latin typeface="Ubuntu"/>
                <a:ea typeface="Ubuntu"/>
                <a:cs typeface="Ubuntu"/>
                <a:sym typeface="Ubuntu"/>
              </a:rPr>
              <a:t>) → </a:t>
            </a:r>
            <a:r>
              <a:rPr b="1" lang="en" sz="1200">
                <a:solidFill>
                  <a:schemeClr val="accent4"/>
                </a:solidFill>
                <a:latin typeface="Ubuntu"/>
                <a:ea typeface="Ubuntu"/>
                <a:cs typeface="Ubuntu"/>
                <a:sym typeface="Ubuntu"/>
              </a:rPr>
              <a:t>λ=0.1</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596" name="Google Shape;8596;p302"/>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8597" name="Google Shape;8597;p302"/>
          <p:cNvCxnSpPr>
            <a:stCxn id="8596" idx="1"/>
            <a:endCxn id="8586" idx="5"/>
          </p:cNvCxnSpPr>
          <p:nvPr/>
        </p:nvCxnSpPr>
        <p:spPr>
          <a:xfrm rot="10800000">
            <a:off x="7653976" y="3126851"/>
            <a:ext cx="333900" cy="291600"/>
          </a:xfrm>
          <a:prstGeom prst="straightConnector1">
            <a:avLst/>
          </a:prstGeom>
          <a:noFill/>
          <a:ln cap="flat" cmpd="sng" w="19050">
            <a:solidFill>
              <a:schemeClr val="dk2"/>
            </a:solidFill>
            <a:prstDash val="solid"/>
            <a:round/>
            <a:headEnd len="med" w="med" type="none"/>
            <a:tailEnd len="med" w="med" type="triangle"/>
          </a:ln>
        </p:spPr>
      </p:cxnSp>
      <p:sp>
        <p:nvSpPr>
          <p:cNvPr id="8598" name="Google Shape;8598;p302"/>
          <p:cNvSpPr txBox="1"/>
          <p:nvPr/>
        </p:nvSpPr>
        <p:spPr>
          <a:xfrm>
            <a:off x="7181579" y="3184483"/>
            <a:ext cx="7887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Ubuntu"/>
                <a:ea typeface="Ubuntu"/>
                <a:cs typeface="Ubuntu"/>
                <a:sym typeface="Ubuntu"/>
              </a:rPr>
              <a:t>k</a:t>
            </a:r>
            <a:r>
              <a:rPr baseline="-25000" lang="en" sz="1000">
                <a:solidFill>
                  <a:schemeClr val="dk2"/>
                </a:solidFill>
                <a:latin typeface="Ubuntu"/>
                <a:ea typeface="Ubuntu"/>
                <a:cs typeface="Ubuntu"/>
                <a:sym typeface="Ubuntu"/>
              </a:rPr>
              <a:t>th</a:t>
            </a:r>
            <a:r>
              <a:rPr lang="en" sz="1000">
                <a:solidFill>
                  <a:schemeClr val="dk2"/>
                </a:solidFill>
                <a:latin typeface="Ubuntu"/>
                <a:ea typeface="Ubuntu"/>
                <a:cs typeface="Ubuntu"/>
                <a:sym typeface="Ubuntu"/>
              </a:rPr>
              <a:t>= 0 .15</a:t>
            </a:r>
            <a:endParaRPr sz="1000">
              <a:solidFill>
                <a:schemeClr val="dk2"/>
              </a:solidFill>
              <a:latin typeface="Ubuntu"/>
              <a:ea typeface="Ubuntu"/>
              <a:cs typeface="Ubuntu"/>
              <a:sym typeface="Ubuntu"/>
            </a:endParaRPr>
          </a:p>
        </p:txBody>
      </p:sp>
      <p:cxnSp>
        <p:nvCxnSpPr>
          <p:cNvPr id="8599" name="Google Shape;8599;p302"/>
          <p:cNvCxnSpPr>
            <a:stCxn id="8596" idx="3"/>
            <a:endCxn id="8588" idx="7"/>
          </p:cNvCxnSpPr>
          <p:nvPr/>
        </p:nvCxnSpPr>
        <p:spPr>
          <a:xfrm flipH="1">
            <a:off x="7644676" y="3483152"/>
            <a:ext cx="343200" cy="438000"/>
          </a:xfrm>
          <a:prstGeom prst="straightConnector1">
            <a:avLst/>
          </a:prstGeom>
          <a:noFill/>
          <a:ln cap="flat" cmpd="sng" w="19050">
            <a:solidFill>
              <a:schemeClr val="dk2"/>
            </a:solidFill>
            <a:prstDash val="solid"/>
            <a:round/>
            <a:headEnd len="med" w="med" type="none"/>
            <a:tailEnd len="med" w="med" type="triangle"/>
          </a:ln>
        </p:spPr>
      </p:cxnSp>
      <p:cxnSp>
        <p:nvCxnSpPr>
          <p:cNvPr id="8600" name="Google Shape;8600;p302"/>
          <p:cNvCxnSpPr>
            <a:stCxn id="8596" idx="7"/>
            <a:endCxn id="8587" idx="3"/>
          </p:cNvCxnSpPr>
          <p:nvPr/>
        </p:nvCxnSpPr>
        <p:spPr>
          <a:xfrm flipH="1" rot="10800000">
            <a:off x="8052576" y="3085151"/>
            <a:ext cx="634500" cy="333300"/>
          </a:xfrm>
          <a:prstGeom prst="straightConnector1">
            <a:avLst/>
          </a:prstGeom>
          <a:noFill/>
          <a:ln cap="flat" cmpd="sng" w="19050">
            <a:solidFill>
              <a:schemeClr val="dk2"/>
            </a:solidFill>
            <a:prstDash val="solid"/>
            <a:round/>
            <a:headEnd len="med" w="med" type="none"/>
            <a:tailEnd len="med" w="med" type="triangle"/>
          </a:ln>
        </p:spPr>
      </p:cxnSp>
      <p:sp>
        <p:nvSpPr>
          <p:cNvPr id="8601" name="Google Shape;8601;p302"/>
          <p:cNvSpPr txBox="1"/>
          <p:nvPr/>
        </p:nvSpPr>
        <p:spPr>
          <a:xfrm>
            <a:off x="7011512" y="3607644"/>
            <a:ext cx="7887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Ubuntu"/>
                <a:ea typeface="Ubuntu"/>
                <a:cs typeface="Ubuntu"/>
                <a:sym typeface="Ubuntu"/>
              </a:rPr>
              <a:t>k</a:t>
            </a:r>
            <a:r>
              <a:rPr baseline="-25000" lang="en" sz="1000">
                <a:solidFill>
                  <a:schemeClr val="dk2"/>
                </a:solidFill>
                <a:latin typeface="Ubuntu"/>
                <a:ea typeface="Ubuntu"/>
                <a:cs typeface="Ubuntu"/>
                <a:sym typeface="Ubuntu"/>
              </a:rPr>
              <a:t>th</a:t>
            </a:r>
            <a:r>
              <a:rPr lang="en" sz="1000">
                <a:solidFill>
                  <a:schemeClr val="dk2"/>
                </a:solidFill>
                <a:latin typeface="Ubuntu"/>
                <a:ea typeface="Ubuntu"/>
                <a:cs typeface="Ubuntu"/>
                <a:sym typeface="Ubuntu"/>
              </a:rPr>
              <a:t>= 0 .11</a:t>
            </a:r>
            <a:endParaRPr sz="1000">
              <a:solidFill>
                <a:schemeClr val="dk2"/>
              </a:solidFill>
              <a:latin typeface="Ubuntu"/>
              <a:ea typeface="Ubuntu"/>
              <a:cs typeface="Ubuntu"/>
              <a:sym typeface="Ubuntu"/>
            </a:endParaRPr>
          </a:p>
        </p:txBody>
      </p:sp>
      <p:sp>
        <p:nvSpPr>
          <p:cNvPr id="8602" name="Google Shape;8602;p302"/>
          <p:cNvSpPr txBox="1"/>
          <p:nvPr/>
        </p:nvSpPr>
        <p:spPr>
          <a:xfrm>
            <a:off x="8152012" y="3207738"/>
            <a:ext cx="7887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Ubuntu"/>
                <a:ea typeface="Ubuntu"/>
                <a:cs typeface="Ubuntu"/>
                <a:sym typeface="Ubuntu"/>
              </a:rPr>
              <a:t>k</a:t>
            </a:r>
            <a:r>
              <a:rPr baseline="-25000" lang="en" sz="1000">
                <a:solidFill>
                  <a:schemeClr val="dk1"/>
                </a:solidFill>
                <a:latin typeface="Ubuntu"/>
                <a:ea typeface="Ubuntu"/>
                <a:cs typeface="Ubuntu"/>
                <a:sym typeface="Ubuntu"/>
              </a:rPr>
              <a:t>th</a:t>
            </a:r>
            <a:r>
              <a:rPr lang="en" sz="1000">
                <a:solidFill>
                  <a:schemeClr val="dk1"/>
                </a:solidFill>
                <a:latin typeface="Ubuntu"/>
                <a:ea typeface="Ubuntu"/>
                <a:cs typeface="Ubuntu"/>
                <a:sym typeface="Ubuntu"/>
              </a:rPr>
              <a:t>= 0 .08</a:t>
            </a:r>
            <a:endParaRPr sz="1000">
              <a:solidFill>
                <a:schemeClr val="dk1"/>
              </a:solidFill>
              <a:latin typeface="Ubuntu"/>
              <a:ea typeface="Ubuntu"/>
              <a:cs typeface="Ubuntu"/>
              <a:sym typeface="Ubuntu"/>
            </a:endParaRPr>
          </a:p>
        </p:txBody>
      </p:sp>
      <p:sp>
        <p:nvSpPr>
          <p:cNvPr id="8603" name="Google Shape;8603;p302"/>
          <p:cNvSpPr txBox="1"/>
          <p:nvPr>
            <p:ph idx="1" type="body"/>
          </p:nvPr>
        </p:nvSpPr>
        <p:spPr>
          <a:xfrm>
            <a:off x="200" y="1326125"/>
            <a:ext cx="6020400" cy="3239100"/>
          </a:xfrm>
          <a:prstGeom prst="rect">
            <a:avLst/>
          </a:prstGeom>
        </p:spPr>
        <p:txBody>
          <a:bodyPr anchorCtr="0" anchor="t" bIns="91425" lIns="91425" spcFirstLastPara="1" rIns="91425" wrap="square" tIns="91425">
            <a:normAutofit/>
          </a:bodyPr>
          <a:lstStyle/>
          <a:p>
            <a:pPr indent="-327978" lvl="0" marL="457200" rtl="0" algn="l">
              <a:lnSpc>
                <a:spcPct val="95000"/>
              </a:lnSpc>
              <a:spcBef>
                <a:spcPts val="0"/>
              </a:spcBef>
              <a:spcAft>
                <a:spcPts val="0"/>
              </a:spcAft>
              <a:buClr>
                <a:schemeClr val="dk1"/>
              </a:buClr>
              <a:buSzPts val="1565"/>
              <a:buChar char="●"/>
            </a:pPr>
            <a:r>
              <a:rPr lang="en" sz="1565">
                <a:solidFill>
                  <a:schemeClr val="dk1"/>
                </a:solidFill>
              </a:rPr>
              <a:t>Terminates the search using a global </a:t>
            </a:r>
            <a:r>
              <a:rPr b="1" lang="en" sz="1565">
                <a:solidFill>
                  <a:schemeClr val="dk1"/>
                </a:solidFill>
              </a:rPr>
              <a:t>conformal-calibrated</a:t>
            </a:r>
            <a:r>
              <a:rPr lang="en" sz="1565">
                <a:solidFill>
                  <a:schemeClr val="dk1"/>
                </a:solidFill>
              </a:rPr>
              <a:t> </a:t>
            </a:r>
            <a:r>
              <a:rPr b="1" lang="en" sz="1565">
                <a:solidFill>
                  <a:schemeClr val="dk1"/>
                </a:solidFill>
              </a:rPr>
              <a:t>threshold λ</a:t>
            </a:r>
            <a:r>
              <a:rPr lang="en" sz="1565">
                <a:solidFill>
                  <a:schemeClr val="dk1"/>
                </a:solidFill>
              </a:rPr>
              <a:t> that </a:t>
            </a:r>
            <a:r>
              <a:rPr b="1" lang="en" sz="1565">
                <a:solidFill>
                  <a:schemeClr val="dk1"/>
                </a:solidFill>
              </a:rPr>
              <a:t>guarantees</a:t>
            </a:r>
            <a:r>
              <a:rPr lang="en" sz="1565">
                <a:solidFill>
                  <a:schemeClr val="dk1"/>
                </a:solidFill>
              </a:rPr>
              <a:t> reaching target recall in </a:t>
            </a:r>
            <a:r>
              <a:rPr b="1" lang="en" sz="1565">
                <a:solidFill>
                  <a:schemeClr val="dk1"/>
                </a:solidFill>
              </a:rPr>
              <a:t>expectation</a:t>
            </a:r>
            <a:r>
              <a:rPr lang="en" sz="1565">
                <a:solidFill>
                  <a:schemeClr val="dk1"/>
                </a:solidFill>
              </a:rPr>
              <a:t>. </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Terminate once k</a:t>
            </a:r>
            <a:r>
              <a:rPr baseline="-25000" lang="en" sz="1565">
                <a:solidFill>
                  <a:schemeClr val="dk1"/>
                </a:solidFill>
              </a:rPr>
              <a:t>th </a:t>
            </a:r>
            <a:r>
              <a:rPr lang="en" sz="1565">
                <a:solidFill>
                  <a:schemeClr val="dk1"/>
                </a:solidFill>
              </a:rPr>
              <a:t>distance after processing a partition is </a:t>
            </a:r>
            <a:r>
              <a:rPr b="1" lang="en" sz="1565">
                <a:solidFill>
                  <a:schemeClr val="dk1"/>
                </a:solidFill>
              </a:rPr>
              <a:t>k</a:t>
            </a:r>
            <a:r>
              <a:rPr b="1" baseline="-25000" lang="en" sz="1565">
                <a:solidFill>
                  <a:schemeClr val="dk1"/>
                </a:solidFill>
              </a:rPr>
              <a:t>th</a:t>
            </a:r>
            <a:r>
              <a:rPr b="1" lang="en" sz="1565">
                <a:solidFill>
                  <a:schemeClr val="dk1"/>
                </a:solidFill>
              </a:rPr>
              <a:t> ≤ λ</a:t>
            </a:r>
            <a:endParaRPr sz="1565">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27978" lvl="0" marL="457200" rtl="0" algn="l">
              <a:lnSpc>
                <a:spcPct val="95000"/>
              </a:lnSpc>
              <a:spcBef>
                <a:spcPts val="1200"/>
              </a:spcBef>
              <a:spcAft>
                <a:spcPts val="0"/>
              </a:spcAft>
              <a:buClr>
                <a:schemeClr val="dk1"/>
              </a:buClr>
              <a:buSzPts val="1565"/>
              <a:buChar char="●"/>
            </a:pPr>
            <a:r>
              <a:rPr lang="en" sz="1565">
                <a:solidFill>
                  <a:schemeClr val="dk1"/>
                </a:solidFill>
              </a:rPr>
              <a:t>Conformal Risk Control (CRC)</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Find the minimum λ so that the expectation of recall across the queries of workload is 𝔼[R] ≥ R</a:t>
            </a:r>
            <a:r>
              <a:rPr baseline="-25000" lang="en" sz="1565">
                <a:solidFill>
                  <a:schemeClr val="dk1"/>
                </a:solidFill>
              </a:rPr>
              <a:t>target</a:t>
            </a:r>
            <a:endParaRPr sz="1195">
              <a:solidFill>
                <a:schemeClr val="dk1"/>
              </a:solidFill>
            </a:endParaRPr>
          </a:p>
        </p:txBody>
      </p:sp>
      <p:sp>
        <p:nvSpPr>
          <p:cNvPr id="8604" name="Google Shape;8604;p302"/>
          <p:cNvSpPr txBox="1"/>
          <p:nvPr/>
        </p:nvSpPr>
        <p:spPr>
          <a:xfrm>
            <a:off x="0" y="4861955"/>
            <a:ext cx="5688900" cy="27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chemeClr val="dk2"/>
                </a:solidFill>
                <a:latin typeface="Ubuntu"/>
                <a:ea typeface="Ubuntu"/>
                <a:cs typeface="Ubuntu"/>
                <a:sym typeface="Ubuntu"/>
              </a:rPr>
              <a:t>In the original paper False Negative Rate is used as </a:t>
            </a:r>
            <a:r>
              <a:rPr b="1" i="1" lang="en" sz="1200">
                <a:solidFill>
                  <a:schemeClr val="dk2"/>
                </a:solidFill>
                <a:latin typeface="Ubuntu"/>
                <a:ea typeface="Ubuntu"/>
                <a:cs typeface="Ubuntu"/>
                <a:sym typeface="Ubuntu"/>
              </a:rPr>
              <a:t>FNR = 1 - R</a:t>
            </a:r>
            <a:r>
              <a:rPr b="1" baseline="-25000" i="1" lang="en" sz="1200">
                <a:solidFill>
                  <a:schemeClr val="dk2"/>
                </a:solidFill>
                <a:latin typeface="Ubuntu"/>
                <a:ea typeface="Ubuntu"/>
                <a:cs typeface="Ubuntu"/>
                <a:sym typeface="Ubuntu"/>
              </a:rPr>
              <a:t>target</a:t>
            </a:r>
            <a:r>
              <a:rPr b="1" i="1" lang="en" sz="1200">
                <a:solidFill>
                  <a:schemeClr val="dk2"/>
                </a:solidFill>
                <a:latin typeface="Ubuntu"/>
                <a:ea typeface="Ubuntu"/>
                <a:cs typeface="Ubuntu"/>
                <a:sym typeface="Ubuntu"/>
              </a:rPr>
              <a:t> </a:t>
            </a:r>
            <a:r>
              <a:rPr i="1" lang="en" sz="1200">
                <a:solidFill>
                  <a:schemeClr val="dk2"/>
                </a:solidFill>
                <a:latin typeface="Ubuntu"/>
                <a:ea typeface="Ubuntu"/>
                <a:cs typeface="Ubuntu"/>
                <a:sym typeface="Ubuntu"/>
              </a:rPr>
              <a:t> </a:t>
            </a:r>
            <a:endParaRPr i="1" sz="1200">
              <a:solidFill>
                <a:schemeClr val="dk2"/>
              </a:solidFill>
              <a:latin typeface="Ubuntu"/>
              <a:ea typeface="Ubuntu"/>
              <a:cs typeface="Ubuntu"/>
              <a:sym typeface="Ubuntu"/>
            </a:endParaRPr>
          </a:p>
        </p:txBody>
      </p:sp>
    </p:spTree>
  </p:cSld>
  <p:clrMapOvr>
    <a:masterClrMapping/>
  </p:clrMapOvr>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8" name="Shape 8608"/>
        <p:cNvGrpSpPr/>
        <p:nvPr/>
      </p:nvGrpSpPr>
      <p:grpSpPr>
        <a:xfrm>
          <a:off x="0" y="0"/>
          <a:ext cx="0" cy="0"/>
          <a:chOff x="0" y="0"/>
          <a:chExt cx="0" cy="0"/>
        </a:xfrm>
      </p:grpSpPr>
      <p:sp>
        <p:nvSpPr>
          <p:cNvPr id="8609" name="Google Shape;8609;p30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ConANN (IVF)</a:t>
            </a:r>
            <a:endParaRPr>
              <a:latin typeface="Ubuntu"/>
              <a:ea typeface="Ubuntu"/>
              <a:cs typeface="Ubuntu"/>
              <a:sym typeface="Ubuntu"/>
            </a:endParaRPr>
          </a:p>
        </p:txBody>
      </p:sp>
      <p:sp>
        <p:nvSpPr>
          <p:cNvPr id="8610" name="Google Shape;8610;p30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611" name="Google Shape;8611;p303"/>
          <p:cNvSpPr txBox="1"/>
          <p:nvPr/>
        </p:nvSpPr>
        <p:spPr>
          <a:xfrm>
            <a:off x="200" y="114050"/>
            <a:ext cx="91440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Horchidan et al. “ConANN: Conformal Approximate Nearest Neighbor Search” PVLDB 2026.</a:t>
            </a:r>
            <a:endParaRPr sz="900">
              <a:solidFill>
                <a:schemeClr val="dk2"/>
              </a:solidFill>
              <a:latin typeface="Ubuntu"/>
              <a:ea typeface="Ubuntu"/>
              <a:cs typeface="Ubuntu"/>
              <a:sym typeface="Ubuntu"/>
            </a:endParaRPr>
          </a:p>
        </p:txBody>
      </p:sp>
      <p:cxnSp>
        <p:nvCxnSpPr>
          <p:cNvPr id="8612" name="Google Shape;8612;p303"/>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613" name="Google Shape;8613;p303"/>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614" name="Google Shape;8614;p303"/>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615" name="Google Shape;8615;p303"/>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cxnSp>
        <p:nvCxnSpPr>
          <p:cNvPr id="8616" name="Google Shape;8616;p303"/>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617" name="Google Shape;8617;p303"/>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618" name="Google Shape;8618;p303"/>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619" name="Google Shape;8619;p303"/>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620" name="Google Shape;8620;p303"/>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621" name="Google Shape;8621;p303"/>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622" name="Google Shape;8622;p303"/>
          <p:cNvSpPr/>
          <p:nvPr/>
        </p:nvSpPr>
        <p:spPr>
          <a:xfrm>
            <a:off x="7575758" y="30488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623" name="Google Shape;8623;p303"/>
          <p:cNvSpPr/>
          <p:nvPr/>
        </p:nvSpPr>
        <p:spPr>
          <a:xfrm>
            <a:off x="8673591" y="3007116"/>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624" name="Google Shape;8624;p303"/>
          <p:cNvSpPr/>
          <p:nvPr/>
        </p:nvSpPr>
        <p:spPr>
          <a:xfrm>
            <a:off x="7566667"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625" name="Google Shape;8625;p303"/>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626" name="Google Shape;8626;p303"/>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8627" name="Google Shape;8627;p303"/>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628" name="Google Shape;8628;p303"/>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629" name="Google Shape;8629;p303"/>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630" name="Google Shape;8630;p303"/>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631" name="Google Shape;8631;p303"/>
          <p:cNvSpPr/>
          <p:nvPr/>
        </p:nvSpPr>
        <p:spPr>
          <a:xfrm>
            <a:off x="6487497" y="11310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solidFill>
                  <a:schemeClr val="dk1"/>
                </a:solidFill>
                <a:latin typeface="Ubuntu"/>
                <a:ea typeface="Ubuntu"/>
                <a:cs typeface="Ubuntu"/>
                <a:sym typeface="Ubuntu"/>
              </a:rPr>
              <a:t>) → </a:t>
            </a:r>
            <a:r>
              <a:rPr b="1" lang="en" sz="1200">
                <a:solidFill>
                  <a:schemeClr val="accent4"/>
                </a:solidFill>
                <a:latin typeface="Ubuntu"/>
                <a:ea typeface="Ubuntu"/>
                <a:cs typeface="Ubuntu"/>
                <a:sym typeface="Ubuntu"/>
              </a:rPr>
              <a:t>λ=0.1</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632" name="Google Shape;8632;p303"/>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8633" name="Google Shape;8633;p303"/>
          <p:cNvCxnSpPr>
            <a:stCxn id="8632" idx="1"/>
            <a:endCxn id="8622" idx="5"/>
          </p:cNvCxnSpPr>
          <p:nvPr/>
        </p:nvCxnSpPr>
        <p:spPr>
          <a:xfrm rot="10800000">
            <a:off x="7653976" y="3126851"/>
            <a:ext cx="333900" cy="291600"/>
          </a:xfrm>
          <a:prstGeom prst="straightConnector1">
            <a:avLst/>
          </a:prstGeom>
          <a:noFill/>
          <a:ln cap="flat" cmpd="sng" w="19050">
            <a:solidFill>
              <a:schemeClr val="dk2"/>
            </a:solidFill>
            <a:prstDash val="solid"/>
            <a:round/>
            <a:headEnd len="med" w="med" type="none"/>
            <a:tailEnd len="med" w="med" type="triangle"/>
          </a:ln>
        </p:spPr>
      </p:cxnSp>
      <p:sp>
        <p:nvSpPr>
          <p:cNvPr id="8634" name="Google Shape;8634;p303"/>
          <p:cNvSpPr txBox="1"/>
          <p:nvPr/>
        </p:nvSpPr>
        <p:spPr>
          <a:xfrm>
            <a:off x="7181579" y="3184483"/>
            <a:ext cx="7887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Ubuntu"/>
                <a:ea typeface="Ubuntu"/>
                <a:cs typeface="Ubuntu"/>
                <a:sym typeface="Ubuntu"/>
              </a:rPr>
              <a:t>k</a:t>
            </a:r>
            <a:r>
              <a:rPr baseline="-25000" lang="en" sz="1000">
                <a:solidFill>
                  <a:schemeClr val="dk2"/>
                </a:solidFill>
                <a:latin typeface="Ubuntu"/>
                <a:ea typeface="Ubuntu"/>
                <a:cs typeface="Ubuntu"/>
                <a:sym typeface="Ubuntu"/>
              </a:rPr>
              <a:t>th</a:t>
            </a:r>
            <a:r>
              <a:rPr lang="en" sz="1000">
                <a:solidFill>
                  <a:schemeClr val="dk2"/>
                </a:solidFill>
                <a:latin typeface="Ubuntu"/>
                <a:ea typeface="Ubuntu"/>
                <a:cs typeface="Ubuntu"/>
                <a:sym typeface="Ubuntu"/>
              </a:rPr>
              <a:t>= 0 .15</a:t>
            </a:r>
            <a:endParaRPr sz="1000">
              <a:solidFill>
                <a:schemeClr val="dk2"/>
              </a:solidFill>
              <a:latin typeface="Ubuntu"/>
              <a:ea typeface="Ubuntu"/>
              <a:cs typeface="Ubuntu"/>
              <a:sym typeface="Ubuntu"/>
            </a:endParaRPr>
          </a:p>
        </p:txBody>
      </p:sp>
      <p:cxnSp>
        <p:nvCxnSpPr>
          <p:cNvPr id="8635" name="Google Shape;8635;p303"/>
          <p:cNvCxnSpPr>
            <a:stCxn id="8632" idx="3"/>
            <a:endCxn id="8624" idx="7"/>
          </p:cNvCxnSpPr>
          <p:nvPr/>
        </p:nvCxnSpPr>
        <p:spPr>
          <a:xfrm flipH="1">
            <a:off x="7644676" y="3483152"/>
            <a:ext cx="343200" cy="438000"/>
          </a:xfrm>
          <a:prstGeom prst="straightConnector1">
            <a:avLst/>
          </a:prstGeom>
          <a:noFill/>
          <a:ln cap="flat" cmpd="sng" w="19050">
            <a:solidFill>
              <a:schemeClr val="dk2"/>
            </a:solidFill>
            <a:prstDash val="solid"/>
            <a:round/>
            <a:headEnd len="med" w="med" type="none"/>
            <a:tailEnd len="med" w="med" type="triangle"/>
          </a:ln>
        </p:spPr>
      </p:cxnSp>
      <p:cxnSp>
        <p:nvCxnSpPr>
          <p:cNvPr id="8636" name="Google Shape;8636;p303"/>
          <p:cNvCxnSpPr>
            <a:stCxn id="8632" idx="7"/>
            <a:endCxn id="8623" idx="3"/>
          </p:cNvCxnSpPr>
          <p:nvPr/>
        </p:nvCxnSpPr>
        <p:spPr>
          <a:xfrm flipH="1" rot="10800000">
            <a:off x="8052576" y="3085151"/>
            <a:ext cx="634500" cy="333300"/>
          </a:xfrm>
          <a:prstGeom prst="straightConnector1">
            <a:avLst/>
          </a:prstGeom>
          <a:noFill/>
          <a:ln cap="flat" cmpd="sng" w="19050">
            <a:solidFill>
              <a:schemeClr val="accent4"/>
            </a:solidFill>
            <a:prstDash val="solid"/>
            <a:round/>
            <a:headEnd len="med" w="med" type="none"/>
            <a:tailEnd len="med" w="med" type="triangle"/>
          </a:ln>
        </p:spPr>
      </p:cxnSp>
      <p:sp>
        <p:nvSpPr>
          <p:cNvPr id="8637" name="Google Shape;8637;p303"/>
          <p:cNvSpPr txBox="1"/>
          <p:nvPr/>
        </p:nvSpPr>
        <p:spPr>
          <a:xfrm>
            <a:off x="7011512" y="3607644"/>
            <a:ext cx="7887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Ubuntu"/>
                <a:ea typeface="Ubuntu"/>
                <a:cs typeface="Ubuntu"/>
                <a:sym typeface="Ubuntu"/>
              </a:rPr>
              <a:t>k</a:t>
            </a:r>
            <a:r>
              <a:rPr baseline="-25000" lang="en" sz="1000">
                <a:solidFill>
                  <a:schemeClr val="dk2"/>
                </a:solidFill>
                <a:latin typeface="Ubuntu"/>
                <a:ea typeface="Ubuntu"/>
                <a:cs typeface="Ubuntu"/>
                <a:sym typeface="Ubuntu"/>
              </a:rPr>
              <a:t>th</a:t>
            </a:r>
            <a:r>
              <a:rPr lang="en" sz="1000">
                <a:solidFill>
                  <a:schemeClr val="dk2"/>
                </a:solidFill>
                <a:latin typeface="Ubuntu"/>
                <a:ea typeface="Ubuntu"/>
                <a:cs typeface="Ubuntu"/>
                <a:sym typeface="Ubuntu"/>
              </a:rPr>
              <a:t>= 0 .11</a:t>
            </a:r>
            <a:endParaRPr sz="1000">
              <a:solidFill>
                <a:schemeClr val="dk2"/>
              </a:solidFill>
              <a:latin typeface="Ubuntu"/>
              <a:ea typeface="Ubuntu"/>
              <a:cs typeface="Ubuntu"/>
              <a:sym typeface="Ubuntu"/>
            </a:endParaRPr>
          </a:p>
        </p:txBody>
      </p:sp>
      <p:sp>
        <p:nvSpPr>
          <p:cNvPr id="8638" name="Google Shape;8638;p303"/>
          <p:cNvSpPr txBox="1"/>
          <p:nvPr/>
        </p:nvSpPr>
        <p:spPr>
          <a:xfrm>
            <a:off x="8152012" y="3207738"/>
            <a:ext cx="7887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accent4"/>
                </a:solidFill>
                <a:latin typeface="Ubuntu"/>
                <a:ea typeface="Ubuntu"/>
                <a:cs typeface="Ubuntu"/>
                <a:sym typeface="Ubuntu"/>
              </a:rPr>
              <a:t>k</a:t>
            </a:r>
            <a:r>
              <a:rPr baseline="-25000" lang="en" sz="1000">
                <a:solidFill>
                  <a:schemeClr val="accent4"/>
                </a:solidFill>
                <a:latin typeface="Ubuntu"/>
                <a:ea typeface="Ubuntu"/>
                <a:cs typeface="Ubuntu"/>
                <a:sym typeface="Ubuntu"/>
              </a:rPr>
              <a:t>th</a:t>
            </a:r>
            <a:r>
              <a:rPr lang="en" sz="1000">
                <a:solidFill>
                  <a:schemeClr val="accent4"/>
                </a:solidFill>
                <a:latin typeface="Ubuntu"/>
                <a:ea typeface="Ubuntu"/>
                <a:cs typeface="Ubuntu"/>
                <a:sym typeface="Ubuntu"/>
              </a:rPr>
              <a:t>= 0 .08</a:t>
            </a:r>
            <a:endParaRPr sz="1000">
              <a:solidFill>
                <a:schemeClr val="accent4"/>
              </a:solidFill>
              <a:latin typeface="Ubuntu"/>
              <a:ea typeface="Ubuntu"/>
              <a:cs typeface="Ubuntu"/>
              <a:sym typeface="Ubuntu"/>
            </a:endParaRPr>
          </a:p>
        </p:txBody>
      </p:sp>
      <p:sp>
        <p:nvSpPr>
          <p:cNvPr id="8639" name="Google Shape;8639;p303"/>
          <p:cNvSpPr txBox="1"/>
          <p:nvPr>
            <p:ph idx="1" type="body"/>
          </p:nvPr>
        </p:nvSpPr>
        <p:spPr>
          <a:xfrm>
            <a:off x="200" y="1326125"/>
            <a:ext cx="6020400" cy="2673000"/>
          </a:xfrm>
          <a:prstGeom prst="rect">
            <a:avLst/>
          </a:prstGeom>
        </p:spPr>
        <p:txBody>
          <a:bodyPr anchorCtr="0" anchor="t" bIns="91425" lIns="91425" spcFirstLastPara="1" rIns="91425" wrap="square" tIns="91425">
            <a:normAutofit/>
          </a:bodyPr>
          <a:lstStyle/>
          <a:p>
            <a:pPr indent="-327978" lvl="0" marL="457200" rtl="0" algn="l">
              <a:lnSpc>
                <a:spcPct val="95000"/>
              </a:lnSpc>
              <a:spcBef>
                <a:spcPts val="0"/>
              </a:spcBef>
              <a:spcAft>
                <a:spcPts val="0"/>
              </a:spcAft>
              <a:buClr>
                <a:schemeClr val="dk1"/>
              </a:buClr>
              <a:buSzPts val="1565"/>
              <a:buChar char="●"/>
            </a:pPr>
            <a:r>
              <a:rPr lang="en" sz="1565">
                <a:solidFill>
                  <a:schemeClr val="dk1"/>
                </a:solidFill>
              </a:rPr>
              <a:t>Terminates the search using a global </a:t>
            </a:r>
            <a:r>
              <a:rPr b="1" lang="en" sz="1565">
                <a:solidFill>
                  <a:schemeClr val="dk1"/>
                </a:solidFill>
              </a:rPr>
              <a:t>conformal-calibrated</a:t>
            </a:r>
            <a:r>
              <a:rPr lang="en" sz="1565">
                <a:solidFill>
                  <a:schemeClr val="dk1"/>
                </a:solidFill>
              </a:rPr>
              <a:t> </a:t>
            </a:r>
            <a:r>
              <a:rPr b="1" lang="en" sz="1565">
                <a:solidFill>
                  <a:schemeClr val="dk1"/>
                </a:solidFill>
              </a:rPr>
              <a:t>threshold λ</a:t>
            </a:r>
            <a:r>
              <a:rPr lang="en" sz="1565">
                <a:solidFill>
                  <a:schemeClr val="dk1"/>
                </a:solidFill>
              </a:rPr>
              <a:t> that </a:t>
            </a:r>
            <a:r>
              <a:rPr b="1" lang="en" sz="1565">
                <a:solidFill>
                  <a:schemeClr val="dk1"/>
                </a:solidFill>
              </a:rPr>
              <a:t>guarantees</a:t>
            </a:r>
            <a:r>
              <a:rPr lang="en" sz="1565">
                <a:solidFill>
                  <a:schemeClr val="dk1"/>
                </a:solidFill>
              </a:rPr>
              <a:t> reaching target recall in </a:t>
            </a:r>
            <a:r>
              <a:rPr b="1" lang="en" sz="1565">
                <a:solidFill>
                  <a:schemeClr val="dk1"/>
                </a:solidFill>
              </a:rPr>
              <a:t>expectation</a:t>
            </a:r>
            <a:r>
              <a:rPr lang="en" sz="1565">
                <a:solidFill>
                  <a:schemeClr val="dk1"/>
                </a:solidFill>
              </a:rPr>
              <a:t>. </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Terminate once k</a:t>
            </a:r>
            <a:r>
              <a:rPr baseline="-25000" lang="en" sz="1565">
                <a:solidFill>
                  <a:schemeClr val="dk1"/>
                </a:solidFill>
              </a:rPr>
              <a:t>th </a:t>
            </a:r>
            <a:r>
              <a:rPr lang="en" sz="1565">
                <a:solidFill>
                  <a:schemeClr val="dk1"/>
                </a:solidFill>
              </a:rPr>
              <a:t>distance after processing a partition is </a:t>
            </a:r>
            <a:r>
              <a:rPr b="1" lang="en" sz="1565">
                <a:solidFill>
                  <a:schemeClr val="dk1"/>
                </a:solidFill>
              </a:rPr>
              <a:t>k</a:t>
            </a:r>
            <a:r>
              <a:rPr b="1" baseline="-25000" lang="en" sz="1565">
                <a:solidFill>
                  <a:schemeClr val="dk1"/>
                </a:solidFill>
              </a:rPr>
              <a:t>th</a:t>
            </a:r>
            <a:r>
              <a:rPr b="1" lang="en" sz="1565">
                <a:solidFill>
                  <a:schemeClr val="dk1"/>
                </a:solidFill>
              </a:rPr>
              <a:t> ≤ λ</a:t>
            </a:r>
            <a:endParaRPr sz="1565">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27978" lvl="0" marL="457200" rtl="0" algn="l">
              <a:lnSpc>
                <a:spcPct val="95000"/>
              </a:lnSpc>
              <a:spcBef>
                <a:spcPts val="1200"/>
              </a:spcBef>
              <a:spcAft>
                <a:spcPts val="0"/>
              </a:spcAft>
              <a:buClr>
                <a:schemeClr val="dk1"/>
              </a:buClr>
              <a:buSzPts val="1565"/>
              <a:buChar char="●"/>
            </a:pPr>
            <a:r>
              <a:rPr lang="en" sz="1565">
                <a:solidFill>
                  <a:schemeClr val="dk1"/>
                </a:solidFill>
              </a:rPr>
              <a:t>Conformal Risk Control (CRC)</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Find the minimum λ so that the expectation of recall across the queries of workload is 𝔼[R] ≥ R</a:t>
            </a:r>
            <a:r>
              <a:rPr baseline="-25000" lang="en" sz="1565">
                <a:solidFill>
                  <a:schemeClr val="dk1"/>
                </a:solidFill>
              </a:rPr>
              <a:t>target</a:t>
            </a:r>
            <a:endParaRPr sz="1195">
              <a:solidFill>
                <a:schemeClr val="dk1"/>
              </a:solidFill>
            </a:endParaRPr>
          </a:p>
        </p:txBody>
      </p:sp>
      <p:sp>
        <p:nvSpPr>
          <p:cNvPr id="8640" name="Google Shape;8640;p303"/>
          <p:cNvSpPr txBox="1"/>
          <p:nvPr/>
        </p:nvSpPr>
        <p:spPr>
          <a:xfrm>
            <a:off x="0" y="4861955"/>
            <a:ext cx="5688900" cy="27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chemeClr val="dk2"/>
                </a:solidFill>
                <a:latin typeface="Ubuntu"/>
                <a:ea typeface="Ubuntu"/>
                <a:cs typeface="Ubuntu"/>
                <a:sym typeface="Ubuntu"/>
              </a:rPr>
              <a:t>In the original paper False Negative Rate is used as </a:t>
            </a:r>
            <a:r>
              <a:rPr b="1" i="1" lang="en" sz="1200">
                <a:solidFill>
                  <a:schemeClr val="dk2"/>
                </a:solidFill>
                <a:latin typeface="Ubuntu"/>
                <a:ea typeface="Ubuntu"/>
                <a:cs typeface="Ubuntu"/>
                <a:sym typeface="Ubuntu"/>
              </a:rPr>
              <a:t>FNR = 1 - R</a:t>
            </a:r>
            <a:r>
              <a:rPr b="1" baseline="-25000" i="1" lang="en" sz="1200">
                <a:solidFill>
                  <a:schemeClr val="dk2"/>
                </a:solidFill>
                <a:latin typeface="Ubuntu"/>
                <a:ea typeface="Ubuntu"/>
                <a:cs typeface="Ubuntu"/>
                <a:sym typeface="Ubuntu"/>
              </a:rPr>
              <a:t>target</a:t>
            </a:r>
            <a:r>
              <a:rPr b="1" i="1" lang="en" sz="1200">
                <a:solidFill>
                  <a:schemeClr val="dk2"/>
                </a:solidFill>
                <a:latin typeface="Ubuntu"/>
                <a:ea typeface="Ubuntu"/>
                <a:cs typeface="Ubuntu"/>
                <a:sym typeface="Ubuntu"/>
              </a:rPr>
              <a:t> </a:t>
            </a:r>
            <a:r>
              <a:rPr i="1" lang="en" sz="1200">
                <a:solidFill>
                  <a:schemeClr val="dk2"/>
                </a:solidFill>
                <a:latin typeface="Ubuntu"/>
                <a:ea typeface="Ubuntu"/>
                <a:cs typeface="Ubuntu"/>
                <a:sym typeface="Ubuntu"/>
              </a:rPr>
              <a:t> </a:t>
            </a:r>
            <a:endParaRPr i="1" sz="1200">
              <a:solidFill>
                <a:schemeClr val="dk2"/>
              </a:solidFill>
              <a:latin typeface="Ubuntu"/>
              <a:ea typeface="Ubuntu"/>
              <a:cs typeface="Ubuntu"/>
              <a:sym typeface="Ubuntu"/>
            </a:endParaRPr>
          </a:p>
        </p:txBody>
      </p:sp>
      <p:sp>
        <p:nvSpPr>
          <p:cNvPr id="8641" name="Google Shape;8641;p303"/>
          <p:cNvSpPr txBox="1"/>
          <p:nvPr/>
        </p:nvSpPr>
        <p:spPr>
          <a:xfrm>
            <a:off x="8097374" y="2272800"/>
            <a:ext cx="1120500" cy="59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Ubuntu"/>
                <a:ea typeface="Ubuntu"/>
                <a:cs typeface="Ubuntu"/>
                <a:sym typeface="Ubuntu"/>
              </a:rPr>
              <a:t>Terminate after processing P</a:t>
            </a:r>
            <a:r>
              <a:rPr b="1" baseline="-25000" lang="en" sz="1000">
                <a:solidFill>
                  <a:schemeClr val="dk1"/>
                </a:solidFill>
                <a:latin typeface="Ubuntu"/>
                <a:ea typeface="Ubuntu"/>
                <a:cs typeface="Ubuntu"/>
                <a:sym typeface="Ubuntu"/>
              </a:rPr>
              <a:t>3</a:t>
            </a:r>
            <a:r>
              <a:rPr b="1" lang="en" sz="1000">
                <a:solidFill>
                  <a:schemeClr val="dk1"/>
                </a:solidFill>
                <a:latin typeface="Ubuntu"/>
                <a:ea typeface="Ubuntu"/>
                <a:cs typeface="Ubuntu"/>
                <a:sym typeface="Ubuntu"/>
              </a:rPr>
              <a:t>!</a:t>
            </a:r>
            <a:endParaRPr b="1" sz="1000">
              <a:solidFill>
                <a:schemeClr val="dk1"/>
              </a:solidFill>
              <a:latin typeface="Ubuntu"/>
              <a:ea typeface="Ubuntu"/>
              <a:cs typeface="Ubuntu"/>
              <a:sym typeface="Ubuntu"/>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t/>
            </a:r>
            <a:endParaRPr/>
          </a:p>
        </p:txBody>
      </p:sp>
      <p:sp>
        <p:nvSpPr>
          <p:cNvPr id="509" name="Google Shape;509;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p:txBody>
      </p:sp>
      <p:sp>
        <p:nvSpPr>
          <p:cNvPr id="510" name="Google Shape;510;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511" name="Google Shape;511;p52"/>
          <p:cNvPicPr preferRelativeResize="0"/>
          <p:nvPr/>
        </p:nvPicPr>
        <p:blipFill rotWithShape="1">
          <a:blip r:embed="rId3">
            <a:alphaModFix/>
          </a:blip>
          <a:srcRect b="0" l="0" r="0" t="0"/>
          <a:stretch/>
        </p:blipFill>
        <p:spPr>
          <a:xfrm>
            <a:off x="284820" y="445993"/>
            <a:ext cx="5515916" cy="4600082"/>
          </a:xfrm>
          <a:prstGeom prst="rect">
            <a:avLst/>
          </a:prstGeom>
          <a:noFill/>
          <a:ln>
            <a:noFill/>
          </a:ln>
        </p:spPr>
      </p:pic>
    </p:spTree>
  </p:cSld>
  <p:clrMapOvr>
    <a:masterClrMapping/>
  </p:clrMapOvr>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5" name="Shape 8645"/>
        <p:cNvGrpSpPr/>
        <p:nvPr/>
      </p:nvGrpSpPr>
      <p:grpSpPr>
        <a:xfrm>
          <a:off x="0" y="0"/>
          <a:ext cx="0" cy="0"/>
          <a:chOff x="0" y="0"/>
          <a:chExt cx="0" cy="0"/>
        </a:xfrm>
      </p:grpSpPr>
      <p:sp>
        <p:nvSpPr>
          <p:cNvPr id="8646" name="Google Shape;8646;p30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ConANN (IVF)</a:t>
            </a:r>
            <a:endParaRPr>
              <a:latin typeface="Ubuntu"/>
              <a:ea typeface="Ubuntu"/>
              <a:cs typeface="Ubuntu"/>
              <a:sym typeface="Ubuntu"/>
            </a:endParaRPr>
          </a:p>
        </p:txBody>
      </p:sp>
      <p:sp>
        <p:nvSpPr>
          <p:cNvPr id="8647" name="Google Shape;8647;p30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648" name="Google Shape;8648;p304"/>
          <p:cNvSpPr txBox="1"/>
          <p:nvPr/>
        </p:nvSpPr>
        <p:spPr>
          <a:xfrm>
            <a:off x="200" y="114050"/>
            <a:ext cx="91440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Horchidan et al. “ConANN: Conformal Approximate Nearest Neighbor Search” PVLDB 2026.</a:t>
            </a:r>
            <a:endParaRPr sz="900">
              <a:solidFill>
                <a:schemeClr val="dk2"/>
              </a:solidFill>
              <a:latin typeface="Ubuntu"/>
              <a:ea typeface="Ubuntu"/>
              <a:cs typeface="Ubuntu"/>
              <a:sym typeface="Ubuntu"/>
            </a:endParaRPr>
          </a:p>
        </p:txBody>
      </p:sp>
      <p:cxnSp>
        <p:nvCxnSpPr>
          <p:cNvPr id="8649" name="Google Shape;8649;p304"/>
          <p:cNvCxnSpPr/>
          <p:nvPr/>
        </p:nvCxnSpPr>
        <p:spPr>
          <a:xfrm>
            <a:off x="6873706" y="3422588"/>
            <a:ext cx="1287300" cy="303300"/>
          </a:xfrm>
          <a:prstGeom prst="straightConnector1">
            <a:avLst/>
          </a:prstGeom>
          <a:noFill/>
          <a:ln cap="flat" cmpd="sng" w="20725">
            <a:solidFill>
              <a:schemeClr val="dk1"/>
            </a:solidFill>
            <a:prstDash val="solid"/>
            <a:round/>
            <a:headEnd len="med" w="med" type="none"/>
            <a:tailEnd len="med" w="med" type="none"/>
          </a:ln>
        </p:spPr>
      </p:cxnSp>
      <p:cxnSp>
        <p:nvCxnSpPr>
          <p:cNvPr id="8650" name="Google Shape;8650;p304"/>
          <p:cNvCxnSpPr/>
          <p:nvPr/>
        </p:nvCxnSpPr>
        <p:spPr>
          <a:xfrm>
            <a:off x="8154572" y="2366025"/>
            <a:ext cx="13500" cy="1367400"/>
          </a:xfrm>
          <a:prstGeom prst="straightConnector1">
            <a:avLst/>
          </a:prstGeom>
          <a:noFill/>
          <a:ln cap="flat" cmpd="sng" w="20725">
            <a:solidFill>
              <a:schemeClr val="dk1"/>
            </a:solidFill>
            <a:prstDash val="solid"/>
            <a:round/>
            <a:headEnd len="med" w="med" type="none"/>
            <a:tailEnd len="med" w="med" type="none"/>
          </a:ln>
        </p:spPr>
      </p:cxnSp>
      <p:cxnSp>
        <p:nvCxnSpPr>
          <p:cNvPr id="8651" name="Google Shape;8651;p304"/>
          <p:cNvCxnSpPr/>
          <p:nvPr/>
        </p:nvCxnSpPr>
        <p:spPr>
          <a:xfrm>
            <a:off x="8163872" y="3729500"/>
            <a:ext cx="382200" cy="597900"/>
          </a:xfrm>
          <a:prstGeom prst="straightConnector1">
            <a:avLst/>
          </a:prstGeom>
          <a:noFill/>
          <a:ln cap="flat" cmpd="sng" w="20725">
            <a:solidFill>
              <a:schemeClr val="dk1"/>
            </a:solidFill>
            <a:prstDash val="solid"/>
            <a:round/>
            <a:headEnd len="med" w="med" type="none"/>
            <a:tailEnd len="med" w="med" type="none"/>
          </a:ln>
        </p:spPr>
      </p:cxnSp>
      <p:sp>
        <p:nvSpPr>
          <p:cNvPr id="8652" name="Google Shape;8652;p304"/>
          <p:cNvSpPr txBox="1"/>
          <p:nvPr/>
        </p:nvSpPr>
        <p:spPr>
          <a:xfrm>
            <a:off x="7289582" y="2781419"/>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1</a:t>
            </a:r>
            <a:endParaRPr baseline="-25000" sz="1200">
              <a:solidFill>
                <a:schemeClr val="dk2"/>
              </a:solidFill>
              <a:latin typeface="Ubuntu"/>
              <a:ea typeface="Ubuntu"/>
              <a:cs typeface="Ubuntu"/>
              <a:sym typeface="Ubuntu"/>
            </a:endParaRPr>
          </a:p>
        </p:txBody>
      </p:sp>
      <p:cxnSp>
        <p:nvCxnSpPr>
          <p:cNvPr id="8653" name="Google Shape;8653;p304"/>
          <p:cNvCxnSpPr/>
          <p:nvPr/>
        </p:nvCxnSpPr>
        <p:spPr>
          <a:xfrm flipH="1" rot="10800000">
            <a:off x="7040289" y="2368660"/>
            <a:ext cx="1120500" cy="330300"/>
          </a:xfrm>
          <a:prstGeom prst="straightConnector1">
            <a:avLst/>
          </a:prstGeom>
          <a:noFill/>
          <a:ln cap="flat" cmpd="sng" w="20725">
            <a:solidFill>
              <a:schemeClr val="dk1"/>
            </a:solidFill>
            <a:prstDash val="solid"/>
            <a:round/>
            <a:headEnd len="med" w="med" type="none"/>
            <a:tailEnd len="med" w="med" type="none"/>
          </a:ln>
        </p:spPr>
      </p:cxnSp>
      <p:cxnSp>
        <p:nvCxnSpPr>
          <p:cNvPr id="8654" name="Google Shape;8654;p304"/>
          <p:cNvCxnSpPr/>
          <p:nvPr/>
        </p:nvCxnSpPr>
        <p:spPr>
          <a:xfrm flipH="1">
            <a:off x="6868089" y="2689917"/>
            <a:ext cx="172200" cy="732900"/>
          </a:xfrm>
          <a:prstGeom prst="straightConnector1">
            <a:avLst/>
          </a:prstGeom>
          <a:noFill/>
          <a:ln cap="flat" cmpd="sng" w="20725">
            <a:solidFill>
              <a:schemeClr val="dk1"/>
            </a:solidFill>
            <a:prstDash val="solid"/>
            <a:round/>
            <a:headEnd len="med" w="med" type="none"/>
            <a:tailEnd len="med" w="med" type="none"/>
          </a:ln>
        </p:spPr>
      </p:cxnSp>
      <p:cxnSp>
        <p:nvCxnSpPr>
          <p:cNvPr id="8655" name="Google Shape;8655;p304"/>
          <p:cNvCxnSpPr/>
          <p:nvPr/>
        </p:nvCxnSpPr>
        <p:spPr>
          <a:xfrm flipH="1" rot="10800000">
            <a:off x="8157302" y="1711212"/>
            <a:ext cx="844200" cy="657300"/>
          </a:xfrm>
          <a:prstGeom prst="straightConnector1">
            <a:avLst/>
          </a:prstGeom>
          <a:noFill/>
          <a:ln cap="flat" cmpd="sng" w="20725">
            <a:solidFill>
              <a:schemeClr val="dk1"/>
            </a:solidFill>
            <a:prstDash val="solid"/>
            <a:round/>
            <a:headEnd len="med" w="med" type="none"/>
            <a:tailEnd len="med" w="med" type="none"/>
          </a:ln>
        </p:spPr>
      </p:cxnSp>
      <p:cxnSp>
        <p:nvCxnSpPr>
          <p:cNvPr id="8656" name="Google Shape;8656;p304"/>
          <p:cNvCxnSpPr/>
          <p:nvPr/>
        </p:nvCxnSpPr>
        <p:spPr>
          <a:xfrm rot="10800000">
            <a:off x="6800323" y="1893156"/>
            <a:ext cx="242100" cy="807000"/>
          </a:xfrm>
          <a:prstGeom prst="straightConnector1">
            <a:avLst/>
          </a:prstGeom>
          <a:noFill/>
          <a:ln cap="flat" cmpd="sng" w="20725">
            <a:solidFill>
              <a:schemeClr val="dk1"/>
            </a:solidFill>
            <a:prstDash val="solid"/>
            <a:round/>
            <a:headEnd len="med" w="med" type="none"/>
            <a:tailEnd len="med" w="med" type="none"/>
          </a:ln>
        </p:spPr>
      </p:cxnSp>
      <p:cxnSp>
        <p:nvCxnSpPr>
          <p:cNvPr id="8657" name="Google Shape;8657;p304"/>
          <p:cNvCxnSpPr/>
          <p:nvPr/>
        </p:nvCxnSpPr>
        <p:spPr>
          <a:xfrm flipH="1">
            <a:off x="6266940" y="3409802"/>
            <a:ext cx="614100" cy="537900"/>
          </a:xfrm>
          <a:prstGeom prst="straightConnector1">
            <a:avLst/>
          </a:prstGeom>
          <a:noFill/>
          <a:ln cap="flat" cmpd="sng" w="20725">
            <a:solidFill>
              <a:schemeClr val="dk1"/>
            </a:solidFill>
            <a:prstDash val="solid"/>
            <a:round/>
            <a:headEnd len="med" w="med" type="none"/>
            <a:tailEnd len="med" w="med" type="none"/>
          </a:ln>
        </p:spPr>
      </p:cxnSp>
      <p:sp>
        <p:nvSpPr>
          <p:cNvPr id="8658" name="Google Shape;8658;p304"/>
          <p:cNvSpPr/>
          <p:nvPr/>
        </p:nvSpPr>
        <p:spPr>
          <a:xfrm>
            <a:off x="6320867" y="270101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659" name="Google Shape;8659;p304"/>
          <p:cNvSpPr/>
          <p:nvPr/>
        </p:nvSpPr>
        <p:spPr>
          <a:xfrm>
            <a:off x="7575758" y="3048897"/>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660" name="Google Shape;8660;p304"/>
          <p:cNvSpPr/>
          <p:nvPr/>
        </p:nvSpPr>
        <p:spPr>
          <a:xfrm>
            <a:off x="8673591" y="3007116"/>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661" name="Google Shape;8661;p304"/>
          <p:cNvSpPr/>
          <p:nvPr/>
        </p:nvSpPr>
        <p:spPr>
          <a:xfrm>
            <a:off x="7566667" y="3907619"/>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662" name="Google Shape;8662;p304"/>
          <p:cNvSpPr/>
          <p:nvPr/>
        </p:nvSpPr>
        <p:spPr>
          <a:xfrm>
            <a:off x="7723993" y="216343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8663" name="Google Shape;8663;p304"/>
          <p:cNvSpPr txBox="1"/>
          <p:nvPr/>
        </p:nvSpPr>
        <p:spPr>
          <a:xfrm>
            <a:off x="7175985" y="3883612"/>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Ubuntu"/>
                <a:ea typeface="Ubuntu"/>
                <a:cs typeface="Ubuntu"/>
                <a:sym typeface="Ubuntu"/>
              </a:rPr>
              <a:t>C</a:t>
            </a:r>
            <a:r>
              <a:rPr baseline="-25000" lang="en" sz="1200">
                <a:solidFill>
                  <a:schemeClr val="dk2"/>
                </a:solidFill>
                <a:latin typeface="Ubuntu"/>
                <a:ea typeface="Ubuntu"/>
                <a:cs typeface="Ubuntu"/>
                <a:sym typeface="Ubuntu"/>
              </a:rPr>
              <a:t>2</a:t>
            </a:r>
            <a:endParaRPr sz="1200">
              <a:solidFill>
                <a:schemeClr val="dk2"/>
              </a:solidFill>
              <a:latin typeface="Ubuntu"/>
              <a:ea typeface="Ubuntu"/>
              <a:cs typeface="Ubuntu"/>
              <a:sym typeface="Ubuntu"/>
            </a:endParaRPr>
          </a:p>
        </p:txBody>
      </p:sp>
      <p:sp>
        <p:nvSpPr>
          <p:cNvPr id="8664" name="Google Shape;8664;p304"/>
          <p:cNvSpPr txBox="1"/>
          <p:nvPr/>
        </p:nvSpPr>
        <p:spPr>
          <a:xfrm>
            <a:off x="8727278" y="2734424"/>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3</a:t>
            </a:r>
            <a:endParaRPr sz="1200">
              <a:solidFill>
                <a:schemeClr val="dk1"/>
              </a:solidFill>
              <a:latin typeface="Ubuntu"/>
              <a:ea typeface="Ubuntu"/>
              <a:cs typeface="Ubuntu"/>
              <a:sym typeface="Ubuntu"/>
            </a:endParaRPr>
          </a:p>
        </p:txBody>
      </p:sp>
      <p:sp>
        <p:nvSpPr>
          <p:cNvPr id="8665" name="Google Shape;8665;p304"/>
          <p:cNvSpPr txBox="1"/>
          <p:nvPr/>
        </p:nvSpPr>
        <p:spPr>
          <a:xfrm>
            <a:off x="7566217" y="1725077"/>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4</a:t>
            </a:r>
            <a:endParaRPr baseline="-25000" sz="1200">
              <a:solidFill>
                <a:schemeClr val="dk1"/>
              </a:solidFill>
              <a:latin typeface="Ubuntu"/>
              <a:ea typeface="Ubuntu"/>
              <a:cs typeface="Ubuntu"/>
              <a:sym typeface="Ubuntu"/>
            </a:endParaRPr>
          </a:p>
        </p:txBody>
      </p:sp>
      <p:sp>
        <p:nvSpPr>
          <p:cNvPr id="8666" name="Google Shape;8666;p304"/>
          <p:cNvSpPr txBox="1"/>
          <p:nvPr/>
        </p:nvSpPr>
        <p:spPr>
          <a:xfrm>
            <a:off x="5938781" y="2458585"/>
            <a:ext cx="376500" cy="36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Ubuntu"/>
                <a:ea typeface="Ubuntu"/>
                <a:cs typeface="Ubuntu"/>
                <a:sym typeface="Ubuntu"/>
              </a:rPr>
              <a:t>C</a:t>
            </a:r>
            <a:r>
              <a:rPr baseline="-25000" lang="en" sz="1200">
                <a:solidFill>
                  <a:schemeClr val="dk1"/>
                </a:solidFill>
                <a:latin typeface="Ubuntu"/>
                <a:ea typeface="Ubuntu"/>
                <a:cs typeface="Ubuntu"/>
                <a:sym typeface="Ubuntu"/>
              </a:rPr>
              <a:t>5</a:t>
            </a:r>
            <a:endParaRPr sz="1200">
              <a:solidFill>
                <a:schemeClr val="dk1"/>
              </a:solidFill>
              <a:latin typeface="Ubuntu"/>
              <a:ea typeface="Ubuntu"/>
              <a:cs typeface="Ubuntu"/>
              <a:sym typeface="Ubuntu"/>
            </a:endParaRPr>
          </a:p>
        </p:txBody>
      </p:sp>
      <p:sp>
        <p:nvSpPr>
          <p:cNvPr id="8667" name="Google Shape;8667;p304"/>
          <p:cNvSpPr txBox="1"/>
          <p:nvPr/>
        </p:nvSpPr>
        <p:spPr>
          <a:xfrm>
            <a:off x="5937097" y="1303788"/>
            <a:ext cx="3160500" cy="30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1"/>
                </a:solidFill>
                <a:latin typeface="Ubuntu"/>
                <a:ea typeface="Ubuntu"/>
                <a:cs typeface="Ubuntu"/>
                <a:sym typeface="Ubuntu"/>
              </a:rPr>
              <a:t>IVF partitions P</a:t>
            </a:r>
            <a:r>
              <a:rPr baseline="-25000" lang="en" sz="1100">
                <a:solidFill>
                  <a:schemeClr val="dk1"/>
                </a:solidFill>
                <a:latin typeface="Ubuntu"/>
                <a:ea typeface="Ubuntu"/>
                <a:cs typeface="Ubuntu"/>
                <a:sym typeface="Ubuntu"/>
              </a:rPr>
              <a:t>1 </a:t>
            </a:r>
            <a:r>
              <a:rPr lang="en" sz="1100">
                <a:solidFill>
                  <a:schemeClr val="dk1"/>
                </a:solidFill>
                <a:latin typeface="Ubuntu"/>
                <a:ea typeface="Ubuntu"/>
                <a:cs typeface="Ubuntu"/>
                <a:sym typeface="Ubuntu"/>
              </a:rPr>
              <a:t>– P</a:t>
            </a:r>
            <a:r>
              <a:rPr baseline="-25000" lang="en" sz="1100">
                <a:solidFill>
                  <a:schemeClr val="dk1"/>
                </a:solidFill>
                <a:latin typeface="Ubuntu"/>
                <a:ea typeface="Ubuntu"/>
                <a:cs typeface="Ubuntu"/>
                <a:sym typeface="Ubuntu"/>
              </a:rPr>
              <a:t>5</a:t>
            </a:r>
            <a:r>
              <a:rPr lang="en" sz="1100">
                <a:solidFill>
                  <a:schemeClr val="dk1"/>
                </a:solidFill>
                <a:latin typeface="Ubuntu"/>
                <a:ea typeface="Ubuntu"/>
                <a:cs typeface="Ubuntu"/>
                <a:sym typeface="Ubuntu"/>
              </a:rPr>
              <a:t> with centroids </a:t>
            </a:r>
            <a:r>
              <a:rPr lang="en" sz="1100">
                <a:solidFill>
                  <a:srgbClr val="4A86E8"/>
                </a:solidFill>
                <a:latin typeface="Ubuntu"/>
                <a:ea typeface="Ubuntu"/>
                <a:cs typeface="Ubuntu"/>
                <a:sym typeface="Ubuntu"/>
              </a:rPr>
              <a:t>C</a:t>
            </a:r>
            <a:r>
              <a:rPr baseline="-25000" lang="en" sz="1100">
                <a:solidFill>
                  <a:srgbClr val="4A86E8"/>
                </a:solidFill>
                <a:latin typeface="Ubuntu"/>
                <a:ea typeface="Ubuntu"/>
                <a:cs typeface="Ubuntu"/>
                <a:sym typeface="Ubuntu"/>
              </a:rPr>
              <a:t>1</a:t>
            </a:r>
            <a:r>
              <a:rPr lang="en" sz="1100">
                <a:solidFill>
                  <a:srgbClr val="4A86E8"/>
                </a:solidFill>
                <a:latin typeface="Ubuntu"/>
                <a:ea typeface="Ubuntu"/>
                <a:cs typeface="Ubuntu"/>
                <a:sym typeface="Ubuntu"/>
              </a:rPr>
              <a:t>– C</a:t>
            </a:r>
            <a:r>
              <a:rPr baseline="-25000" lang="en" sz="1100">
                <a:solidFill>
                  <a:srgbClr val="4A86E8"/>
                </a:solidFill>
                <a:latin typeface="Ubuntu"/>
                <a:ea typeface="Ubuntu"/>
                <a:cs typeface="Ubuntu"/>
                <a:sym typeface="Ubuntu"/>
              </a:rPr>
              <a:t>5</a:t>
            </a:r>
            <a:endParaRPr baseline="-25000" sz="1100">
              <a:solidFill>
                <a:srgbClr val="4A86E8"/>
              </a:solidFill>
              <a:latin typeface="Ubuntu"/>
              <a:ea typeface="Ubuntu"/>
              <a:cs typeface="Ubuntu"/>
              <a:sym typeface="Ubuntu"/>
            </a:endParaRPr>
          </a:p>
        </p:txBody>
      </p:sp>
      <p:sp>
        <p:nvSpPr>
          <p:cNvPr id="8668" name="Google Shape;8668;p304"/>
          <p:cNvSpPr/>
          <p:nvPr/>
        </p:nvSpPr>
        <p:spPr>
          <a:xfrm>
            <a:off x="6487497" y="1131075"/>
            <a:ext cx="22680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rgbClr val="C00000"/>
                </a:solidFill>
                <a:latin typeface="Ubuntu"/>
                <a:ea typeface="Ubuntu"/>
                <a:cs typeface="Ubuntu"/>
                <a:sym typeface="Ubuntu"/>
              </a:rPr>
              <a:t>q</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solidFill>
                  <a:schemeClr val="dk1"/>
                </a:solidFill>
                <a:latin typeface="Ubuntu"/>
                <a:ea typeface="Ubuntu"/>
                <a:cs typeface="Ubuntu"/>
                <a:sym typeface="Ubuntu"/>
              </a:rPr>
              <a:t>) → </a:t>
            </a:r>
            <a:r>
              <a:rPr b="1" lang="en" sz="1200">
                <a:solidFill>
                  <a:schemeClr val="accent4"/>
                </a:solidFill>
                <a:latin typeface="Ubuntu"/>
                <a:ea typeface="Ubuntu"/>
                <a:cs typeface="Ubuntu"/>
                <a:sym typeface="Ubuntu"/>
              </a:rPr>
              <a:t>λ=0.1</a:t>
            </a:r>
            <a:r>
              <a:rPr b="1" lang="en" sz="1200">
                <a:latin typeface="Ubuntu"/>
                <a:ea typeface="Ubuntu"/>
                <a:cs typeface="Ubuntu"/>
                <a:sym typeface="Ubuntu"/>
              </a:rPr>
              <a:t> </a:t>
            </a:r>
            <a:endParaRPr b="1" sz="1200">
              <a:solidFill>
                <a:schemeClr val="accent4"/>
              </a:solidFill>
              <a:latin typeface="Ubuntu"/>
              <a:ea typeface="Ubuntu"/>
              <a:cs typeface="Ubuntu"/>
              <a:sym typeface="Ubuntu"/>
            </a:endParaRPr>
          </a:p>
        </p:txBody>
      </p:sp>
      <p:sp>
        <p:nvSpPr>
          <p:cNvPr id="8669" name="Google Shape;8669;p304"/>
          <p:cNvSpPr/>
          <p:nvPr/>
        </p:nvSpPr>
        <p:spPr>
          <a:xfrm>
            <a:off x="7974476" y="3405051"/>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cxnSp>
        <p:nvCxnSpPr>
          <p:cNvPr id="8670" name="Google Shape;8670;p304"/>
          <p:cNvCxnSpPr>
            <a:stCxn id="8669" idx="1"/>
            <a:endCxn id="8659" idx="5"/>
          </p:cNvCxnSpPr>
          <p:nvPr/>
        </p:nvCxnSpPr>
        <p:spPr>
          <a:xfrm rot="10800000">
            <a:off x="7653976" y="3126851"/>
            <a:ext cx="333900" cy="291600"/>
          </a:xfrm>
          <a:prstGeom prst="straightConnector1">
            <a:avLst/>
          </a:prstGeom>
          <a:noFill/>
          <a:ln cap="flat" cmpd="sng" w="19050">
            <a:solidFill>
              <a:schemeClr val="dk2"/>
            </a:solidFill>
            <a:prstDash val="solid"/>
            <a:round/>
            <a:headEnd len="med" w="med" type="none"/>
            <a:tailEnd len="med" w="med" type="triangle"/>
          </a:ln>
        </p:spPr>
      </p:cxnSp>
      <p:sp>
        <p:nvSpPr>
          <p:cNvPr id="8671" name="Google Shape;8671;p304"/>
          <p:cNvSpPr txBox="1"/>
          <p:nvPr/>
        </p:nvSpPr>
        <p:spPr>
          <a:xfrm>
            <a:off x="8097374" y="2272800"/>
            <a:ext cx="1120500" cy="59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Ubuntu"/>
                <a:ea typeface="Ubuntu"/>
                <a:cs typeface="Ubuntu"/>
                <a:sym typeface="Ubuntu"/>
              </a:rPr>
              <a:t>Terminate after processing P</a:t>
            </a:r>
            <a:r>
              <a:rPr b="1" baseline="-25000" lang="en" sz="1000">
                <a:solidFill>
                  <a:schemeClr val="dk1"/>
                </a:solidFill>
                <a:latin typeface="Ubuntu"/>
                <a:ea typeface="Ubuntu"/>
                <a:cs typeface="Ubuntu"/>
                <a:sym typeface="Ubuntu"/>
              </a:rPr>
              <a:t>3</a:t>
            </a:r>
            <a:r>
              <a:rPr b="1" lang="en" sz="1000">
                <a:solidFill>
                  <a:schemeClr val="dk1"/>
                </a:solidFill>
                <a:latin typeface="Ubuntu"/>
                <a:ea typeface="Ubuntu"/>
                <a:cs typeface="Ubuntu"/>
                <a:sym typeface="Ubuntu"/>
              </a:rPr>
              <a:t>!</a:t>
            </a:r>
            <a:endParaRPr b="1" sz="1000">
              <a:solidFill>
                <a:schemeClr val="dk1"/>
              </a:solidFill>
              <a:latin typeface="Ubuntu"/>
              <a:ea typeface="Ubuntu"/>
              <a:cs typeface="Ubuntu"/>
              <a:sym typeface="Ubuntu"/>
            </a:endParaRPr>
          </a:p>
        </p:txBody>
      </p:sp>
      <p:sp>
        <p:nvSpPr>
          <p:cNvPr id="8672" name="Google Shape;8672;p304"/>
          <p:cNvSpPr txBox="1"/>
          <p:nvPr/>
        </p:nvSpPr>
        <p:spPr>
          <a:xfrm>
            <a:off x="7181579" y="3184483"/>
            <a:ext cx="7887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Ubuntu"/>
                <a:ea typeface="Ubuntu"/>
                <a:cs typeface="Ubuntu"/>
                <a:sym typeface="Ubuntu"/>
              </a:rPr>
              <a:t>k</a:t>
            </a:r>
            <a:r>
              <a:rPr baseline="-25000" lang="en" sz="1000">
                <a:solidFill>
                  <a:schemeClr val="dk2"/>
                </a:solidFill>
                <a:latin typeface="Ubuntu"/>
                <a:ea typeface="Ubuntu"/>
                <a:cs typeface="Ubuntu"/>
                <a:sym typeface="Ubuntu"/>
              </a:rPr>
              <a:t>th</a:t>
            </a:r>
            <a:r>
              <a:rPr lang="en" sz="1000">
                <a:solidFill>
                  <a:schemeClr val="dk2"/>
                </a:solidFill>
                <a:latin typeface="Ubuntu"/>
                <a:ea typeface="Ubuntu"/>
                <a:cs typeface="Ubuntu"/>
                <a:sym typeface="Ubuntu"/>
              </a:rPr>
              <a:t>= 0 .15</a:t>
            </a:r>
            <a:endParaRPr sz="1000">
              <a:solidFill>
                <a:schemeClr val="dk2"/>
              </a:solidFill>
              <a:latin typeface="Ubuntu"/>
              <a:ea typeface="Ubuntu"/>
              <a:cs typeface="Ubuntu"/>
              <a:sym typeface="Ubuntu"/>
            </a:endParaRPr>
          </a:p>
        </p:txBody>
      </p:sp>
      <p:cxnSp>
        <p:nvCxnSpPr>
          <p:cNvPr id="8673" name="Google Shape;8673;p304"/>
          <p:cNvCxnSpPr>
            <a:stCxn id="8669" idx="3"/>
            <a:endCxn id="8661" idx="7"/>
          </p:cNvCxnSpPr>
          <p:nvPr/>
        </p:nvCxnSpPr>
        <p:spPr>
          <a:xfrm flipH="1">
            <a:off x="7644676" y="3483152"/>
            <a:ext cx="343200" cy="438000"/>
          </a:xfrm>
          <a:prstGeom prst="straightConnector1">
            <a:avLst/>
          </a:prstGeom>
          <a:noFill/>
          <a:ln cap="flat" cmpd="sng" w="19050">
            <a:solidFill>
              <a:schemeClr val="dk2"/>
            </a:solidFill>
            <a:prstDash val="solid"/>
            <a:round/>
            <a:headEnd len="med" w="med" type="none"/>
            <a:tailEnd len="med" w="med" type="triangle"/>
          </a:ln>
        </p:spPr>
      </p:cxnSp>
      <p:cxnSp>
        <p:nvCxnSpPr>
          <p:cNvPr id="8674" name="Google Shape;8674;p304"/>
          <p:cNvCxnSpPr>
            <a:stCxn id="8669" idx="7"/>
            <a:endCxn id="8660" idx="3"/>
          </p:cNvCxnSpPr>
          <p:nvPr/>
        </p:nvCxnSpPr>
        <p:spPr>
          <a:xfrm flipH="1" rot="10800000">
            <a:off x="8052576" y="3085151"/>
            <a:ext cx="634500" cy="333300"/>
          </a:xfrm>
          <a:prstGeom prst="straightConnector1">
            <a:avLst/>
          </a:prstGeom>
          <a:noFill/>
          <a:ln cap="flat" cmpd="sng" w="19050">
            <a:solidFill>
              <a:schemeClr val="accent4"/>
            </a:solidFill>
            <a:prstDash val="solid"/>
            <a:round/>
            <a:headEnd len="med" w="med" type="none"/>
            <a:tailEnd len="med" w="med" type="triangle"/>
          </a:ln>
        </p:spPr>
      </p:cxnSp>
      <p:sp>
        <p:nvSpPr>
          <p:cNvPr id="8675" name="Google Shape;8675;p304"/>
          <p:cNvSpPr txBox="1"/>
          <p:nvPr/>
        </p:nvSpPr>
        <p:spPr>
          <a:xfrm>
            <a:off x="7011512" y="3607644"/>
            <a:ext cx="7887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dk2"/>
                </a:solidFill>
                <a:latin typeface="Ubuntu"/>
                <a:ea typeface="Ubuntu"/>
                <a:cs typeface="Ubuntu"/>
                <a:sym typeface="Ubuntu"/>
              </a:rPr>
              <a:t>k</a:t>
            </a:r>
            <a:r>
              <a:rPr baseline="-25000" lang="en" sz="1000">
                <a:solidFill>
                  <a:schemeClr val="dk2"/>
                </a:solidFill>
                <a:latin typeface="Ubuntu"/>
                <a:ea typeface="Ubuntu"/>
                <a:cs typeface="Ubuntu"/>
                <a:sym typeface="Ubuntu"/>
              </a:rPr>
              <a:t>th</a:t>
            </a:r>
            <a:r>
              <a:rPr lang="en" sz="1000">
                <a:solidFill>
                  <a:schemeClr val="dk2"/>
                </a:solidFill>
                <a:latin typeface="Ubuntu"/>
                <a:ea typeface="Ubuntu"/>
                <a:cs typeface="Ubuntu"/>
                <a:sym typeface="Ubuntu"/>
              </a:rPr>
              <a:t>= 0 .11</a:t>
            </a:r>
            <a:endParaRPr sz="1000">
              <a:solidFill>
                <a:schemeClr val="dk2"/>
              </a:solidFill>
              <a:latin typeface="Ubuntu"/>
              <a:ea typeface="Ubuntu"/>
              <a:cs typeface="Ubuntu"/>
              <a:sym typeface="Ubuntu"/>
            </a:endParaRPr>
          </a:p>
        </p:txBody>
      </p:sp>
      <p:sp>
        <p:nvSpPr>
          <p:cNvPr id="8676" name="Google Shape;8676;p304"/>
          <p:cNvSpPr txBox="1"/>
          <p:nvPr/>
        </p:nvSpPr>
        <p:spPr>
          <a:xfrm>
            <a:off x="8152012" y="3207738"/>
            <a:ext cx="788700" cy="2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accent4"/>
                </a:solidFill>
                <a:latin typeface="Ubuntu"/>
                <a:ea typeface="Ubuntu"/>
                <a:cs typeface="Ubuntu"/>
                <a:sym typeface="Ubuntu"/>
              </a:rPr>
              <a:t>k</a:t>
            </a:r>
            <a:r>
              <a:rPr baseline="-25000" lang="en" sz="1000">
                <a:solidFill>
                  <a:schemeClr val="accent4"/>
                </a:solidFill>
                <a:latin typeface="Ubuntu"/>
                <a:ea typeface="Ubuntu"/>
                <a:cs typeface="Ubuntu"/>
                <a:sym typeface="Ubuntu"/>
              </a:rPr>
              <a:t>th</a:t>
            </a:r>
            <a:r>
              <a:rPr lang="en" sz="1000">
                <a:solidFill>
                  <a:schemeClr val="accent4"/>
                </a:solidFill>
                <a:latin typeface="Ubuntu"/>
                <a:ea typeface="Ubuntu"/>
                <a:cs typeface="Ubuntu"/>
                <a:sym typeface="Ubuntu"/>
              </a:rPr>
              <a:t>= 0 .08</a:t>
            </a:r>
            <a:endParaRPr sz="1000">
              <a:solidFill>
                <a:schemeClr val="accent4"/>
              </a:solidFill>
              <a:latin typeface="Ubuntu"/>
              <a:ea typeface="Ubuntu"/>
              <a:cs typeface="Ubuntu"/>
              <a:sym typeface="Ubuntu"/>
            </a:endParaRPr>
          </a:p>
        </p:txBody>
      </p:sp>
      <p:sp>
        <p:nvSpPr>
          <p:cNvPr id="8677" name="Google Shape;8677;p304"/>
          <p:cNvSpPr txBox="1"/>
          <p:nvPr>
            <p:ph idx="1" type="body"/>
          </p:nvPr>
        </p:nvSpPr>
        <p:spPr>
          <a:xfrm>
            <a:off x="200" y="1326125"/>
            <a:ext cx="6020400" cy="2673000"/>
          </a:xfrm>
          <a:prstGeom prst="rect">
            <a:avLst/>
          </a:prstGeom>
        </p:spPr>
        <p:txBody>
          <a:bodyPr anchorCtr="0" anchor="t" bIns="91425" lIns="91425" spcFirstLastPara="1" rIns="91425" wrap="square" tIns="91425">
            <a:normAutofit/>
          </a:bodyPr>
          <a:lstStyle/>
          <a:p>
            <a:pPr indent="-327978" lvl="0" marL="457200" rtl="0" algn="l">
              <a:lnSpc>
                <a:spcPct val="95000"/>
              </a:lnSpc>
              <a:spcBef>
                <a:spcPts val="0"/>
              </a:spcBef>
              <a:spcAft>
                <a:spcPts val="0"/>
              </a:spcAft>
              <a:buClr>
                <a:schemeClr val="dk1"/>
              </a:buClr>
              <a:buSzPts val="1565"/>
              <a:buChar char="●"/>
            </a:pPr>
            <a:r>
              <a:rPr lang="en" sz="1565">
                <a:solidFill>
                  <a:schemeClr val="dk1"/>
                </a:solidFill>
              </a:rPr>
              <a:t>Terminates the search using a global </a:t>
            </a:r>
            <a:r>
              <a:rPr b="1" lang="en" sz="1565">
                <a:solidFill>
                  <a:schemeClr val="dk1"/>
                </a:solidFill>
              </a:rPr>
              <a:t>conformal-calibrated</a:t>
            </a:r>
            <a:r>
              <a:rPr lang="en" sz="1565">
                <a:solidFill>
                  <a:schemeClr val="dk1"/>
                </a:solidFill>
              </a:rPr>
              <a:t> </a:t>
            </a:r>
            <a:r>
              <a:rPr b="1" lang="en" sz="1565">
                <a:solidFill>
                  <a:schemeClr val="dk1"/>
                </a:solidFill>
              </a:rPr>
              <a:t>threshold λ</a:t>
            </a:r>
            <a:r>
              <a:rPr lang="en" sz="1565">
                <a:solidFill>
                  <a:schemeClr val="dk1"/>
                </a:solidFill>
              </a:rPr>
              <a:t> that </a:t>
            </a:r>
            <a:r>
              <a:rPr b="1" lang="en" sz="1565">
                <a:solidFill>
                  <a:schemeClr val="dk1"/>
                </a:solidFill>
              </a:rPr>
              <a:t>guarantees</a:t>
            </a:r>
            <a:r>
              <a:rPr lang="en" sz="1565">
                <a:solidFill>
                  <a:schemeClr val="dk1"/>
                </a:solidFill>
              </a:rPr>
              <a:t> reaching target recall in </a:t>
            </a:r>
            <a:r>
              <a:rPr b="1" lang="en" sz="1565">
                <a:solidFill>
                  <a:schemeClr val="dk1"/>
                </a:solidFill>
              </a:rPr>
              <a:t>expectation</a:t>
            </a:r>
            <a:r>
              <a:rPr lang="en" sz="1565">
                <a:solidFill>
                  <a:schemeClr val="dk1"/>
                </a:solidFill>
              </a:rPr>
              <a:t>. </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Terminate once k</a:t>
            </a:r>
            <a:r>
              <a:rPr baseline="-25000" lang="en" sz="1565">
                <a:solidFill>
                  <a:schemeClr val="dk1"/>
                </a:solidFill>
              </a:rPr>
              <a:t>th </a:t>
            </a:r>
            <a:r>
              <a:rPr lang="en" sz="1565">
                <a:solidFill>
                  <a:schemeClr val="dk1"/>
                </a:solidFill>
              </a:rPr>
              <a:t>distance after processing a partition is </a:t>
            </a:r>
            <a:r>
              <a:rPr b="1" lang="en" sz="1565">
                <a:solidFill>
                  <a:schemeClr val="dk1"/>
                </a:solidFill>
              </a:rPr>
              <a:t>k</a:t>
            </a:r>
            <a:r>
              <a:rPr b="1" baseline="-25000" lang="en" sz="1565">
                <a:solidFill>
                  <a:schemeClr val="dk1"/>
                </a:solidFill>
              </a:rPr>
              <a:t>th</a:t>
            </a:r>
            <a:r>
              <a:rPr b="1" lang="en" sz="1565">
                <a:solidFill>
                  <a:schemeClr val="dk1"/>
                </a:solidFill>
              </a:rPr>
              <a:t> ≤ λ</a:t>
            </a:r>
            <a:endParaRPr sz="1565">
              <a:solidFill>
                <a:schemeClr val="dk1"/>
              </a:solidFill>
            </a:endParaRPr>
          </a:p>
          <a:p>
            <a:pPr indent="0" lvl="0" marL="457200" rtl="0" algn="l">
              <a:lnSpc>
                <a:spcPct val="95000"/>
              </a:lnSpc>
              <a:spcBef>
                <a:spcPts val="1200"/>
              </a:spcBef>
              <a:spcAft>
                <a:spcPts val="0"/>
              </a:spcAft>
              <a:buNone/>
            </a:pPr>
            <a:r>
              <a:t/>
            </a:r>
            <a:endParaRPr sz="1000">
              <a:solidFill>
                <a:schemeClr val="dk1"/>
              </a:solidFill>
            </a:endParaRPr>
          </a:p>
          <a:p>
            <a:pPr indent="-327978" lvl="0" marL="457200" rtl="0" algn="l">
              <a:lnSpc>
                <a:spcPct val="95000"/>
              </a:lnSpc>
              <a:spcBef>
                <a:spcPts val="1200"/>
              </a:spcBef>
              <a:spcAft>
                <a:spcPts val="0"/>
              </a:spcAft>
              <a:buClr>
                <a:schemeClr val="dk1"/>
              </a:buClr>
              <a:buSzPts val="1565"/>
              <a:buChar char="●"/>
            </a:pPr>
            <a:r>
              <a:rPr lang="en" sz="1565">
                <a:solidFill>
                  <a:schemeClr val="dk1"/>
                </a:solidFill>
              </a:rPr>
              <a:t>Conformal Risk Control (CRC)</a:t>
            </a:r>
            <a:endParaRPr sz="1565">
              <a:solidFill>
                <a:schemeClr val="dk1"/>
              </a:solidFill>
            </a:endParaRPr>
          </a:p>
          <a:p>
            <a:pPr indent="-327978" lvl="1" marL="914400" rtl="0" algn="l">
              <a:lnSpc>
                <a:spcPct val="95000"/>
              </a:lnSpc>
              <a:spcBef>
                <a:spcPts val="0"/>
              </a:spcBef>
              <a:spcAft>
                <a:spcPts val="0"/>
              </a:spcAft>
              <a:buClr>
                <a:schemeClr val="dk1"/>
              </a:buClr>
              <a:buSzPts val="1565"/>
              <a:buChar char="○"/>
            </a:pPr>
            <a:r>
              <a:rPr lang="en" sz="1565">
                <a:solidFill>
                  <a:schemeClr val="dk1"/>
                </a:solidFill>
              </a:rPr>
              <a:t>Find the minimum λ so that the expectation of recall across the queries of workload is 𝔼[R] ≥ R</a:t>
            </a:r>
            <a:r>
              <a:rPr baseline="-25000" lang="en" sz="1565">
                <a:solidFill>
                  <a:schemeClr val="dk1"/>
                </a:solidFill>
              </a:rPr>
              <a:t>target</a:t>
            </a:r>
            <a:endParaRPr sz="1195">
              <a:solidFill>
                <a:schemeClr val="dk1"/>
              </a:solidFill>
            </a:endParaRPr>
          </a:p>
        </p:txBody>
      </p:sp>
      <p:sp>
        <p:nvSpPr>
          <p:cNvPr id="8678" name="Google Shape;8678;p304"/>
          <p:cNvSpPr txBox="1"/>
          <p:nvPr/>
        </p:nvSpPr>
        <p:spPr>
          <a:xfrm>
            <a:off x="0" y="4861955"/>
            <a:ext cx="5688900" cy="27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chemeClr val="dk2"/>
                </a:solidFill>
                <a:latin typeface="Ubuntu"/>
                <a:ea typeface="Ubuntu"/>
                <a:cs typeface="Ubuntu"/>
                <a:sym typeface="Ubuntu"/>
              </a:rPr>
              <a:t>In the original paper False Negative Rate is used as </a:t>
            </a:r>
            <a:r>
              <a:rPr b="1" i="1" lang="en" sz="1200">
                <a:solidFill>
                  <a:schemeClr val="dk2"/>
                </a:solidFill>
                <a:latin typeface="Ubuntu"/>
                <a:ea typeface="Ubuntu"/>
                <a:cs typeface="Ubuntu"/>
                <a:sym typeface="Ubuntu"/>
              </a:rPr>
              <a:t>FNR = 1 - R</a:t>
            </a:r>
            <a:r>
              <a:rPr b="1" baseline="-25000" i="1" lang="en" sz="1200">
                <a:solidFill>
                  <a:schemeClr val="dk2"/>
                </a:solidFill>
                <a:latin typeface="Ubuntu"/>
                <a:ea typeface="Ubuntu"/>
                <a:cs typeface="Ubuntu"/>
                <a:sym typeface="Ubuntu"/>
              </a:rPr>
              <a:t>target</a:t>
            </a:r>
            <a:r>
              <a:rPr b="1" i="1" lang="en" sz="1200">
                <a:solidFill>
                  <a:schemeClr val="dk2"/>
                </a:solidFill>
                <a:latin typeface="Ubuntu"/>
                <a:ea typeface="Ubuntu"/>
                <a:cs typeface="Ubuntu"/>
                <a:sym typeface="Ubuntu"/>
              </a:rPr>
              <a:t> </a:t>
            </a:r>
            <a:r>
              <a:rPr i="1" lang="en" sz="1200">
                <a:solidFill>
                  <a:schemeClr val="dk2"/>
                </a:solidFill>
                <a:latin typeface="Ubuntu"/>
                <a:ea typeface="Ubuntu"/>
                <a:cs typeface="Ubuntu"/>
                <a:sym typeface="Ubuntu"/>
              </a:rPr>
              <a:t> </a:t>
            </a:r>
            <a:endParaRPr i="1" sz="1200">
              <a:solidFill>
                <a:schemeClr val="dk2"/>
              </a:solidFill>
              <a:latin typeface="Ubuntu"/>
              <a:ea typeface="Ubuntu"/>
              <a:cs typeface="Ubuntu"/>
              <a:sym typeface="Ubuntu"/>
            </a:endParaRPr>
          </a:p>
        </p:txBody>
      </p:sp>
      <p:sp>
        <p:nvSpPr>
          <p:cNvPr id="8679" name="Google Shape;8679;p304"/>
          <p:cNvSpPr/>
          <p:nvPr/>
        </p:nvSpPr>
        <p:spPr>
          <a:xfrm>
            <a:off x="130900" y="4270074"/>
            <a:ext cx="2227800" cy="3303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Conformal Guarantees</a:t>
            </a:r>
            <a:endParaRPr>
              <a:latin typeface="Ubuntu"/>
              <a:ea typeface="Ubuntu"/>
              <a:cs typeface="Ubuntu"/>
              <a:sym typeface="Ubuntu"/>
            </a:endParaRPr>
          </a:p>
        </p:txBody>
      </p:sp>
      <p:sp>
        <p:nvSpPr>
          <p:cNvPr id="8680" name="Google Shape;8680;p304"/>
          <p:cNvSpPr/>
          <p:nvPr/>
        </p:nvSpPr>
        <p:spPr>
          <a:xfrm>
            <a:off x="2430825" y="4001785"/>
            <a:ext cx="3304500" cy="8628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latin typeface="Ubuntu"/>
                <a:ea typeface="Ubuntu"/>
                <a:cs typeface="Ubuntu"/>
                <a:sym typeface="Ubuntu"/>
              </a:rPr>
              <a:t>Extension to kNN-graphs</a:t>
            </a:r>
            <a:br>
              <a:rPr lang="en">
                <a:latin typeface="Ubuntu"/>
                <a:ea typeface="Ubuntu"/>
                <a:cs typeface="Ubuntu"/>
                <a:sym typeface="Ubuntu"/>
              </a:rPr>
            </a:br>
            <a:r>
              <a:rPr lang="en">
                <a:latin typeface="Ubuntu"/>
                <a:ea typeface="Ubuntu"/>
                <a:cs typeface="Ubuntu"/>
                <a:sym typeface="Ubuntu"/>
              </a:rPr>
              <a:t>Per-query guarantees</a:t>
            </a:r>
            <a:br>
              <a:rPr lang="en">
                <a:latin typeface="Ubuntu"/>
                <a:ea typeface="Ubuntu"/>
                <a:cs typeface="Ubuntu"/>
                <a:sym typeface="Ubuntu"/>
              </a:rPr>
            </a:br>
            <a:r>
              <a:rPr lang="en">
                <a:latin typeface="Ubuntu"/>
                <a:ea typeface="Ubuntu"/>
                <a:cs typeface="Ubuntu"/>
                <a:sym typeface="Ubuntu"/>
              </a:rPr>
              <a:t>Comparison with other approaches</a:t>
            </a:r>
            <a:endParaRPr>
              <a:latin typeface="Ubuntu"/>
              <a:ea typeface="Ubuntu"/>
              <a:cs typeface="Ubuntu"/>
              <a:sym typeface="Ubuntu"/>
            </a:endParaRPr>
          </a:p>
        </p:txBody>
      </p:sp>
    </p:spTree>
  </p:cSld>
  <p:clrMapOvr>
    <a:masterClrMapping/>
  </p:clrMapOvr>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4" name="Shape 8684"/>
        <p:cNvGrpSpPr/>
        <p:nvPr/>
      </p:nvGrpSpPr>
      <p:grpSpPr>
        <a:xfrm>
          <a:off x="0" y="0"/>
          <a:ext cx="0" cy="0"/>
          <a:chOff x="0" y="0"/>
          <a:chExt cx="0" cy="0"/>
        </a:xfrm>
      </p:grpSpPr>
      <p:sp>
        <p:nvSpPr>
          <p:cNvPr id="8685" name="Google Shape;8685;p30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686" name="Google Shape;8686;p305"/>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
        <p:nvSpPr>
          <p:cNvPr id="8687" name="Google Shape;8687;p30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688" name="Google Shape;8688;p305"/>
          <p:cNvSpPr txBox="1"/>
          <p:nvPr>
            <p:ph idx="1" type="body"/>
          </p:nvPr>
        </p:nvSpPr>
        <p:spPr>
          <a:xfrm>
            <a:off x="75" y="1304875"/>
            <a:ext cx="5493000" cy="3237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Preliminary search → </a:t>
            </a:r>
            <a:r>
              <a:rPr b="1" lang="en">
                <a:solidFill>
                  <a:schemeClr val="dk1"/>
                </a:solidFill>
              </a:rPr>
              <a:t>Predict ef (HNSW)</a:t>
            </a:r>
            <a:endParaRPr>
              <a:solidFill>
                <a:schemeClr val="dk1"/>
              </a:solidFill>
            </a:endParaRPr>
          </a:p>
          <a:p>
            <a:pPr indent="0" lvl="0" marL="457200" rtl="0" algn="l">
              <a:spcBef>
                <a:spcPts val="1200"/>
              </a:spcBef>
              <a:spcAft>
                <a:spcPts val="0"/>
              </a:spcAft>
              <a:buNone/>
            </a:pPr>
            <a:r>
              <a:t/>
            </a:r>
            <a:endParaRPr sz="500">
              <a:solidFill>
                <a:schemeClr val="dk1"/>
              </a:solidFill>
            </a:endParaRPr>
          </a:p>
          <a:p>
            <a:pPr indent="0" lvl="0" marL="0" rtl="0" algn="l">
              <a:spcBef>
                <a:spcPts val="1200"/>
              </a:spcBef>
              <a:spcAft>
                <a:spcPts val="1200"/>
              </a:spcAft>
              <a:buNone/>
            </a:pPr>
            <a:r>
              <a:t/>
            </a:r>
            <a:endParaRPr b="1">
              <a:solidFill>
                <a:srgbClr val="980000"/>
              </a:solidFill>
            </a:endParaRPr>
          </a:p>
        </p:txBody>
      </p:sp>
    </p:spTree>
  </p:cSld>
  <p:clrMapOvr>
    <a:masterClrMapping/>
  </p:clrMapOvr>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2" name="Shape 8692"/>
        <p:cNvGrpSpPr/>
        <p:nvPr/>
      </p:nvGrpSpPr>
      <p:grpSpPr>
        <a:xfrm>
          <a:off x="0" y="0"/>
          <a:ext cx="0" cy="0"/>
          <a:chOff x="0" y="0"/>
          <a:chExt cx="0" cy="0"/>
        </a:xfrm>
      </p:grpSpPr>
      <p:sp>
        <p:nvSpPr>
          <p:cNvPr id="8693" name="Google Shape;8693;p30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694" name="Google Shape;8694;p30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695" name="Google Shape;8695;p306"/>
          <p:cNvPicPr preferRelativeResize="0"/>
          <p:nvPr/>
        </p:nvPicPr>
        <p:blipFill>
          <a:blip r:embed="rId3">
            <a:alphaModFix/>
          </a:blip>
          <a:stretch>
            <a:fillRect/>
          </a:stretch>
        </p:blipFill>
        <p:spPr>
          <a:xfrm>
            <a:off x="5598607" y="1544525"/>
            <a:ext cx="3415020" cy="1656900"/>
          </a:xfrm>
          <a:prstGeom prst="rect">
            <a:avLst/>
          </a:prstGeom>
          <a:noFill/>
          <a:ln cap="flat" cmpd="sng" w="19050">
            <a:solidFill>
              <a:schemeClr val="dk2"/>
            </a:solidFill>
            <a:prstDash val="solid"/>
            <a:round/>
            <a:headEnd len="sm" w="sm" type="none"/>
            <a:tailEnd len="sm" w="sm" type="none"/>
          </a:ln>
        </p:spPr>
      </p:pic>
      <p:sp>
        <p:nvSpPr>
          <p:cNvPr id="8696" name="Google Shape;8696;p306"/>
          <p:cNvSpPr txBox="1"/>
          <p:nvPr/>
        </p:nvSpPr>
        <p:spPr>
          <a:xfrm>
            <a:off x="5598600" y="1228800"/>
            <a:ext cx="3414900" cy="2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000">
                <a:solidFill>
                  <a:schemeClr val="dk2"/>
                </a:solidFill>
                <a:latin typeface="Ubuntu"/>
                <a:ea typeface="Ubuntu"/>
                <a:cs typeface="Ubuntu"/>
                <a:sym typeface="Ubuntu"/>
              </a:rPr>
              <a:t>GLOVE query distances to all dataset vectors</a:t>
            </a:r>
            <a:endParaRPr i="1" sz="1000">
              <a:solidFill>
                <a:schemeClr val="dk2"/>
              </a:solidFill>
              <a:latin typeface="Ubuntu"/>
              <a:ea typeface="Ubuntu"/>
              <a:cs typeface="Ubuntu"/>
              <a:sym typeface="Ubuntu"/>
            </a:endParaRPr>
          </a:p>
        </p:txBody>
      </p:sp>
      <p:sp>
        <p:nvSpPr>
          <p:cNvPr id="8697" name="Google Shape;8697;p306"/>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
        <p:nvSpPr>
          <p:cNvPr id="8698" name="Google Shape;8698;p306"/>
          <p:cNvSpPr txBox="1"/>
          <p:nvPr>
            <p:ph idx="1" type="body"/>
          </p:nvPr>
        </p:nvSpPr>
        <p:spPr>
          <a:xfrm>
            <a:off x="75" y="1304875"/>
            <a:ext cx="5493000" cy="3237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Preliminary search → </a:t>
            </a:r>
            <a:r>
              <a:rPr b="1" lang="en">
                <a:solidFill>
                  <a:schemeClr val="dk1"/>
                </a:solidFill>
              </a:rPr>
              <a:t>Predict ef (HNSW)</a:t>
            </a:r>
            <a:endParaRPr>
              <a:solidFill>
                <a:schemeClr val="dk1"/>
              </a:solidFill>
            </a:endParaRPr>
          </a:p>
          <a:p>
            <a:pPr indent="0" lvl="0" marL="457200" rtl="0" algn="l">
              <a:spcBef>
                <a:spcPts val="1200"/>
              </a:spcBef>
              <a:spcAft>
                <a:spcPts val="0"/>
              </a:spcAft>
              <a:buNone/>
            </a:pPr>
            <a:r>
              <a:t/>
            </a:r>
            <a:endParaRPr sz="5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Inner product: distances of query to the dataset are </a:t>
            </a:r>
            <a:r>
              <a:rPr b="1" lang="en">
                <a:solidFill>
                  <a:schemeClr val="dk1"/>
                </a:solidFill>
              </a:rPr>
              <a:t>normally distributed</a:t>
            </a:r>
            <a:endParaRPr b="1">
              <a:solidFill>
                <a:schemeClr val="dk1"/>
              </a:solidFill>
            </a:endParaRPr>
          </a:p>
          <a:p>
            <a:pPr indent="0" lvl="0" marL="457200" rtl="0" algn="l">
              <a:spcBef>
                <a:spcPts val="1200"/>
              </a:spcBef>
              <a:spcAft>
                <a:spcPts val="0"/>
              </a:spcAft>
              <a:buNone/>
            </a:pPr>
            <a:r>
              <a:t/>
            </a:r>
            <a:endParaRPr b="1" sz="500">
              <a:solidFill>
                <a:schemeClr val="dk1"/>
              </a:solidFill>
            </a:endParaRPr>
          </a:p>
          <a:p>
            <a:pPr indent="0" lvl="0" marL="0" rtl="0" algn="l">
              <a:spcBef>
                <a:spcPts val="1200"/>
              </a:spcBef>
              <a:spcAft>
                <a:spcPts val="1200"/>
              </a:spcAft>
              <a:buNone/>
            </a:pPr>
            <a:r>
              <a:t/>
            </a:r>
            <a:endParaRPr b="1">
              <a:solidFill>
                <a:srgbClr val="980000"/>
              </a:solidFill>
            </a:endParaRPr>
          </a:p>
        </p:txBody>
      </p:sp>
    </p:spTree>
  </p:cSld>
  <p:clrMapOvr>
    <a:masterClrMapping/>
  </p:clrMapOvr>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2" name="Shape 8702"/>
        <p:cNvGrpSpPr/>
        <p:nvPr/>
      </p:nvGrpSpPr>
      <p:grpSpPr>
        <a:xfrm>
          <a:off x="0" y="0"/>
          <a:ext cx="0" cy="0"/>
          <a:chOff x="0" y="0"/>
          <a:chExt cx="0" cy="0"/>
        </a:xfrm>
      </p:grpSpPr>
      <p:sp>
        <p:nvSpPr>
          <p:cNvPr id="8703" name="Google Shape;8703;p30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704" name="Google Shape;8704;p30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705" name="Google Shape;8705;p307"/>
          <p:cNvPicPr preferRelativeResize="0"/>
          <p:nvPr/>
        </p:nvPicPr>
        <p:blipFill>
          <a:blip r:embed="rId3">
            <a:alphaModFix/>
          </a:blip>
          <a:stretch>
            <a:fillRect/>
          </a:stretch>
        </p:blipFill>
        <p:spPr>
          <a:xfrm>
            <a:off x="5598607" y="1544525"/>
            <a:ext cx="3415020" cy="1656900"/>
          </a:xfrm>
          <a:prstGeom prst="rect">
            <a:avLst/>
          </a:prstGeom>
          <a:noFill/>
          <a:ln cap="flat" cmpd="sng" w="19050">
            <a:solidFill>
              <a:schemeClr val="dk2"/>
            </a:solidFill>
            <a:prstDash val="solid"/>
            <a:round/>
            <a:headEnd len="sm" w="sm" type="none"/>
            <a:tailEnd len="sm" w="sm" type="none"/>
          </a:ln>
        </p:spPr>
      </p:pic>
      <p:sp>
        <p:nvSpPr>
          <p:cNvPr id="8706" name="Google Shape;8706;p307"/>
          <p:cNvSpPr txBox="1"/>
          <p:nvPr/>
        </p:nvSpPr>
        <p:spPr>
          <a:xfrm>
            <a:off x="5598600" y="1228800"/>
            <a:ext cx="3414900" cy="2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000">
                <a:solidFill>
                  <a:schemeClr val="dk2"/>
                </a:solidFill>
                <a:latin typeface="Ubuntu"/>
                <a:ea typeface="Ubuntu"/>
                <a:cs typeface="Ubuntu"/>
                <a:sym typeface="Ubuntu"/>
              </a:rPr>
              <a:t>GLOVE query distances to all dataset vectors</a:t>
            </a:r>
            <a:endParaRPr i="1" sz="1000">
              <a:solidFill>
                <a:schemeClr val="dk2"/>
              </a:solidFill>
              <a:latin typeface="Ubuntu"/>
              <a:ea typeface="Ubuntu"/>
              <a:cs typeface="Ubuntu"/>
              <a:sym typeface="Ubuntu"/>
            </a:endParaRPr>
          </a:p>
        </p:txBody>
      </p:sp>
      <p:sp>
        <p:nvSpPr>
          <p:cNvPr id="8707" name="Google Shape;8707;p307"/>
          <p:cNvSpPr/>
          <p:nvPr/>
        </p:nvSpPr>
        <p:spPr>
          <a:xfrm>
            <a:off x="5913635" y="2340699"/>
            <a:ext cx="1313100" cy="487200"/>
          </a:xfrm>
          <a:prstGeom prst="ellipse">
            <a:avLst/>
          </a:prstGeom>
          <a:noFill/>
          <a:ln cap="flat" cmpd="sng" w="20625">
            <a:solidFill>
              <a:srgbClr val="38761D"/>
            </a:solidFill>
            <a:prstDash val="solid"/>
            <a:round/>
            <a:headEnd len="sm" w="sm" type="none"/>
            <a:tailEnd len="sm" w="sm" type="none"/>
          </a:ln>
        </p:spPr>
        <p:txBody>
          <a:bodyPr anchorCtr="0" anchor="ctr" bIns="99025" lIns="99025" spcFirstLastPara="1" rIns="99025" wrap="square" tIns="99025">
            <a:noAutofit/>
          </a:bodyPr>
          <a:lstStyle/>
          <a:p>
            <a:pPr indent="0" lvl="0" marL="0" rtl="0" algn="ctr">
              <a:spcBef>
                <a:spcPts val="0"/>
              </a:spcBef>
              <a:spcAft>
                <a:spcPts val="0"/>
              </a:spcAft>
              <a:buNone/>
            </a:pPr>
            <a:r>
              <a:rPr b="1" lang="en" sz="1100">
                <a:solidFill>
                  <a:srgbClr val="38761D"/>
                </a:solidFill>
                <a:latin typeface="Ubuntu"/>
                <a:ea typeface="Ubuntu"/>
                <a:cs typeface="Ubuntu"/>
                <a:sym typeface="Ubuntu"/>
              </a:rPr>
              <a:t>s</a:t>
            </a:r>
            <a:r>
              <a:rPr b="1" lang="en" sz="1100">
                <a:solidFill>
                  <a:srgbClr val="38761D"/>
                </a:solidFill>
                <a:latin typeface="Ubuntu"/>
                <a:ea typeface="Ubuntu"/>
                <a:cs typeface="Ubuntu"/>
                <a:sym typeface="Ubuntu"/>
              </a:rPr>
              <a:t>mall ef</a:t>
            </a:r>
            <a:endParaRPr b="1" sz="1100">
              <a:solidFill>
                <a:srgbClr val="38761D"/>
              </a:solidFill>
              <a:latin typeface="Ubuntu"/>
              <a:ea typeface="Ubuntu"/>
              <a:cs typeface="Ubuntu"/>
              <a:sym typeface="Ubuntu"/>
            </a:endParaRPr>
          </a:p>
        </p:txBody>
      </p:sp>
      <p:sp>
        <p:nvSpPr>
          <p:cNvPr id="8708" name="Google Shape;8708;p307"/>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
        <p:nvSpPr>
          <p:cNvPr id="8709" name="Google Shape;8709;p307"/>
          <p:cNvSpPr txBox="1"/>
          <p:nvPr>
            <p:ph idx="1" type="body"/>
          </p:nvPr>
        </p:nvSpPr>
        <p:spPr>
          <a:xfrm>
            <a:off x="75" y="1304875"/>
            <a:ext cx="5493000" cy="3237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Preliminary search → </a:t>
            </a:r>
            <a:r>
              <a:rPr b="1" lang="en">
                <a:solidFill>
                  <a:schemeClr val="dk1"/>
                </a:solidFill>
              </a:rPr>
              <a:t>Predict ef (HNSW)</a:t>
            </a:r>
            <a:endParaRPr>
              <a:solidFill>
                <a:schemeClr val="dk1"/>
              </a:solidFill>
            </a:endParaRPr>
          </a:p>
          <a:p>
            <a:pPr indent="0" lvl="0" marL="457200" rtl="0" algn="l">
              <a:spcBef>
                <a:spcPts val="1200"/>
              </a:spcBef>
              <a:spcAft>
                <a:spcPts val="0"/>
              </a:spcAft>
              <a:buNone/>
            </a:pPr>
            <a:r>
              <a:t/>
            </a:r>
            <a:endParaRPr sz="5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Inner product: distances of query to the dataset are </a:t>
            </a:r>
            <a:r>
              <a:rPr b="1" lang="en">
                <a:solidFill>
                  <a:schemeClr val="dk1"/>
                </a:solidFill>
              </a:rPr>
              <a:t>normally distributed</a:t>
            </a:r>
            <a:endParaRPr b="1">
              <a:solidFill>
                <a:schemeClr val="dk1"/>
              </a:solidFill>
            </a:endParaRPr>
          </a:p>
          <a:p>
            <a:pPr indent="0" lvl="0" marL="457200" rtl="0" algn="l">
              <a:spcBef>
                <a:spcPts val="1200"/>
              </a:spcBef>
              <a:spcAft>
                <a:spcPts val="0"/>
              </a:spcAft>
              <a:buNone/>
            </a:pPr>
            <a:r>
              <a:t/>
            </a:r>
            <a:endParaRPr b="1" sz="5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Preliminary search: find neighbor distances in the</a:t>
            </a:r>
            <a:endParaRPr>
              <a:solidFill>
                <a:schemeClr val="dk1"/>
              </a:solidFill>
            </a:endParaRPr>
          </a:p>
          <a:p>
            <a:pPr indent="-317500" lvl="1" marL="914400" rtl="0" algn="l">
              <a:spcBef>
                <a:spcPts val="0"/>
              </a:spcBef>
              <a:spcAft>
                <a:spcPts val="0"/>
              </a:spcAft>
              <a:buSzPts val="1400"/>
              <a:buChar char="○"/>
            </a:pPr>
            <a:r>
              <a:rPr lang="en">
                <a:solidFill>
                  <a:schemeClr val="dk1"/>
                </a:solidFill>
              </a:rPr>
              <a:t>leftmost tail → </a:t>
            </a:r>
            <a:r>
              <a:rPr b="1" lang="en">
                <a:solidFill>
                  <a:srgbClr val="38761D"/>
                </a:solidFill>
              </a:rPr>
              <a:t>easier query, small ef, higher score</a:t>
            </a:r>
            <a:endParaRPr b="1">
              <a:solidFill>
                <a:srgbClr val="38761D"/>
              </a:solidFill>
            </a:endParaRPr>
          </a:p>
          <a:p>
            <a:pPr indent="0" lvl="0" marL="914400" rtl="0" algn="l">
              <a:spcBef>
                <a:spcPts val="1200"/>
              </a:spcBef>
              <a:spcAft>
                <a:spcPts val="1200"/>
              </a:spcAft>
              <a:buNone/>
            </a:pPr>
            <a:r>
              <a:t/>
            </a:r>
            <a:endParaRPr b="1">
              <a:solidFill>
                <a:srgbClr val="980000"/>
              </a:solidFill>
            </a:endParaRPr>
          </a:p>
        </p:txBody>
      </p:sp>
    </p:spTree>
  </p:cSld>
  <p:clrMapOvr>
    <a:masterClrMapping/>
  </p:clrMapOvr>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3" name="Shape 8713"/>
        <p:cNvGrpSpPr/>
        <p:nvPr/>
      </p:nvGrpSpPr>
      <p:grpSpPr>
        <a:xfrm>
          <a:off x="0" y="0"/>
          <a:ext cx="0" cy="0"/>
          <a:chOff x="0" y="0"/>
          <a:chExt cx="0" cy="0"/>
        </a:xfrm>
      </p:grpSpPr>
      <p:sp>
        <p:nvSpPr>
          <p:cNvPr id="8714" name="Google Shape;8714;p30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715" name="Google Shape;8715;p30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716" name="Google Shape;8716;p308"/>
          <p:cNvPicPr preferRelativeResize="0"/>
          <p:nvPr/>
        </p:nvPicPr>
        <p:blipFill>
          <a:blip r:embed="rId3">
            <a:alphaModFix/>
          </a:blip>
          <a:stretch>
            <a:fillRect/>
          </a:stretch>
        </p:blipFill>
        <p:spPr>
          <a:xfrm>
            <a:off x="5598607" y="1544525"/>
            <a:ext cx="3415020" cy="1656900"/>
          </a:xfrm>
          <a:prstGeom prst="rect">
            <a:avLst/>
          </a:prstGeom>
          <a:noFill/>
          <a:ln cap="flat" cmpd="sng" w="19050">
            <a:solidFill>
              <a:schemeClr val="dk2"/>
            </a:solidFill>
            <a:prstDash val="solid"/>
            <a:round/>
            <a:headEnd len="sm" w="sm" type="none"/>
            <a:tailEnd len="sm" w="sm" type="none"/>
          </a:ln>
        </p:spPr>
      </p:pic>
      <p:sp>
        <p:nvSpPr>
          <p:cNvPr id="8717" name="Google Shape;8717;p308"/>
          <p:cNvSpPr txBox="1"/>
          <p:nvPr/>
        </p:nvSpPr>
        <p:spPr>
          <a:xfrm>
            <a:off x="5598600" y="1228800"/>
            <a:ext cx="3414900" cy="2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000">
                <a:solidFill>
                  <a:schemeClr val="dk2"/>
                </a:solidFill>
                <a:latin typeface="Ubuntu"/>
                <a:ea typeface="Ubuntu"/>
                <a:cs typeface="Ubuntu"/>
                <a:sym typeface="Ubuntu"/>
              </a:rPr>
              <a:t>GLOVE query distances to all dataset vectors</a:t>
            </a:r>
            <a:endParaRPr i="1" sz="1000">
              <a:solidFill>
                <a:schemeClr val="dk2"/>
              </a:solidFill>
              <a:latin typeface="Ubuntu"/>
              <a:ea typeface="Ubuntu"/>
              <a:cs typeface="Ubuntu"/>
              <a:sym typeface="Ubuntu"/>
            </a:endParaRPr>
          </a:p>
        </p:txBody>
      </p:sp>
      <p:sp>
        <p:nvSpPr>
          <p:cNvPr id="8718" name="Google Shape;8718;p308"/>
          <p:cNvSpPr/>
          <p:nvPr/>
        </p:nvSpPr>
        <p:spPr>
          <a:xfrm>
            <a:off x="5913635" y="2340699"/>
            <a:ext cx="1313100" cy="487200"/>
          </a:xfrm>
          <a:prstGeom prst="ellipse">
            <a:avLst/>
          </a:prstGeom>
          <a:noFill/>
          <a:ln cap="flat" cmpd="sng" w="20625">
            <a:solidFill>
              <a:srgbClr val="38761D"/>
            </a:solidFill>
            <a:prstDash val="solid"/>
            <a:round/>
            <a:headEnd len="sm" w="sm" type="none"/>
            <a:tailEnd len="sm" w="sm" type="none"/>
          </a:ln>
        </p:spPr>
        <p:txBody>
          <a:bodyPr anchorCtr="0" anchor="ctr" bIns="99025" lIns="99025" spcFirstLastPara="1" rIns="99025" wrap="square" tIns="99025">
            <a:noAutofit/>
          </a:bodyPr>
          <a:lstStyle/>
          <a:p>
            <a:pPr indent="0" lvl="0" marL="0" rtl="0" algn="ctr">
              <a:spcBef>
                <a:spcPts val="0"/>
              </a:spcBef>
              <a:spcAft>
                <a:spcPts val="0"/>
              </a:spcAft>
              <a:buNone/>
            </a:pPr>
            <a:r>
              <a:rPr b="1" lang="en" sz="1100">
                <a:solidFill>
                  <a:srgbClr val="38761D"/>
                </a:solidFill>
                <a:latin typeface="Ubuntu"/>
                <a:ea typeface="Ubuntu"/>
                <a:cs typeface="Ubuntu"/>
                <a:sym typeface="Ubuntu"/>
              </a:rPr>
              <a:t>s</a:t>
            </a:r>
            <a:r>
              <a:rPr b="1" lang="en" sz="1100">
                <a:solidFill>
                  <a:srgbClr val="38761D"/>
                </a:solidFill>
                <a:latin typeface="Ubuntu"/>
                <a:ea typeface="Ubuntu"/>
                <a:cs typeface="Ubuntu"/>
                <a:sym typeface="Ubuntu"/>
              </a:rPr>
              <a:t>mall ef</a:t>
            </a:r>
            <a:endParaRPr b="1" sz="1100">
              <a:solidFill>
                <a:srgbClr val="38761D"/>
              </a:solidFill>
              <a:latin typeface="Ubuntu"/>
              <a:ea typeface="Ubuntu"/>
              <a:cs typeface="Ubuntu"/>
              <a:sym typeface="Ubuntu"/>
            </a:endParaRPr>
          </a:p>
        </p:txBody>
      </p:sp>
      <p:sp>
        <p:nvSpPr>
          <p:cNvPr id="8719" name="Google Shape;8719;p308"/>
          <p:cNvSpPr/>
          <p:nvPr/>
        </p:nvSpPr>
        <p:spPr>
          <a:xfrm>
            <a:off x="7787576" y="2340700"/>
            <a:ext cx="1181100" cy="487200"/>
          </a:xfrm>
          <a:prstGeom prst="ellipse">
            <a:avLst/>
          </a:prstGeom>
          <a:noFill/>
          <a:ln cap="flat" cmpd="sng" w="20625">
            <a:solidFill>
              <a:srgbClr val="980000"/>
            </a:solidFill>
            <a:prstDash val="solid"/>
            <a:round/>
            <a:headEnd len="sm" w="sm" type="none"/>
            <a:tailEnd len="sm" w="sm" type="none"/>
          </a:ln>
        </p:spPr>
        <p:txBody>
          <a:bodyPr anchorCtr="0" anchor="ctr" bIns="99025" lIns="99025" spcFirstLastPara="1" rIns="99025" wrap="square" tIns="99025">
            <a:noAutofit/>
          </a:bodyPr>
          <a:lstStyle/>
          <a:p>
            <a:pPr indent="0" lvl="0" marL="0" rtl="0" algn="ctr">
              <a:spcBef>
                <a:spcPts val="0"/>
              </a:spcBef>
              <a:spcAft>
                <a:spcPts val="0"/>
              </a:spcAft>
              <a:buNone/>
            </a:pPr>
            <a:r>
              <a:rPr b="1" lang="en" sz="1100">
                <a:solidFill>
                  <a:srgbClr val="980000"/>
                </a:solidFill>
                <a:latin typeface="Ubuntu"/>
                <a:ea typeface="Ubuntu"/>
                <a:cs typeface="Ubuntu"/>
                <a:sym typeface="Ubuntu"/>
              </a:rPr>
              <a:t>l</a:t>
            </a:r>
            <a:r>
              <a:rPr b="1" lang="en" sz="1100">
                <a:solidFill>
                  <a:srgbClr val="980000"/>
                </a:solidFill>
                <a:latin typeface="Ubuntu"/>
                <a:ea typeface="Ubuntu"/>
                <a:cs typeface="Ubuntu"/>
                <a:sym typeface="Ubuntu"/>
              </a:rPr>
              <a:t>arge ef</a:t>
            </a:r>
            <a:endParaRPr b="1" sz="1100">
              <a:solidFill>
                <a:srgbClr val="980000"/>
              </a:solidFill>
              <a:latin typeface="Ubuntu"/>
              <a:ea typeface="Ubuntu"/>
              <a:cs typeface="Ubuntu"/>
              <a:sym typeface="Ubuntu"/>
            </a:endParaRPr>
          </a:p>
        </p:txBody>
      </p:sp>
      <p:sp>
        <p:nvSpPr>
          <p:cNvPr id="8720" name="Google Shape;8720;p308"/>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
        <p:nvSpPr>
          <p:cNvPr id="8721" name="Google Shape;8721;p308"/>
          <p:cNvSpPr txBox="1"/>
          <p:nvPr>
            <p:ph idx="1" type="body"/>
          </p:nvPr>
        </p:nvSpPr>
        <p:spPr>
          <a:xfrm>
            <a:off x="75" y="1304875"/>
            <a:ext cx="5493000" cy="3237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Preliminary search → </a:t>
            </a:r>
            <a:r>
              <a:rPr b="1" lang="en">
                <a:solidFill>
                  <a:schemeClr val="dk1"/>
                </a:solidFill>
              </a:rPr>
              <a:t>Predict ef (HNSW)</a:t>
            </a:r>
            <a:endParaRPr>
              <a:solidFill>
                <a:schemeClr val="dk1"/>
              </a:solidFill>
            </a:endParaRPr>
          </a:p>
          <a:p>
            <a:pPr indent="0" lvl="0" marL="457200" rtl="0" algn="l">
              <a:spcBef>
                <a:spcPts val="1200"/>
              </a:spcBef>
              <a:spcAft>
                <a:spcPts val="0"/>
              </a:spcAft>
              <a:buNone/>
            </a:pPr>
            <a:r>
              <a:t/>
            </a:r>
            <a:endParaRPr sz="5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Inner product: distances of query to the dataset are </a:t>
            </a:r>
            <a:r>
              <a:rPr b="1" lang="en">
                <a:solidFill>
                  <a:schemeClr val="dk1"/>
                </a:solidFill>
              </a:rPr>
              <a:t>normally distributed</a:t>
            </a:r>
            <a:endParaRPr b="1">
              <a:solidFill>
                <a:schemeClr val="dk1"/>
              </a:solidFill>
            </a:endParaRPr>
          </a:p>
          <a:p>
            <a:pPr indent="0" lvl="0" marL="457200" rtl="0" algn="l">
              <a:spcBef>
                <a:spcPts val="1200"/>
              </a:spcBef>
              <a:spcAft>
                <a:spcPts val="0"/>
              </a:spcAft>
              <a:buNone/>
            </a:pPr>
            <a:r>
              <a:t/>
            </a:r>
            <a:endParaRPr b="1" sz="5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Preliminary search: find neighbor distances in the</a:t>
            </a:r>
            <a:endParaRPr>
              <a:solidFill>
                <a:schemeClr val="dk1"/>
              </a:solidFill>
            </a:endParaRPr>
          </a:p>
          <a:p>
            <a:pPr indent="-317500" lvl="1" marL="914400" rtl="0" algn="l">
              <a:spcBef>
                <a:spcPts val="0"/>
              </a:spcBef>
              <a:spcAft>
                <a:spcPts val="0"/>
              </a:spcAft>
              <a:buSzPts val="1400"/>
              <a:buChar char="○"/>
            </a:pPr>
            <a:r>
              <a:rPr lang="en">
                <a:solidFill>
                  <a:schemeClr val="dk1"/>
                </a:solidFill>
              </a:rPr>
              <a:t>leftmost tail → </a:t>
            </a:r>
            <a:r>
              <a:rPr b="1" lang="en">
                <a:solidFill>
                  <a:srgbClr val="38761D"/>
                </a:solidFill>
              </a:rPr>
              <a:t>easier query, small ef, higher score</a:t>
            </a:r>
            <a:endParaRPr b="1">
              <a:solidFill>
                <a:srgbClr val="38761D"/>
              </a:solidFill>
            </a:endParaRPr>
          </a:p>
          <a:p>
            <a:pPr indent="-317500" lvl="1" marL="914400" rtl="0" algn="l">
              <a:spcBef>
                <a:spcPts val="0"/>
              </a:spcBef>
              <a:spcAft>
                <a:spcPts val="0"/>
              </a:spcAft>
              <a:buSzPts val="1400"/>
              <a:buChar char="○"/>
            </a:pPr>
            <a:r>
              <a:rPr lang="en">
                <a:solidFill>
                  <a:schemeClr val="dk1"/>
                </a:solidFill>
              </a:rPr>
              <a:t>rightmost tail →</a:t>
            </a:r>
            <a:r>
              <a:rPr lang="en"/>
              <a:t> </a:t>
            </a:r>
            <a:r>
              <a:rPr b="1" lang="en">
                <a:solidFill>
                  <a:srgbClr val="980000"/>
                </a:solidFill>
              </a:rPr>
              <a:t>harder query, large ef, lower score</a:t>
            </a:r>
            <a:endParaRPr b="1">
              <a:solidFill>
                <a:srgbClr val="980000"/>
              </a:solidFill>
            </a:endParaRPr>
          </a:p>
        </p:txBody>
      </p:sp>
    </p:spTree>
  </p:cSld>
  <p:clrMapOvr>
    <a:masterClrMapping/>
  </p:clrMapOvr>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5" name="Shape 8725"/>
        <p:cNvGrpSpPr/>
        <p:nvPr/>
      </p:nvGrpSpPr>
      <p:grpSpPr>
        <a:xfrm>
          <a:off x="0" y="0"/>
          <a:ext cx="0" cy="0"/>
          <a:chOff x="0" y="0"/>
          <a:chExt cx="0" cy="0"/>
        </a:xfrm>
      </p:grpSpPr>
      <p:sp>
        <p:nvSpPr>
          <p:cNvPr id="8726" name="Google Shape;8726;p309"/>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27" name="Google Shape;8727;p30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728" name="Google Shape;8728;p309"/>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8729" name="Google Shape;8729;p30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730" name="Google Shape;8730;p309"/>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Tree>
  </p:cSld>
  <p:clrMapOvr>
    <a:masterClrMapping/>
  </p:clrMapOvr>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4" name="Shape 8734"/>
        <p:cNvGrpSpPr/>
        <p:nvPr/>
      </p:nvGrpSpPr>
      <p:grpSpPr>
        <a:xfrm>
          <a:off x="0" y="0"/>
          <a:ext cx="0" cy="0"/>
          <a:chOff x="0" y="0"/>
          <a:chExt cx="0" cy="0"/>
        </a:xfrm>
      </p:grpSpPr>
      <p:sp>
        <p:nvSpPr>
          <p:cNvPr id="8735" name="Google Shape;8735;p310"/>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36" name="Google Shape;8736;p31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737" name="Google Shape;8737;p310"/>
          <p:cNvSpPr/>
          <p:nvPr/>
        </p:nvSpPr>
        <p:spPr>
          <a:xfrm>
            <a:off x="379700" y="1398075"/>
            <a:ext cx="2067600" cy="842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dataset’s covariance &amp; mean</a:t>
            </a:r>
            <a:endParaRPr sz="1200">
              <a:latin typeface="Ubuntu"/>
              <a:ea typeface="Ubuntu"/>
              <a:cs typeface="Ubuntu"/>
              <a:sym typeface="Ubuntu"/>
            </a:endParaRPr>
          </a:p>
        </p:txBody>
      </p:sp>
      <p:sp>
        <p:nvSpPr>
          <p:cNvPr id="8738" name="Google Shape;8738;p310"/>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8739" name="Google Shape;8739;p3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740" name="Google Shape;8740;p310"/>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Tree>
  </p:cSld>
  <p:clrMapOvr>
    <a:masterClrMapping/>
  </p:clrMapOvr>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4" name="Shape 8744"/>
        <p:cNvGrpSpPr/>
        <p:nvPr/>
      </p:nvGrpSpPr>
      <p:grpSpPr>
        <a:xfrm>
          <a:off x="0" y="0"/>
          <a:ext cx="0" cy="0"/>
          <a:chOff x="0" y="0"/>
          <a:chExt cx="0" cy="0"/>
        </a:xfrm>
      </p:grpSpPr>
      <p:sp>
        <p:nvSpPr>
          <p:cNvPr id="8745" name="Google Shape;8745;p311"/>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46" name="Google Shape;8746;p311"/>
          <p:cNvSpPr/>
          <p:nvPr/>
        </p:nvSpPr>
        <p:spPr>
          <a:xfrm>
            <a:off x="2952150" y="1177400"/>
            <a:ext cx="4739400" cy="1197600"/>
          </a:xfrm>
          <a:prstGeom prst="rect">
            <a:avLst/>
          </a:prstGeom>
          <a:solidFill>
            <a:srgbClr val="D9D2E9"/>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47" name="Google Shape;8747;p31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pic>
        <p:nvPicPr>
          <p:cNvPr id="8748" name="Google Shape;8748;p311"/>
          <p:cNvPicPr preferRelativeResize="0"/>
          <p:nvPr/>
        </p:nvPicPr>
        <p:blipFill>
          <a:blip r:embed="rId3">
            <a:alphaModFix/>
          </a:blip>
          <a:stretch>
            <a:fillRect/>
          </a:stretch>
        </p:blipFill>
        <p:spPr>
          <a:xfrm>
            <a:off x="5599698" y="1290636"/>
            <a:ext cx="1929098" cy="977726"/>
          </a:xfrm>
          <a:prstGeom prst="rect">
            <a:avLst/>
          </a:prstGeom>
          <a:noFill/>
          <a:ln cap="flat" cmpd="sng" w="19050">
            <a:solidFill>
              <a:schemeClr val="dk2"/>
            </a:solidFill>
            <a:prstDash val="solid"/>
            <a:round/>
            <a:headEnd len="sm" w="sm" type="none"/>
            <a:tailEnd len="sm" w="sm" type="none"/>
          </a:ln>
        </p:spPr>
      </p:pic>
      <p:sp>
        <p:nvSpPr>
          <p:cNvPr id="8749" name="Google Shape;8749;p311"/>
          <p:cNvSpPr/>
          <p:nvPr/>
        </p:nvSpPr>
        <p:spPr>
          <a:xfrm>
            <a:off x="379700" y="1398075"/>
            <a:ext cx="2067600" cy="842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dataset’s covariance &amp; mean</a:t>
            </a:r>
            <a:endParaRPr sz="1200">
              <a:latin typeface="Ubuntu"/>
              <a:ea typeface="Ubuntu"/>
              <a:cs typeface="Ubuntu"/>
              <a:sym typeface="Ubuntu"/>
            </a:endParaRPr>
          </a:p>
        </p:txBody>
      </p:sp>
      <p:sp>
        <p:nvSpPr>
          <p:cNvPr id="8750" name="Google Shape;8750;p311"/>
          <p:cNvSpPr/>
          <p:nvPr/>
        </p:nvSpPr>
        <p:spPr>
          <a:xfrm>
            <a:off x="3156383" y="1398063"/>
            <a:ext cx="2213100" cy="790800"/>
          </a:xfrm>
          <a:prstGeom prst="roundRect">
            <a:avLst>
              <a:gd fmla="val 16667" name="adj"/>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score table </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(200 queries)</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Score → [ef, </a:t>
            </a:r>
            <a:r>
              <a:rPr lang="en" sz="1200">
                <a:solidFill>
                  <a:schemeClr val="dk1"/>
                </a:solidFill>
                <a:latin typeface="Ubuntu"/>
                <a:ea typeface="Ubuntu"/>
                <a:cs typeface="Ubuntu"/>
                <a:sym typeface="Ubuntu"/>
              </a:rPr>
              <a:t>recall</a:t>
            </a:r>
            <a:r>
              <a:rPr lang="en" sz="1200">
                <a:latin typeface="Ubuntu"/>
                <a:ea typeface="Ubuntu"/>
                <a:cs typeface="Ubuntu"/>
                <a:sym typeface="Ubuntu"/>
              </a:rPr>
              <a:t>]</a:t>
            </a:r>
            <a:endParaRPr sz="1200">
              <a:latin typeface="Ubuntu"/>
              <a:ea typeface="Ubuntu"/>
              <a:cs typeface="Ubuntu"/>
              <a:sym typeface="Ubuntu"/>
            </a:endParaRPr>
          </a:p>
        </p:txBody>
      </p:sp>
      <p:sp>
        <p:nvSpPr>
          <p:cNvPr id="8751" name="Google Shape;8751;p311"/>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8752" name="Google Shape;8752;p3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753" name="Google Shape;8753;p311"/>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Tree>
  </p:cSld>
  <p:clrMapOvr>
    <a:masterClrMapping/>
  </p:clrMapOvr>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7" name="Shape 8757"/>
        <p:cNvGrpSpPr/>
        <p:nvPr/>
      </p:nvGrpSpPr>
      <p:grpSpPr>
        <a:xfrm>
          <a:off x="0" y="0"/>
          <a:ext cx="0" cy="0"/>
          <a:chOff x="0" y="0"/>
          <a:chExt cx="0" cy="0"/>
        </a:xfrm>
      </p:grpSpPr>
      <p:sp>
        <p:nvSpPr>
          <p:cNvPr id="8758" name="Google Shape;8758;p312"/>
          <p:cNvSpPr/>
          <p:nvPr/>
        </p:nvSpPr>
        <p:spPr>
          <a:xfrm>
            <a:off x="167000" y="2672300"/>
            <a:ext cx="8906400" cy="21102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59" name="Google Shape;8759;p312"/>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60" name="Google Shape;8760;p312"/>
          <p:cNvSpPr/>
          <p:nvPr/>
        </p:nvSpPr>
        <p:spPr>
          <a:xfrm>
            <a:off x="2952150" y="1177400"/>
            <a:ext cx="4739400" cy="1197600"/>
          </a:xfrm>
          <a:prstGeom prst="rect">
            <a:avLst/>
          </a:prstGeom>
          <a:solidFill>
            <a:srgbClr val="D9D2E9"/>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61" name="Google Shape;8761;p31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762" name="Google Shape;8762;p312"/>
          <p:cNvSpPr txBox="1"/>
          <p:nvPr>
            <p:ph idx="12" type="sldNum"/>
          </p:nvPr>
        </p:nvSpPr>
        <p:spPr>
          <a:xfrm>
            <a:off x="8574058" y="48029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763" name="Google Shape;8763;p312"/>
          <p:cNvPicPr preferRelativeResize="0"/>
          <p:nvPr/>
        </p:nvPicPr>
        <p:blipFill>
          <a:blip r:embed="rId3">
            <a:alphaModFix/>
          </a:blip>
          <a:stretch>
            <a:fillRect/>
          </a:stretch>
        </p:blipFill>
        <p:spPr>
          <a:xfrm>
            <a:off x="5599698" y="1290636"/>
            <a:ext cx="1929098" cy="977726"/>
          </a:xfrm>
          <a:prstGeom prst="rect">
            <a:avLst/>
          </a:prstGeom>
          <a:noFill/>
          <a:ln cap="flat" cmpd="sng" w="19050">
            <a:solidFill>
              <a:schemeClr val="dk2"/>
            </a:solidFill>
            <a:prstDash val="solid"/>
            <a:round/>
            <a:headEnd len="sm" w="sm" type="none"/>
            <a:tailEnd len="sm" w="sm" type="none"/>
          </a:ln>
        </p:spPr>
      </p:pic>
      <p:sp>
        <p:nvSpPr>
          <p:cNvPr id="8764" name="Google Shape;8764;p312"/>
          <p:cNvSpPr/>
          <p:nvPr/>
        </p:nvSpPr>
        <p:spPr>
          <a:xfrm>
            <a:off x="379700" y="1398075"/>
            <a:ext cx="2067600" cy="842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dataset’s covariance &amp; mean</a:t>
            </a:r>
            <a:endParaRPr sz="1200">
              <a:latin typeface="Ubuntu"/>
              <a:ea typeface="Ubuntu"/>
              <a:cs typeface="Ubuntu"/>
              <a:sym typeface="Ubuntu"/>
            </a:endParaRPr>
          </a:p>
        </p:txBody>
      </p:sp>
      <p:sp>
        <p:nvSpPr>
          <p:cNvPr id="8765" name="Google Shape;8765;p312"/>
          <p:cNvSpPr/>
          <p:nvPr/>
        </p:nvSpPr>
        <p:spPr>
          <a:xfrm>
            <a:off x="3156383" y="1398063"/>
            <a:ext cx="2213100" cy="790800"/>
          </a:xfrm>
          <a:prstGeom prst="roundRect">
            <a:avLst>
              <a:gd fmla="val 16667" name="adj"/>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score table </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(200 queries)</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Score → [ef, </a:t>
            </a:r>
            <a:r>
              <a:rPr lang="en" sz="1200">
                <a:solidFill>
                  <a:schemeClr val="dk1"/>
                </a:solidFill>
                <a:latin typeface="Ubuntu"/>
                <a:ea typeface="Ubuntu"/>
                <a:cs typeface="Ubuntu"/>
                <a:sym typeface="Ubuntu"/>
              </a:rPr>
              <a:t>recall</a:t>
            </a:r>
            <a:r>
              <a:rPr lang="en" sz="1200">
                <a:latin typeface="Ubuntu"/>
                <a:ea typeface="Ubuntu"/>
                <a:cs typeface="Ubuntu"/>
                <a:sym typeface="Ubuntu"/>
              </a:rPr>
              <a:t>]</a:t>
            </a:r>
            <a:endParaRPr sz="1200">
              <a:latin typeface="Ubuntu"/>
              <a:ea typeface="Ubuntu"/>
              <a:cs typeface="Ubuntu"/>
              <a:sym typeface="Ubuntu"/>
            </a:endParaRPr>
          </a:p>
        </p:txBody>
      </p:sp>
      <p:sp>
        <p:nvSpPr>
          <p:cNvPr id="8766" name="Google Shape;8766;p312"/>
          <p:cNvSpPr/>
          <p:nvPr/>
        </p:nvSpPr>
        <p:spPr>
          <a:xfrm>
            <a:off x="88229" y="3389292"/>
            <a:ext cx="1327800" cy="67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chemeClr val="dk1"/>
                </a:solidFill>
                <a:latin typeface="Ubuntu"/>
                <a:ea typeface="Ubuntu"/>
                <a:cs typeface="Ubuntu"/>
                <a:sym typeface="Ubuntu"/>
              </a:rPr>
              <a:t>q</a:t>
            </a:r>
            <a:r>
              <a:rPr b="1" lang="en" sz="1200">
                <a:latin typeface="Ubuntu"/>
                <a:ea typeface="Ubuntu"/>
                <a:cs typeface="Ubuntu"/>
                <a:sym typeface="Ubuntu"/>
              </a:rPr>
              <a:t>, k, 0.80)</a:t>
            </a:r>
            <a:endParaRPr b="1" sz="1200">
              <a:latin typeface="Ubuntu"/>
              <a:ea typeface="Ubuntu"/>
              <a:cs typeface="Ubuntu"/>
              <a:sym typeface="Ubuntu"/>
            </a:endParaRPr>
          </a:p>
        </p:txBody>
      </p:sp>
      <p:sp>
        <p:nvSpPr>
          <p:cNvPr id="8767" name="Google Shape;8767;p312"/>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8768" name="Google Shape;8768;p312"/>
          <p:cNvSpPr txBox="1"/>
          <p:nvPr/>
        </p:nvSpPr>
        <p:spPr>
          <a:xfrm>
            <a:off x="166950" y="2682638"/>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Online</a:t>
            </a:r>
            <a:endParaRPr b="1">
              <a:solidFill>
                <a:schemeClr val="accent1"/>
              </a:solidFill>
            </a:endParaRPr>
          </a:p>
        </p:txBody>
      </p:sp>
      <p:sp>
        <p:nvSpPr>
          <p:cNvPr id="8769" name="Google Shape;8769;p312"/>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Tree>
  </p:cSld>
  <p:clrMapOvr>
    <a:masterClrMapping/>
  </p:clrMapOvr>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3" name="Shape 8773"/>
        <p:cNvGrpSpPr/>
        <p:nvPr/>
      </p:nvGrpSpPr>
      <p:grpSpPr>
        <a:xfrm>
          <a:off x="0" y="0"/>
          <a:ext cx="0" cy="0"/>
          <a:chOff x="0" y="0"/>
          <a:chExt cx="0" cy="0"/>
        </a:xfrm>
      </p:grpSpPr>
      <p:sp>
        <p:nvSpPr>
          <p:cNvPr id="8774" name="Google Shape;8774;p313"/>
          <p:cNvSpPr/>
          <p:nvPr/>
        </p:nvSpPr>
        <p:spPr>
          <a:xfrm>
            <a:off x="167000" y="2672300"/>
            <a:ext cx="8906400" cy="21102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75" name="Google Shape;8775;p313"/>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76" name="Google Shape;8776;p313"/>
          <p:cNvSpPr/>
          <p:nvPr/>
        </p:nvSpPr>
        <p:spPr>
          <a:xfrm>
            <a:off x="2952150" y="1177400"/>
            <a:ext cx="4739400" cy="1197600"/>
          </a:xfrm>
          <a:prstGeom prst="rect">
            <a:avLst/>
          </a:prstGeom>
          <a:solidFill>
            <a:srgbClr val="D9D2E9"/>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77" name="Google Shape;8777;p3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778" name="Google Shape;8778;p313"/>
          <p:cNvSpPr txBox="1"/>
          <p:nvPr>
            <p:ph idx="12" type="sldNum"/>
          </p:nvPr>
        </p:nvSpPr>
        <p:spPr>
          <a:xfrm>
            <a:off x="8574058" y="48029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779" name="Google Shape;8779;p313"/>
          <p:cNvPicPr preferRelativeResize="0"/>
          <p:nvPr/>
        </p:nvPicPr>
        <p:blipFill>
          <a:blip r:embed="rId3">
            <a:alphaModFix/>
          </a:blip>
          <a:stretch>
            <a:fillRect/>
          </a:stretch>
        </p:blipFill>
        <p:spPr>
          <a:xfrm>
            <a:off x="5599698" y="1290636"/>
            <a:ext cx="1929098" cy="977726"/>
          </a:xfrm>
          <a:prstGeom prst="rect">
            <a:avLst/>
          </a:prstGeom>
          <a:noFill/>
          <a:ln cap="flat" cmpd="sng" w="19050">
            <a:solidFill>
              <a:schemeClr val="dk2"/>
            </a:solidFill>
            <a:prstDash val="solid"/>
            <a:round/>
            <a:headEnd len="sm" w="sm" type="none"/>
            <a:tailEnd len="sm" w="sm" type="none"/>
          </a:ln>
        </p:spPr>
      </p:pic>
      <p:sp>
        <p:nvSpPr>
          <p:cNvPr id="8780" name="Google Shape;8780;p313"/>
          <p:cNvSpPr/>
          <p:nvPr/>
        </p:nvSpPr>
        <p:spPr>
          <a:xfrm>
            <a:off x="379700" y="1398075"/>
            <a:ext cx="2067600" cy="842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dataset’s covariance &amp; mean</a:t>
            </a:r>
            <a:endParaRPr sz="1200">
              <a:latin typeface="Ubuntu"/>
              <a:ea typeface="Ubuntu"/>
              <a:cs typeface="Ubuntu"/>
              <a:sym typeface="Ubuntu"/>
            </a:endParaRPr>
          </a:p>
        </p:txBody>
      </p:sp>
      <p:sp>
        <p:nvSpPr>
          <p:cNvPr id="8781" name="Google Shape;8781;p313"/>
          <p:cNvSpPr/>
          <p:nvPr/>
        </p:nvSpPr>
        <p:spPr>
          <a:xfrm>
            <a:off x="3156383" y="1398063"/>
            <a:ext cx="2213100" cy="790800"/>
          </a:xfrm>
          <a:prstGeom prst="roundRect">
            <a:avLst>
              <a:gd fmla="val 16667" name="adj"/>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score table </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(200 queries)</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Score → [ef, </a:t>
            </a:r>
            <a:r>
              <a:rPr lang="en" sz="1200">
                <a:solidFill>
                  <a:schemeClr val="dk1"/>
                </a:solidFill>
                <a:latin typeface="Ubuntu"/>
                <a:ea typeface="Ubuntu"/>
                <a:cs typeface="Ubuntu"/>
                <a:sym typeface="Ubuntu"/>
              </a:rPr>
              <a:t>recall</a:t>
            </a:r>
            <a:r>
              <a:rPr lang="en" sz="1200">
                <a:latin typeface="Ubuntu"/>
                <a:ea typeface="Ubuntu"/>
                <a:cs typeface="Ubuntu"/>
                <a:sym typeface="Ubuntu"/>
              </a:rPr>
              <a:t>]</a:t>
            </a:r>
            <a:endParaRPr sz="1200">
              <a:latin typeface="Ubuntu"/>
              <a:ea typeface="Ubuntu"/>
              <a:cs typeface="Ubuntu"/>
              <a:sym typeface="Ubuntu"/>
            </a:endParaRPr>
          </a:p>
        </p:txBody>
      </p:sp>
      <p:sp>
        <p:nvSpPr>
          <p:cNvPr id="8782" name="Google Shape;8782;p313"/>
          <p:cNvSpPr/>
          <p:nvPr/>
        </p:nvSpPr>
        <p:spPr>
          <a:xfrm>
            <a:off x="1715563" y="2908700"/>
            <a:ext cx="16392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Preliminary Search</a:t>
            </a:r>
            <a:endParaRPr b="1"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Gather distances after 2-hops of HNSW search</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D = [...]</a:t>
            </a:r>
            <a:endParaRPr sz="1200">
              <a:latin typeface="Ubuntu"/>
              <a:ea typeface="Ubuntu"/>
              <a:cs typeface="Ubuntu"/>
              <a:sym typeface="Ubuntu"/>
            </a:endParaRPr>
          </a:p>
        </p:txBody>
      </p:sp>
      <p:sp>
        <p:nvSpPr>
          <p:cNvPr id="8783" name="Google Shape;8783;p313"/>
          <p:cNvSpPr/>
          <p:nvPr/>
        </p:nvSpPr>
        <p:spPr>
          <a:xfrm>
            <a:off x="88229" y="3389292"/>
            <a:ext cx="1327800" cy="67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chemeClr val="dk1"/>
                </a:solidFill>
                <a:latin typeface="Ubuntu"/>
                <a:ea typeface="Ubuntu"/>
                <a:cs typeface="Ubuntu"/>
                <a:sym typeface="Ubuntu"/>
              </a:rPr>
              <a:t>q</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8784" name="Google Shape;8784;p313"/>
          <p:cNvCxnSpPr>
            <a:stCxn id="8783" idx="3"/>
            <a:endCxn id="8782" idx="1"/>
          </p:cNvCxnSpPr>
          <p:nvPr/>
        </p:nvCxnSpPr>
        <p:spPr>
          <a:xfrm>
            <a:off x="1416029" y="3727392"/>
            <a:ext cx="299400" cy="0"/>
          </a:xfrm>
          <a:prstGeom prst="straightConnector1">
            <a:avLst/>
          </a:prstGeom>
          <a:noFill/>
          <a:ln cap="flat" cmpd="sng" w="19050">
            <a:solidFill>
              <a:schemeClr val="dk2"/>
            </a:solidFill>
            <a:prstDash val="solid"/>
            <a:round/>
            <a:headEnd len="med" w="med" type="none"/>
            <a:tailEnd len="med" w="med" type="stealth"/>
          </a:ln>
        </p:spPr>
      </p:cxnSp>
      <p:sp>
        <p:nvSpPr>
          <p:cNvPr id="8785" name="Google Shape;8785;p313"/>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8786" name="Google Shape;8786;p313"/>
          <p:cNvSpPr txBox="1"/>
          <p:nvPr/>
        </p:nvSpPr>
        <p:spPr>
          <a:xfrm>
            <a:off x="166950" y="2682638"/>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Online</a:t>
            </a:r>
            <a:endParaRPr b="1">
              <a:solidFill>
                <a:schemeClr val="accent1"/>
              </a:solidFill>
            </a:endParaRPr>
          </a:p>
        </p:txBody>
      </p:sp>
      <p:sp>
        <p:nvSpPr>
          <p:cNvPr id="8787" name="Google Shape;8787;p313"/>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t/>
            </a:r>
            <a:endParaRPr/>
          </a:p>
        </p:txBody>
      </p:sp>
      <p:sp>
        <p:nvSpPr>
          <p:cNvPr id="517" name="Google Shape;517;p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p:txBody>
      </p:sp>
      <p:sp>
        <p:nvSpPr>
          <p:cNvPr id="518" name="Google Shape;518;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519" name="Google Shape;519;p53"/>
          <p:cNvPicPr preferRelativeResize="0"/>
          <p:nvPr/>
        </p:nvPicPr>
        <p:blipFill rotWithShape="1">
          <a:blip r:embed="rId3">
            <a:alphaModFix/>
          </a:blip>
          <a:srcRect b="0" l="0" r="0" t="0"/>
          <a:stretch/>
        </p:blipFill>
        <p:spPr>
          <a:xfrm>
            <a:off x="284820" y="445993"/>
            <a:ext cx="5515916" cy="4600082"/>
          </a:xfrm>
          <a:prstGeom prst="rect">
            <a:avLst/>
          </a:prstGeom>
          <a:noFill/>
          <a:ln>
            <a:noFill/>
          </a:ln>
        </p:spPr>
      </p:pic>
      <p:sp>
        <p:nvSpPr>
          <p:cNvPr id="520" name="Google Shape;520;p53"/>
          <p:cNvSpPr/>
          <p:nvPr/>
        </p:nvSpPr>
        <p:spPr>
          <a:xfrm>
            <a:off x="4602867" y="4431657"/>
            <a:ext cx="972900" cy="393600"/>
          </a:xfrm>
          <a:prstGeom prst="ellipse">
            <a:avLst/>
          </a:prstGeom>
          <a:noFill/>
          <a:ln cap="flat" cmpd="sng" w="50800">
            <a:solidFill>
              <a:srgbClr val="EF8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1" name="Google Shape;521;p53"/>
          <p:cNvSpPr txBox="1"/>
          <p:nvPr/>
        </p:nvSpPr>
        <p:spPr>
          <a:xfrm>
            <a:off x="5686305" y="4234028"/>
            <a:ext cx="3372900" cy="75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rgbClr val="EF8600"/>
                </a:solidFill>
                <a:latin typeface="Ubuntu"/>
                <a:ea typeface="Ubuntu"/>
                <a:cs typeface="Ubuntu"/>
                <a:sym typeface="Ubuntu"/>
              </a:rPr>
              <a:t>DET-LSH hybrid solution</a:t>
            </a:r>
            <a:endParaRPr/>
          </a:p>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rgbClr val="9F5900"/>
                </a:solidFill>
                <a:latin typeface="Ubuntu"/>
                <a:ea typeface="Ubuntu"/>
                <a:cs typeface="Ubuntu"/>
                <a:sym typeface="Ubuntu"/>
              </a:rPr>
              <a:t>δ-ε-approximate</a:t>
            </a:r>
            <a:endParaRPr/>
          </a:p>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Ubuntu"/>
                <a:ea typeface="Ubuntu"/>
                <a:cs typeface="Ubuntu"/>
                <a:sym typeface="Ubuntu"/>
              </a:rPr>
              <a:t>iSAX + LSH</a:t>
            </a:r>
            <a:endParaRPr b="1" i="0" sz="1050" u="none" cap="none" strike="noStrike">
              <a:solidFill>
                <a:schemeClr val="dk1"/>
              </a:solidFill>
              <a:latin typeface="Ubuntu"/>
              <a:ea typeface="Ubuntu"/>
              <a:cs typeface="Ubuntu"/>
              <a:sym typeface="Ubuntu"/>
            </a:endParaRPr>
          </a:p>
        </p:txBody>
      </p:sp>
      <p:sp>
        <p:nvSpPr>
          <p:cNvPr id="522" name="Google Shape;522;p53"/>
          <p:cNvSpPr txBox="1"/>
          <p:nvPr/>
        </p:nvSpPr>
        <p:spPr>
          <a:xfrm>
            <a:off x="0" y="117762"/>
            <a:ext cx="9144000" cy="38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Wei et al. “DET-LSH: A Locality-Sensitive Hashing Scheme with Dynamic Encoding Tree for Approximate Nearest Neighbor Search” PVLDB 2024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1" name="Shape 8791"/>
        <p:cNvGrpSpPr/>
        <p:nvPr/>
      </p:nvGrpSpPr>
      <p:grpSpPr>
        <a:xfrm>
          <a:off x="0" y="0"/>
          <a:ext cx="0" cy="0"/>
          <a:chOff x="0" y="0"/>
          <a:chExt cx="0" cy="0"/>
        </a:xfrm>
      </p:grpSpPr>
      <p:sp>
        <p:nvSpPr>
          <p:cNvPr id="8792" name="Google Shape;8792;p314"/>
          <p:cNvSpPr/>
          <p:nvPr/>
        </p:nvSpPr>
        <p:spPr>
          <a:xfrm>
            <a:off x="167000" y="2672300"/>
            <a:ext cx="8906400" cy="21102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93" name="Google Shape;8793;p314"/>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94" name="Google Shape;8794;p314"/>
          <p:cNvSpPr/>
          <p:nvPr/>
        </p:nvSpPr>
        <p:spPr>
          <a:xfrm>
            <a:off x="2952150" y="1177400"/>
            <a:ext cx="4739400" cy="1197600"/>
          </a:xfrm>
          <a:prstGeom prst="rect">
            <a:avLst/>
          </a:prstGeom>
          <a:solidFill>
            <a:srgbClr val="D9D2E9"/>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95" name="Google Shape;8795;p3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796" name="Google Shape;8796;p314"/>
          <p:cNvSpPr txBox="1"/>
          <p:nvPr>
            <p:ph idx="12" type="sldNum"/>
          </p:nvPr>
        </p:nvSpPr>
        <p:spPr>
          <a:xfrm>
            <a:off x="8574058" y="48029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797" name="Google Shape;8797;p314"/>
          <p:cNvPicPr preferRelativeResize="0"/>
          <p:nvPr/>
        </p:nvPicPr>
        <p:blipFill>
          <a:blip r:embed="rId3">
            <a:alphaModFix/>
          </a:blip>
          <a:stretch>
            <a:fillRect/>
          </a:stretch>
        </p:blipFill>
        <p:spPr>
          <a:xfrm>
            <a:off x="5599698" y="1290636"/>
            <a:ext cx="1929098" cy="977726"/>
          </a:xfrm>
          <a:prstGeom prst="rect">
            <a:avLst/>
          </a:prstGeom>
          <a:noFill/>
          <a:ln cap="flat" cmpd="sng" w="19050">
            <a:solidFill>
              <a:schemeClr val="dk2"/>
            </a:solidFill>
            <a:prstDash val="solid"/>
            <a:round/>
            <a:headEnd len="sm" w="sm" type="none"/>
            <a:tailEnd len="sm" w="sm" type="none"/>
          </a:ln>
        </p:spPr>
      </p:pic>
      <p:sp>
        <p:nvSpPr>
          <p:cNvPr id="8798" name="Google Shape;8798;p314"/>
          <p:cNvSpPr/>
          <p:nvPr/>
        </p:nvSpPr>
        <p:spPr>
          <a:xfrm>
            <a:off x="379700" y="1398075"/>
            <a:ext cx="2067600" cy="842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dataset’s covariance &amp; mean</a:t>
            </a:r>
            <a:endParaRPr sz="1200">
              <a:latin typeface="Ubuntu"/>
              <a:ea typeface="Ubuntu"/>
              <a:cs typeface="Ubuntu"/>
              <a:sym typeface="Ubuntu"/>
            </a:endParaRPr>
          </a:p>
        </p:txBody>
      </p:sp>
      <p:sp>
        <p:nvSpPr>
          <p:cNvPr id="8799" name="Google Shape;8799;p314"/>
          <p:cNvSpPr/>
          <p:nvPr/>
        </p:nvSpPr>
        <p:spPr>
          <a:xfrm>
            <a:off x="3156383" y="1398063"/>
            <a:ext cx="2213100" cy="790800"/>
          </a:xfrm>
          <a:prstGeom prst="roundRect">
            <a:avLst>
              <a:gd fmla="val 16667" name="adj"/>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score table </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(200 queries)</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Score → [ef, </a:t>
            </a:r>
            <a:r>
              <a:rPr lang="en" sz="1200">
                <a:solidFill>
                  <a:schemeClr val="dk1"/>
                </a:solidFill>
                <a:latin typeface="Ubuntu"/>
                <a:ea typeface="Ubuntu"/>
                <a:cs typeface="Ubuntu"/>
                <a:sym typeface="Ubuntu"/>
              </a:rPr>
              <a:t>recall</a:t>
            </a:r>
            <a:r>
              <a:rPr lang="en" sz="1200">
                <a:latin typeface="Ubuntu"/>
                <a:ea typeface="Ubuntu"/>
                <a:cs typeface="Ubuntu"/>
                <a:sym typeface="Ubuntu"/>
              </a:rPr>
              <a:t>]</a:t>
            </a:r>
            <a:endParaRPr sz="1200">
              <a:latin typeface="Ubuntu"/>
              <a:ea typeface="Ubuntu"/>
              <a:cs typeface="Ubuntu"/>
              <a:sym typeface="Ubuntu"/>
            </a:endParaRPr>
          </a:p>
        </p:txBody>
      </p:sp>
      <p:sp>
        <p:nvSpPr>
          <p:cNvPr id="8800" name="Google Shape;8800;p314"/>
          <p:cNvSpPr/>
          <p:nvPr/>
        </p:nvSpPr>
        <p:spPr>
          <a:xfrm>
            <a:off x="1715563" y="2908700"/>
            <a:ext cx="16392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Preliminary Search</a:t>
            </a:r>
            <a:endParaRPr b="1"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Gather distances after 2-hops of HNSW search</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D = [...]</a:t>
            </a:r>
            <a:endParaRPr sz="1200">
              <a:latin typeface="Ubuntu"/>
              <a:ea typeface="Ubuntu"/>
              <a:cs typeface="Ubuntu"/>
              <a:sym typeface="Ubuntu"/>
            </a:endParaRPr>
          </a:p>
        </p:txBody>
      </p:sp>
      <p:sp>
        <p:nvSpPr>
          <p:cNvPr id="8801" name="Google Shape;8801;p314"/>
          <p:cNvSpPr/>
          <p:nvPr/>
        </p:nvSpPr>
        <p:spPr>
          <a:xfrm>
            <a:off x="3690575" y="2902975"/>
            <a:ext cx="41757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Ubuntu"/>
                <a:ea typeface="Ubuntu"/>
                <a:cs typeface="Ubuntu"/>
                <a:sym typeface="Ubuntu"/>
              </a:rPr>
              <a:t>Estimate distance distribution of query</a:t>
            </a:r>
            <a:endParaRPr sz="1200">
              <a:solidFill>
                <a:schemeClr val="dk1"/>
              </a:solidFill>
              <a:latin typeface="Ubuntu"/>
              <a:ea typeface="Ubuntu"/>
              <a:cs typeface="Ubuntu"/>
              <a:sym typeface="Ubuntu"/>
            </a:endParaRPr>
          </a:p>
          <a:p>
            <a:pPr indent="0" lvl="0" marL="0" rtl="0" algn="ctr">
              <a:spcBef>
                <a:spcPts val="0"/>
              </a:spcBef>
              <a:spcAft>
                <a:spcPts val="0"/>
              </a:spcAft>
              <a:buNone/>
            </a:pPr>
            <a:r>
              <a:rPr lang="en" sz="1200">
                <a:solidFill>
                  <a:schemeClr val="dk1"/>
                </a:solidFill>
                <a:latin typeface="Ubuntu"/>
                <a:ea typeface="Ubuntu"/>
                <a:cs typeface="Ubuntu"/>
                <a:sym typeface="Ubuntu"/>
              </a:rPr>
              <a:t>Compute hardness score (e.g., </a:t>
            </a:r>
            <a:r>
              <a:rPr b="1" lang="en" sz="1200">
                <a:solidFill>
                  <a:schemeClr val="dk1"/>
                </a:solidFill>
                <a:latin typeface="Ubuntu"/>
                <a:ea typeface="Ubuntu"/>
                <a:cs typeface="Ubuntu"/>
                <a:sym typeface="Ubuntu"/>
              </a:rPr>
              <a:t>score=53</a:t>
            </a:r>
            <a:r>
              <a:rPr lang="en" sz="1200">
                <a:solidFill>
                  <a:schemeClr val="dk1"/>
                </a:solidFill>
                <a:latin typeface="Ubuntu"/>
                <a:ea typeface="Ubuntu"/>
                <a:cs typeface="Ubuntu"/>
                <a:sym typeface="Ubuntu"/>
              </a:rPr>
              <a:t>)</a:t>
            </a:r>
            <a:endParaRPr sz="1200">
              <a:latin typeface="Ubuntu"/>
              <a:ea typeface="Ubuntu"/>
              <a:cs typeface="Ubuntu"/>
              <a:sym typeface="Ubuntu"/>
            </a:endParaRPr>
          </a:p>
        </p:txBody>
      </p:sp>
      <p:cxnSp>
        <p:nvCxnSpPr>
          <p:cNvPr id="8802" name="Google Shape;8802;p314"/>
          <p:cNvCxnSpPr>
            <a:stCxn id="8798" idx="2"/>
            <a:endCxn id="8801" idx="0"/>
          </p:cNvCxnSpPr>
          <p:nvPr/>
        </p:nvCxnSpPr>
        <p:spPr>
          <a:xfrm flipH="1" rot="-5400000">
            <a:off x="3264800" y="389175"/>
            <a:ext cx="662400" cy="4365000"/>
          </a:xfrm>
          <a:prstGeom prst="bentConnector3">
            <a:avLst>
              <a:gd fmla="val 50008" name="adj1"/>
            </a:avLst>
          </a:prstGeom>
          <a:noFill/>
          <a:ln cap="flat" cmpd="sng" w="19050">
            <a:solidFill>
              <a:schemeClr val="dk2"/>
            </a:solidFill>
            <a:prstDash val="solid"/>
            <a:round/>
            <a:headEnd len="med" w="med" type="none"/>
            <a:tailEnd len="med" w="med" type="stealth"/>
          </a:ln>
        </p:spPr>
      </p:cxnSp>
      <p:cxnSp>
        <p:nvCxnSpPr>
          <p:cNvPr id="8803" name="Google Shape;8803;p314"/>
          <p:cNvCxnSpPr>
            <a:stCxn id="8800" idx="3"/>
            <a:endCxn id="8801" idx="1"/>
          </p:cNvCxnSpPr>
          <p:nvPr/>
        </p:nvCxnSpPr>
        <p:spPr>
          <a:xfrm flipH="1" rot="10800000">
            <a:off x="3354763" y="3721700"/>
            <a:ext cx="335700" cy="5700"/>
          </a:xfrm>
          <a:prstGeom prst="straightConnector1">
            <a:avLst/>
          </a:prstGeom>
          <a:noFill/>
          <a:ln cap="flat" cmpd="sng" w="19050">
            <a:solidFill>
              <a:schemeClr val="dk2"/>
            </a:solidFill>
            <a:prstDash val="solid"/>
            <a:round/>
            <a:headEnd len="med" w="med" type="none"/>
            <a:tailEnd len="med" w="med" type="stealth"/>
          </a:ln>
        </p:spPr>
      </p:cxnSp>
      <p:sp>
        <p:nvSpPr>
          <p:cNvPr id="8804" name="Google Shape;8804;p314"/>
          <p:cNvSpPr/>
          <p:nvPr/>
        </p:nvSpPr>
        <p:spPr>
          <a:xfrm>
            <a:off x="88229" y="3389292"/>
            <a:ext cx="1327800" cy="67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chemeClr val="dk1"/>
                </a:solidFill>
                <a:latin typeface="Ubuntu"/>
                <a:ea typeface="Ubuntu"/>
                <a:cs typeface="Ubuntu"/>
                <a:sym typeface="Ubuntu"/>
              </a:rPr>
              <a:t>q</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8805" name="Google Shape;8805;p314"/>
          <p:cNvCxnSpPr>
            <a:stCxn id="8804" idx="3"/>
            <a:endCxn id="8800" idx="1"/>
          </p:cNvCxnSpPr>
          <p:nvPr/>
        </p:nvCxnSpPr>
        <p:spPr>
          <a:xfrm>
            <a:off x="1416029" y="3727392"/>
            <a:ext cx="299400" cy="0"/>
          </a:xfrm>
          <a:prstGeom prst="straightConnector1">
            <a:avLst/>
          </a:prstGeom>
          <a:noFill/>
          <a:ln cap="flat" cmpd="sng" w="19050">
            <a:solidFill>
              <a:schemeClr val="dk2"/>
            </a:solidFill>
            <a:prstDash val="solid"/>
            <a:round/>
            <a:headEnd len="med" w="med" type="none"/>
            <a:tailEnd len="med" w="med" type="stealth"/>
          </a:ln>
        </p:spPr>
      </p:cxnSp>
      <p:sp>
        <p:nvSpPr>
          <p:cNvPr id="8806" name="Google Shape;8806;p314"/>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8807" name="Google Shape;8807;p314"/>
          <p:cNvSpPr txBox="1"/>
          <p:nvPr/>
        </p:nvSpPr>
        <p:spPr>
          <a:xfrm>
            <a:off x="166950" y="2682638"/>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Online</a:t>
            </a:r>
            <a:endParaRPr b="1">
              <a:solidFill>
                <a:schemeClr val="accent1"/>
              </a:solidFill>
            </a:endParaRPr>
          </a:p>
        </p:txBody>
      </p:sp>
      <p:sp>
        <p:nvSpPr>
          <p:cNvPr id="8808" name="Google Shape;8808;p314"/>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Tree>
  </p:cSld>
  <p:clrMapOvr>
    <a:masterClrMapping/>
  </p:clrMapOvr>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2" name="Shape 8812"/>
        <p:cNvGrpSpPr/>
        <p:nvPr/>
      </p:nvGrpSpPr>
      <p:grpSpPr>
        <a:xfrm>
          <a:off x="0" y="0"/>
          <a:ext cx="0" cy="0"/>
          <a:chOff x="0" y="0"/>
          <a:chExt cx="0" cy="0"/>
        </a:xfrm>
      </p:grpSpPr>
      <p:sp>
        <p:nvSpPr>
          <p:cNvPr id="8813" name="Google Shape;8813;p315"/>
          <p:cNvSpPr/>
          <p:nvPr/>
        </p:nvSpPr>
        <p:spPr>
          <a:xfrm>
            <a:off x="167000" y="2672300"/>
            <a:ext cx="8906400" cy="21102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14" name="Google Shape;8814;p315"/>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15" name="Google Shape;8815;p315"/>
          <p:cNvSpPr/>
          <p:nvPr/>
        </p:nvSpPr>
        <p:spPr>
          <a:xfrm>
            <a:off x="2952150" y="1177400"/>
            <a:ext cx="4739400" cy="1197600"/>
          </a:xfrm>
          <a:prstGeom prst="rect">
            <a:avLst/>
          </a:prstGeom>
          <a:solidFill>
            <a:srgbClr val="D9D2E9"/>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16" name="Google Shape;8816;p3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817" name="Google Shape;8817;p315"/>
          <p:cNvSpPr txBox="1"/>
          <p:nvPr>
            <p:ph idx="12" type="sldNum"/>
          </p:nvPr>
        </p:nvSpPr>
        <p:spPr>
          <a:xfrm>
            <a:off x="8574058" y="48029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818" name="Google Shape;8818;p315"/>
          <p:cNvPicPr preferRelativeResize="0"/>
          <p:nvPr/>
        </p:nvPicPr>
        <p:blipFill>
          <a:blip r:embed="rId3">
            <a:alphaModFix/>
          </a:blip>
          <a:stretch>
            <a:fillRect/>
          </a:stretch>
        </p:blipFill>
        <p:spPr>
          <a:xfrm>
            <a:off x="5599698" y="1290636"/>
            <a:ext cx="1929098" cy="977726"/>
          </a:xfrm>
          <a:prstGeom prst="rect">
            <a:avLst/>
          </a:prstGeom>
          <a:noFill/>
          <a:ln cap="flat" cmpd="sng" w="19050">
            <a:solidFill>
              <a:schemeClr val="dk2"/>
            </a:solidFill>
            <a:prstDash val="solid"/>
            <a:round/>
            <a:headEnd len="sm" w="sm" type="none"/>
            <a:tailEnd len="sm" w="sm" type="none"/>
          </a:ln>
        </p:spPr>
      </p:pic>
      <p:sp>
        <p:nvSpPr>
          <p:cNvPr id="8819" name="Google Shape;8819;p315"/>
          <p:cNvSpPr/>
          <p:nvPr/>
        </p:nvSpPr>
        <p:spPr>
          <a:xfrm>
            <a:off x="379700" y="1398075"/>
            <a:ext cx="2067600" cy="842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dataset’s covariance &amp; mean</a:t>
            </a:r>
            <a:endParaRPr sz="1200">
              <a:latin typeface="Ubuntu"/>
              <a:ea typeface="Ubuntu"/>
              <a:cs typeface="Ubuntu"/>
              <a:sym typeface="Ubuntu"/>
            </a:endParaRPr>
          </a:p>
        </p:txBody>
      </p:sp>
      <p:sp>
        <p:nvSpPr>
          <p:cNvPr id="8820" name="Google Shape;8820;p315"/>
          <p:cNvSpPr/>
          <p:nvPr/>
        </p:nvSpPr>
        <p:spPr>
          <a:xfrm>
            <a:off x="3156383" y="1398063"/>
            <a:ext cx="2213100" cy="790800"/>
          </a:xfrm>
          <a:prstGeom prst="roundRect">
            <a:avLst>
              <a:gd fmla="val 16667" name="adj"/>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score table </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(200 queries)</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Score → [ef, recall]</a:t>
            </a:r>
            <a:endParaRPr sz="1200">
              <a:latin typeface="Ubuntu"/>
              <a:ea typeface="Ubuntu"/>
              <a:cs typeface="Ubuntu"/>
              <a:sym typeface="Ubuntu"/>
            </a:endParaRPr>
          </a:p>
        </p:txBody>
      </p:sp>
      <p:sp>
        <p:nvSpPr>
          <p:cNvPr id="8821" name="Google Shape;8821;p315"/>
          <p:cNvSpPr/>
          <p:nvPr/>
        </p:nvSpPr>
        <p:spPr>
          <a:xfrm>
            <a:off x="1715563" y="2908700"/>
            <a:ext cx="16392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Preliminary Search</a:t>
            </a:r>
            <a:endParaRPr b="1"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Gather distances after 2-hops of HNSW search</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D = [...]</a:t>
            </a:r>
            <a:endParaRPr sz="1200">
              <a:latin typeface="Ubuntu"/>
              <a:ea typeface="Ubuntu"/>
              <a:cs typeface="Ubuntu"/>
              <a:sym typeface="Ubuntu"/>
            </a:endParaRPr>
          </a:p>
        </p:txBody>
      </p:sp>
      <p:sp>
        <p:nvSpPr>
          <p:cNvPr id="8822" name="Google Shape;8822;p315"/>
          <p:cNvSpPr/>
          <p:nvPr/>
        </p:nvSpPr>
        <p:spPr>
          <a:xfrm>
            <a:off x="3690575" y="2902975"/>
            <a:ext cx="41757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Estimate distance distribution of query</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Compute hardness score (e.g., </a:t>
            </a:r>
            <a:r>
              <a:rPr b="1" lang="en" sz="1200">
                <a:latin typeface="Ubuntu"/>
                <a:ea typeface="Ubuntu"/>
                <a:cs typeface="Ubuntu"/>
                <a:sym typeface="Ubuntu"/>
              </a:rPr>
              <a:t>score=53</a:t>
            </a:r>
            <a:r>
              <a:rPr lang="en" sz="1200">
                <a:latin typeface="Ubuntu"/>
                <a:ea typeface="Ubuntu"/>
                <a:cs typeface="Ubuntu"/>
                <a:sym typeface="Ubuntu"/>
              </a:rPr>
              <a:t>)</a:t>
            </a:r>
            <a:endParaRPr sz="1200">
              <a:latin typeface="Ubuntu"/>
              <a:ea typeface="Ubuntu"/>
              <a:cs typeface="Ubuntu"/>
              <a:sym typeface="Ubuntu"/>
            </a:endParaRPr>
          </a:p>
        </p:txBody>
      </p:sp>
      <p:cxnSp>
        <p:nvCxnSpPr>
          <p:cNvPr id="8823" name="Google Shape;8823;p315"/>
          <p:cNvCxnSpPr>
            <a:stCxn id="8819" idx="2"/>
            <a:endCxn id="8822" idx="0"/>
          </p:cNvCxnSpPr>
          <p:nvPr/>
        </p:nvCxnSpPr>
        <p:spPr>
          <a:xfrm flipH="1" rot="-5400000">
            <a:off x="3264800" y="389175"/>
            <a:ext cx="662400" cy="4365000"/>
          </a:xfrm>
          <a:prstGeom prst="bentConnector3">
            <a:avLst>
              <a:gd fmla="val 50008" name="adj1"/>
            </a:avLst>
          </a:prstGeom>
          <a:noFill/>
          <a:ln cap="flat" cmpd="sng" w="19050">
            <a:solidFill>
              <a:schemeClr val="dk2"/>
            </a:solidFill>
            <a:prstDash val="solid"/>
            <a:round/>
            <a:headEnd len="med" w="med" type="none"/>
            <a:tailEnd len="med" w="med" type="stealth"/>
          </a:ln>
        </p:spPr>
      </p:cxnSp>
      <p:cxnSp>
        <p:nvCxnSpPr>
          <p:cNvPr id="8824" name="Google Shape;8824;p315"/>
          <p:cNvCxnSpPr>
            <a:stCxn id="8821" idx="3"/>
            <a:endCxn id="8822" idx="1"/>
          </p:cNvCxnSpPr>
          <p:nvPr/>
        </p:nvCxnSpPr>
        <p:spPr>
          <a:xfrm flipH="1" rot="10800000">
            <a:off x="3354763" y="3721700"/>
            <a:ext cx="335700" cy="5700"/>
          </a:xfrm>
          <a:prstGeom prst="straightConnector1">
            <a:avLst/>
          </a:prstGeom>
          <a:noFill/>
          <a:ln cap="flat" cmpd="sng" w="19050">
            <a:solidFill>
              <a:schemeClr val="dk2"/>
            </a:solidFill>
            <a:prstDash val="solid"/>
            <a:round/>
            <a:headEnd len="med" w="med" type="none"/>
            <a:tailEnd len="med" w="med" type="stealth"/>
          </a:ln>
        </p:spPr>
      </p:cxnSp>
      <p:sp>
        <p:nvSpPr>
          <p:cNvPr id="8825" name="Google Shape;8825;p315"/>
          <p:cNvSpPr/>
          <p:nvPr/>
        </p:nvSpPr>
        <p:spPr>
          <a:xfrm>
            <a:off x="88229" y="3389292"/>
            <a:ext cx="1327800" cy="67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chemeClr val="dk1"/>
                </a:solidFill>
                <a:latin typeface="Ubuntu"/>
                <a:ea typeface="Ubuntu"/>
                <a:cs typeface="Ubuntu"/>
                <a:sym typeface="Ubuntu"/>
              </a:rPr>
              <a:t>q</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8826" name="Google Shape;8826;p315"/>
          <p:cNvCxnSpPr>
            <a:stCxn id="8825" idx="3"/>
            <a:endCxn id="8821" idx="1"/>
          </p:cNvCxnSpPr>
          <p:nvPr/>
        </p:nvCxnSpPr>
        <p:spPr>
          <a:xfrm>
            <a:off x="1416029" y="3727392"/>
            <a:ext cx="299400" cy="0"/>
          </a:xfrm>
          <a:prstGeom prst="straightConnector1">
            <a:avLst/>
          </a:prstGeom>
          <a:noFill/>
          <a:ln cap="flat" cmpd="sng" w="19050">
            <a:solidFill>
              <a:schemeClr val="dk2"/>
            </a:solidFill>
            <a:prstDash val="solid"/>
            <a:round/>
            <a:headEnd len="med" w="med" type="none"/>
            <a:tailEnd len="med" w="med" type="stealth"/>
          </a:ln>
        </p:spPr>
      </p:cxnSp>
      <p:sp>
        <p:nvSpPr>
          <p:cNvPr id="8827" name="Google Shape;8827;p315"/>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8828" name="Google Shape;8828;p315"/>
          <p:cNvSpPr txBox="1"/>
          <p:nvPr/>
        </p:nvSpPr>
        <p:spPr>
          <a:xfrm>
            <a:off x="166950" y="2682638"/>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Online</a:t>
            </a:r>
            <a:endParaRPr b="1">
              <a:solidFill>
                <a:schemeClr val="accent1"/>
              </a:solidFill>
            </a:endParaRPr>
          </a:p>
        </p:txBody>
      </p:sp>
      <p:sp>
        <p:nvSpPr>
          <p:cNvPr id="8829" name="Google Shape;8829;p315"/>
          <p:cNvSpPr/>
          <p:nvPr/>
        </p:nvSpPr>
        <p:spPr>
          <a:xfrm>
            <a:off x="5493714" y="1523525"/>
            <a:ext cx="2159400" cy="2238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30" name="Google Shape;8830;p315"/>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Tree>
  </p:cSld>
  <p:clrMapOvr>
    <a:masterClrMapping/>
  </p:clrMapOvr>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4" name="Shape 8834"/>
        <p:cNvGrpSpPr/>
        <p:nvPr/>
      </p:nvGrpSpPr>
      <p:grpSpPr>
        <a:xfrm>
          <a:off x="0" y="0"/>
          <a:ext cx="0" cy="0"/>
          <a:chOff x="0" y="0"/>
          <a:chExt cx="0" cy="0"/>
        </a:xfrm>
      </p:grpSpPr>
      <p:sp>
        <p:nvSpPr>
          <p:cNvPr id="8835" name="Google Shape;8835;p316"/>
          <p:cNvSpPr/>
          <p:nvPr/>
        </p:nvSpPr>
        <p:spPr>
          <a:xfrm>
            <a:off x="167000" y="2672300"/>
            <a:ext cx="8906400" cy="21102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36" name="Google Shape;8836;p316"/>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37" name="Google Shape;8837;p316"/>
          <p:cNvSpPr/>
          <p:nvPr/>
        </p:nvSpPr>
        <p:spPr>
          <a:xfrm>
            <a:off x="2952150" y="1177400"/>
            <a:ext cx="4739400" cy="1197600"/>
          </a:xfrm>
          <a:prstGeom prst="rect">
            <a:avLst/>
          </a:prstGeom>
          <a:solidFill>
            <a:srgbClr val="D9D2E9"/>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38" name="Google Shape;8838;p3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839" name="Google Shape;8839;p316"/>
          <p:cNvSpPr txBox="1"/>
          <p:nvPr>
            <p:ph idx="12" type="sldNum"/>
          </p:nvPr>
        </p:nvSpPr>
        <p:spPr>
          <a:xfrm>
            <a:off x="8574058" y="48029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840" name="Google Shape;8840;p316"/>
          <p:cNvPicPr preferRelativeResize="0"/>
          <p:nvPr/>
        </p:nvPicPr>
        <p:blipFill>
          <a:blip r:embed="rId3">
            <a:alphaModFix/>
          </a:blip>
          <a:stretch>
            <a:fillRect/>
          </a:stretch>
        </p:blipFill>
        <p:spPr>
          <a:xfrm>
            <a:off x="5599698" y="1290636"/>
            <a:ext cx="1929098" cy="977726"/>
          </a:xfrm>
          <a:prstGeom prst="rect">
            <a:avLst/>
          </a:prstGeom>
          <a:noFill/>
          <a:ln cap="flat" cmpd="sng" w="19050">
            <a:solidFill>
              <a:schemeClr val="dk2"/>
            </a:solidFill>
            <a:prstDash val="solid"/>
            <a:round/>
            <a:headEnd len="sm" w="sm" type="none"/>
            <a:tailEnd len="sm" w="sm" type="none"/>
          </a:ln>
        </p:spPr>
      </p:pic>
      <p:sp>
        <p:nvSpPr>
          <p:cNvPr id="8841" name="Google Shape;8841;p316"/>
          <p:cNvSpPr/>
          <p:nvPr/>
        </p:nvSpPr>
        <p:spPr>
          <a:xfrm>
            <a:off x="379700" y="1398075"/>
            <a:ext cx="2067600" cy="842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dataset’s covariance &amp; mean</a:t>
            </a:r>
            <a:endParaRPr sz="1200">
              <a:latin typeface="Ubuntu"/>
              <a:ea typeface="Ubuntu"/>
              <a:cs typeface="Ubuntu"/>
              <a:sym typeface="Ubuntu"/>
            </a:endParaRPr>
          </a:p>
        </p:txBody>
      </p:sp>
      <p:sp>
        <p:nvSpPr>
          <p:cNvPr id="8842" name="Google Shape;8842;p316"/>
          <p:cNvSpPr/>
          <p:nvPr/>
        </p:nvSpPr>
        <p:spPr>
          <a:xfrm>
            <a:off x="3156383" y="1398063"/>
            <a:ext cx="2213100" cy="790800"/>
          </a:xfrm>
          <a:prstGeom prst="roundRect">
            <a:avLst>
              <a:gd fmla="val 16667" name="adj"/>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score table </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(200 queries)</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Score → [ef, recall]</a:t>
            </a:r>
            <a:endParaRPr sz="1200">
              <a:latin typeface="Ubuntu"/>
              <a:ea typeface="Ubuntu"/>
              <a:cs typeface="Ubuntu"/>
              <a:sym typeface="Ubuntu"/>
            </a:endParaRPr>
          </a:p>
        </p:txBody>
      </p:sp>
      <p:sp>
        <p:nvSpPr>
          <p:cNvPr id="8843" name="Google Shape;8843;p316"/>
          <p:cNvSpPr/>
          <p:nvPr/>
        </p:nvSpPr>
        <p:spPr>
          <a:xfrm>
            <a:off x="1715563" y="2908700"/>
            <a:ext cx="16392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Preliminary Search</a:t>
            </a:r>
            <a:endParaRPr b="1"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Gather distances after 2-hops of HNSW search</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D = [...]</a:t>
            </a:r>
            <a:endParaRPr sz="1200">
              <a:latin typeface="Ubuntu"/>
              <a:ea typeface="Ubuntu"/>
              <a:cs typeface="Ubuntu"/>
              <a:sym typeface="Ubuntu"/>
            </a:endParaRPr>
          </a:p>
        </p:txBody>
      </p:sp>
      <p:sp>
        <p:nvSpPr>
          <p:cNvPr id="8844" name="Google Shape;8844;p316"/>
          <p:cNvSpPr/>
          <p:nvPr/>
        </p:nvSpPr>
        <p:spPr>
          <a:xfrm>
            <a:off x="3690575" y="2902975"/>
            <a:ext cx="41757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Estimate distance distribution of query</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Compute hardness score (e.g., </a:t>
            </a:r>
            <a:r>
              <a:rPr b="1" lang="en" sz="1200">
                <a:latin typeface="Ubuntu"/>
                <a:ea typeface="Ubuntu"/>
                <a:cs typeface="Ubuntu"/>
                <a:sym typeface="Ubuntu"/>
              </a:rPr>
              <a:t>score=53</a:t>
            </a:r>
            <a:r>
              <a:rPr lang="en" sz="1200">
                <a:latin typeface="Ubuntu"/>
                <a:ea typeface="Ubuntu"/>
                <a:cs typeface="Ubuntu"/>
                <a:sym typeface="Ubuntu"/>
              </a:rPr>
              <a:t>)</a:t>
            </a:r>
            <a:endParaRPr sz="1200">
              <a:latin typeface="Ubuntu"/>
              <a:ea typeface="Ubuntu"/>
              <a:cs typeface="Ubuntu"/>
              <a:sym typeface="Ubuntu"/>
            </a:endParaRPr>
          </a:p>
        </p:txBody>
      </p:sp>
      <p:cxnSp>
        <p:nvCxnSpPr>
          <p:cNvPr id="8845" name="Google Shape;8845;p316"/>
          <p:cNvCxnSpPr>
            <a:stCxn id="8841" idx="2"/>
            <a:endCxn id="8844" idx="0"/>
          </p:cNvCxnSpPr>
          <p:nvPr/>
        </p:nvCxnSpPr>
        <p:spPr>
          <a:xfrm flipH="1" rot="-5400000">
            <a:off x="3264800" y="389175"/>
            <a:ext cx="662400" cy="4365000"/>
          </a:xfrm>
          <a:prstGeom prst="bentConnector3">
            <a:avLst>
              <a:gd fmla="val 50008" name="adj1"/>
            </a:avLst>
          </a:prstGeom>
          <a:noFill/>
          <a:ln cap="flat" cmpd="sng" w="19050">
            <a:solidFill>
              <a:schemeClr val="dk2"/>
            </a:solidFill>
            <a:prstDash val="solid"/>
            <a:round/>
            <a:headEnd len="med" w="med" type="none"/>
            <a:tailEnd len="med" w="med" type="stealth"/>
          </a:ln>
        </p:spPr>
      </p:cxnSp>
      <p:cxnSp>
        <p:nvCxnSpPr>
          <p:cNvPr id="8846" name="Google Shape;8846;p316"/>
          <p:cNvCxnSpPr>
            <a:stCxn id="8843" idx="3"/>
            <a:endCxn id="8844" idx="1"/>
          </p:cNvCxnSpPr>
          <p:nvPr/>
        </p:nvCxnSpPr>
        <p:spPr>
          <a:xfrm flipH="1" rot="10800000">
            <a:off x="3354763" y="3721700"/>
            <a:ext cx="335700" cy="5700"/>
          </a:xfrm>
          <a:prstGeom prst="straightConnector1">
            <a:avLst/>
          </a:prstGeom>
          <a:noFill/>
          <a:ln cap="flat" cmpd="sng" w="19050">
            <a:solidFill>
              <a:schemeClr val="dk2"/>
            </a:solidFill>
            <a:prstDash val="solid"/>
            <a:round/>
            <a:headEnd len="med" w="med" type="none"/>
            <a:tailEnd len="med" w="med" type="stealth"/>
          </a:ln>
        </p:spPr>
      </p:cxnSp>
      <p:sp>
        <p:nvSpPr>
          <p:cNvPr id="8847" name="Google Shape;8847;p316"/>
          <p:cNvSpPr/>
          <p:nvPr/>
        </p:nvSpPr>
        <p:spPr>
          <a:xfrm>
            <a:off x="88229" y="3389292"/>
            <a:ext cx="1327800" cy="67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chemeClr val="dk1"/>
                </a:solidFill>
                <a:latin typeface="Ubuntu"/>
                <a:ea typeface="Ubuntu"/>
                <a:cs typeface="Ubuntu"/>
                <a:sym typeface="Ubuntu"/>
              </a:rPr>
              <a:t>q</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8848" name="Google Shape;8848;p316"/>
          <p:cNvCxnSpPr>
            <a:stCxn id="8847" idx="3"/>
            <a:endCxn id="8843" idx="1"/>
          </p:cNvCxnSpPr>
          <p:nvPr/>
        </p:nvCxnSpPr>
        <p:spPr>
          <a:xfrm>
            <a:off x="1416029" y="3727392"/>
            <a:ext cx="299400" cy="0"/>
          </a:xfrm>
          <a:prstGeom prst="straightConnector1">
            <a:avLst/>
          </a:prstGeom>
          <a:noFill/>
          <a:ln cap="flat" cmpd="sng" w="19050">
            <a:solidFill>
              <a:schemeClr val="dk2"/>
            </a:solidFill>
            <a:prstDash val="solid"/>
            <a:round/>
            <a:headEnd len="med" w="med" type="none"/>
            <a:tailEnd len="med" w="med" type="stealth"/>
          </a:ln>
        </p:spPr>
      </p:cxnSp>
      <p:sp>
        <p:nvSpPr>
          <p:cNvPr id="8849" name="Google Shape;8849;p316"/>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8850" name="Google Shape;8850;p316"/>
          <p:cNvSpPr txBox="1"/>
          <p:nvPr/>
        </p:nvSpPr>
        <p:spPr>
          <a:xfrm>
            <a:off x="166950" y="2682638"/>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Online</a:t>
            </a:r>
            <a:endParaRPr b="1">
              <a:solidFill>
                <a:schemeClr val="accent1"/>
              </a:solidFill>
            </a:endParaRPr>
          </a:p>
        </p:txBody>
      </p:sp>
      <p:sp>
        <p:nvSpPr>
          <p:cNvPr id="8851" name="Google Shape;8851;p316"/>
          <p:cNvSpPr/>
          <p:nvPr/>
        </p:nvSpPr>
        <p:spPr>
          <a:xfrm>
            <a:off x="5493714" y="1523525"/>
            <a:ext cx="2159400" cy="2238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52" name="Google Shape;8852;p316"/>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
        <p:nvSpPr>
          <p:cNvPr id="8853" name="Google Shape;8853;p316"/>
          <p:cNvSpPr/>
          <p:nvPr/>
        </p:nvSpPr>
        <p:spPr>
          <a:xfrm>
            <a:off x="5970914" y="1555714"/>
            <a:ext cx="457200" cy="159600"/>
          </a:xfrm>
          <a:prstGeom prst="roundRect">
            <a:avLst>
              <a:gd fmla="val 16667" name="adj"/>
            </a:avLst>
          </a:prstGeom>
          <a:no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7" name="Shape 8857"/>
        <p:cNvGrpSpPr/>
        <p:nvPr/>
      </p:nvGrpSpPr>
      <p:grpSpPr>
        <a:xfrm>
          <a:off x="0" y="0"/>
          <a:ext cx="0" cy="0"/>
          <a:chOff x="0" y="0"/>
          <a:chExt cx="0" cy="0"/>
        </a:xfrm>
      </p:grpSpPr>
      <p:sp>
        <p:nvSpPr>
          <p:cNvPr id="8858" name="Google Shape;8858;p317"/>
          <p:cNvSpPr/>
          <p:nvPr/>
        </p:nvSpPr>
        <p:spPr>
          <a:xfrm>
            <a:off x="167000" y="2672300"/>
            <a:ext cx="8906400" cy="21102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59" name="Google Shape;8859;p317"/>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60" name="Google Shape;8860;p317"/>
          <p:cNvSpPr/>
          <p:nvPr/>
        </p:nvSpPr>
        <p:spPr>
          <a:xfrm>
            <a:off x="2952150" y="1177400"/>
            <a:ext cx="4739400" cy="1197600"/>
          </a:xfrm>
          <a:prstGeom prst="rect">
            <a:avLst/>
          </a:prstGeom>
          <a:solidFill>
            <a:srgbClr val="D9D2E9"/>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61" name="Google Shape;8861;p3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862" name="Google Shape;8862;p317"/>
          <p:cNvSpPr txBox="1"/>
          <p:nvPr>
            <p:ph idx="12" type="sldNum"/>
          </p:nvPr>
        </p:nvSpPr>
        <p:spPr>
          <a:xfrm>
            <a:off x="8574058" y="48029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863" name="Google Shape;8863;p317"/>
          <p:cNvPicPr preferRelativeResize="0"/>
          <p:nvPr/>
        </p:nvPicPr>
        <p:blipFill>
          <a:blip r:embed="rId3">
            <a:alphaModFix/>
          </a:blip>
          <a:stretch>
            <a:fillRect/>
          </a:stretch>
        </p:blipFill>
        <p:spPr>
          <a:xfrm>
            <a:off x="5599698" y="1290636"/>
            <a:ext cx="1929098" cy="977726"/>
          </a:xfrm>
          <a:prstGeom prst="rect">
            <a:avLst/>
          </a:prstGeom>
          <a:noFill/>
          <a:ln cap="flat" cmpd="sng" w="19050">
            <a:solidFill>
              <a:schemeClr val="dk2"/>
            </a:solidFill>
            <a:prstDash val="solid"/>
            <a:round/>
            <a:headEnd len="sm" w="sm" type="none"/>
            <a:tailEnd len="sm" w="sm" type="none"/>
          </a:ln>
        </p:spPr>
      </p:pic>
      <p:sp>
        <p:nvSpPr>
          <p:cNvPr id="8864" name="Google Shape;8864;p317"/>
          <p:cNvSpPr/>
          <p:nvPr/>
        </p:nvSpPr>
        <p:spPr>
          <a:xfrm>
            <a:off x="379700" y="1398075"/>
            <a:ext cx="2067600" cy="842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dataset’s covariance &amp; mean</a:t>
            </a:r>
            <a:endParaRPr sz="1200">
              <a:latin typeface="Ubuntu"/>
              <a:ea typeface="Ubuntu"/>
              <a:cs typeface="Ubuntu"/>
              <a:sym typeface="Ubuntu"/>
            </a:endParaRPr>
          </a:p>
        </p:txBody>
      </p:sp>
      <p:sp>
        <p:nvSpPr>
          <p:cNvPr id="8865" name="Google Shape;8865;p317"/>
          <p:cNvSpPr/>
          <p:nvPr/>
        </p:nvSpPr>
        <p:spPr>
          <a:xfrm>
            <a:off x="3156383" y="1398063"/>
            <a:ext cx="2213100" cy="790800"/>
          </a:xfrm>
          <a:prstGeom prst="roundRect">
            <a:avLst>
              <a:gd fmla="val 16667" name="adj"/>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score table </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(200 queries)</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Score → [ef, </a:t>
            </a:r>
            <a:r>
              <a:rPr lang="en" sz="1200">
                <a:solidFill>
                  <a:schemeClr val="dk1"/>
                </a:solidFill>
                <a:latin typeface="Ubuntu"/>
                <a:ea typeface="Ubuntu"/>
                <a:cs typeface="Ubuntu"/>
                <a:sym typeface="Ubuntu"/>
              </a:rPr>
              <a:t>recall</a:t>
            </a:r>
            <a:r>
              <a:rPr lang="en" sz="1200">
                <a:latin typeface="Ubuntu"/>
                <a:ea typeface="Ubuntu"/>
                <a:cs typeface="Ubuntu"/>
                <a:sym typeface="Ubuntu"/>
              </a:rPr>
              <a:t>]</a:t>
            </a:r>
            <a:endParaRPr sz="1200">
              <a:latin typeface="Ubuntu"/>
              <a:ea typeface="Ubuntu"/>
              <a:cs typeface="Ubuntu"/>
              <a:sym typeface="Ubuntu"/>
            </a:endParaRPr>
          </a:p>
        </p:txBody>
      </p:sp>
      <p:sp>
        <p:nvSpPr>
          <p:cNvPr id="8866" name="Google Shape;8866;p317"/>
          <p:cNvSpPr/>
          <p:nvPr/>
        </p:nvSpPr>
        <p:spPr>
          <a:xfrm>
            <a:off x="1715563" y="2908700"/>
            <a:ext cx="16392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Preliminary Search</a:t>
            </a:r>
            <a:endParaRPr b="1"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Gather distances after 2-hops of HNSW search</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D = [...]</a:t>
            </a:r>
            <a:endParaRPr sz="1200">
              <a:latin typeface="Ubuntu"/>
              <a:ea typeface="Ubuntu"/>
              <a:cs typeface="Ubuntu"/>
              <a:sym typeface="Ubuntu"/>
            </a:endParaRPr>
          </a:p>
        </p:txBody>
      </p:sp>
      <p:sp>
        <p:nvSpPr>
          <p:cNvPr id="8867" name="Google Shape;8867;p317"/>
          <p:cNvSpPr/>
          <p:nvPr/>
        </p:nvSpPr>
        <p:spPr>
          <a:xfrm>
            <a:off x="3690575" y="2902975"/>
            <a:ext cx="41757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Estimate distance distribution of query</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Compute hardness score (e.g., </a:t>
            </a:r>
            <a:r>
              <a:rPr b="1" lang="en" sz="1200">
                <a:latin typeface="Ubuntu"/>
                <a:ea typeface="Ubuntu"/>
                <a:cs typeface="Ubuntu"/>
                <a:sym typeface="Ubuntu"/>
              </a:rPr>
              <a:t>score=53</a:t>
            </a:r>
            <a:r>
              <a:rPr lang="en" sz="1200">
                <a:latin typeface="Ubuntu"/>
                <a:ea typeface="Ubuntu"/>
                <a:cs typeface="Ubuntu"/>
                <a:sym typeface="Ubuntu"/>
              </a:rPr>
              <a:t>)</a:t>
            </a:r>
            <a:endParaRPr sz="1200">
              <a:latin typeface="Ubuntu"/>
              <a:ea typeface="Ubuntu"/>
              <a:cs typeface="Ubuntu"/>
              <a:sym typeface="Ubuntu"/>
            </a:endParaRPr>
          </a:p>
        </p:txBody>
      </p:sp>
      <p:cxnSp>
        <p:nvCxnSpPr>
          <p:cNvPr id="8868" name="Google Shape;8868;p317"/>
          <p:cNvCxnSpPr>
            <a:stCxn id="8864" idx="2"/>
            <a:endCxn id="8867" idx="0"/>
          </p:cNvCxnSpPr>
          <p:nvPr/>
        </p:nvCxnSpPr>
        <p:spPr>
          <a:xfrm flipH="1" rot="-5400000">
            <a:off x="3264800" y="389175"/>
            <a:ext cx="662400" cy="4365000"/>
          </a:xfrm>
          <a:prstGeom prst="bentConnector3">
            <a:avLst>
              <a:gd fmla="val 50008" name="adj1"/>
            </a:avLst>
          </a:prstGeom>
          <a:noFill/>
          <a:ln cap="flat" cmpd="sng" w="19050">
            <a:solidFill>
              <a:schemeClr val="dk2"/>
            </a:solidFill>
            <a:prstDash val="solid"/>
            <a:round/>
            <a:headEnd len="med" w="med" type="none"/>
            <a:tailEnd len="med" w="med" type="stealth"/>
          </a:ln>
        </p:spPr>
      </p:cxnSp>
      <p:cxnSp>
        <p:nvCxnSpPr>
          <p:cNvPr id="8869" name="Google Shape;8869;p317"/>
          <p:cNvCxnSpPr>
            <a:stCxn id="8866" idx="3"/>
            <a:endCxn id="8867" idx="1"/>
          </p:cNvCxnSpPr>
          <p:nvPr/>
        </p:nvCxnSpPr>
        <p:spPr>
          <a:xfrm flipH="1" rot="10800000">
            <a:off x="3354763" y="3721700"/>
            <a:ext cx="335700" cy="5700"/>
          </a:xfrm>
          <a:prstGeom prst="straightConnector1">
            <a:avLst/>
          </a:prstGeom>
          <a:noFill/>
          <a:ln cap="flat" cmpd="sng" w="19050">
            <a:solidFill>
              <a:schemeClr val="dk2"/>
            </a:solidFill>
            <a:prstDash val="solid"/>
            <a:round/>
            <a:headEnd len="med" w="med" type="none"/>
            <a:tailEnd len="med" w="med" type="stealth"/>
          </a:ln>
        </p:spPr>
      </p:cxnSp>
      <p:sp>
        <p:nvSpPr>
          <p:cNvPr id="8870" name="Google Shape;8870;p317"/>
          <p:cNvSpPr/>
          <p:nvPr/>
        </p:nvSpPr>
        <p:spPr>
          <a:xfrm>
            <a:off x="88229" y="3389292"/>
            <a:ext cx="1327800" cy="67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chemeClr val="dk1"/>
                </a:solidFill>
                <a:latin typeface="Ubuntu"/>
                <a:ea typeface="Ubuntu"/>
                <a:cs typeface="Ubuntu"/>
                <a:sym typeface="Ubuntu"/>
              </a:rPr>
              <a:t>q</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8871" name="Google Shape;8871;p317"/>
          <p:cNvCxnSpPr>
            <a:stCxn id="8870" idx="3"/>
            <a:endCxn id="8866" idx="1"/>
          </p:cNvCxnSpPr>
          <p:nvPr/>
        </p:nvCxnSpPr>
        <p:spPr>
          <a:xfrm>
            <a:off x="1416029" y="3727392"/>
            <a:ext cx="299400" cy="0"/>
          </a:xfrm>
          <a:prstGeom prst="straightConnector1">
            <a:avLst/>
          </a:prstGeom>
          <a:noFill/>
          <a:ln cap="flat" cmpd="sng" w="19050">
            <a:solidFill>
              <a:schemeClr val="dk2"/>
            </a:solidFill>
            <a:prstDash val="solid"/>
            <a:round/>
            <a:headEnd len="med" w="med" type="none"/>
            <a:tailEnd len="med" w="med" type="stealth"/>
          </a:ln>
        </p:spPr>
      </p:cxnSp>
      <p:sp>
        <p:nvSpPr>
          <p:cNvPr id="8872" name="Google Shape;8872;p317"/>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8873" name="Google Shape;8873;p317"/>
          <p:cNvSpPr txBox="1"/>
          <p:nvPr/>
        </p:nvSpPr>
        <p:spPr>
          <a:xfrm>
            <a:off x="166950" y="2682638"/>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Online</a:t>
            </a:r>
            <a:endParaRPr b="1">
              <a:solidFill>
                <a:schemeClr val="accent1"/>
              </a:solidFill>
            </a:endParaRPr>
          </a:p>
        </p:txBody>
      </p:sp>
      <p:sp>
        <p:nvSpPr>
          <p:cNvPr id="8874" name="Google Shape;8874;p317"/>
          <p:cNvSpPr/>
          <p:nvPr/>
        </p:nvSpPr>
        <p:spPr>
          <a:xfrm>
            <a:off x="5493714" y="1523525"/>
            <a:ext cx="2159400" cy="2238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75" name="Google Shape;8875;p317"/>
          <p:cNvSpPr/>
          <p:nvPr/>
        </p:nvSpPr>
        <p:spPr>
          <a:xfrm>
            <a:off x="8170746" y="3524875"/>
            <a:ext cx="812700" cy="393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ef=100</a:t>
            </a:r>
            <a:endParaRPr b="1" sz="1200"/>
          </a:p>
        </p:txBody>
      </p:sp>
      <p:cxnSp>
        <p:nvCxnSpPr>
          <p:cNvPr id="8876" name="Google Shape;8876;p317"/>
          <p:cNvCxnSpPr>
            <a:stCxn id="8874" idx="3"/>
            <a:endCxn id="8875" idx="0"/>
          </p:cNvCxnSpPr>
          <p:nvPr/>
        </p:nvCxnSpPr>
        <p:spPr>
          <a:xfrm>
            <a:off x="7653114" y="1635425"/>
            <a:ext cx="924000" cy="1889400"/>
          </a:xfrm>
          <a:prstGeom prst="bentConnector2">
            <a:avLst/>
          </a:prstGeom>
          <a:noFill/>
          <a:ln cap="flat" cmpd="sng" w="19050">
            <a:solidFill>
              <a:schemeClr val="dk2"/>
            </a:solidFill>
            <a:prstDash val="solid"/>
            <a:round/>
            <a:headEnd len="med" w="med" type="none"/>
            <a:tailEnd len="med" w="med" type="stealth"/>
          </a:ln>
        </p:spPr>
      </p:cxnSp>
      <p:cxnSp>
        <p:nvCxnSpPr>
          <p:cNvPr id="8877" name="Google Shape;8877;p317"/>
          <p:cNvCxnSpPr>
            <a:endCxn id="8875" idx="1"/>
          </p:cNvCxnSpPr>
          <p:nvPr/>
        </p:nvCxnSpPr>
        <p:spPr>
          <a:xfrm>
            <a:off x="7866246" y="3721675"/>
            <a:ext cx="304500" cy="0"/>
          </a:xfrm>
          <a:prstGeom prst="straightConnector1">
            <a:avLst/>
          </a:prstGeom>
          <a:noFill/>
          <a:ln cap="flat" cmpd="sng" w="19050">
            <a:solidFill>
              <a:schemeClr val="dk2"/>
            </a:solidFill>
            <a:prstDash val="solid"/>
            <a:round/>
            <a:headEnd len="med" w="med" type="none"/>
            <a:tailEnd len="med" w="med" type="stealth"/>
          </a:ln>
        </p:spPr>
      </p:cxnSp>
      <p:sp>
        <p:nvSpPr>
          <p:cNvPr id="8878" name="Google Shape;8878;p317"/>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
        <p:nvSpPr>
          <p:cNvPr id="8879" name="Google Shape;8879;p317"/>
          <p:cNvSpPr/>
          <p:nvPr/>
        </p:nvSpPr>
        <p:spPr>
          <a:xfrm>
            <a:off x="5970914" y="1555714"/>
            <a:ext cx="457200" cy="159600"/>
          </a:xfrm>
          <a:prstGeom prst="roundRect">
            <a:avLst>
              <a:gd fmla="val 16667" name="adj"/>
            </a:avLst>
          </a:prstGeom>
          <a:no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3" name="Shape 8883"/>
        <p:cNvGrpSpPr/>
        <p:nvPr/>
      </p:nvGrpSpPr>
      <p:grpSpPr>
        <a:xfrm>
          <a:off x="0" y="0"/>
          <a:ext cx="0" cy="0"/>
          <a:chOff x="0" y="0"/>
          <a:chExt cx="0" cy="0"/>
        </a:xfrm>
      </p:grpSpPr>
      <p:sp>
        <p:nvSpPr>
          <p:cNvPr id="8884" name="Google Shape;8884;p318"/>
          <p:cNvSpPr/>
          <p:nvPr/>
        </p:nvSpPr>
        <p:spPr>
          <a:xfrm>
            <a:off x="167000" y="2672300"/>
            <a:ext cx="8906400" cy="21102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85" name="Google Shape;8885;p318"/>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86" name="Google Shape;8886;p318"/>
          <p:cNvSpPr/>
          <p:nvPr/>
        </p:nvSpPr>
        <p:spPr>
          <a:xfrm>
            <a:off x="2952150" y="1177400"/>
            <a:ext cx="4739400" cy="1197600"/>
          </a:xfrm>
          <a:prstGeom prst="rect">
            <a:avLst/>
          </a:prstGeom>
          <a:solidFill>
            <a:srgbClr val="D9D2E9"/>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87" name="Google Shape;8887;p3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888" name="Google Shape;8888;p318"/>
          <p:cNvSpPr txBox="1"/>
          <p:nvPr>
            <p:ph idx="12" type="sldNum"/>
          </p:nvPr>
        </p:nvSpPr>
        <p:spPr>
          <a:xfrm>
            <a:off x="8574058" y="48029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889" name="Google Shape;8889;p318"/>
          <p:cNvPicPr preferRelativeResize="0"/>
          <p:nvPr/>
        </p:nvPicPr>
        <p:blipFill>
          <a:blip r:embed="rId3">
            <a:alphaModFix/>
          </a:blip>
          <a:stretch>
            <a:fillRect/>
          </a:stretch>
        </p:blipFill>
        <p:spPr>
          <a:xfrm>
            <a:off x="5599698" y="1290636"/>
            <a:ext cx="1929098" cy="977726"/>
          </a:xfrm>
          <a:prstGeom prst="rect">
            <a:avLst/>
          </a:prstGeom>
          <a:noFill/>
          <a:ln cap="flat" cmpd="sng" w="19050">
            <a:solidFill>
              <a:schemeClr val="dk2"/>
            </a:solidFill>
            <a:prstDash val="solid"/>
            <a:round/>
            <a:headEnd len="sm" w="sm" type="none"/>
            <a:tailEnd len="sm" w="sm" type="none"/>
          </a:ln>
        </p:spPr>
      </p:pic>
      <p:sp>
        <p:nvSpPr>
          <p:cNvPr id="8890" name="Google Shape;8890;p318"/>
          <p:cNvSpPr/>
          <p:nvPr/>
        </p:nvSpPr>
        <p:spPr>
          <a:xfrm>
            <a:off x="379700" y="1398075"/>
            <a:ext cx="2067600" cy="842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dataset’s covariance &amp; mean</a:t>
            </a:r>
            <a:endParaRPr sz="1200">
              <a:latin typeface="Ubuntu"/>
              <a:ea typeface="Ubuntu"/>
              <a:cs typeface="Ubuntu"/>
              <a:sym typeface="Ubuntu"/>
            </a:endParaRPr>
          </a:p>
        </p:txBody>
      </p:sp>
      <p:sp>
        <p:nvSpPr>
          <p:cNvPr id="8891" name="Google Shape;8891;p318"/>
          <p:cNvSpPr/>
          <p:nvPr/>
        </p:nvSpPr>
        <p:spPr>
          <a:xfrm>
            <a:off x="3156383" y="1398063"/>
            <a:ext cx="2213100" cy="790800"/>
          </a:xfrm>
          <a:prstGeom prst="roundRect">
            <a:avLst>
              <a:gd fmla="val 16667" name="adj"/>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score table </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(200 queries)</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Score → [ef, recal]</a:t>
            </a:r>
            <a:endParaRPr sz="1200">
              <a:latin typeface="Ubuntu"/>
              <a:ea typeface="Ubuntu"/>
              <a:cs typeface="Ubuntu"/>
              <a:sym typeface="Ubuntu"/>
            </a:endParaRPr>
          </a:p>
        </p:txBody>
      </p:sp>
      <p:sp>
        <p:nvSpPr>
          <p:cNvPr id="8892" name="Google Shape;8892;p318"/>
          <p:cNvSpPr/>
          <p:nvPr/>
        </p:nvSpPr>
        <p:spPr>
          <a:xfrm>
            <a:off x="1715563" y="2908700"/>
            <a:ext cx="16392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Preliminary Search</a:t>
            </a:r>
            <a:endParaRPr b="1"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Gather distances after 2-hops of HNSW search</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D = [...]</a:t>
            </a:r>
            <a:endParaRPr sz="1200">
              <a:latin typeface="Ubuntu"/>
              <a:ea typeface="Ubuntu"/>
              <a:cs typeface="Ubuntu"/>
              <a:sym typeface="Ubuntu"/>
            </a:endParaRPr>
          </a:p>
        </p:txBody>
      </p:sp>
      <p:sp>
        <p:nvSpPr>
          <p:cNvPr id="8893" name="Google Shape;8893;p318"/>
          <p:cNvSpPr/>
          <p:nvPr/>
        </p:nvSpPr>
        <p:spPr>
          <a:xfrm>
            <a:off x="3690575" y="2902975"/>
            <a:ext cx="41757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Estimate distance distribution of query</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Compute hardness score (e.g., </a:t>
            </a:r>
            <a:r>
              <a:rPr b="1" lang="en" sz="1200">
                <a:latin typeface="Ubuntu"/>
                <a:ea typeface="Ubuntu"/>
                <a:cs typeface="Ubuntu"/>
                <a:sym typeface="Ubuntu"/>
              </a:rPr>
              <a:t>score=53</a:t>
            </a:r>
            <a:r>
              <a:rPr lang="en" sz="1200">
                <a:latin typeface="Ubuntu"/>
                <a:ea typeface="Ubuntu"/>
                <a:cs typeface="Ubuntu"/>
                <a:sym typeface="Ubuntu"/>
              </a:rPr>
              <a:t>)</a:t>
            </a:r>
            <a:endParaRPr sz="1200">
              <a:latin typeface="Ubuntu"/>
              <a:ea typeface="Ubuntu"/>
              <a:cs typeface="Ubuntu"/>
              <a:sym typeface="Ubuntu"/>
            </a:endParaRPr>
          </a:p>
        </p:txBody>
      </p:sp>
      <p:cxnSp>
        <p:nvCxnSpPr>
          <p:cNvPr id="8894" name="Google Shape;8894;p318"/>
          <p:cNvCxnSpPr>
            <a:stCxn id="8890" idx="2"/>
            <a:endCxn id="8893" idx="0"/>
          </p:cNvCxnSpPr>
          <p:nvPr/>
        </p:nvCxnSpPr>
        <p:spPr>
          <a:xfrm flipH="1" rot="-5400000">
            <a:off x="3264800" y="389175"/>
            <a:ext cx="662400" cy="4365000"/>
          </a:xfrm>
          <a:prstGeom prst="bentConnector3">
            <a:avLst>
              <a:gd fmla="val 50008" name="adj1"/>
            </a:avLst>
          </a:prstGeom>
          <a:noFill/>
          <a:ln cap="flat" cmpd="sng" w="19050">
            <a:solidFill>
              <a:schemeClr val="dk2"/>
            </a:solidFill>
            <a:prstDash val="solid"/>
            <a:round/>
            <a:headEnd len="med" w="med" type="none"/>
            <a:tailEnd len="med" w="med" type="stealth"/>
          </a:ln>
        </p:spPr>
      </p:cxnSp>
      <p:cxnSp>
        <p:nvCxnSpPr>
          <p:cNvPr id="8895" name="Google Shape;8895;p318"/>
          <p:cNvCxnSpPr>
            <a:stCxn id="8892" idx="3"/>
            <a:endCxn id="8893" idx="1"/>
          </p:cNvCxnSpPr>
          <p:nvPr/>
        </p:nvCxnSpPr>
        <p:spPr>
          <a:xfrm flipH="1" rot="10800000">
            <a:off x="3354763" y="3721700"/>
            <a:ext cx="335700" cy="5700"/>
          </a:xfrm>
          <a:prstGeom prst="straightConnector1">
            <a:avLst/>
          </a:prstGeom>
          <a:noFill/>
          <a:ln cap="flat" cmpd="sng" w="19050">
            <a:solidFill>
              <a:schemeClr val="dk2"/>
            </a:solidFill>
            <a:prstDash val="solid"/>
            <a:round/>
            <a:headEnd len="med" w="med" type="none"/>
            <a:tailEnd len="med" w="med" type="stealth"/>
          </a:ln>
        </p:spPr>
      </p:cxnSp>
      <p:sp>
        <p:nvSpPr>
          <p:cNvPr id="8896" name="Google Shape;8896;p318"/>
          <p:cNvSpPr/>
          <p:nvPr/>
        </p:nvSpPr>
        <p:spPr>
          <a:xfrm>
            <a:off x="88229" y="3389292"/>
            <a:ext cx="1327800" cy="67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chemeClr val="dk1"/>
                </a:solidFill>
                <a:latin typeface="Ubuntu"/>
                <a:ea typeface="Ubuntu"/>
                <a:cs typeface="Ubuntu"/>
                <a:sym typeface="Ubuntu"/>
              </a:rPr>
              <a:t>q</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8897" name="Google Shape;8897;p318"/>
          <p:cNvCxnSpPr>
            <a:stCxn id="8896" idx="3"/>
            <a:endCxn id="8892" idx="1"/>
          </p:cNvCxnSpPr>
          <p:nvPr/>
        </p:nvCxnSpPr>
        <p:spPr>
          <a:xfrm>
            <a:off x="1416029" y="3727392"/>
            <a:ext cx="299400" cy="0"/>
          </a:xfrm>
          <a:prstGeom prst="straightConnector1">
            <a:avLst/>
          </a:prstGeom>
          <a:noFill/>
          <a:ln cap="flat" cmpd="sng" w="19050">
            <a:solidFill>
              <a:schemeClr val="dk2"/>
            </a:solidFill>
            <a:prstDash val="solid"/>
            <a:round/>
            <a:headEnd len="med" w="med" type="none"/>
            <a:tailEnd len="med" w="med" type="stealth"/>
          </a:ln>
        </p:spPr>
      </p:cxnSp>
      <p:sp>
        <p:nvSpPr>
          <p:cNvPr id="8898" name="Google Shape;8898;p318"/>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8899" name="Google Shape;8899;p318"/>
          <p:cNvSpPr txBox="1"/>
          <p:nvPr/>
        </p:nvSpPr>
        <p:spPr>
          <a:xfrm>
            <a:off x="166950" y="2682638"/>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Online</a:t>
            </a:r>
            <a:endParaRPr b="1">
              <a:solidFill>
                <a:schemeClr val="accent1"/>
              </a:solidFill>
            </a:endParaRPr>
          </a:p>
        </p:txBody>
      </p:sp>
      <p:sp>
        <p:nvSpPr>
          <p:cNvPr id="8900" name="Google Shape;8900;p318"/>
          <p:cNvSpPr/>
          <p:nvPr/>
        </p:nvSpPr>
        <p:spPr>
          <a:xfrm>
            <a:off x="5493714" y="1523525"/>
            <a:ext cx="2159400" cy="2238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01" name="Google Shape;8901;p318"/>
          <p:cNvSpPr/>
          <p:nvPr/>
        </p:nvSpPr>
        <p:spPr>
          <a:xfrm>
            <a:off x="8170746" y="3524875"/>
            <a:ext cx="812700" cy="393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ef=100</a:t>
            </a:r>
            <a:endParaRPr b="1" sz="1200"/>
          </a:p>
        </p:txBody>
      </p:sp>
      <p:cxnSp>
        <p:nvCxnSpPr>
          <p:cNvPr id="8902" name="Google Shape;8902;p318"/>
          <p:cNvCxnSpPr>
            <a:stCxn id="8900" idx="3"/>
            <a:endCxn id="8901" idx="0"/>
          </p:cNvCxnSpPr>
          <p:nvPr/>
        </p:nvCxnSpPr>
        <p:spPr>
          <a:xfrm>
            <a:off x="7653114" y="1635425"/>
            <a:ext cx="924000" cy="1889400"/>
          </a:xfrm>
          <a:prstGeom prst="bentConnector2">
            <a:avLst/>
          </a:prstGeom>
          <a:noFill/>
          <a:ln cap="flat" cmpd="sng" w="19050">
            <a:solidFill>
              <a:schemeClr val="dk2"/>
            </a:solidFill>
            <a:prstDash val="solid"/>
            <a:round/>
            <a:headEnd len="med" w="med" type="none"/>
            <a:tailEnd len="med" w="med" type="stealth"/>
          </a:ln>
        </p:spPr>
      </p:cxnSp>
      <p:cxnSp>
        <p:nvCxnSpPr>
          <p:cNvPr id="8903" name="Google Shape;8903;p318"/>
          <p:cNvCxnSpPr>
            <a:endCxn id="8901" idx="1"/>
          </p:cNvCxnSpPr>
          <p:nvPr/>
        </p:nvCxnSpPr>
        <p:spPr>
          <a:xfrm>
            <a:off x="7866246" y="3721675"/>
            <a:ext cx="304500" cy="0"/>
          </a:xfrm>
          <a:prstGeom prst="straightConnector1">
            <a:avLst/>
          </a:prstGeom>
          <a:noFill/>
          <a:ln cap="flat" cmpd="sng" w="19050">
            <a:solidFill>
              <a:schemeClr val="dk2"/>
            </a:solidFill>
            <a:prstDash val="solid"/>
            <a:round/>
            <a:headEnd len="med" w="med" type="none"/>
            <a:tailEnd len="med" w="med" type="stealth"/>
          </a:ln>
        </p:spPr>
      </p:cxnSp>
      <p:sp>
        <p:nvSpPr>
          <p:cNvPr id="8904" name="Google Shape;8904;p318"/>
          <p:cNvSpPr/>
          <p:nvPr/>
        </p:nvSpPr>
        <p:spPr>
          <a:xfrm>
            <a:off x="1873950" y="1017725"/>
            <a:ext cx="4783200" cy="3475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05" name="Google Shape;8905;p318"/>
          <p:cNvSpPr txBox="1"/>
          <p:nvPr/>
        </p:nvSpPr>
        <p:spPr>
          <a:xfrm>
            <a:off x="1873950" y="1389870"/>
            <a:ext cx="4739400" cy="11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Ubuntu"/>
                <a:ea typeface="Ubuntu"/>
                <a:cs typeface="Ubuntu"/>
                <a:sym typeface="Ubuntu"/>
              </a:rPr>
              <a:t>1. Estimate distance distribution of query</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p:txBody>
      </p:sp>
      <p:sp>
        <p:nvSpPr>
          <p:cNvPr id="8906" name="Google Shape;8906;p318"/>
          <p:cNvSpPr txBox="1"/>
          <p:nvPr/>
        </p:nvSpPr>
        <p:spPr>
          <a:xfrm>
            <a:off x="1873950" y="1017050"/>
            <a:ext cx="47832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Ubuntu"/>
                <a:ea typeface="Ubuntu"/>
                <a:cs typeface="Ubuntu"/>
                <a:sym typeface="Ubuntu"/>
              </a:rPr>
              <a:t>How to compute the score?</a:t>
            </a:r>
            <a:endParaRPr b="1" sz="1200">
              <a:solidFill>
                <a:schemeClr val="dk1"/>
              </a:solidFill>
              <a:latin typeface="Ubuntu"/>
              <a:ea typeface="Ubuntu"/>
              <a:cs typeface="Ubuntu"/>
              <a:sym typeface="Ubuntu"/>
            </a:endParaRPr>
          </a:p>
        </p:txBody>
      </p:sp>
      <p:sp>
        <p:nvSpPr>
          <p:cNvPr id="8907" name="Google Shape;8907;p318"/>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Tree>
  </p:cSld>
  <p:clrMapOvr>
    <a:masterClrMapping/>
  </p:clrMapOvr>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1" name="Shape 8911"/>
        <p:cNvGrpSpPr/>
        <p:nvPr/>
      </p:nvGrpSpPr>
      <p:grpSpPr>
        <a:xfrm>
          <a:off x="0" y="0"/>
          <a:ext cx="0" cy="0"/>
          <a:chOff x="0" y="0"/>
          <a:chExt cx="0" cy="0"/>
        </a:xfrm>
      </p:grpSpPr>
      <p:sp>
        <p:nvSpPr>
          <p:cNvPr id="8912" name="Google Shape;8912;p319"/>
          <p:cNvSpPr/>
          <p:nvPr/>
        </p:nvSpPr>
        <p:spPr>
          <a:xfrm>
            <a:off x="167000" y="2672300"/>
            <a:ext cx="8906400" cy="21102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13" name="Google Shape;8913;p319"/>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14" name="Google Shape;8914;p319"/>
          <p:cNvSpPr/>
          <p:nvPr/>
        </p:nvSpPr>
        <p:spPr>
          <a:xfrm>
            <a:off x="2952150" y="1177400"/>
            <a:ext cx="4739400" cy="1197600"/>
          </a:xfrm>
          <a:prstGeom prst="rect">
            <a:avLst/>
          </a:prstGeom>
          <a:solidFill>
            <a:srgbClr val="D9D2E9"/>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15" name="Google Shape;8915;p3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916" name="Google Shape;8916;p319"/>
          <p:cNvSpPr txBox="1"/>
          <p:nvPr>
            <p:ph idx="12" type="sldNum"/>
          </p:nvPr>
        </p:nvSpPr>
        <p:spPr>
          <a:xfrm>
            <a:off x="8574058" y="48029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917" name="Google Shape;8917;p319"/>
          <p:cNvPicPr preferRelativeResize="0"/>
          <p:nvPr/>
        </p:nvPicPr>
        <p:blipFill>
          <a:blip r:embed="rId3">
            <a:alphaModFix/>
          </a:blip>
          <a:stretch>
            <a:fillRect/>
          </a:stretch>
        </p:blipFill>
        <p:spPr>
          <a:xfrm>
            <a:off x="5599698" y="1290636"/>
            <a:ext cx="1929098" cy="977726"/>
          </a:xfrm>
          <a:prstGeom prst="rect">
            <a:avLst/>
          </a:prstGeom>
          <a:noFill/>
          <a:ln cap="flat" cmpd="sng" w="19050">
            <a:solidFill>
              <a:schemeClr val="dk2"/>
            </a:solidFill>
            <a:prstDash val="solid"/>
            <a:round/>
            <a:headEnd len="sm" w="sm" type="none"/>
            <a:tailEnd len="sm" w="sm" type="none"/>
          </a:ln>
        </p:spPr>
      </p:pic>
      <p:sp>
        <p:nvSpPr>
          <p:cNvPr id="8918" name="Google Shape;8918;p319"/>
          <p:cNvSpPr/>
          <p:nvPr/>
        </p:nvSpPr>
        <p:spPr>
          <a:xfrm>
            <a:off x="379700" y="1398075"/>
            <a:ext cx="2067600" cy="842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dataset’s covariance &amp; mean</a:t>
            </a:r>
            <a:endParaRPr sz="1200">
              <a:latin typeface="Ubuntu"/>
              <a:ea typeface="Ubuntu"/>
              <a:cs typeface="Ubuntu"/>
              <a:sym typeface="Ubuntu"/>
            </a:endParaRPr>
          </a:p>
        </p:txBody>
      </p:sp>
      <p:sp>
        <p:nvSpPr>
          <p:cNvPr id="8919" name="Google Shape;8919;p319"/>
          <p:cNvSpPr/>
          <p:nvPr/>
        </p:nvSpPr>
        <p:spPr>
          <a:xfrm>
            <a:off x="3156383" y="1398063"/>
            <a:ext cx="2213100" cy="790800"/>
          </a:xfrm>
          <a:prstGeom prst="roundRect">
            <a:avLst>
              <a:gd fmla="val 16667" name="adj"/>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score table </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(200 queries)</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Score → [ef, recal]</a:t>
            </a:r>
            <a:endParaRPr sz="1200">
              <a:latin typeface="Ubuntu"/>
              <a:ea typeface="Ubuntu"/>
              <a:cs typeface="Ubuntu"/>
              <a:sym typeface="Ubuntu"/>
            </a:endParaRPr>
          </a:p>
        </p:txBody>
      </p:sp>
      <p:sp>
        <p:nvSpPr>
          <p:cNvPr id="8920" name="Google Shape;8920;p319"/>
          <p:cNvSpPr/>
          <p:nvPr/>
        </p:nvSpPr>
        <p:spPr>
          <a:xfrm>
            <a:off x="1715563" y="2908700"/>
            <a:ext cx="16392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Preliminary Search</a:t>
            </a:r>
            <a:endParaRPr b="1"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Gather distances after 2-hops of HNSW search</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D = [...]</a:t>
            </a:r>
            <a:endParaRPr sz="1200">
              <a:latin typeface="Ubuntu"/>
              <a:ea typeface="Ubuntu"/>
              <a:cs typeface="Ubuntu"/>
              <a:sym typeface="Ubuntu"/>
            </a:endParaRPr>
          </a:p>
        </p:txBody>
      </p:sp>
      <p:sp>
        <p:nvSpPr>
          <p:cNvPr id="8921" name="Google Shape;8921;p319"/>
          <p:cNvSpPr/>
          <p:nvPr/>
        </p:nvSpPr>
        <p:spPr>
          <a:xfrm>
            <a:off x="3690575" y="2902975"/>
            <a:ext cx="41757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Estimate distance distribution of query</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Compute hardness score (e.g., </a:t>
            </a:r>
            <a:r>
              <a:rPr b="1" lang="en" sz="1200">
                <a:latin typeface="Ubuntu"/>
                <a:ea typeface="Ubuntu"/>
                <a:cs typeface="Ubuntu"/>
                <a:sym typeface="Ubuntu"/>
              </a:rPr>
              <a:t>score=53</a:t>
            </a:r>
            <a:r>
              <a:rPr lang="en" sz="1200">
                <a:latin typeface="Ubuntu"/>
                <a:ea typeface="Ubuntu"/>
                <a:cs typeface="Ubuntu"/>
                <a:sym typeface="Ubuntu"/>
              </a:rPr>
              <a:t>)</a:t>
            </a:r>
            <a:endParaRPr sz="1200">
              <a:latin typeface="Ubuntu"/>
              <a:ea typeface="Ubuntu"/>
              <a:cs typeface="Ubuntu"/>
              <a:sym typeface="Ubuntu"/>
            </a:endParaRPr>
          </a:p>
        </p:txBody>
      </p:sp>
      <p:cxnSp>
        <p:nvCxnSpPr>
          <p:cNvPr id="8922" name="Google Shape;8922;p319"/>
          <p:cNvCxnSpPr>
            <a:stCxn id="8918" idx="2"/>
            <a:endCxn id="8921" idx="0"/>
          </p:cNvCxnSpPr>
          <p:nvPr/>
        </p:nvCxnSpPr>
        <p:spPr>
          <a:xfrm flipH="1" rot="-5400000">
            <a:off x="3264800" y="389175"/>
            <a:ext cx="662400" cy="4365000"/>
          </a:xfrm>
          <a:prstGeom prst="bentConnector3">
            <a:avLst>
              <a:gd fmla="val 50008" name="adj1"/>
            </a:avLst>
          </a:prstGeom>
          <a:noFill/>
          <a:ln cap="flat" cmpd="sng" w="19050">
            <a:solidFill>
              <a:schemeClr val="dk2"/>
            </a:solidFill>
            <a:prstDash val="solid"/>
            <a:round/>
            <a:headEnd len="med" w="med" type="none"/>
            <a:tailEnd len="med" w="med" type="stealth"/>
          </a:ln>
        </p:spPr>
      </p:cxnSp>
      <p:cxnSp>
        <p:nvCxnSpPr>
          <p:cNvPr id="8923" name="Google Shape;8923;p319"/>
          <p:cNvCxnSpPr>
            <a:stCxn id="8920" idx="3"/>
            <a:endCxn id="8921" idx="1"/>
          </p:cNvCxnSpPr>
          <p:nvPr/>
        </p:nvCxnSpPr>
        <p:spPr>
          <a:xfrm flipH="1" rot="10800000">
            <a:off x="3354763" y="3721700"/>
            <a:ext cx="335700" cy="5700"/>
          </a:xfrm>
          <a:prstGeom prst="straightConnector1">
            <a:avLst/>
          </a:prstGeom>
          <a:noFill/>
          <a:ln cap="flat" cmpd="sng" w="19050">
            <a:solidFill>
              <a:schemeClr val="dk2"/>
            </a:solidFill>
            <a:prstDash val="solid"/>
            <a:round/>
            <a:headEnd len="med" w="med" type="none"/>
            <a:tailEnd len="med" w="med" type="stealth"/>
          </a:ln>
        </p:spPr>
      </p:cxnSp>
      <p:sp>
        <p:nvSpPr>
          <p:cNvPr id="8924" name="Google Shape;8924;p319"/>
          <p:cNvSpPr/>
          <p:nvPr/>
        </p:nvSpPr>
        <p:spPr>
          <a:xfrm>
            <a:off x="88229" y="3389292"/>
            <a:ext cx="1327800" cy="67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chemeClr val="dk1"/>
                </a:solidFill>
                <a:latin typeface="Ubuntu"/>
                <a:ea typeface="Ubuntu"/>
                <a:cs typeface="Ubuntu"/>
                <a:sym typeface="Ubuntu"/>
              </a:rPr>
              <a:t>q</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8925" name="Google Shape;8925;p319"/>
          <p:cNvCxnSpPr>
            <a:stCxn id="8924" idx="3"/>
            <a:endCxn id="8920" idx="1"/>
          </p:cNvCxnSpPr>
          <p:nvPr/>
        </p:nvCxnSpPr>
        <p:spPr>
          <a:xfrm>
            <a:off x="1416029" y="3727392"/>
            <a:ext cx="299400" cy="0"/>
          </a:xfrm>
          <a:prstGeom prst="straightConnector1">
            <a:avLst/>
          </a:prstGeom>
          <a:noFill/>
          <a:ln cap="flat" cmpd="sng" w="19050">
            <a:solidFill>
              <a:schemeClr val="dk2"/>
            </a:solidFill>
            <a:prstDash val="solid"/>
            <a:round/>
            <a:headEnd len="med" w="med" type="none"/>
            <a:tailEnd len="med" w="med" type="stealth"/>
          </a:ln>
        </p:spPr>
      </p:cxnSp>
      <p:sp>
        <p:nvSpPr>
          <p:cNvPr id="8926" name="Google Shape;8926;p319"/>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8927" name="Google Shape;8927;p319"/>
          <p:cNvSpPr txBox="1"/>
          <p:nvPr/>
        </p:nvSpPr>
        <p:spPr>
          <a:xfrm>
            <a:off x="166950" y="2682638"/>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Online</a:t>
            </a:r>
            <a:endParaRPr b="1">
              <a:solidFill>
                <a:schemeClr val="accent1"/>
              </a:solidFill>
            </a:endParaRPr>
          </a:p>
        </p:txBody>
      </p:sp>
      <p:sp>
        <p:nvSpPr>
          <p:cNvPr id="8928" name="Google Shape;8928;p319"/>
          <p:cNvSpPr/>
          <p:nvPr/>
        </p:nvSpPr>
        <p:spPr>
          <a:xfrm>
            <a:off x="5493714" y="1523525"/>
            <a:ext cx="2159400" cy="2238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29" name="Google Shape;8929;p319"/>
          <p:cNvSpPr/>
          <p:nvPr/>
        </p:nvSpPr>
        <p:spPr>
          <a:xfrm>
            <a:off x="8170746" y="3524875"/>
            <a:ext cx="812700" cy="393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ef=100</a:t>
            </a:r>
            <a:endParaRPr b="1" sz="1200"/>
          </a:p>
        </p:txBody>
      </p:sp>
      <p:cxnSp>
        <p:nvCxnSpPr>
          <p:cNvPr id="8930" name="Google Shape;8930;p319"/>
          <p:cNvCxnSpPr>
            <a:stCxn id="8928" idx="3"/>
            <a:endCxn id="8929" idx="0"/>
          </p:cNvCxnSpPr>
          <p:nvPr/>
        </p:nvCxnSpPr>
        <p:spPr>
          <a:xfrm>
            <a:off x="7653114" y="1635425"/>
            <a:ext cx="924000" cy="1889400"/>
          </a:xfrm>
          <a:prstGeom prst="bentConnector2">
            <a:avLst/>
          </a:prstGeom>
          <a:noFill/>
          <a:ln cap="flat" cmpd="sng" w="19050">
            <a:solidFill>
              <a:schemeClr val="dk2"/>
            </a:solidFill>
            <a:prstDash val="solid"/>
            <a:round/>
            <a:headEnd len="med" w="med" type="none"/>
            <a:tailEnd len="med" w="med" type="stealth"/>
          </a:ln>
        </p:spPr>
      </p:cxnSp>
      <p:cxnSp>
        <p:nvCxnSpPr>
          <p:cNvPr id="8931" name="Google Shape;8931;p319"/>
          <p:cNvCxnSpPr>
            <a:endCxn id="8929" idx="1"/>
          </p:cNvCxnSpPr>
          <p:nvPr/>
        </p:nvCxnSpPr>
        <p:spPr>
          <a:xfrm>
            <a:off x="7866246" y="3721675"/>
            <a:ext cx="304500" cy="0"/>
          </a:xfrm>
          <a:prstGeom prst="straightConnector1">
            <a:avLst/>
          </a:prstGeom>
          <a:noFill/>
          <a:ln cap="flat" cmpd="sng" w="19050">
            <a:solidFill>
              <a:schemeClr val="dk2"/>
            </a:solidFill>
            <a:prstDash val="solid"/>
            <a:round/>
            <a:headEnd len="med" w="med" type="none"/>
            <a:tailEnd len="med" w="med" type="stealth"/>
          </a:ln>
        </p:spPr>
      </p:cxnSp>
      <p:sp>
        <p:nvSpPr>
          <p:cNvPr id="8932" name="Google Shape;8932;p319"/>
          <p:cNvSpPr/>
          <p:nvPr/>
        </p:nvSpPr>
        <p:spPr>
          <a:xfrm>
            <a:off x="1873950" y="1017725"/>
            <a:ext cx="4783200" cy="3475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33" name="Google Shape;8933;p319"/>
          <p:cNvSpPr txBox="1"/>
          <p:nvPr/>
        </p:nvSpPr>
        <p:spPr>
          <a:xfrm>
            <a:off x="1873950" y="1389870"/>
            <a:ext cx="4739400" cy="11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Ubuntu"/>
                <a:ea typeface="Ubuntu"/>
                <a:cs typeface="Ubuntu"/>
                <a:sym typeface="Ubuntu"/>
              </a:rPr>
              <a:t>1. Estimate distance distribution of query</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p:txBody>
      </p:sp>
      <p:pic>
        <p:nvPicPr>
          <p:cNvPr id="8934" name="Google Shape;8934;p319"/>
          <p:cNvPicPr preferRelativeResize="0"/>
          <p:nvPr/>
        </p:nvPicPr>
        <p:blipFill>
          <a:blip r:embed="rId4">
            <a:alphaModFix/>
          </a:blip>
          <a:stretch>
            <a:fillRect/>
          </a:stretch>
        </p:blipFill>
        <p:spPr>
          <a:xfrm>
            <a:off x="2151984" y="2401039"/>
            <a:ext cx="4227120" cy="2050843"/>
          </a:xfrm>
          <a:prstGeom prst="rect">
            <a:avLst/>
          </a:prstGeom>
          <a:noFill/>
          <a:ln>
            <a:noFill/>
          </a:ln>
        </p:spPr>
      </p:pic>
      <p:sp>
        <p:nvSpPr>
          <p:cNvPr id="8935" name="Google Shape;8935;p319"/>
          <p:cNvSpPr txBox="1"/>
          <p:nvPr/>
        </p:nvSpPr>
        <p:spPr>
          <a:xfrm>
            <a:off x="1873950" y="1017050"/>
            <a:ext cx="47832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Ubuntu"/>
                <a:ea typeface="Ubuntu"/>
                <a:cs typeface="Ubuntu"/>
                <a:sym typeface="Ubuntu"/>
              </a:rPr>
              <a:t>How to compute the score?</a:t>
            </a:r>
            <a:endParaRPr b="1" sz="1200">
              <a:solidFill>
                <a:schemeClr val="dk1"/>
              </a:solidFill>
              <a:latin typeface="Ubuntu"/>
              <a:ea typeface="Ubuntu"/>
              <a:cs typeface="Ubuntu"/>
              <a:sym typeface="Ubuntu"/>
            </a:endParaRPr>
          </a:p>
        </p:txBody>
      </p:sp>
      <p:sp>
        <p:nvSpPr>
          <p:cNvPr id="8936" name="Google Shape;8936;p319"/>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Tree>
  </p:cSld>
  <p:clrMapOvr>
    <a:masterClrMapping/>
  </p:clrMapOvr>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0" name="Shape 8940"/>
        <p:cNvGrpSpPr/>
        <p:nvPr/>
      </p:nvGrpSpPr>
      <p:grpSpPr>
        <a:xfrm>
          <a:off x="0" y="0"/>
          <a:ext cx="0" cy="0"/>
          <a:chOff x="0" y="0"/>
          <a:chExt cx="0" cy="0"/>
        </a:xfrm>
      </p:grpSpPr>
      <p:sp>
        <p:nvSpPr>
          <p:cNvPr id="8941" name="Google Shape;8941;p320"/>
          <p:cNvSpPr/>
          <p:nvPr/>
        </p:nvSpPr>
        <p:spPr>
          <a:xfrm>
            <a:off x="167000" y="2672300"/>
            <a:ext cx="8906400" cy="21102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42" name="Google Shape;8942;p320"/>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43" name="Google Shape;8943;p320"/>
          <p:cNvSpPr/>
          <p:nvPr/>
        </p:nvSpPr>
        <p:spPr>
          <a:xfrm>
            <a:off x="2952150" y="1177400"/>
            <a:ext cx="4739400" cy="1197600"/>
          </a:xfrm>
          <a:prstGeom prst="rect">
            <a:avLst/>
          </a:prstGeom>
          <a:solidFill>
            <a:srgbClr val="D9D2E9"/>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44" name="Google Shape;8944;p3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945" name="Google Shape;8945;p320"/>
          <p:cNvSpPr txBox="1"/>
          <p:nvPr>
            <p:ph idx="12" type="sldNum"/>
          </p:nvPr>
        </p:nvSpPr>
        <p:spPr>
          <a:xfrm>
            <a:off x="8574058" y="48029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946" name="Google Shape;8946;p320"/>
          <p:cNvPicPr preferRelativeResize="0"/>
          <p:nvPr/>
        </p:nvPicPr>
        <p:blipFill>
          <a:blip r:embed="rId3">
            <a:alphaModFix/>
          </a:blip>
          <a:stretch>
            <a:fillRect/>
          </a:stretch>
        </p:blipFill>
        <p:spPr>
          <a:xfrm>
            <a:off x="5599698" y="1290636"/>
            <a:ext cx="1929098" cy="977726"/>
          </a:xfrm>
          <a:prstGeom prst="rect">
            <a:avLst/>
          </a:prstGeom>
          <a:noFill/>
          <a:ln cap="flat" cmpd="sng" w="19050">
            <a:solidFill>
              <a:schemeClr val="dk2"/>
            </a:solidFill>
            <a:prstDash val="solid"/>
            <a:round/>
            <a:headEnd len="sm" w="sm" type="none"/>
            <a:tailEnd len="sm" w="sm" type="none"/>
          </a:ln>
        </p:spPr>
      </p:pic>
      <p:sp>
        <p:nvSpPr>
          <p:cNvPr id="8947" name="Google Shape;8947;p320"/>
          <p:cNvSpPr/>
          <p:nvPr/>
        </p:nvSpPr>
        <p:spPr>
          <a:xfrm>
            <a:off x="379700" y="1398075"/>
            <a:ext cx="2067600" cy="842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dataset’s covariance &amp; mean</a:t>
            </a:r>
            <a:endParaRPr sz="1200">
              <a:latin typeface="Ubuntu"/>
              <a:ea typeface="Ubuntu"/>
              <a:cs typeface="Ubuntu"/>
              <a:sym typeface="Ubuntu"/>
            </a:endParaRPr>
          </a:p>
        </p:txBody>
      </p:sp>
      <p:sp>
        <p:nvSpPr>
          <p:cNvPr id="8948" name="Google Shape;8948;p320"/>
          <p:cNvSpPr/>
          <p:nvPr/>
        </p:nvSpPr>
        <p:spPr>
          <a:xfrm>
            <a:off x="3156383" y="1398063"/>
            <a:ext cx="2213100" cy="790800"/>
          </a:xfrm>
          <a:prstGeom prst="roundRect">
            <a:avLst>
              <a:gd fmla="val 16667" name="adj"/>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score table </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(200 queries)</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Score → [ef, recal]</a:t>
            </a:r>
            <a:endParaRPr sz="1200">
              <a:latin typeface="Ubuntu"/>
              <a:ea typeface="Ubuntu"/>
              <a:cs typeface="Ubuntu"/>
              <a:sym typeface="Ubuntu"/>
            </a:endParaRPr>
          </a:p>
        </p:txBody>
      </p:sp>
      <p:sp>
        <p:nvSpPr>
          <p:cNvPr id="8949" name="Google Shape;8949;p320"/>
          <p:cNvSpPr/>
          <p:nvPr/>
        </p:nvSpPr>
        <p:spPr>
          <a:xfrm>
            <a:off x="1715563" y="2908700"/>
            <a:ext cx="16392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Preliminary Search</a:t>
            </a:r>
            <a:endParaRPr b="1"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Gather distances after 2-hops of HNSW search</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D = [...]</a:t>
            </a:r>
            <a:endParaRPr sz="1200">
              <a:latin typeface="Ubuntu"/>
              <a:ea typeface="Ubuntu"/>
              <a:cs typeface="Ubuntu"/>
              <a:sym typeface="Ubuntu"/>
            </a:endParaRPr>
          </a:p>
        </p:txBody>
      </p:sp>
      <p:sp>
        <p:nvSpPr>
          <p:cNvPr id="8950" name="Google Shape;8950;p320"/>
          <p:cNvSpPr/>
          <p:nvPr/>
        </p:nvSpPr>
        <p:spPr>
          <a:xfrm>
            <a:off x="3690575" y="2902975"/>
            <a:ext cx="41757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Estimate distance distribution of query</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Compute hardness score (e.g., </a:t>
            </a:r>
            <a:r>
              <a:rPr b="1" lang="en" sz="1200">
                <a:latin typeface="Ubuntu"/>
                <a:ea typeface="Ubuntu"/>
                <a:cs typeface="Ubuntu"/>
                <a:sym typeface="Ubuntu"/>
              </a:rPr>
              <a:t>score=53</a:t>
            </a:r>
            <a:r>
              <a:rPr lang="en" sz="1200">
                <a:latin typeface="Ubuntu"/>
                <a:ea typeface="Ubuntu"/>
                <a:cs typeface="Ubuntu"/>
                <a:sym typeface="Ubuntu"/>
              </a:rPr>
              <a:t>)</a:t>
            </a:r>
            <a:endParaRPr sz="1200">
              <a:latin typeface="Ubuntu"/>
              <a:ea typeface="Ubuntu"/>
              <a:cs typeface="Ubuntu"/>
              <a:sym typeface="Ubuntu"/>
            </a:endParaRPr>
          </a:p>
        </p:txBody>
      </p:sp>
      <p:cxnSp>
        <p:nvCxnSpPr>
          <p:cNvPr id="8951" name="Google Shape;8951;p320"/>
          <p:cNvCxnSpPr>
            <a:stCxn id="8947" idx="2"/>
            <a:endCxn id="8950" idx="0"/>
          </p:cNvCxnSpPr>
          <p:nvPr/>
        </p:nvCxnSpPr>
        <p:spPr>
          <a:xfrm flipH="1" rot="-5400000">
            <a:off x="3264800" y="389175"/>
            <a:ext cx="662400" cy="4365000"/>
          </a:xfrm>
          <a:prstGeom prst="bentConnector3">
            <a:avLst>
              <a:gd fmla="val 50008" name="adj1"/>
            </a:avLst>
          </a:prstGeom>
          <a:noFill/>
          <a:ln cap="flat" cmpd="sng" w="19050">
            <a:solidFill>
              <a:schemeClr val="dk2"/>
            </a:solidFill>
            <a:prstDash val="solid"/>
            <a:round/>
            <a:headEnd len="med" w="med" type="none"/>
            <a:tailEnd len="med" w="med" type="stealth"/>
          </a:ln>
        </p:spPr>
      </p:cxnSp>
      <p:cxnSp>
        <p:nvCxnSpPr>
          <p:cNvPr id="8952" name="Google Shape;8952;p320"/>
          <p:cNvCxnSpPr>
            <a:stCxn id="8949" idx="3"/>
            <a:endCxn id="8950" idx="1"/>
          </p:cNvCxnSpPr>
          <p:nvPr/>
        </p:nvCxnSpPr>
        <p:spPr>
          <a:xfrm flipH="1" rot="10800000">
            <a:off x="3354763" y="3721700"/>
            <a:ext cx="335700" cy="5700"/>
          </a:xfrm>
          <a:prstGeom prst="straightConnector1">
            <a:avLst/>
          </a:prstGeom>
          <a:noFill/>
          <a:ln cap="flat" cmpd="sng" w="19050">
            <a:solidFill>
              <a:schemeClr val="dk2"/>
            </a:solidFill>
            <a:prstDash val="solid"/>
            <a:round/>
            <a:headEnd len="med" w="med" type="none"/>
            <a:tailEnd len="med" w="med" type="stealth"/>
          </a:ln>
        </p:spPr>
      </p:cxnSp>
      <p:sp>
        <p:nvSpPr>
          <p:cNvPr id="8953" name="Google Shape;8953;p320"/>
          <p:cNvSpPr/>
          <p:nvPr/>
        </p:nvSpPr>
        <p:spPr>
          <a:xfrm>
            <a:off x="88229" y="3389292"/>
            <a:ext cx="1327800" cy="67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chemeClr val="dk1"/>
                </a:solidFill>
                <a:latin typeface="Ubuntu"/>
                <a:ea typeface="Ubuntu"/>
                <a:cs typeface="Ubuntu"/>
                <a:sym typeface="Ubuntu"/>
              </a:rPr>
              <a:t>q</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8954" name="Google Shape;8954;p320"/>
          <p:cNvCxnSpPr>
            <a:stCxn id="8953" idx="3"/>
            <a:endCxn id="8949" idx="1"/>
          </p:cNvCxnSpPr>
          <p:nvPr/>
        </p:nvCxnSpPr>
        <p:spPr>
          <a:xfrm>
            <a:off x="1416029" y="3727392"/>
            <a:ext cx="299400" cy="0"/>
          </a:xfrm>
          <a:prstGeom prst="straightConnector1">
            <a:avLst/>
          </a:prstGeom>
          <a:noFill/>
          <a:ln cap="flat" cmpd="sng" w="19050">
            <a:solidFill>
              <a:schemeClr val="dk2"/>
            </a:solidFill>
            <a:prstDash val="solid"/>
            <a:round/>
            <a:headEnd len="med" w="med" type="none"/>
            <a:tailEnd len="med" w="med" type="stealth"/>
          </a:ln>
        </p:spPr>
      </p:cxnSp>
      <p:sp>
        <p:nvSpPr>
          <p:cNvPr id="8955" name="Google Shape;8955;p320"/>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8956" name="Google Shape;8956;p320"/>
          <p:cNvSpPr txBox="1"/>
          <p:nvPr/>
        </p:nvSpPr>
        <p:spPr>
          <a:xfrm>
            <a:off x="166950" y="2682638"/>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Online</a:t>
            </a:r>
            <a:endParaRPr b="1">
              <a:solidFill>
                <a:schemeClr val="accent1"/>
              </a:solidFill>
            </a:endParaRPr>
          </a:p>
        </p:txBody>
      </p:sp>
      <p:sp>
        <p:nvSpPr>
          <p:cNvPr id="8957" name="Google Shape;8957;p320"/>
          <p:cNvSpPr/>
          <p:nvPr/>
        </p:nvSpPr>
        <p:spPr>
          <a:xfrm>
            <a:off x="5493714" y="1523525"/>
            <a:ext cx="2159400" cy="2238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58" name="Google Shape;8958;p320"/>
          <p:cNvSpPr/>
          <p:nvPr/>
        </p:nvSpPr>
        <p:spPr>
          <a:xfrm>
            <a:off x="8170746" y="3524875"/>
            <a:ext cx="812700" cy="393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ef=100</a:t>
            </a:r>
            <a:endParaRPr b="1" sz="1200"/>
          </a:p>
        </p:txBody>
      </p:sp>
      <p:cxnSp>
        <p:nvCxnSpPr>
          <p:cNvPr id="8959" name="Google Shape;8959;p320"/>
          <p:cNvCxnSpPr>
            <a:stCxn id="8957" idx="3"/>
            <a:endCxn id="8958" idx="0"/>
          </p:cNvCxnSpPr>
          <p:nvPr/>
        </p:nvCxnSpPr>
        <p:spPr>
          <a:xfrm>
            <a:off x="7653114" y="1635425"/>
            <a:ext cx="924000" cy="1889400"/>
          </a:xfrm>
          <a:prstGeom prst="bentConnector2">
            <a:avLst/>
          </a:prstGeom>
          <a:noFill/>
          <a:ln cap="flat" cmpd="sng" w="19050">
            <a:solidFill>
              <a:schemeClr val="dk2"/>
            </a:solidFill>
            <a:prstDash val="solid"/>
            <a:round/>
            <a:headEnd len="med" w="med" type="none"/>
            <a:tailEnd len="med" w="med" type="stealth"/>
          </a:ln>
        </p:spPr>
      </p:cxnSp>
      <p:cxnSp>
        <p:nvCxnSpPr>
          <p:cNvPr id="8960" name="Google Shape;8960;p320"/>
          <p:cNvCxnSpPr>
            <a:endCxn id="8958" idx="1"/>
          </p:cNvCxnSpPr>
          <p:nvPr/>
        </p:nvCxnSpPr>
        <p:spPr>
          <a:xfrm>
            <a:off x="7866246" y="3721675"/>
            <a:ext cx="304500" cy="0"/>
          </a:xfrm>
          <a:prstGeom prst="straightConnector1">
            <a:avLst/>
          </a:prstGeom>
          <a:noFill/>
          <a:ln cap="flat" cmpd="sng" w="19050">
            <a:solidFill>
              <a:schemeClr val="dk2"/>
            </a:solidFill>
            <a:prstDash val="solid"/>
            <a:round/>
            <a:headEnd len="med" w="med" type="none"/>
            <a:tailEnd len="med" w="med" type="stealth"/>
          </a:ln>
        </p:spPr>
      </p:cxnSp>
      <p:sp>
        <p:nvSpPr>
          <p:cNvPr id="8961" name="Google Shape;8961;p320"/>
          <p:cNvSpPr/>
          <p:nvPr/>
        </p:nvSpPr>
        <p:spPr>
          <a:xfrm>
            <a:off x="1873950" y="1017725"/>
            <a:ext cx="4783200" cy="3475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62" name="Google Shape;8962;p320"/>
          <p:cNvSpPr txBox="1"/>
          <p:nvPr/>
        </p:nvSpPr>
        <p:spPr>
          <a:xfrm>
            <a:off x="1873950" y="1389870"/>
            <a:ext cx="4739400" cy="11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Ubuntu"/>
                <a:ea typeface="Ubuntu"/>
                <a:cs typeface="Ubuntu"/>
                <a:sym typeface="Ubuntu"/>
              </a:rPr>
              <a:t>1. Estimate distance distribution of query</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en" sz="1200">
                <a:solidFill>
                  <a:schemeClr val="dk1"/>
                </a:solidFill>
                <a:latin typeface="Ubuntu"/>
                <a:ea typeface="Ubuntu"/>
                <a:cs typeface="Ubuntu"/>
                <a:sym typeface="Ubuntu"/>
              </a:rPr>
              <a:t>2. Discretize in 1000 buckets (0.1 percentile each)</a:t>
            </a:r>
            <a:endParaRPr sz="1200">
              <a:solidFill>
                <a:schemeClr val="dk1"/>
              </a:solidFill>
              <a:latin typeface="Ubuntu"/>
              <a:ea typeface="Ubuntu"/>
              <a:cs typeface="Ubuntu"/>
              <a:sym typeface="Ubuntu"/>
            </a:endParaRPr>
          </a:p>
        </p:txBody>
      </p:sp>
      <p:grpSp>
        <p:nvGrpSpPr>
          <p:cNvPr id="8963" name="Google Shape;8963;p320"/>
          <p:cNvGrpSpPr/>
          <p:nvPr/>
        </p:nvGrpSpPr>
        <p:grpSpPr>
          <a:xfrm>
            <a:off x="2151984" y="2401039"/>
            <a:ext cx="4227120" cy="2050843"/>
            <a:chOff x="2558131" y="2680625"/>
            <a:chExt cx="3374946" cy="1637400"/>
          </a:xfrm>
        </p:grpSpPr>
        <p:pic>
          <p:nvPicPr>
            <p:cNvPr id="8964" name="Google Shape;8964;p320"/>
            <p:cNvPicPr preferRelativeResize="0"/>
            <p:nvPr/>
          </p:nvPicPr>
          <p:blipFill>
            <a:blip r:embed="rId4">
              <a:alphaModFix/>
            </a:blip>
            <a:stretch>
              <a:fillRect/>
            </a:stretch>
          </p:blipFill>
          <p:spPr>
            <a:xfrm>
              <a:off x="2558131" y="2680625"/>
              <a:ext cx="3374946" cy="1637400"/>
            </a:xfrm>
            <a:prstGeom prst="rect">
              <a:avLst/>
            </a:prstGeom>
            <a:noFill/>
            <a:ln>
              <a:noFill/>
            </a:ln>
          </p:spPr>
        </p:pic>
        <p:sp>
          <p:nvSpPr>
            <p:cNvPr id="8965" name="Google Shape;8965;p320"/>
            <p:cNvSpPr/>
            <p:nvPr/>
          </p:nvSpPr>
          <p:spPr>
            <a:xfrm>
              <a:off x="3091975"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t/>
              </a:r>
              <a:endParaRPr b="1" sz="1002"/>
            </a:p>
          </p:txBody>
        </p:sp>
        <p:sp>
          <p:nvSpPr>
            <p:cNvPr id="8966" name="Google Shape;8966;p320"/>
            <p:cNvSpPr txBox="1"/>
            <p:nvPr/>
          </p:nvSpPr>
          <p:spPr>
            <a:xfrm>
              <a:off x="4544507" y="2964175"/>
              <a:ext cx="961800" cy="912600"/>
            </a:xfrm>
            <a:prstGeom prst="rect">
              <a:avLst/>
            </a:prstGeom>
            <a:noFill/>
            <a:ln>
              <a:noFill/>
            </a:ln>
          </p:spPr>
          <p:txBody>
            <a:bodyPr anchorCtr="0" anchor="t" bIns="114500" lIns="114500" spcFirstLastPara="1" rIns="114500" wrap="square" tIns="114500">
              <a:noAutofit/>
            </a:bodyPr>
            <a:lstStyle/>
            <a:p>
              <a:pPr indent="0" lvl="0" marL="0" rtl="0" algn="ctr">
                <a:spcBef>
                  <a:spcPts val="0"/>
                </a:spcBef>
                <a:spcAft>
                  <a:spcPts val="0"/>
                </a:spcAft>
                <a:buNone/>
              </a:pPr>
              <a:r>
                <a:rPr b="1" lang="en" sz="4258">
                  <a:solidFill>
                    <a:srgbClr val="FF0000"/>
                  </a:solidFill>
                </a:rPr>
                <a:t>…</a:t>
              </a:r>
              <a:endParaRPr b="1" sz="4258">
                <a:solidFill>
                  <a:srgbClr val="FF0000"/>
                </a:solidFill>
              </a:endParaRPr>
            </a:p>
          </p:txBody>
        </p:sp>
        <p:sp>
          <p:nvSpPr>
            <p:cNvPr id="8967" name="Google Shape;8967;p320"/>
            <p:cNvSpPr/>
            <p:nvPr/>
          </p:nvSpPr>
          <p:spPr>
            <a:xfrm>
              <a:off x="3668563"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t/>
              </a:r>
              <a:endParaRPr b="1" sz="1252"/>
            </a:p>
          </p:txBody>
        </p:sp>
        <p:sp>
          <p:nvSpPr>
            <p:cNvPr id="8968" name="Google Shape;8968;p320"/>
            <p:cNvSpPr/>
            <p:nvPr/>
          </p:nvSpPr>
          <p:spPr>
            <a:xfrm>
              <a:off x="5268763"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t/>
              </a:r>
              <a:endParaRPr b="1" sz="877"/>
            </a:p>
          </p:txBody>
        </p:sp>
        <p:sp>
          <p:nvSpPr>
            <p:cNvPr id="8969" name="Google Shape;8969;p320"/>
            <p:cNvSpPr/>
            <p:nvPr/>
          </p:nvSpPr>
          <p:spPr>
            <a:xfrm>
              <a:off x="4250948"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t/>
              </a:r>
              <a:endParaRPr b="1" sz="1252"/>
            </a:p>
          </p:txBody>
        </p:sp>
      </p:grpSp>
      <p:sp>
        <p:nvSpPr>
          <p:cNvPr id="8970" name="Google Shape;8970;p320"/>
          <p:cNvSpPr txBox="1"/>
          <p:nvPr/>
        </p:nvSpPr>
        <p:spPr>
          <a:xfrm>
            <a:off x="1873950" y="1017050"/>
            <a:ext cx="47832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Ubuntu"/>
                <a:ea typeface="Ubuntu"/>
                <a:cs typeface="Ubuntu"/>
                <a:sym typeface="Ubuntu"/>
              </a:rPr>
              <a:t>How to compute the score?</a:t>
            </a:r>
            <a:endParaRPr b="1" sz="1200">
              <a:solidFill>
                <a:schemeClr val="dk1"/>
              </a:solidFill>
              <a:latin typeface="Ubuntu"/>
              <a:ea typeface="Ubuntu"/>
              <a:cs typeface="Ubuntu"/>
              <a:sym typeface="Ubuntu"/>
            </a:endParaRPr>
          </a:p>
        </p:txBody>
      </p:sp>
      <p:sp>
        <p:nvSpPr>
          <p:cNvPr id="8971" name="Google Shape;8971;p320"/>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Tree>
  </p:cSld>
  <p:clrMapOvr>
    <a:masterClrMapping/>
  </p:clrMapOvr>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5" name="Shape 8975"/>
        <p:cNvGrpSpPr/>
        <p:nvPr/>
      </p:nvGrpSpPr>
      <p:grpSpPr>
        <a:xfrm>
          <a:off x="0" y="0"/>
          <a:ext cx="0" cy="0"/>
          <a:chOff x="0" y="0"/>
          <a:chExt cx="0" cy="0"/>
        </a:xfrm>
      </p:grpSpPr>
      <p:sp>
        <p:nvSpPr>
          <p:cNvPr id="8976" name="Google Shape;8976;p321"/>
          <p:cNvSpPr/>
          <p:nvPr/>
        </p:nvSpPr>
        <p:spPr>
          <a:xfrm>
            <a:off x="167000" y="2672300"/>
            <a:ext cx="8906400" cy="21102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77" name="Google Shape;8977;p321"/>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78" name="Google Shape;8978;p321"/>
          <p:cNvSpPr/>
          <p:nvPr/>
        </p:nvSpPr>
        <p:spPr>
          <a:xfrm>
            <a:off x="2952150" y="1177400"/>
            <a:ext cx="4739400" cy="1197600"/>
          </a:xfrm>
          <a:prstGeom prst="rect">
            <a:avLst/>
          </a:prstGeom>
          <a:solidFill>
            <a:srgbClr val="D9D2E9"/>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79" name="Google Shape;8979;p3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8980" name="Google Shape;8980;p321"/>
          <p:cNvSpPr txBox="1"/>
          <p:nvPr>
            <p:ph idx="12" type="sldNum"/>
          </p:nvPr>
        </p:nvSpPr>
        <p:spPr>
          <a:xfrm>
            <a:off x="8574058" y="48029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981" name="Google Shape;8981;p321"/>
          <p:cNvPicPr preferRelativeResize="0"/>
          <p:nvPr/>
        </p:nvPicPr>
        <p:blipFill>
          <a:blip r:embed="rId3">
            <a:alphaModFix/>
          </a:blip>
          <a:stretch>
            <a:fillRect/>
          </a:stretch>
        </p:blipFill>
        <p:spPr>
          <a:xfrm>
            <a:off x="5599698" y="1290636"/>
            <a:ext cx="1929098" cy="977726"/>
          </a:xfrm>
          <a:prstGeom prst="rect">
            <a:avLst/>
          </a:prstGeom>
          <a:noFill/>
          <a:ln cap="flat" cmpd="sng" w="19050">
            <a:solidFill>
              <a:schemeClr val="dk2"/>
            </a:solidFill>
            <a:prstDash val="solid"/>
            <a:round/>
            <a:headEnd len="sm" w="sm" type="none"/>
            <a:tailEnd len="sm" w="sm" type="none"/>
          </a:ln>
        </p:spPr>
      </p:pic>
      <p:sp>
        <p:nvSpPr>
          <p:cNvPr id="8982" name="Google Shape;8982;p321"/>
          <p:cNvSpPr/>
          <p:nvPr/>
        </p:nvSpPr>
        <p:spPr>
          <a:xfrm>
            <a:off x="379700" y="1398075"/>
            <a:ext cx="2067600" cy="842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dataset’s covariance &amp; mean</a:t>
            </a:r>
            <a:endParaRPr sz="1200">
              <a:latin typeface="Ubuntu"/>
              <a:ea typeface="Ubuntu"/>
              <a:cs typeface="Ubuntu"/>
              <a:sym typeface="Ubuntu"/>
            </a:endParaRPr>
          </a:p>
        </p:txBody>
      </p:sp>
      <p:sp>
        <p:nvSpPr>
          <p:cNvPr id="8983" name="Google Shape;8983;p321"/>
          <p:cNvSpPr/>
          <p:nvPr/>
        </p:nvSpPr>
        <p:spPr>
          <a:xfrm>
            <a:off x="3156383" y="1398063"/>
            <a:ext cx="2213100" cy="790800"/>
          </a:xfrm>
          <a:prstGeom prst="roundRect">
            <a:avLst>
              <a:gd fmla="val 16667" name="adj"/>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score table </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(200 queries)</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Score → [ef, recal]</a:t>
            </a:r>
            <a:endParaRPr sz="1200">
              <a:latin typeface="Ubuntu"/>
              <a:ea typeface="Ubuntu"/>
              <a:cs typeface="Ubuntu"/>
              <a:sym typeface="Ubuntu"/>
            </a:endParaRPr>
          </a:p>
        </p:txBody>
      </p:sp>
      <p:sp>
        <p:nvSpPr>
          <p:cNvPr id="8984" name="Google Shape;8984;p321"/>
          <p:cNvSpPr/>
          <p:nvPr/>
        </p:nvSpPr>
        <p:spPr>
          <a:xfrm>
            <a:off x="1715563" y="2908700"/>
            <a:ext cx="16392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Preliminary Search</a:t>
            </a:r>
            <a:endParaRPr b="1"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Gather distances after 2-hops of HNSW search</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D = [...]</a:t>
            </a:r>
            <a:endParaRPr sz="1200">
              <a:latin typeface="Ubuntu"/>
              <a:ea typeface="Ubuntu"/>
              <a:cs typeface="Ubuntu"/>
              <a:sym typeface="Ubuntu"/>
            </a:endParaRPr>
          </a:p>
        </p:txBody>
      </p:sp>
      <p:sp>
        <p:nvSpPr>
          <p:cNvPr id="8985" name="Google Shape;8985;p321"/>
          <p:cNvSpPr/>
          <p:nvPr/>
        </p:nvSpPr>
        <p:spPr>
          <a:xfrm>
            <a:off x="3690575" y="2902975"/>
            <a:ext cx="41757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Estimate distance distribution of query</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Compute hardness score (e.g., </a:t>
            </a:r>
            <a:r>
              <a:rPr b="1" lang="en" sz="1200">
                <a:latin typeface="Ubuntu"/>
                <a:ea typeface="Ubuntu"/>
                <a:cs typeface="Ubuntu"/>
                <a:sym typeface="Ubuntu"/>
              </a:rPr>
              <a:t>score=53</a:t>
            </a:r>
            <a:r>
              <a:rPr lang="en" sz="1200">
                <a:latin typeface="Ubuntu"/>
                <a:ea typeface="Ubuntu"/>
                <a:cs typeface="Ubuntu"/>
                <a:sym typeface="Ubuntu"/>
              </a:rPr>
              <a:t>)</a:t>
            </a:r>
            <a:endParaRPr sz="1200">
              <a:latin typeface="Ubuntu"/>
              <a:ea typeface="Ubuntu"/>
              <a:cs typeface="Ubuntu"/>
              <a:sym typeface="Ubuntu"/>
            </a:endParaRPr>
          </a:p>
        </p:txBody>
      </p:sp>
      <p:cxnSp>
        <p:nvCxnSpPr>
          <p:cNvPr id="8986" name="Google Shape;8986;p321"/>
          <p:cNvCxnSpPr>
            <a:stCxn id="8982" idx="2"/>
            <a:endCxn id="8985" idx="0"/>
          </p:cNvCxnSpPr>
          <p:nvPr/>
        </p:nvCxnSpPr>
        <p:spPr>
          <a:xfrm flipH="1" rot="-5400000">
            <a:off x="3264800" y="389175"/>
            <a:ext cx="662400" cy="4365000"/>
          </a:xfrm>
          <a:prstGeom prst="bentConnector3">
            <a:avLst>
              <a:gd fmla="val 50008" name="adj1"/>
            </a:avLst>
          </a:prstGeom>
          <a:noFill/>
          <a:ln cap="flat" cmpd="sng" w="19050">
            <a:solidFill>
              <a:schemeClr val="dk2"/>
            </a:solidFill>
            <a:prstDash val="solid"/>
            <a:round/>
            <a:headEnd len="med" w="med" type="none"/>
            <a:tailEnd len="med" w="med" type="stealth"/>
          </a:ln>
        </p:spPr>
      </p:cxnSp>
      <p:cxnSp>
        <p:nvCxnSpPr>
          <p:cNvPr id="8987" name="Google Shape;8987;p321"/>
          <p:cNvCxnSpPr>
            <a:stCxn id="8984" idx="3"/>
            <a:endCxn id="8985" idx="1"/>
          </p:cNvCxnSpPr>
          <p:nvPr/>
        </p:nvCxnSpPr>
        <p:spPr>
          <a:xfrm flipH="1" rot="10800000">
            <a:off x="3354763" y="3721700"/>
            <a:ext cx="335700" cy="5700"/>
          </a:xfrm>
          <a:prstGeom prst="straightConnector1">
            <a:avLst/>
          </a:prstGeom>
          <a:noFill/>
          <a:ln cap="flat" cmpd="sng" w="19050">
            <a:solidFill>
              <a:schemeClr val="dk2"/>
            </a:solidFill>
            <a:prstDash val="solid"/>
            <a:round/>
            <a:headEnd len="med" w="med" type="none"/>
            <a:tailEnd len="med" w="med" type="stealth"/>
          </a:ln>
        </p:spPr>
      </p:cxnSp>
      <p:sp>
        <p:nvSpPr>
          <p:cNvPr id="8988" name="Google Shape;8988;p321"/>
          <p:cNvSpPr/>
          <p:nvPr/>
        </p:nvSpPr>
        <p:spPr>
          <a:xfrm>
            <a:off x="88229" y="3389292"/>
            <a:ext cx="1327800" cy="67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chemeClr val="dk1"/>
                </a:solidFill>
                <a:latin typeface="Ubuntu"/>
                <a:ea typeface="Ubuntu"/>
                <a:cs typeface="Ubuntu"/>
                <a:sym typeface="Ubuntu"/>
              </a:rPr>
              <a:t>q</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8989" name="Google Shape;8989;p321"/>
          <p:cNvCxnSpPr>
            <a:stCxn id="8988" idx="3"/>
            <a:endCxn id="8984" idx="1"/>
          </p:cNvCxnSpPr>
          <p:nvPr/>
        </p:nvCxnSpPr>
        <p:spPr>
          <a:xfrm>
            <a:off x="1416029" y="3727392"/>
            <a:ext cx="299400" cy="0"/>
          </a:xfrm>
          <a:prstGeom prst="straightConnector1">
            <a:avLst/>
          </a:prstGeom>
          <a:noFill/>
          <a:ln cap="flat" cmpd="sng" w="19050">
            <a:solidFill>
              <a:schemeClr val="dk2"/>
            </a:solidFill>
            <a:prstDash val="solid"/>
            <a:round/>
            <a:headEnd len="med" w="med" type="none"/>
            <a:tailEnd len="med" w="med" type="stealth"/>
          </a:ln>
        </p:spPr>
      </p:cxnSp>
      <p:sp>
        <p:nvSpPr>
          <p:cNvPr id="8990" name="Google Shape;8990;p321"/>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8991" name="Google Shape;8991;p321"/>
          <p:cNvSpPr txBox="1"/>
          <p:nvPr/>
        </p:nvSpPr>
        <p:spPr>
          <a:xfrm>
            <a:off x="166950" y="2682638"/>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Online</a:t>
            </a:r>
            <a:endParaRPr b="1">
              <a:solidFill>
                <a:schemeClr val="accent1"/>
              </a:solidFill>
            </a:endParaRPr>
          </a:p>
        </p:txBody>
      </p:sp>
      <p:sp>
        <p:nvSpPr>
          <p:cNvPr id="8992" name="Google Shape;8992;p321"/>
          <p:cNvSpPr/>
          <p:nvPr/>
        </p:nvSpPr>
        <p:spPr>
          <a:xfrm>
            <a:off x="5493714" y="1523525"/>
            <a:ext cx="2159400" cy="2238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93" name="Google Shape;8993;p321"/>
          <p:cNvSpPr/>
          <p:nvPr/>
        </p:nvSpPr>
        <p:spPr>
          <a:xfrm>
            <a:off x="8170746" y="3524875"/>
            <a:ext cx="812700" cy="393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ef=100</a:t>
            </a:r>
            <a:endParaRPr b="1" sz="1200"/>
          </a:p>
        </p:txBody>
      </p:sp>
      <p:cxnSp>
        <p:nvCxnSpPr>
          <p:cNvPr id="8994" name="Google Shape;8994;p321"/>
          <p:cNvCxnSpPr>
            <a:stCxn id="8992" idx="3"/>
            <a:endCxn id="8993" idx="0"/>
          </p:cNvCxnSpPr>
          <p:nvPr/>
        </p:nvCxnSpPr>
        <p:spPr>
          <a:xfrm>
            <a:off x="7653114" y="1635425"/>
            <a:ext cx="924000" cy="1889400"/>
          </a:xfrm>
          <a:prstGeom prst="bentConnector2">
            <a:avLst/>
          </a:prstGeom>
          <a:noFill/>
          <a:ln cap="flat" cmpd="sng" w="19050">
            <a:solidFill>
              <a:schemeClr val="dk2"/>
            </a:solidFill>
            <a:prstDash val="solid"/>
            <a:round/>
            <a:headEnd len="med" w="med" type="none"/>
            <a:tailEnd len="med" w="med" type="stealth"/>
          </a:ln>
        </p:spPr>
      </p:cxnSp>
      <p:cxnSp>
        <p:nvCxnSpPr>
          <p:cNvPr id="8995" name="Google Shape;8995;p321"/>
          <p:cNvCxnSpPr>
            <a:endCxn id="8993" idx="1"/>
          </p:cNvCxnSpPr>
          <p:nvPr/>
        </p:nvCxnSpPr>
        <p:spPr>
          <a:xfrm>
            <a:off x="7866246" y="3721675"/>
            <a:ext cx="304500" cy="0"/>
          </a:xfrm>
          <a:prstGeom prst="straightConnector1">
            <a:avLst/>
          </a:prstGeom>
          <a:noFill/>
          <a:ln cap="flat" cmpd="sng" w="19050">
            <a:solidFill>
              <a:schemeClr val="dk2"/>
            </a:solidFill>
            <a:prstDash val="solid"/>
            <a:round/>
            <a:headEnd len="med" w="med" type="none"/>
            <a:tailEnd len="med" w="med" type="stealth"/>
          </a:ln>
        </p:spPr>
      </p:cxnSp>
      <p:sp>
        <p:nvSpPr>
          <p:cNvPr id="8996" name="Google Shape;8996;p321"/>
          <p:cNvSpPr/>
          <p:nvPr/>
        </p:nvSpPr>
        <p:spPr>
          <a:xfrm>
            <a:off x="1873950" y="1017725"/>
            <a:ext cx="4783200" cy="3475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97" name="Google Shape;8997;p321"/>
          <p:cNvSpPr txBox="1"/>
          <p:nvPr/>
        </p:nvSpPr>
        <p:spPr>
          <a:xfrm>
            <a:off x="1873950" y="1389870"/>
            <a:ext cx="4739400" cy="11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Ubuntu"/>
                <a:ea typeface="Ubuntu"/>
                <a:cs typeface="Ubuntu"/>
                <a:sym typeface="Ubuntu"/>
              </a:rPr>
              <a:t>1. Estimate distance distribution of query</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en" sz="1200">
                <a:solidFill>
                  <a:schemeClr val="dk1"/>
                </a:solidFill>
                <a:latin typeface="Ubuntu"/>
                <a:ea typeface="Ubuntu"/>
                <a:cs typeface="Ubuntu"/>
                <a:sym typeface="Ubuntu"/>
              </a:rPr>
              <a:t>2. Discretize in 1000 buckets (0.1 percentile each)</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en" sz="1200">
                <a:solidFill>
                  <a:schemeClr val="dk1"/>
                </a:solidFill>
                <a:latin typeface="Ubuntu"/>
                <a:ea typeface="Ubuntu"/>
                <a:cs typeface="Ubuntu"/>
                <a:sym typeface="Ubuntu"/>
              </a:rPr>
              <a:t>3. Assign score of exponential decay in each bucket w</a:t>
            </a:r>
            <a:r>
              <a:rPr baseline="-25000" lang="en" sz="1200">
                <a:solidFill>
                  <a:schemeClr val="dk1"/>
                </a:solidFill>
                <a:latin typeface="Ubuntu"/>
                <a:ea typeface="Ubuntu"/>
                <a:cs typeface="Ubuntu"/>
                <a:sym typeface="Ubuntu"/>
              </a:rPr>
              <a:t>i</a:t>
            </a:r>
            <a:r>
              <a:rPr lang="en" sz="1200">
                <a:solidFill>
                  <a:schemeClr val="dk1"/>
                </a:solidFill>
                <a:latin typeface="Ubuntu"/>
                <a:ea typeface="Ubuntu"/>
                <a:cs typeface="Ubuntu"/>
                <a:sym typeface="Ubuntu"/>
              </a:rPr>
              <a:t>=100e</a:t>
            </a:r>
            <a:r>
              <a:rPr baseline="30000" lang="en" sz="1200">
                <a:solidFill>
                  <a:schemeClr val="dk1"/>
                </a:solidFill>
                <a:latin typeface="Ubuntu"/>
                <a:ea typeface="Ubuntu"/>
                <a:cs typeface="Ubuntu"/>
                <a:sym typeface="Ubuntu"/>
              </a:rPr>
              <a:t>-i+1</a:t>
            </a:r>
            <a:endParaRPr baseline="30000"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p:txBody>
      </p:sp>
      <p:grpSp>
        <p:nvGrpSpPr>
          <p:cNvPr id="8998" name="Google Shape;8998;p321"/>
          <p:cNvGrpSpPr/>
          <p:nvPr/>
        </p:nvGrpSpPr>
        <p:grpSpPr>
          <a:xfrm>
            <a:off x="2151984" y="2401039"/>
            <a:ext cx="4227120" cy="2050843"/>
            <a:chOff x="2558131" y="2680625"/>
            <a:chExt cx="3374946" cy="1637400"/>
          </a:xfrm>
        </p:grpSpPr>
        <p:pic>
          <p:nvPicPr>
            <p:cNvPr id="8999" name="Google Shape;8999;p321"/>
            <p:cNvPicPr preferRelativeResize="0"/>
            <p:nvPr/>
          </p:nvPicPr>
          <p:blipFill>
            <a:blip r:embed="rId4">
              <a:alphaModFix/>
            </a:blip>
            <a:stretch>
              <a:fillRect/>
            </a:stretch>
          </p:blipFill>
          <p:spPr>
            <a:xfrm>
              <a:off x="2558131" y="2680625"/>
              <a:ext cx="3374946" cy="1637400"/>
            </a:xfrm>
            <a:prstGeom prst="rect">
              <a:avLst/>
            </a:prstGeom>
            <a:noFill/>
            <a:ln>
              <a:noFill/>
            </a:ln>
          </p:spPr>
        </p:pic>
        <p:sp>
          <p:nvSpPr>
            <p:cNvPr id="9000" name="Google Shape;9000;p321"/>
            <p:cNvSpPr/>
            <p:nvPr/>
          </p:nvSpPr>
          <p:spPr>
            <a:xfrm>
              <a:off x="3091975"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1002"/>
                <a:t>100%</a:t>
              </a:r>
              <a:endParaRPr b="1" sz="1002"/>
            </a:p>
          </p:txBody>
        </p:sp>
        <p:sp>
          <p:nvSpPr>
            <p:cNvPr id="9001" name="Google Shape;9001;p321"/>
            <p:cNvSpPr txBox="1"/>
            <p:nvPr/>
          </p:nvSpPr>
          <p:spPr>
            <a:xfrm>
              <a:off x="4544507" y="2964175"/>
              <a:ext cx="961800" cy="912600"/>
            </a:xfrm>
            <a:prstGeom prst="rect">
              <a:avLst/>
            </a:prstGeom>
            <a:noFill/>
            <a:ln>
              <a:noFill/>
            </a:ln>
          </p:spPr>
          <p:txBody>
            <a:bodyPr anchorCtr="0" anchor="t" bIns="114500" lIns="114500" spcFirstLastPara="1" rIns="114500" wrap="square" tIns="114500">
              <a:noAutofit/>
            </a:bodyPr>
            <a:lstStyle/>
            <a:p>
              <a:pPr indent="0" lvl="0" marL="0" rtl="0" algn="ctr">
                <a:spcBef>
                  <a:spcPts val="0"/>
                </a:spcBef>
                <a:spcAft>
                  <a:spcPts val="0"/>
                </a:spcAft>
                <a:buNone/>
              </a:pPr>
              <a:r>
                <a:rPr b="1" lang="en" sz="4258">
                  <a:solidFill>
                    <a:srgbClr val="FF0000"/>
                  </a:solidFill>
                </a:rPr>
                <a:t>…</a:t>
              </a:r>
              <a:endParaRPr b="1" sz="4258">
                <a:solidFill>
                  <a:srgbClr val="FF0000"/>
                </a:solidFill>
              </a:endParaRPr>
            </a:p>
          </p:txBody>
        </p:sp>
        <p:sp>
          <p:nvSpPr>
            <p:cNvPr id="9002" name="Google Shape;9002;p321"/>
            <p:cNvSpPr/>
            <p:nvPr/>
          </p:nvSpPr>
          <p:spPr>
            <a:xfrm>
              <a:off x="3668563"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1252"/>
                <a:t>37%</a:t>
              </a:r>
              <a:endParaRPr b="1" sz="1252"/>
            </a:p>
          </p:txBody>
        </p:sp>
        <p:sp>
          <p:nvSpPr>
            <p:cNvPr id="9003" name="Google Shape;9003;p321"/>
            <p:cNvSpPr/>
            <p:nvPr/>
          </p:nvSpPr>
          <p:spPr>
            <a:xfrm>
              <a:off x="5268763"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877"/>
                <a:t>0.01%</a:t>
              </a:r>
              <a:endParaRPr b="1" sz="877"/>
            </a:p>
          </p:txBody>
        </p:sp>
        <p:sp>
          <p:nvSpPr>
            <p:cNvPr id="9004" name="Google Shape;9004;p321"/>
            <p:cNvSpPr/>
            <p:nvPr/>
          </p:nvSpPr>
          <p:spPr>
            <a:xfrm>
              <a:off x="4250948"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1252"/>
                <a:t>16%</a:t>
              </a:r>
              <a:endParaRPr b="1" sz="1252"/>
            </a:p>
          </p:txBody>
        </p:sp>
      </p:grpSp>
      <p:sp>
        <p:nvSpPr>
          <p:cNvPr id="9005" name="Google Shape;9005;p321"/>
          <p:cNvSpPr txBox="1"/>
          <p:nvPr/>
        </p:nvSpPr>
        <p:spPr>
          <a:xfrm>
            <a:off x="1873950" y="1017050"/>
            <a:ext cx="47832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Ubuntu"/>
                <a:ea typeface="Ubuntu"/>
                <a:cs typeface="Ubuntu"/>
                <a:sym typeface="Ubuntu"/>
              </a:rPr>
              <a:t>How to compute the score?</a:t>
            </a:r>
            <a:endParaRPr b="1" sz="1200">
              <a:solidFill>
                <a:schemeClr val="dk1"/>
              </a:solidFill>
              <a:latin typeface="Ubuntu"/>
              <a:ea typeface="Ubuntu"/>
              <a:cs typeface="Ubuntu"/>
              <a:sym typeface="Ubuntu"/>
            </a:endParaRPr>
          </a:p>
        </p:txBody>
      </p:sp>
      <p:sp>
        <p:nvSpPr>
          <p:cNvPr id="9006" name="Google Shape;9006;p321"/>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Tree>
  </p:cSld>
  <p:clrMapOvr>
    <a:masterClrMapping/>
  </p:clrMapOvr>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0" name="Shape 9010"/>
        <p:cNvGrpSpPr/>
        <p:nvPr/>
      </p:nvGrpSpPr>
      <p:grpSpPr>
        <a:xfrm>
          <a:off x="0" y="0"/>
          <a:ext cx="0" cy="0"/>
          <a:chOff x="0" y="0"/>
          <a:chExt cx="0" cy="0"/>
        </a:xfrm>
      </p:grpSpPr>
      <p:sp>
        <p:nvSpPr>
          <p:cNvPr id="9011" name="Google Shape;9011;p322"/>
          <p:cNvSpPr/>
          <p:nvPr/>
        </p:nvSpPr>
        <p:spPr>
          <a:xfrm>
            <a:off x="167000" y="2672300"/>
            <a:ext cx="8906400" cy="21102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12" name="Google Shape;9012;p322"/>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13" name="Google Shape;9013;p322"/>
          <p:cNvSpPr/>
          <p:nvPr/>
        </p:nvSpPr>
        <p:spPr>
          <a:xfrm>
            <a:off x="2952150" y="1177400"/>
            <a:ext cx="4739400" cy="1197600"/>
          </a:xfrm>
          <a:prstGeom prst="rect">
            <a:avLst/>
          </a:prstGeom>
          <a:solidFill>
            <a:srgbClr val="D9D2E9"/>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14" name="Google Shape;9014;p3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9015" name="Google Shape;9015;p322"/>
          <p:cNvSpPr txBox="1"/>
          <p:nvPr>
            <p:ph idx="12" type="sldNum"/>
          </p:nvPr>
        </p:nvSpPr>
        <p:spPr>
          <a:xfrm>
            <a:off x="8574058" y="48029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016" name="Google Shape;9016;p322"/>
          <p:cNvPicPr preferRelativeResize="0"/>
          <p:nvPr/>
        </p:nvPicPr>
        <p:blipFill>
          <a:blip r:embed="rId3">
            <a:alphaModFix/>
          </a:blip>
          <a:stretch>
            <a:fillRect/>
          </a:stretch>
        </p:blipFill>
        <p:spPr>
          <a:xfrm>
            <a:off x="5599698" y="1290636"/>
            <a:ext cx="1929098" cy="977726"/>
          </a:xfrm>
          <a:prstGeom prst="rect">
            <a:avLst/>
          </a:prstGeom>
          <a:noFill/>
          <a:ln cap="flat" cmpd="sng" w="19050">
            <a:solidFill>
              <a:schemeClr val="dk2"/>
            </a:solidFill>
            <a:prstDash val="solid"/>
            <a:round/>
            <a:headEnd len="sm" w="sm" type="none"/>
            <a:tailEnd len="sm" w="sm" type="none"/>
          </a:ln>
        </p:spPr>
      </p:pic>
      <p:sp>
        <p:nvSpPr>
          <p:cNvPr id="9017" name="Google Shape;9017;p322"/>
          <p:cNvSpPr/>
          <p:nvPr/>
        </p:nvSpPr>
        <p:spPr>
          <a:xfrm>
            <a:off x="379700" y="1398075"/>
            <a:ext cx="2067600" cy="842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dataset’s covariance &amp; mean</a:t>
            </a:r>
            <a:endParaRPr sz="1200">
              <a:latin typeface="Ubuntu"/>
              <a:ea typeface="Ubuntu"/>
              <a:cs typeface="Ubuntu"/>
              <a:sym typeface="Ubuntu"/>
            </a:endParaRPr>
          </a:p>
        </p:txBody>
      </p:sp>
      <p:sp>
        <p:nvSpPr>
          <p:cNvPr id="9018" name="Google Shape;9018;p322"/>
          <p:cNvSpPr/>
          <p:nvPr/>
        </p:nvSpPr>
        <p:spPr>
          <a:xfrm>
            <a:off x="3156383" y="1398063"/>
            <a:ext cx="2213100" cy="790800"/>
          </a:xfrm>
          <a:prstGeom prst="roundRect">
            <a:avLst>
              <a:gd fmla="val 16667" name="adj"/>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score table </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(200 queries)</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Score → [ef, recal]</a:t>
            </a:r>
            <a:endParaRPr sz="1200">
              <a:latin typeface="Ubuntu"/>
              <a:ea typeface="Ubuntu"/>
              <a:cs typeface="Ubuntu"/>
              <a:sym typeface="Ubuntu"/>
            </a:endParaRPr>
          </a:p>
        </p:txBody>
      </p:sp>
      <p:sp>
        <p:nvSpPr>
          <p:cNvPr id="9019" name="Google Shape;9019;p322"/>
          <p:cNvSpPr/>
          <p:nvPr/>
        </p:nvSpPr>
        <p:spPr>
          <a:xfrm>
            <a:off x="1715563" y="2908700"/>
            <a:ext cx="16392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Preliminary Search</a:t>
            </a:r>
            <a:endParaRPr b="1"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Gather distances after 2-hops of HNSW search</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D = [...]</a:t>
            </a:r>
            <a:endParaRPr sz="1200">
              <a:latin typeface="Ubuntu"/>
              <a:ea typeface="Ubuntu"/>
              <a:cs typeface="Ubuntu"/>
              <a:sym typeface="Ubuntu"/>
            </a:endParaRPr>
          </a:p>
        </p:txBody>
      </p:sp>
      <p:sp>
        <p:nvSpPr>
          <p:cNvPr id="9020" name="Google Shape;9020;p322"/>
          <p:cNvSpPr/>
          <p:nvPr/>
        </p:nvSpPr>
        <p:spPr>
          <a:xfrm>
            <a:off x="3690575" y="2902975"/>
            <a:ext cx="41757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Estimate distance distribution of query</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Compute hardness score (e.g., </a:t>
            </a:r>
            <a:r>
              <a:rPr b="1" lang="en" sz="1200">
                <a:latin typeface="Ubuntu"/>
                <a:ea typeface="Ubuntu"/>
                <a:cs typeface="Ubuntu"/>
                <a:sym typeface="Ubuntu"/>
              </a:rPr>
              <a:t>score=53</a:t>
            </a:r>
            <a:r>
              <a:rPr lang="en" sz="1200">
                <a:latin typeface="Ubuntu"/>
                <a:ea typeface="Ubuntu"/>
                <a:cs typeface="Ubuntu"/>
                <a:sym typeface="Ubuntu"/>
              </a:rPr>
              <a:t>)</a:t>
            </a:r>
            <a:endParaRPr sz="1200">
              <a:latin typeface="Ubuntu"/>
              <a:ea typeface="Ubuntu"/>
              <a:cs typeface="Ubuntu"/>
              <a:sym typeface="Ubuntu"/>
            </a:endParaRPr>
          </a:p>
        </p:txBody>
      </p:sp>
      <p:cxnSp>
        <p:nvCxnSpPr>
          <p:cNvPr id="9021" name="Google Shape;9021;p322"/>
          <p:cNvCxnSpPr>
            <a:stCxn id="9017" idx="2"/>
            <a:endCxn id="9020" idx="0"/>
          </p:cNvCxnSpPr>
          <p:nvPr/>
        </p:nvCxnSpPr>
        <p:spPr>
          <a:xfrm flipH="1" rot="-5400000">
            <a:off x="3264800" y="389175"/>
            <a:ext cx="662400" cy="4365000"/>
          </a:xfrm>
          <a:prstGeom prst="bentConnector3">
            <a:avLst>
              <a:gd fmla="val 50008" name="adj1"/>
            </a:avLst>
          </a:prstGeom>
          <a:noFill/>
          <a:ln cap="flat" cmpd="sng" w="19050">
            <a:solidFill>
              <a:schemeClr val="dk2"/>
            </a:solidFill>
            <a:prstDash val="solid"/>
            <a:round/>
            <a:headEnd len="med" w="med" type="none"/>
            <a:tailEnd len="med" w="med" type="stealth"/>
          </a:ln>
        </p:spPr>
      </p:cxnSp>
      <p:cxnSp>
        <p:nvCxnSpPr>
          <p:cNvPr id="9022" name="Google Shape;9022;p322"/>
          <p:cNvCxnSpPr>
            <a:stCxn id="9019" idx="3"/>
            <a:endCxn id="9020" idx="1"/>
          </p:cNvCxnSpPr>
          <p:nvPr/>
        </p:nvCxnSpPr>
        <p:spPr>
          <a:xfrm flipH="1" rot="10800000">
            <a:off x="3354763" y="3721700"/>
            <a:ext cx="335700" cy="5700"/>
          </a:xfrm>
          <a:prstGeom prst="straightConnector1">
            <a:avLst/>
          </a:prstGeom>
          <a:noFill/>
          <a:ln cap="flat" cmpd="sng" w="19050">
            <a:solidFill>
              <a:schemeClr val="dk2"/>
            </a:solidFill>
            <a:prstDash val="solid"/>
            <a:round/>
            <a:headEnd len="med" w="med" type="none"/>
            <a:tailEnd len="med" w="med" type="stealth"/>
          </a:ln>
        </p:spPr>
      </p:cxnSp>
      <p:sp>
        <p:nvSpPr>
          <p:cNvPr id="9023" name="Google Shape;9023;p322"/>
          <p:cNvSpPr/>
          <p:nvPr/>
        </p:nvSpPr>
        <p:spPr>
          <a:xfrm>
            <a:off x="88229" y="3389292"/>
            <a:ext cx="1327800" cy="67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chemeClr val="dk1"/>
                </a:solidFill>
                <a:latin typeface="Ubuntu"/>
                <a:ea typeface="Ubuntu"/>
                <a:cs typeface="Ubuntu"/>
                <a:sym typeface="Ubuntu"/>
              </a:rPr>
              <a:t>q</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9024" name="Google Shape;9024;p322"/>
          <p:cNvCxnSpPr>
            <a:stCxn id="9023" idx="3"/>
            <a:endCxn id="9019" idx="1"/>
          </p:cNvCxnSpPr>
          <p:nvPr/>
        </p:nvCxnSpPr>
        <p:spPr>
          <a:xfrm>
            <a:off x="1416029" y="3727392"/>
            <a:ext cx="299400" cy="0"/>
          </a:xfrm>
          <a:prstGeom prst="straightConnector1">
            <a:avLst/>
          </a:prstGeom>
          <a:noFill/>
          <a:ln cap="flat" cmpd="sng" w="19050">
            <a:solidFill>
              <a:schemeClr val="dk2"/>
            </a:solidFill>
            <a:prstDash val="solid"/>
            <a:round/>
            <a:headEnd len="med" w="med" type="none"/>
            <a:tailEnd len="med" w="med" type="stealth"/>
          </a:ln>
        </p:spPr>
      </p:cxnSp>
      <p:sp>
        <p:nvSpPr>
          <p:cNvPr id="9025" name="Google Shape;9025;p322"/>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9026" name="Google Shape;9026;p322"/>
          <p:cNvSpPr txBox="1"/>
          <p:nvPr/>
        </p:nvSpPr>
        <p:spPr>
          <a:xfrm>
            <a:off x="166950" y="2682638"/>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Online</a:t>
            </a:r>
            <a:endParaRPr b="1">
              <a:solidFill>
                <a:schemeClr val="accent1"/>
              </a:solidFill>
            </a:endParaRPr>
          </a:p>
        </p:txBody>
      </p:sp>
      <p:sp>
        <p:nvSpPr>
          <p:cNvPr id="9027" name="Google Shape;9027;p322"/>
          <p:cNvSpPr/>
          <p:nvPr/>
        </p:nvSpPr>
        <p:spPr>
          <a:xfrm>
            <a:off x="5493714" y="1523525"/>
            <a:ext cx="2159400" cy="2238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28" name="Google Shape;9028;p322"/>
          <p:cNvSpPr/>
          <p:nvPr/>
        </p:nvSpPr>
        <p:spPr>
          <a:xfrm>
            <a:off x="8170746" y="3524875"/>
            <a:ext cx="812700" cy="393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ef=100</a:t>
            </a:r>
            <a:endParaRPr b="1" sz="1200"/>
          </a:p>
        </p:txBody>
      </p:sp>
      <p:cxnSp>
        <p:nvCxnSpPr>
          <p:cNvPr id="9029" name="Google Shape;9029;p322"/>
          <p:cNvCxnSpPr>
            <a:stCxn id="9027" idx="3"/>
            <a:endCxn id="9028" idx="0"/>
          </p:cNvCxnSpPr>
          <p:nvPr/>
        </p:nvCxnSpPr>
        <p:spPr>
          <a:xfrm>
            <a:off x="7653114" y="1635425"/>
            <a:ext cx="924000" cy="1889400"/>
          </a:xfrm>
          <a:prstGeom prst="bentConnector2">
            <a:avLst/>
          </a:prstGeom>
          <a:noFill/>
          <a:ln cap="flat" cmpd="sng" w="19050">
            <a:solidFill>
              <a:schemeClr val="dk2"/>
            </a:solidFill>
            <a:prstDash val="solid"/>
            <a:round/>
            <a:headEnd len="med" w="med" type="none"/>
            <a:tailEnd len="med" w="med" type="stealth"/>
          </a:ln>
        </p:spPr>
      </p:cxnSp>
      <p:cxnSp>
        <p:nvCxnSpPr>
          <p:cNvPr id="9030" name="Google Shape;9030;p322"/>
          <p:cNvCxnSpPr>
            <a:endCxn id="9028" idx="1"/>
          </p:cNvCxnSpPr>
          <p:nvPr/>
        </p:nvCxnSpPr>
        <p:spPr>
          <a:xfrm>
            <a:off x="7866246" y="3721675"/>
            <a:ext cx="304500" cy="0"/>
          </a:xfrm>
          <a:prstGeom prst="straightConnector1">
            <a:avLst/>
          </a:prstGeom>
          <a:noFill/>
          <a:ln cap="flat" cmpd="sng" w="19050">
            <a:solidFill>
              <a:schemeClr val="dk2"/>
            </a:solidFill>
            <a:prstDash val="solid"/>
            <a:round/>
            <a:headEnd len="med" w="med" type="none"/>
            <a:tailEnd len="med" w="med" type="stealth"/>
          </a:ln>
        </p:spPr>
      </p:cxnSp>
      <p:sp>
        <p:nvSpPr>
          <p:cNvPr id="9031" name="Google Shape;9031;p322"/>
          <p:cNvSpPr/>
          <p:nvPr/>
        </p:nvSpPr>
        <p:spPr>
          <a:xfrm>
            <a:off x="1873950" y="1017725"/>
            <a:ext cx="4783200" cy="3475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32" name="Google Shape;9032;p322"/>
          <p:cNvSpPr txBox="1"/>
          <p:nvPr/>
        </p:nvSpPr>
        <p:spPr>
          <a:xfrm>
            <a:off x="1873950" y="1389870"/>
            <a:ext cx="4739400" cy="11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Ubuntu"/>
                <a:ea typeface="Ubuntu"/>
                <a:cs typeface="Ubuntu"/>
                <a:sym typeface="Ubuntu"/>
              </a:rPr>
              <a:t>1. Estimate distance distribution of query</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en" sz="1200">
                <a:solidFill>
                  <a:schemeClr val="dk1"/>
                </a:solidFill>
                <a:latin typeface="Ubuntu"/>
                <a:ea typeface="Ubuntu"/>
                <a:cs typeface="Ubuntu"/>
                <a:sym typeface="Ubuntu"/>
              </a:rPr>
              <a:t>2. Discretize in 1000 buckets (0.1 percentile each)</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en" sz="1200">
                <a:solidFill>
                  <a:schemeClr val="dk1"/>
                </a:solidFill>
                <a:latin typeface="Ubuntu"/>
                <a:ea typeface="Ubuntu"/>
                <a:cs typeface="Ubuntu"/>
                <a:sym typeface="Ubuntu"/>
              </a:rPr>
              <a:t>3. Assign score of exponential decay in each bucket </a:t>
            </a:r>
            <a:r>
              <a:rPr lang="en" sz="1200">
                <a:solidFill>
                  <a:schemeClr val="dk1"/>
                </a:solidFill>
                <a:latin typeface="Ubuntu"/>
                <a:ea typeface="Ubuntu"/>
                <a:cs typeface="Ubuntu"/>
                <a:sym typeface="Ubuntu"/>
              </a:rPr>
              <a:t>w</a:t>
            </a:r>
            <a:r>
              <a:rPr baseline="-25000" lang="en" sz="1200">
                <a:solidFill>
                  <a:schemeClr val="dk1"/>
                </a:solidFill>
                <a:latin typeface="Ubuntu"/>
                <a:ea typeface="Ubuntu"/>
                <a:cs typeface="Ubuntu"/>
                <a:sym typeface="Ubuntu"/>
              </a:rPr>
              <a:t>i</a:t>
            </a:r>
            <a:r>
              <a:rPr lang="en" sz="1200">
                <a:solidFill>
                  <a:schemeClr val="dk1"/>
                </a:solidFill>
                <a:latin typeface="Ubuntu"/>
                <a:ea typeface="Ubuntu"/>
                <a:cs typeface="Ubuntu"/>
                <a:sym typeface="Ubuntu"/>
              </a:rPr>
              <a:t>=100e</a:t>
            </a:r>
            <a:r>
              <a:rPr baseline="30000" lang="en" sz="1200">
                <a:solidFill>
                  <a:schemeClr val="dk1"/>
                </a:solidFill>
                <a:latin typeface="Ubuntu"/>
                <a:ea typeface="Ubuntu"/>
                <a:cs typeface="Ubuntu"/>
                <a:sym typeface="Ubuntu"/>
              </a:rPr>
              <a:t>-i+1</a:t>
            </a:r>
            <a:r>
              <a:rPr lang="en" sz="1200">
                <a:solidFill>
                  <a:schemeClr val="dk1"/>
                </a:solidFill>
                <a:latin typeface="Ubuntu"/>
                <a:ea typeface="Ubuntu"/>
                <a:cs typeface="Ubuntu"/>
                <a:sym typeface="Ubuntu"/>
              </a:rPr>
              <a:t>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en" sz="1200">
                <a:solidFill>
                  <a:schemeClr val="dk1"/>
                </a:solidFill>
                <a:latin typeface="Ubuntu"/>
                <a:ea typeface="Ubuntu"/>
                <a:cs typeface="Ubuntu"/>
                <a:sym typeface="Ubuntu"/>
              </a:rPr>
              <a:t>4. Allocate the |D| distances found in the buckets</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1200">
              <a:solidFill>
                <a:schemeClr val="dk1"/>
              </a:solidFill>
              <a:latin typeface="Ubuntu"/>
              <a:ea typeface="Ubuntu"/>
              <a:cs typeface="Ubuntu"/>
              <a:sym typeface="Ubuntu"/>
            </a:endParaRPr>
          </a:p>
        </p:txBody>
      </p:sp>
      <p:grpSp>
        <p:nvGrpSpPr>
          <p:cNvPr id="9033" name="Google Shape;9033;p322"/>
          <p:cNvGrpSpPr/>
          <p:nvPr/>
        </p:nvGrpSpPr>
        <p:grpSpPr>
          <a:xfrm>
            <a:off x="2151984" y="2401039"/>
            <a:ext cx="4227120" cy="2050843"/>
            <a:chOff x="2558131" y="2680625"/>
            <a:chExt cx="3374946" cy="1637400"/>
          </a:xfrm>
        </p:grpSpPr>
        <p:pic>
          <p:nvPicPr>
            <p:cNvPr id="9034" name="Google Shape;9034;p322"/>
            <p:cNvPicPr preferRelativeResize="0"/>
            <p:nvPr/>
          </p:nvPicPr>
          <p:blipFill>
            <a:blip r:embed="rId4">
              <a:alphaModFix/>
            </a:blip>
            <a:stretch>
              <a:fillRect/>
            </a:stretch>
          </p:blipFill>
          <p:spPr>
            <a:xfrm>
              <a:off x="2558131" y="2680625"/>
              <a:ext cx="3374946" cy="1637400"/>
            </a:xfrm>
            <a:prstGeom prst="rect">
              <a:avLst/>
            </a:prstGeom>
            <a:noFill/>
            <a:ln>
              <a:noFill/>
            </a:ln>
          </p:spPr>
        </p:pic>
        <p:sp>
          <p:nvSpPr>
            <p:cNvPr id="9035" name="Google Shape;9035;p322"/>
            <p:cNvSpPr/>
            <p:nvPr/>
          </p:nvSpPr>
          <p:spPr>
            <a:xfrm>
              <a:off x="3091975"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1002"/>
                <a:t>100%</a:t>
              </a:r>
              <a:endParaRPr b="1" sz="1002"/>
            </a:p>
          </p:txBody>
        </p:sp>
        <p:sp>
          <p:nvSpPr>
            <p:cNvPr id="9036" name="Google Shape;9036;p322"/>
            <p:cNvSpPr txBox="1"/>
            <p:nvPr/>
          </p:nvSpPr>
          <p:spPr>
            <a:xfrm>
              <a:off x="4544507" y="2964175"/>
              <a:ext cx="961800" cy="912600"/>
            </a:xfrm>
            <a:prstGeom prst="rect">
              <a:avLst/>
            </a:prstGeom>
            <a:noFill/>
            <a:ln>
              <a:noFill/>
            </a:ln>
          </p:spPr>
          <p:txBody>
            <a:bodyPr anchorCtr="0" anchor="t" bIns="114500" lIns="114500" spcFirstLastPara="1" rIns="114500" wrap="square" tIns="114500">
              <a:noAutofit/>
            </a:bodyPr>
            <a:lstStyle/>
            <a:p>
              <a:pPr indent="0" lvl="0" marL="0" rtl="0" algn="ctr">
                <a:spcBef>
                  <a:spcPts val="0"/>
                </a:spcBef>
                <a:spcAft>
                  <a:spcPts val="0"/>
                </a:spcAft>
                <a:buNone/>
              </a:pPr>
              <a:r>
                <a:rPr b="1" lang="en" sz="4258">
                  <a:solidFill>
                    <a:srgbClr val="FF0000"/>
                  </a:solidFill>
                </a:rPr>
                <a:t>…</a:t>
              </a:r>
              <a:endParaRPr b="1" sz="4258">
                <a:solidFill>
                  <a:srgbClr val="FF0000"/>
                </a:solidFill>
              </a:endParaRPr>
            </a:p>
          </p:txBody>
        </p:sp>
        <p:sp>
          <p:nvSpPr>
            <p:cNvPr id="9037" name="Google Shape;9037;p322"/>
            <p:cNvSpPr/>
            <p:nvPr/>
          </p:nvSpPr>
          <p:spPr>
            <a:xfrm>
              <a:off x="3668563"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1252"/>
                <a:t>37%</a:t>
              </a:r>
              <a:endParaRPr b="1" sz="1252"/>
            </a:p>
          </p:txBody>
        </p:sp>
        <p:sp>
          <p:nvSpPr>
            <p:cNvPr id="9038" name="Google Shape;9038;p322"/>
            <p:cNvSpPr/>
            <p:nvPr/>
          </p:nvSpPr>
          <p:spPr>
            <a:xfrm>
              <a:off x="5268763"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877"/>
                <a:t>0.01%</a:t>
              </a:r>
              <a:endParaRPr b="1" sz="877"/>
            </a:p>
          </p:txBody>
        </p:sp>
        <p:sp>
          <p:nvSpPr>
            <p:cNvPr id="9039" name="Google Shape;9039;p322"/>
            <p:cNvSpPr/>
            <p:nvPr/>
          </p:nvSpPr>
          <p:spPr>
            <a:xfrm>
              <a:off x="4250948"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1252"/>
                <a:t>16%</a:t>
              </a:r>
              <a:endParaRPr b="1" sz="1252"/>
            </a:p>
          </p:txBody>
        </p:sp>
      </p:grpSp>
      <p:sp>
        <p:nvSpPr>
          <p:cNvPr id="9040" name="Google Shape;9040;p322"/>
          <p:cNvSpPr txBox="1"/>
          <p:nvPr/>
        </p:nvSpPr>
        <p:spPr>
          <a:xfrm>
            <a:off x="1873950" y="1017050"/>
            <a:ext cx="47832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Ubuntu"/>
                <a:ea typeface="Ubuntu"/>
                <a:cs typeface="Ubuntu"/>
                <a:sym typeface="Ubuntu"/>
              </a:rPr>
              <a:t>How to compute the score?</a:t>
            </a:r>
            <a:endParaRPr b="1" sz="1200">
              <a:solidFill>
                <a:schemeClr val="dk1"/>
              </a:solidFill>
              <a:latin typeface="Ubuntu"/>
              <a:ea typeface="Ubuntu"/>
              <a:cs typeface="Ubuntu"/>
              <a:sym typeface="Ubuntu"/>
            </a:endParaRPr>
          </a:p>
        </p:txBody>
      </p:sp>
      <p:sp>
        <p:nvSpPr>
          <p:cNvPr id="9041" name="Google Shape;9041;p322"/>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Tree>
  </p:cSld>
  <p:clrMapOvr>
    <a:masterClrMapping/>
  </p:clrMapOvr>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5" name="Shape 9045"/>
        <p:cNvGrpSpPr/>
        <p:nvPr/>
      </p:nvGrpSpPr>
      <p:grpSpPr>
        <a:xfrm>
          <a:off x="0" y="0"/>
          <a:ext cx="0" cy="0"/>
          <a:chOff x="0" y="0"/>
          <a:chExt cx="0" cy="0"/>
        </a:xfrm>
      </p:grpSpPr>
      <p:sp>
        <p:nvSpPr>
          <p:cNvPr id="9046" name="Google Shape;9046;p323"/>
          <p:cNvSpPr/>
          <p:nvPr/>
        </p:nvSpPr>
        <p:spPr>
          <a:xfrm>
            <a:off x="167000" y="2672300"/>
            <a:ext cx="8906400" cy="21102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47" name="Google Shape;9047;p323"/>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48" name="Google Shape;9048;p323"/>
          <p:cNvSpPr/>
          <p:nvPr/>
        </p:nvSpPr>
        <p:spPr>
          <a:xfrm>
            <a:off x="2952150" y="1177400"/>
            <a:ext cx="4739400" cy="1197600"/>
          </a:xfrm>
          <a:prstGeom prst="rect">
            <a:avLst/>
          </a:prstGeom>
          <a:solidFill>
            <a:srgbClr val="D9D2E9"/>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49" name="Google Shape;9049;p3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9050" name="Google Shape;9050;p323"/>
          <p:cNvSpPr txBox="1"/>
          <p:nvPr>
            <p:ph idx="12" type="sldNum"/>
          </p:nvPr>
        </p:nvSpPr>
        <p:spPr>
          <a:xfrm>
            <a:off x="8574058" y="48029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051" name="Google Shape;9051;p323"/>
          <p:cNvPicPr preferRelativeResize="0"/>
          <p:nvPr/>
        </p:nvPicPr>
        <p:blipFill>
          <a:blip r:embed="rId3">
            <a:alphaModFix/>
          </a:blip>
          <a:stretch>
            <a:fillRect/>
          </a:stretch>
        </p:blipFill>
        <p:spPr>
          <a:xfrm>
            <a:off x="5599698" y="1290636"/>
            <a:ext cx="1929098" cy="977726"/>
          </a:xfrm>
          <a:prstGeom prst="rect">
            <a:avLst/>
          </a:prstGeom>
          <a:noFill/>
          <a:ln cap="flat" cmpd="sng" w="19050">
            <a:solidFill>
              <a:schemeClr val="dk2"/>
            </a:solidFill>
            <a:prstDash val="solid"/>
            <a:round/>
            <a:headEnd len="sm" w="sm" type="none"/>
            <a:tailEnd len="sm" w="sm" type="none"/>
          </a:ln>
        </p:spPr>
      </p:pic>
      <p:sp>
        <p:nvSpPr>
          <p:cNvPr id="9052" name="Google Shape;9052;p323"/>
          <p:cNvSpPr/>
          <p:nvPr/>
        </p:nvSpPr>
        <p:spPr>
          <a:xfrm>
            <a:off x="379700" y="1398075"/>
            <a:ext cx="2067600" cy="842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dataset’s covariance &amp; mean</a:t>
            </a:r>
            <a:endParaRPr sz="1200">
              <a:latin typeface="Ubuntu"/>
              <a:ea typeface="Ubuntu"/>
              <a:cs typeface="Ubuntu"/>
              <a:sym typeface="Ubuntu"/>
            </a:endParaRPr>
          </a:p>
        </p:txBody>
      </p:sp>
      <p:sp>
        <p:nvSpPr>
          <p:cNvPr id="9053" name="Google Shape;9053;p323"/>
          <p:cNvSpPr/>
          <p:nvPr/>
        </p:nvSpPr>
        <p:spPr>
          <a:xfrm>
            <a:off x="3156383" y="1398063"/>
            <a:ext cx="2213100" cy="790800"/>
          </a:xfrm>
          <a:prstGeom prst="roundRect">
            <a:avLst>
              <a:gd fmla="val 16667" name="adj"/>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score table </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(200 queries)</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Score → [ef, recal]</a:t>
            </a:r>
            <a:endParaRPr sz="1200">
              <a:latin typeface="Ubuntu"/>
              <a:ea typeface="Ubuntu"/>
              <a:cs typeface="Ubuntu"/>
              <a:sym typeface="Ubuntu"/>
            </a:endParaRPr>
          </a:p>
        </p:txBody>
      </p:sp>
      <p:sp>
        <p:nvSpPr>
          <p:cNvPr id="9054" name="Google Shape;9054;p323"/>
          <p:cNvSpPr/>
          <p:nvPr/>
        </p:nvSpPr>
        <p:spPr>
          <a:xfrm>
            <a:off x="1715563" y="2908700"/>
            <a:ext cx="16392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Preliminary Search</a:t>
            </a:r>
            <a:endParaRPr b="1"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Gather distances after 2-hops of HNSW search</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D = [...]</a:t>
            </a:r>
            <a:endParaRPr sz="1200">
              <a:latin typeface="Ubuntu"/>
              <a:ea typeface="Ubuntu"/>
              <a:cs typeface="Ubuntu"/>
              <a:sym typeface="Ubuntu"/>
            </a:endParaRPr>
          </a:p>
        </p:txBody>
      </p:sp>
      <p:sp>
        <p:nvSpPr>
          <p:cNvPr id="9055" name="Google Shape;9055;p323"/>
          <p:cNvSpPr/>
          <p:nvPr/>
        </p:nvSpPr>
        <p:spPr>
          <a:xfrm>
            <a:off x="3690575" y="2902975"/>
            <a:ext cx="41757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Estimate distance distribution of query</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Compute hardness score (e.g., </a:t>
            </a:r>
            <a:r>
              <a:rPr b="1" lang="en" sz="1200">
                <a:latin typeface="Ubuntu"/>
                <a:ea typeface="Ubuntu"/>
                <a:cs typeface="Ubuntu"/>
                <a:sym typeface="Ubuntu"/>
              </a:rPr>
              <a:t>score=53</a:t>
            </a:r>
            <a:r>
              <a:rPr lang="en" sz="1200">
                <a:latin typeface="Ubuntu"/>
                <a:ea typeface="Ubuntu"/>
                <a:cs typeface="Ubuntu"/>
                <a:sym typeface="Ubuntu"/>
              </a:rPr>
              <a:t>)</a:t>
            </a:r>
            <a:endParaRPr sz="1200">
              <a:latin typeface="Ubuntu"/>
              <a:ea typeface="Ubuntu"/>
              <a:cs typeface="Ubuntu"/>
              <a:sym typeface="Ubuntu"/>
            </a:endParaRPr>
          </a:p>
        </p:txBody>
      </p:sp>
      <p:cxnSp>
        <p:nvCxnSpPr>
          <p:cNvPr id="9056" name="Google Shape;9056;p323"/>
          <p:cNvCxnSpPr>
            <a:stCxn id="9052" idx="2"/>
            <a:endCxn id="9055" idx="0"/>
          </p:cNvCxnSpPr>
          <p:nvPr/>
        </p:nvCxnSpPr>
        <p:spPr>
          <a:xfrm flipH="1" rot="-5400000">
            <a:off x="3264800" y="389175"/>
            <a:ext cx="662400" cy="4365000"/>
          </a:xfrm>
          <a:prstGeom prst="bentConnector3">
            <a:avLst>
              <a:gd fmla="val 50008" name="adj1"/>
            </a:avLst>
          </a:prstGeom>
          <a:noFill/>
          <a:ln cap="flat" cmpd="sng" w="19050">
            <a:solidFill>
              <a:schemeClr val="dk2"/>
            </a:solidFill>
            <a:prstDash val="solid"/>
            <a:round/>
            <a:headEnd len="med" w="med" type="none"/>
            <a:tailEnd len="med" w="med" type="stealth"/>
          </a:ln>
        </p:spPr>
      </p:cxnSp>
      <p:cxnSp>
        <p:nvCxnSpPr>
          <p:cNvPr id="9057" name="Google Shape;9057;p323"/>
          <p:cNvCxnSpPr>
            <a:stCxn id="9054" idx="3"/>
            <a:endCxn id="9055" idx="1"/>
          </p:cNvCxnSpPr>
          <p:nvPr/>
        </p:nvCxnSpPr>
        <p:spPr>
          <a:xfrm flipH="1" rot="10800000">
            <a:off x="3354763" y="3721700"/>
            <a:ext cx="335700" cy="5700"/>
          </a:xfrm>
          <a:prstGeom prst="straightConnector1">
            <a:avLst/>
          </a:prstGeom>
          <a:noFill/>
          <a:ln cap="flat" cmpd="sng" w="19050">
            <a:solidFill>
              <a:schemeClr val="dk2"/>
            </a:solidFill>
            <a:prstDash val="solid"/>
            <a:round/>
            <a:headEnd len="med" w="med" type="none"/>
            <a:tailEnd len="med" w="med" type="stealth"/>
          </a:ln>
        </p:spPr>
      </p:cxnSp>
      <p:sp>
        <p:nvSpPr>
          <p:cNvPr id="9058" name="Google Shape;9058;p323"/>
          <p:cNvSpPr/>
          <p:nvPr/>
        </p:nvSpPr>
        <p:spPr>
          <a:xfrm>
            <a:off x="88229" y="3389292"/>
            <a:ext cx="1327800" cy="67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chemeClr val="dk1"/>
                </a:solidFill>
                <a:latin typeface="Ubuntu"/>
                <a:ea typeface="Ubuntu"/>
                <a:cs typeface="Ubuntu"/>
                <a:sym typeface="Ubuntu"/>
              </a:rPr>
              <a:t>q</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9059" name="Google Shape;9059;p323"/>
          <p:cNvCxnSpPr>
            <a:stCxn id="9058" idx="3"/>
            <a:endCxn id="9054" idx="1"/>
          </p:cNvCxnSpPr>
          <p:nvPr/>
        </p:nvCxnSpPr>
        <p:spPr>
          <a:xfrm>
            <a:off x="1416029" y="3727392"/>
            <a:ext cx="299400" cy="0"/>
          </a:xfrm>
          <a:prstGeom prst="straightConnector1">
            <a:avLst/>
          </a:prstGeom>
          <a:noFill/>
          <a:ln cap="flat" cmpd="sng" w="19050">
            <a:solidFill>
              <a:schemeClr val="dk2"/>
            </a:solidFill>
            <a:prstDash val="solid"/>
            <a:round/>
            <a:headEnd len="med" w="med" type="none"/>
            <a:tailEnd len="med" w="med" type="stealth"/>
          </a:ln>
        </p:spPr>
      </p:cxnSp>
      <p:sp>
        <p:nvSpPr>
          <p:cNvPr id="9060" name="Google Shape;9060;p323"/>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9061" name="Google Shape;9061;p323"/>
          <p:cNvSpPr txBox="1"/>
          <p:nvPr/>
        </p:nvSpPr>
        <p:spPr>
          <a:xfrm>
            <a:off x="166950" y="2682638"/>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Online</a:t>
            </a:r>
            <a:endParaRPr b="1">
              <a:solidFill>
                <a:schemeClr val="accent1"/>
              </a:solidFill>
            </a:endParaRPr>
          </a:p>
        </p:txBody>
      </p:sp>
      <p:sp>
        <p:nvSpPr>
          <p:cNvPr id="9062" name="Google Shape;9062;p323"/>
          <p:cNvSpPr/>
          <p:nvPr/>
        </p:nvSpPr>
        <p:spPr>
          <a:xfrm>
            <a:off x="5493714" y="1523525"/>
            <a:ext cx="2159400" cy="2238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63" name="Google Shape;9063;p323"/>
          <p:cNvSpPr/>
          <p:nvPr/>
        </p:nvSpPr>
        <p:spPr>
          <a:xfrm>
            <a:off x="8170746" y="3524875"/>
            <a:ext cx="812700" cy="393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ef=100</a:t>
            </a:r>
            <a:endParaRPr b="1" sz="1200"/>
          </a:p>
        </p:txBody>
      </p:sp>
      <p:cxnSp>
        <p:nvCxnSpPr>
          <p:cNvPr id="9064" name="Google Shape;9064;p323"/>
          <p:cNvCxnSpPr>
            <a:stCxn id="9062" idx="3"/>
            <a:endCxn id="9063" idx="0"/>
          </p:cNvCxnSpPr>
          <p:nvPr/>
        </p:nvCxnSpPr>
        <p:spPr>
          <a:xfrm>
            <a:off x="7653114" y="1635425"/>
            <a:ext cx="924000" cy="1889400"/>
          </a:xfrm>
          <a:prstGeom prst="bentConnector2">
            <a:avLst/>
          </a:prstGeom>
          <a:noFill/>
          <a:ln cap="flat" cmpd="sng" w="19050">
            <a:solidFill>
              <a:schemeClr val="dk2"/>
            </a:solidFill>
            <a:prstDash val="solid"/>
            <a:round/>
            <a:headEnd len="med" w="med" type="none"/>
            <a:tailEnd len="med" w="med" type="stealth"/>
          </a:ln>
        </p:spPr>
      </p:cxnSp>
      <p:cxnSp>
        <p:nvCxnSpPr>
          <p:cNvPr id="9065" name="Google Shape;9065;p323"/>
          <p:cNvCxnSpPr>
            <a:endCxn id="9063" idx="1"/>
          </p:cNvCxnSpPr>
          <p:nvPr/>
        </p:nvCxnSpPr>
        <p:spPr>
          <a:xfrm>
            <a:off x="7866246" y="3721675"/>
            <a:ext cx="304500" cy="0"/>
          </a:xfrm>
          <a:prstGeom prst="straightConnector1">
            <a:avLst/>
          </a:prstGeom>
          <a:noFill/>
          <a:ln cap="flat" cmpd="sng" w="19050">
            <a:solidFill>
              <a:schemeClr val="dk2"/>
            </a:solidFill>
            <a:prstDash val="solid"/>
            <a:round/>
            <a:headEnd len="med" w="med" type="none"/>
            <a:tailEnd len="med" w="med" type="stealth"/>
          </a:ln>
        </p:spPr>
      </p:cxnSp>
      <p:sp>
        <p:nvSpPr>
          <p:cNvPr id="9066" name="Google Shape;9066;p323"/>
          <p:cNvSpPr/>
          <p:nvPr/>
        </p:nvSpPr>
        <p:spPr>
          <a:xfrm>
            <a:off x="1873950" y="1017725"/>
            <a:ext cx="4783200" cy="3475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67" name="Google Shape;9067;p323"/>
          <p:cNvSpPr txBox="1"/>
          <p:nvPr/>
        </p:nvSpPr>
        <p:spPr>
          <a:xfrm>
            <a:off x="1873950" y="1389870"/>
            <a:ext cx="4739400" cy="11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Ubuntu"/>
                <a:ea typeface="Ubuntu"/>
                <a:cs typeface="Ubuntu"/>
                <a:sym typeface="Ubuntu"/>
              </a:rPr>
              <a:t>1. Estimate distance distribution of query</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en" sz="1200">
                <a:solidFill>
                  <a:schemeClr val="dk1"/>
                </a:solidFill>
                <a:latin typeface="Ubuntu"/>
                <a:ea typeface="Ubuntu"/>
                <a:cs typeface="Ubuntu"/>
                <a:sym typeface="Ubuntu"/>
              </a:rPr>
              <a:t>2. Discretize in 1000 buckets (0.1 percentile each)</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en" sz="1200">
                <a:solidFill>
                  <a:schemeClr val="dk1"/>
                </a:solidFill>
                <a:latin typeface="Ubuntu"/>
                <a:ea typeface="Ubuntu"/>
                <a:cs typeface="Ubuntu"/>
                <a:sym typeface="Ubuntu"/>
              </a:rPr>
              <a:t>3. Assign score of exponential decay in each bucket w</a:t>
            </a:r>
            <a:r>
              <a:rPr baseline="-25000" lang="en" sz="1200">
                <a:solidFill>
                  <a:schemeClr val="dk1"/>
                </a:solidFill>
                <a:latin typeface="Ubuntu"/>
                <a:ea typeface="Ubuntu"/>
                <a:cs typeface="Ubuntu"/>
                <a:sym typeface="Ubuntu"/>
              </a:rPr>
              <a:t>i</a:t>
            </a:r>
            <a:r>
              <a:rPr lang="en" sz="1200">
                <a:solidFill>
                  <a:schemeClr val="dk1"/>
                </a:solidFill>
                <a:latin typeface="Ubuntu"/>
                <a:ea typeface="Ubuntu"/>
                <a:cs typeface="Ubuntu"/>
                <a:sym typeface="Ubuntu"/>
              </a:rPr>
              <a:t>=100e</a:t>
            </a:r>
            <a:r>
              <a:rPr baseline="30000" lang="en" sz="1200">
                <a:solidFill>
                  <a:schemeClr val="dk1"/>
                </a:solidFill>
                <a:latin typeface="Ubuntu"/>
                <a:ea typeface="Ubuntu"/>
                <a:cs typeface="Ubuntu"/>
                <a:sym typeface="Ubuntu"/>
              </a:rPr>
              <a:t>-i+1</a:t>
            </a:r>
            <a:r>
              <a:rPr lang="en" sz="1200">
                <a:solidFill>
                  <a:schemeClr val="dk1"/>
                </a:solidFill>
                <a:latin typeface="Ubuntu"/>
                <a:ea typeface="Ubuntu"/>
                <a:cs typeface="Ubuntu"/>
                <a:sym typeface="Ubuntu"/>
              </a:rPr>
              <a:t>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en" sz="1200">
                <a:solidFill>
                  <a:schemeClr val="dk1"/>
                </a:solidFill>
                <a:latin typeface="Ubuntu"/>
                <a:ea typeface="Ubuntu"/>
                <a:cs typeface="Ubuntu"/>
                <a:sym typeface="Ubuntu"/>
              </a:rPr>
              <a:t>4. Allocate the |D| distances found in the buckets</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en" sz="1200">
                <a:solidFill>
                  <a:schemeClr val="dk1"/>
                </a:solidFill>
                <a:latin typeface="Ubuntu"/>
                <a:ea typeface="Ubuntu"/>
                <a:cs typeface="Ubuntu"/>
                <a:sym typeface="Ubuntu"/>
              </a:rPr>
              <a:t>5. Compute score as weighted average </a:t>
            </a:r>
            <a:endParaRPr sz="1200">
              <a:solidFill>
                <a:schemeClr val="dk1"/>
              </a:solidFill>
              <a:latin typeface="Ubuntu"/>
              <a:ea typeface="Ubuntu"/>
              <a:cs typeface="Ubuntu"/>
              <a:sym typeface="Ubuntu"/>
            </a:endParaRPr>
          </a:p>
        </p:txBody>
      </p:sp>
      <p:grpSp>
        <p:nvGrpSpPr>
          <p:cNvPr id="9068" name="Google Shape;9068;p323"/>
          <p:cNvGrpSpPr/>
          <p:nvPr/>
        </p:nvGrpSpPr>
        <p:grpSpPr>
          <a:xfrm>
            <a:off x="2151984" y="2401039"/>
            <a:ext cx="4227120" cy="2050843"/>
            <a:chOff x="2558131" y="2680625"/>
            <a:chExt cx="3374946" cy="1637400"/>
          </a:xfrm>
        </p:grpSpPr>
        <p:pic>
          <p:nvPicPr>
            <p:cNvPr id="9069" name="Google Shape;9069;p323"/>
            <p:cNvPicPr preferRelativeResize="0"/>
            <p:nvPr/>
          </p:nvPicPr>
          <p:blipFill>
            <a:blip r:embed="rId4">
              <a:alphaModFix/>
            </a:blip>
            <a:stretch>
              <a:fillRect/>
            </a:stretch>
          </p:blipFill>
          <p:spPr>
            <a:xfrm>
              <a:off x="2558131" y="2680625"/>
              <a:ext cx="3374946" cy="1637400"/>
            </a:xfrm>
            <a:prstGeom prst="rect">
              <a:avLst/>
            </a:prstGeom>
            <a:noFill/>
            <a:ln>
              <a:noFill/>
            </a:ln>
          </p:spPr>
        </p:pic>
        <p:sp>
          <p:nvSpPr>
            <p:cNvPr id="9070" name="Google Shape;9070;p323"/>
            <p:cNvSpPr/>
            <p:nvPr/>
          </p:nvSpPr>
          <p:spPr>
            <a:xfrm>
              <a:off x="3091975"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1002"/>
                <a:t>100%</a:t>
              </a:r>
              <a:endParaRPr b="1" sz="1002"/>
            </a:p>
          </p:txBody>
        </p:sp>
        <p:sp>
          <p:nvSpPr>
            <p:cNvPr id="9071" name="Google Shape;9071;p323"/>
            <p:cNvSpPr txBox="1"/>
            <p:nvPr/>
          </p:nvSpPr>
          <p:spPr>
            <a:xfrm>
              <a:off x="4544507" y="2964175"/>
              <a:ext cx="961800" cy="912600"/>
            </a:xfrm>
            <a:prstGeom prst="rect">
              <a:avLst/>
            </a:prstGeom>
            <a:noFill/>
            <a:ln>
              <a:noFill/>
            </a:ln>
          </p:spPr>
          <p:txBody>
            <a:bodyPr anchorCtr="0" anchor="t" bIns="114500" lIns="114500" spcFirstLastPara="1" rIns="114500" wrap="square" tIns="114500">
              <a:noAutofit/>
            </a:bodyPr>
            <a:lstStyle/>
            <a:p>
              <a:pPr indent="0" lvl="0" marL="0" rtl="0" algn="ctr">
                <a:spcBef>
                  <a:spcPts val="0"/>
                </a:spcBef>
                <a:spcAft>
                  <a:spcPts val="0"/>
                </a:spcAft>
                <a:buNone/>
              </a:pPr>
              <a:r>
                <a:rPr b="1" lang="en" sz="4258">
                  <a:solidFill>
                    <a:srgbClr val="FF0000"/>
                  </a:solidFill>
                </a:rPr>
                <a:t>…</a:t>
              </a:r>
              <a:endParaRPr b="1" sz="4258">
                <a:solidFill>
                  <a:srgbClr val="FF0000"/>
                </a:solidFill>
              </a:endParaRPr>
            </a:p>
          </p:txBody>
        </p:sp>
        <p:sp>
          <p:nvSpPr>
            <p:cNvPr id="9072" name="Google Shape;9072;p323"/>
            <p:cNvSpPr/>
            <p:nvPr/>
          </p:nvSpPr>
          <p:spPr>
            <a:xfrm>
              <a:off x="3668563"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1252"/>
                <a:t>37%</a:t>
              </a:r>
              <a:endParaRPr b="1" sz="1252"/>
            </a:p>
          </p:txBody>
        </p:sp>
        <p:sp>
          <p:nvSpPr>
            <p:cNvPr id="9073" name="Google Shape;9073;p323"/>
            <p:cNvSpPr/>
            <p:nvPr/>
          </p:nvSpPr>
          <p:spPr>
            <a:xfrm>
              <a:off x="5268763"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877"/>
                <a:t>0.01%</a:t>
              </a:r>
              <a:endParaRPr b="1" sz="877"/>
            </a:p>
          </p:txBody>
        </p:sp>
        <p:sp>
          <p:nvSpPr>
            <p:cNvPr id="9074" name="Google Shape;9074;p323"/>
            <p:cNvSpPr/>
            <p:nvPr/>
          </p:nvSpPr>
          <p:spPr>
            <a:xfrm>
              <a:off x="4250948"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1252"/>
                <a:t>16%</a:t>
              </a:r>
              <a:endParaRPr b="1" sz="1252"/>
            </a:p>
          </p:txBody>
        </p:sp>
      </p:grpSp>
      <p:pic>
        <p:nvPicPr>
          <p:cNvPr id="9075" name="Google Shape;9075;p323"/>
          <p:cNvPicPr preferRelativeResize="0"/>
          <p:nvPr/>
        </p:nvPicPr>
        <p:blipFill>
          <a:blip r:embed="rId5">
            <a:alphaModFix/>
          </a:blip>
          <a:stretch>
            <a:fillRect/>
          </a:stretch>
        </p:blipFill>
        <p:spPr>
          <a:xfrm>
            <a:off x="4644145" y="2188850"/>
            <a:ext cx="1236601" cy="274332"/>
          </a:xfrm>
          <a:prstGeom prst="rect">
            <a:avLst/>
          </a:prstGeom>
          <a:noFill/>
          <a:ln>
            <a:noFill/>
          </a:ln>
        </p:spPr>
      </p:pic>
      <p:sp>
        <p:nvSpPr>
          <p:cNvPr id="9076" name="Google Shape;9076;p323"/>
          <p:cNvSpPr txBox="1"/>
          <p:nvPr/>
        </p:nvSpPr>
        <p:spPr>
          <a:xfrm>
            <a:off x="1873950" y="1017050"/>
            <a:ext cx="47832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Ubuntu"/>
                <a:ea typeface="Ubuntu"/>
                <a:cs typeface="Ubuntu"/>
                <a:sym typeface="Ubuntu"/>
              </a:rPr>
              <a:t>How to compute the score?</a:t>
            </a:r>
            <a:endParaRPr b="1" sz="1200">
              <a:solidFill>
                <a:schemeClr val="dk1"/>
              </a:solidFill>
              <a:latin typeface="Ubuntu"/>
              <a:ea typeface="Ubuntu"/>
              <a:cs typeface="Ubuntu"/>
              <a:sym typeface="Ubuntu"/>
            </a:endParaRPr>
          </a:p>
        </p:txBody>
      </p:sp>
      <p:sp>
        <p:nvSpPr>
          <p:cNvPr id="9077" name="Google Shape;9077;p323"/>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Collections</a:t>
            </a:r>
            <a:endParaRPr/>
          </a:p>
        </p:txBody>
      </p:sp>
      <p:sp>
        <p:nvSpPr>
          <p:cNvPr id="147" name="Google Shape;147;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Ubuntu"/>
              <a:buChar char="●"/>
            </a:pPr>
            <a:r>
              <a:rPr lang="en" sz="1800">
                <a:solidFill>
                  <a:schemeClr val="dk1"/>
                </a:solidFill>
              </a:rPr>
              <a:t>represented as </a:t>
            </a:r>
            <a:r>
              <a:rPr i="1" lang="en" sz="1800">
                <a:solidFill>
                  <a:srgbClr val="C00000"/>
                </a:solidFill>
              </a:rPr>
              <a:t>N d</a:t>
            </a:r>
            <a:r>
              <a:rPr lang="en" sz="1800">
                <a:solidFill>
                  <a:schemeClr val="dk1"/>
                </a:solidFill>
              </a:rPr>
              <a:t>-dimensional arrays</a:t>
            </a:r>
            <a:endParaRPr>
              <a:solidFill>
                <a:schemeClr val="dk1"/>
              </a:solidFill>
            </a:endParaRPr>
          </a:p>
          <a:p>
            <a:pPr indent="-228600" lvl="0" marL="457200" rtl="0" algn="l">
              <a:lnSpc>
                <a:spcPct val="115000"/>
              </a:lnSpc>
              <a:spcBef>
                <a:spcPts val="0"/>
              </a:spcBef>
              <a:spcAft>
                <a:spcPts val="0"/>
              </a:spcAft>
              <a:buSzPts val="1800"/>
              <a:buFont typeface="Ubuntu"/>
              <a:buNone/>
            </a:pPr>
            <a:r>
              <a:t/>
            </a:r>
            <a:endParaRPr/>
          </a:p>
        </p:txBody>
      </p:sp>
      <p:sp>
        <p:nvSpPr>
          <p:cNvPr id="148" name="Google Shape;14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49" name="Google Shape;149;p27"/>
          <p:cNvSpPr/>
          <p:nvPr/>
        </p:nvSpPr>
        <p:spPr>
          <a:xfrm>
            <a:off x="1421607" y="2559344"/>
            <a:ext cx="6084300" cy="3777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50" name="Google Shape;150;p27"/>
          <p:cNvCxnSpPr/>
          <p:nvPr/>
        </p:nvCxnSpPr>
        <p:spPr>
          <a:xfrm>
            <a:off x="1950244" y="2559344"/>
            <a:ext cx="0" cy="377700"/>
          </a:xfrm>
          <a:prstGeom prst="straightConnector1">
            <a:avLst/>
          </a:prstGeom>
          <a:noFill/>
          <a:ln cap="flat" cmpd="sng" w="12700">
            <a:solidFill>
              <a:schemeClr val="dk1"/>
            </a:solidFill>
            <a:prstDash val="solid"/>
            <a:round/>
            <a:headEnd len="sm" w="sm" type="none"/>
            <a:tailEnd len="sm" w="sm" type="none"/>
          </a:ln>
        </p:spPr>
      </p:cxnSp>
      <p:cxnSp>
        <p:nvCxnSpPr>
          <p:cNvPr id="151" name="Google Shape;151;p27"/>
          <p:cNvCxnSpPr/>
          <p:nvPr/>
        </p:nvCxnSpPr>
        <p:spPr>
          <a:xfrm>
            <a:off x="2516989" y="2561720"/>
            <a:ext cx="0" cy="377700"/>
          </a:xfrm>
          <a:prstGeom prst="straightConnector1">
            <a:avLst/>
          </a:prstGeom>
          <a:noFill/>
          <a:ln cap="flat" cmpd="sng" w="12700">
            <a:solidFill>
              <a:schemeClr val="dk1"/>
            </a:solidFill>
            <a:prstDash val="solid"/>
            <a:round/>
            <a:headEnd len="sm" w="sm" type="none"/>
            <a:tailEnd len="sm" w="sm" type="none"/>
          </a:ln>
        </p:spPr>
      </p:cxnSp>
      <p:cxnSp>
        <p:nvCxnSpPr>
          <p:cNvPr id="152" name="Google Shape;152;p27"/>
          <p:cNvCxnSpPr/>
          <p:nvPr/>
        </p:nvCxnSpPr>
        <p:spPr>
          <a:xfrm>
            <a:off x="3067056" y="2561722"/>
            <a:ext cx="0" cy="377700"/>
          </a:xfrm>
          <a:prstGeom prst="straightConnector1">
            <a:avLst/>
          </a:prstGeom>
          <a:noFill/>
          <a:ln cap="flat" cmpd="sng" w="12700">
            <a:solidFill>
              <a:schemeClr val="dk1"/>
            </a:solidFill>
            <a:prstDash val="solid"/>
            <a:round/>
            <a:headEnd len="sm" w="sm" type="none"/>
            <a:tailEnd len="sm" w="sm" type="none"/>
          </a:ln>
        </p:spPr>
      </p:cxnSp>
      <p:cxnSp>
        <p:nvCxnSpPr>
          <p:cNvPr id="153" name="Google Shape;153;p27"/>
          <p:cNvCxnSpPr/>
          <p:nvPr/>
        </p:nvCxnSpPr>
        <p:spPr>
          <a:xfrm>
            <a:off x="3648088" y="2564098"/>
            <a:ext cx="0" cy="377700"/>
          </a:xfrm>
          <a:prstGeom prst="straightConnector1">
            <a:avLst/>
          </a:prstGeom>
          <a:noFill/>
          <a:ln cap="flat" cmpd="sng" w="12700">
            <a:solidFill>
              <a:schemeClr val="dk1"/>
            </a:solidFill>
            <a:prstDash val="solid"/>
            <a:round/>
            <a:headEnd len="sm" w="sm" type="none"/>
            <a:tailEnd len="sm" w="sm" type="none"/>
          </a:ln>
        </p:spPr>
      </p:cxnSp>
      <p:cxnSp>
        <p:nvCxnSpPr>
          <p:cNvPr id="154" name="Google Shape;154;p27"/>
          <p:cNvCxnSpPr/>
          <p:nvPr/>
        </p:nvCxnSpPr>
        <p:spPr>
          <a:xfrm>
            <a:off x="4210064" y="2554578"/>
            <a:ext cx="0" cy="377700"/>
          </a:xfrm>
          <a:prstGeom prst="straightConnector1">
            <a:avLst/>
          </a:prstGeom>
          <a:noFill/>
          <a:ln cap="flat" cmpd="sng" w="12700">
            <a:solidFill>
              <a:schemeClr val="dk1"/>
            </a:solidFill>
            <a:prstDash val="solid"/>
            <a:round/>
            <a:headEnd len="sm" w="sm" type="none"/>
            <a:tailEnd len="sm" w="sm" type="none"/>
          </a:ln>
        </p:spPr>
      </p:cxnSp>
      <p:cxnSp>
        <p:nvCxnSpPr>
          <p:cNvPr id="155" name="Google Shape;155;p27"/>
          <p:cNvCxnSpPr/>
          <p:nvPr/>
        </p:nvCxnSpPr>
        <p:spPr>
          <a:xfrm>
            <a:off x="4769665" y="2556954"/>
            <a:ext cx="0" cy="377700"/>
          </a:xfrm>
          <a:prstGeom prst="straightConnector1">
            <a:avLst/>
          </a:prstGeom>
          <a:noFill/>
          <a:ln cap="flat" cmpd="sng" w="12700">
            <a:solidFill>
              <a:schemeClr val="dk1"/>
            </a:solidFill>
            <a:prstDash val="solid"/>
            <a:round/>
            <a:headEnd len="sm" w="sm" type="none"/>
            <a:tailEnd len="sm" w="sm" type="none"/>
          </a:ln>
        </p:spPr>
      </p:cxnSp>
      <p:cxnSp>
        <p:nvCxnSpPr>
          <p:cNvPr id="156" name="Google Shape;156;p27"/>
          <p:cNvCxnSpPr/>
          <p:nvPr/>
        </p:nvCxnSpPr>
        <p:spPr>
          <a:xfrm>
            <a:off x="5341164" y="2556956"/>
            <a:ext cx="0" cy="377700"/>
          </a:xfrm>
          <a:prstGeom prst="straightConnector1">
            <a:avLst/>
          </a:prstGeom>
          <a:noFill/>
          <a:ln cap="flat" cmpd="sng" w="12700">
            <a:solidFill>
              <a:schemeClr val="dk1"/>
            </a:solidFill>
            <a:prstDash val="solid"/>
            <a:round/>
            <a:headEnd len="sm" w="sm" type="none"/>
            <a:tailEnd len="sm" w="sm" type="none"/>
          </a:ln>
        </p:spPr>
      </p:cxnSp>
      <p:cxnSp>
        <p:nvCxnSpPr>
          <p:cNvPr id="157" name="Google Shape;157;p27"/>
          <p:cNvCxnSpPr/>
          <p:nvPr/>
        </p:nvCxnSpPr>
        <p:spPr>
          <a:xfrm>
            <a:off x="5907907" y="2559332"/>
            <a:ext cx="0" cy="377700"/>
          </a:xfrm>
          <a:prstGeom prst="straightConnector1">
            <a:avLst/>
          </a:prstGeom>
          <a:noFill/>
          <a:ln cap="flat" cmpd="sng" w="12700">
            <a:solidFill>
              <a:schemeClr val="dk1"/>
            </a:solidFill>
            <a:prstDash val="solid"/>
            <a:round/>
            <a:headEnd len="sm" w="sm" type="none"/>
            <a:tailEnd len="sm" w="sm" type="none"/>
          </a:ln>
        </p:spPr>
      </p:cxnSp>
      <p:cxnSp>
        <p:nvCxnSpPr>
          <p:cNvPr id="158" name="Google Shape;158;p27"/>
          <p:cNvCxnSpPr/>
          <p:nvPr/>
        </p:nvCxnSpPr>
        <p:spPr>
          <a:xfrm>
            <a:off x="6429402" y="2552190"/>
            <a:ext cx="0" cy="377700"/>
          </a:xfrm>
          <a:prstGeom prst="straightConnector1">
            <a:avLst/>
          </a:prstGeom>
          <a:noFill/>
          <a:ln cap="flat" cmpd="sng" w="12700">
            <a:solidFill>
              <a:schemeClr val="dk1"/>
            </a:solidFill>
            <a:prstDash val="solid"/>
            <a:round/>
            <a:headEnd len="sm" w="sm" type="none"/>
            <a:tailEnd len="sm" w="sm" type="none"/>
          </a:ln>
        </p:spPr>
      </p:cxnSp>
      <p:cxnSp>
        <p:nvCxnSpPr>
          <p:cNvPr id="159" name="Google Shape;159;p27"/>
          <p:cNvCxnSpPr/>
          <p:nvPr/>
        </p:nvCxnSpPr>
        <p:spPr>
          <a:xfrm>
            <a:off x="6996145" y="2554566"/>
            <a:ext cx="0" cy="377700"/>
          </a:xfrm>
          <a:prstGeom prst="straightConnector1">
            <a:avLst/>
          </a:prstGeom>
          <a:noFill/>
          <a:ln cap="flat" cmpd="sng" w="12700">
            <a:solidFill>
              <a:schemeClr val="dk1"/>
            </a:solidFill>
            <a:prstDash val="solid"/>
            <a:round/>
            <a:headEnd len="sm" w="sm" type="none"/>
            <a:tailEnd len="sm" w="sm" type="none"/>
          </a:ln>
        </p:spPr>
      </p:cxnSp>
      <p:grpSp>
        <p:nvGrpSpPr>
          <p:cNvPr id="160" name="Google Shape;160;p27"/>
          <p:cNvGrpSpPr/>
          <p:nvPr/>
        </p:nvGrpSpPr>
        <p:grpSpPr>
          <a:xfrm>
            <a:off x="1421604" y="2986572"/>
            <a:ext cx="6084300" cy="389608"/>
            <a:chOff x="528887" y="5491603"/>
            <a:chExt cx="6084300" cy="389608"/>
          </a:xfrm>
        </p:grpSpPr>
        <p:sp>
          <p:nvSpPr>
            <p:cNvPr id="161" name="Google Shape;161;p27"/>
            <p:cNvSpPr/>
            <p:nvPr/>
          </p:nvSpPr>
          <p:spPr>
            <a:xfrm>
              <a:off x="528887" y="5498757"/>
              <a:ext cx="6084300" cy="3777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62" name="Google Shape;162;p27"/>
            <p:cNvCxnSpPr/>
            <p:nvPr/>
          </p:nvCxnSpPr>
          <p:spPr>
            <a:xfrm>
              <a:off x="1057524" y="5498757"/>
              <a:ext cx="0" cy="377700"/>
            </a:xfrm>
            <a:prstGeom prst="straightConnector1">
              <a:avLst/>
            </a:prstGeom>
            <a:noFill/>
            <a:ln cap="flat" cmpd="sng" w="12700">
              <a:solidFill>
                <a:schemeClr val="dk1"/>
              </a:solidFill>
              <a:prstDash val="solid"/>
              <a:round/>
              <a:headEnd len="sm" w="sm" type="none"/>
              <a:tailEnd len="sm" w="sm" type="none"/>
            </a:ln>
          </p:spPr>
        </p:cxnSp>
        <p:cxnSp>
          <p:nvCxnSpPr>
            <p:cNvPr id="163" name="Google Shape;163;p27"/>
            <p:cNvCxnSpPr/>
            <p:nvPr/>
          </p:nvCxnSpPr>
          <p:spPr>
            <a:xfrm>
              <a:off x="1624269" y="5501133"/>
              <a:ext cx="0" cy="377700"/>
            </a:xfrm>
            <a:prstGeom prst="straightConnector1">
              <a:avLst/>
            </a:prstGeom>
            <a:noFill/>
            <a:ln cap="flat" cmpd="sng" w="12700">
              <a:solidFill>
                <a:schemeClr val="dk1"/>
              </a:solidFill>
              <a:prstDash val="solid"/>
              <a:round/>
              <a:headEnd len="sm" w="sm" type="none"/>
              <a:tailEnd len="sm" w="sm" type="none"/>
            </a:ln>
          </p:spPr>
        </p:cxnSp>
        <p:cxnSp>
          <p:nvCxnSpPr>
            <p:cNvPr id="164" name="Google Shape;164;p27"/>
            <p:cNvCxnSpPr/>
            <p:nvPr/>
          </p:nvCxnSpPr>
          <p:spPr>
            <a:xfrm>
              <a:off x="2174336" y="5501135"/>
              <a:ext cx="0" cy="377700"/>
            </a:xfrm>
            <a:prstGeom prst="straightConnector1">
              <a:avLst/>
            </a:prstGeom>
            <a:noFill/>
            <a:ln cap="flat" cmpd="sng" w="12700">
              <a:solidFill>
                <a:schemeClr val="dk1"/>
              </a:solidFill>
              <a:prstDash val="solid"/>
              <a:round/>
              <a:headEnd len="sm" w="sm" type="none"/>
              <a:tailEnd len="sm" w="sm" type="none"/>
            </a:ln>
          </p:spPr>
        </p:cxnSp>
        <p:cxnSp>
          <p:nvCxnSpPr>
            <p:cNvPr id="165" name="Google Shape;165;p27"/>
            <p:cNvCxnSpPr/>
            <p:nvPr/>
          </p:nvCxnSpPr>
          <p:spPr>
            <a:xfrm>
              <a:off x="2755368" y="5503511"/>
              <a:ext cx="0" cy="377700"/>
            </a:xfrm>
            <a:prstGeom prst="straightConnector1">
              <a:avLst/>
            </a:prstGeom>
            <a:noFill/>
            <a:ln cap="flat" cmpd="sng" w="12700">
              <a:solidFill>
                <a:schemeClr val="dk1"/>
              </a:solidFill>
              <a:prstDash val="solid"/>
              <a:round/>
              <a:headEnd len="sm" w="sm" type="none"/>
              <a:tailEnd len="sm" w="sm" type="none"/>
            </a:ln>
          </p:spPr>
        </p:cxnSp>
        <p:cxnSp>
          <p:nvCxnSpPr>
            <p:cNvPr id="166" name="Google Shape;166;p27"/>
            <p:cNvCxnSpPr/>
            <p:nvPr/>
          </p:nvCxnSpPr>
          <p:spPr>
            <a:xfrm>
              <a:off x="3317344" y="5493991"/>
              <a:ext cx="0" cy="377700"/>
            </a:xfrm>
            <a:prstGeom prst="straightConnector1">
              <a:avLst/>
            </a:prstGeom>
            <a:noFill/>
            <a:ln cap="flat" cmpd="sng" w="12700">
              <a:solidFill>
                <a:schemeClr val="dk1"/>
              </a:solidFill>
              <a:prstDash val="solid"/>
              <a:round/>
              <a:headEnd len="sm" w="sm" type="none"/>
              <a:tailEnd len="sm" w="sm" type="none"/>
            </a:ln>
          </p:spPr>
        </p:cxnSp>
        <p:cxnSp>
          <p:nvCxnSpPr>
            <p:cNvPr id="167" name="Google Shape;167;p27"/>
            <p:cNvCxnSpPr/>
            <p:nvPr/>
          </p:nvCxnSpPr>
          <p:spPr>
            <a:xfrm>
              <a:off x="3876945" y="5496367"/>
              <a:ext cx="0" cy="377700"/>
            </a:xfrm>
            <a:prstGeom prst="straightConnector1">
              <a:avLst/>
            </a:prstGeom>
            <a:noFill/>
            <a:ln cap="flat" cmpd="sng" w="12700">
              <a:solidFill>
                <a:schemeClr val="dk1"/>
              </a:solidFill>
              <a:prstDash val="solid"/>
              <a:round/>
              <a:headEnd len="sm" w="sm" type="none"/>
              <a:tailEnd len="sm" w="sm" type="none"/>
            </a:ln>
          </p:spPr>
        </p:cxnSp>
        <p:cxnSp>
          <p:nvCxnSpPr>
            <p:cNvPr id="168" name="Google Shape;168;p27"/>
            <p:cNvCxnSpPr/>
            <p:nvPr/>
          </p:nvCxnSpPr>
          <p:spPr>
            <a:xfrm>
              <a:off x="4448444" y="5496369"/>
              <a:ext cx="0" cy="377700"/>
            </a:xfrm>
            <a:prstGeom prst="straightConnector1">
              <a:avLst/>
            </a:prstGeom>
            <a:noFill/>
            <a:ln cap="flat" cmpd="sng" w="12700">
              <a:solidFill>
                <a:schemeClr val="dk1"/>
              </a:solidFill>
              <a:prstDash val="solid"/>
              <a:round/>
              <a:headEnd len="sm" w="sm" type="none"/>
              <a:tailEnd len="sm" w="sm" type="none"/>
            </a:ln>
          </p:spPr>
        </p:cxnSp>
        <p:cxnSp>
          <p:nvCxnSpPr>
            <p:cNvPr id="169" name="Google Shape;169;p27"/>
            <p:cNvCxnSpPr/>
            <p:nvPr/>
          </p:nvCxnSpPr>
          <p:spPr>
            <a:xfrm>
              <a:off x="5015187" y="5498745"/>
              <a:ext cx="0" cy="377700"/>
            </a:xfrm>
            <a:prstGeom prst="straightConnector1">
              <a:avLst/>
            </a:prstGeom>
            <a:noFill/>
            <a:ln cap="flat" cmpd="sng" w="12700">
              <a:solidFill>
                <a:schemeClr val="dk1"/>
              </a:solidFill>
              <a:prstDash val="solid"/>
              <a:round/>
              <a:headEnd len="sm" w="sm" type="none"/>
              <a:tailEnd len="sm" w="sm" type="none"/>
            </a:ln>
          </p:spPr>
        </p:cxnSp>
        <p:cxnSp>
          <p:nvCxnSpPr>
            <p:cNvPr id="170" name="Google Shape;170;p27"/>
            <p:cNvCxnSpPr/>
            <p:nvPr/>
          </p:nvCxnSpPr>
          <p:spPr>
            <a:xfrm>
              <a:off x="5536682" y="5491603"/>
              <a:ext cx="0" cy="377700"/>
            </a:xfrm>
            <a:prstGeom prst="straightConnector1">
              <a:avLst/>
            </a:prstGeom>
            <a:noFill/>
            <a:ln cap="flat" cmpd="sng" w="12700">
              <a:solidFill>
                <a:schemeClr val="dk1"/>
              </a:solidFill>
              <a:prstDash val="solid"/>
              <a:round/>
              <a:headEnd len="sm" w="sm" type="none"/>
              <a:tailEnd len="sm" w="sm" type="none"/>
            </a:ln>
          </p:spPr>
        </p:cxnSp>
        <p:cxnSp>
          <p:nvCxnSpPr>
            <p:cNvPr id="171" name="Google Shape;171;p27"/>
            <p:cNvCxnSpPr/>
            <p:nvPr/>
          </p:nvCxnSpPr>
          <p:spPr>
            <a:xfrm>
              <a:off x="6103425" y="5493979"/>
              <a:ext cx="0" cy="377700"/>
            </a:xfrm>
            <a:prstGeom prst="straightConnector1">
              <a:avLst/>
            </a:prstGeom>
            <a:noFill/>
            <a:ln cap="flat" cmpd="sng" w="12700">
              <a:solidFill>
                <a:schemeClr val="dk1"/>
              </a:solidFill>
              <a:prstDash val="solid"/>
              <a:round/>
              <a:headEnd len="sm" w="sm" type="none"/>
              <a:tailEnd len="sm" w="sm" type="none"/>
            </a:ln>
          </p:spPr>
        </p:cxnSp>
      </p:grpSp>
      <p:grpSp>
        <p:nvGrpSpPr>
          <p:cNvPr id="172" name="Google Shape;172;p27"/>
          <p:cNvGrpSpPr/>
          <p:nvPr/>
        </p:nvGrpSpPr>
        <p:grpSpPr>
          <a:xfrm>
            <a:off x="1416874" y="4394246"/>
            <a:ext cx="6084300" cy="389608"/>
            <a:chOff x="528887" y="5491603"/>
            <a:chExt cx="6084300" cy="389608"/>
          </a:xfrm>
        </p:grpSpPr>
        <p:sp>
          <p:nvSpPr>
            <p:cNvPr id="173" name="Google Shape;173;p27"/>
            <p:cNvSpPr/>
            <p:nvPr/>
          </p:nvSpPr>
          <p:spPr>
            <a:xfrm>
              <a:off x="528887" y="5498757"/>
              <a:ext cx="6084300" cy="3777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74" name="Google Shape;174;p27"/>
            <p:cNvCxnSpPr/>
            <p:nvPr/>
          </p:nvCxnSpPr>
          <p:spPr>
            <a:xfrm>
              <a:off x="1057524" y="5498757"/>
              <a:ext cx="0" cy="377700"/>
            </a:xfrm>
            <a:prstGeom prst="straightConnector1">
              <a:avLst/>
            </a:prstGeom>
            <a:noFill/>
            <a:ln cap="flat" cmpd="sng" w="12700">
              <a:solidFill>
                <a:schemeClr val="dk1"/>
              </a:solidFill>
              <a:prstDash val="solid"/>
              <a:round/>
              <a:headEnd len="sm" w="sm" type="none"/>
              <a:tailEnd len="sm" w="sm" type="none"/>
            </a:ln>
          </p:spPr>
        </p:cxnSp>
        <p:cxnSp>
          <p:nvCxnSpPr>
            <p:cNvPr id="175" name="Google Shape;175;p27"/>
            <p:cNvCxnSpPr/>
            <p:nvPr/>
          </p:nvCxnSpPr>
          <p:spPr>
            <a:xfrm>
              <a:off x="1624269" y="5501133"/>
              <a:ext cx="0" cy="377700"/>
            </a:xfrm>
            <a:prstGeom prst="straightConnector1">
              <a:avLst/>
            </a:prstGeom>
            <a:noFill/>
            <a:ln cap="flat" cmpd="sng" w="12700">
              <a:solidFill>
                <a:schemeClr val="dk1"/>
              </a:solidFill>
              <a:prstDash val="solid"/>
              <a:round/>
              <a:headEnd len="sm" w="sm" type="none"/>
              <a:tailEnd len="sm" w="sm" type="none"/>
            </a:ln>
          </p:spPr>
        </p:cxnSp>
        <p:cxnSp>
          <p:nvCxnSpPr>
            <p:cNvPr id="176" name="Google Shape;176;p27"/>
            <p:cNvCxnSpPr/>
            <p:nvPr/>
          </p:nvCxnSpPr>
          <p:spPr>
            <a:xfrm>
              <a:off x="2174336" y="5501135"/>
              <a:ext cx="0" cy="377700"/>
            </a:xfrm>
            <a:prstGeom prst="straightConnector1">
              <a:avLst/>
            </a:prstGeom>
            <a:noFill/>
            <a:ln cap="flat" cmpd="sng" w="12700">
              <a:solidFill>
                <a:schemeClr val="dk1"/>
              </a:solidFill>
              <a:prstDash val="solid"/>
              <a:round/>
              <a:headEnd len="sm" w="sm" type="none"/>
              <a:tailEnd len="sm" w="sm" type="none"/>
            </a:ln>
          </p:spPr>
        </p:cxnSp>
        <p:cxnSp>
          <p:nvCxnSpPr>
            <p:cNvPr id="177" name="Google Shape;177;p27"/>
            <p:cNvCxnSpPr/>
            <p:nvPr/>
          </p:nvCxnSpPr>
          <p:spPr>
            <a:xfrm>
              <a:off x="2755368" y="5503511"/>
              <a:ext cx="0" cy="377700"/>
            </a:xfrm>
            <a:prstGeom prst="straightConnector1">
              <a:avLst/>
            </a:prstGeom>
            <a:noFill/>
            <a:ln cap="flat" cmpd="sng" w="12700">
              <a:solidFill>
                <a:schemeClr val="dk1"/>
              </a:solidFill>
              <a:prstDash val="solid"/>
              <a:round/>
              <a:headEnd len="sm" w="sm" type="none"/>
              <a:tailEnd len="sm" w="sm" type="none"/>
            </a:ln>
          </p:spPr>
        </p:cxnSp>
        <p:cxnSp>
          <p:nvCxnSpPr>
            <p:cNvPr id="178" name="Google Shape;178;p27"/>
            <p:cNvCxnSpPr/>
            <p:nvPr/>
          </p:nvCxnSpPr>
          <p:spPr>
            <a:xfrm>
              <a:off x="3317344" y="5493991"/>
              <a:ext cx="0" cy="377700"/>
            </a:xfrm>
            <a:prstGeom prst="straightConnector1">
              <a:avLst/>
            </a:prstGeom>
            <a:noFill/>
            <a:ln cap="flat" cmpd="sng" w="12700">
              <a:solidFill>
                <a:schemeClr val="dk1"/>
              </a:solidFill>
              <a:prstDash val="solid"/>
              <a:round/>
              <a:headEnd len="sm" w="sm" type="none"/>
              <a:tailEnd len="sm" w="sm" type="none"/>
            </a:ln>
          </p:spPr>
        </p:cxnSp>
        <p:cxnSp>
          <p:nvCxnSpPr>
            <p:cNvPr id="179" name="Google Shape;179;p27"/>
            <p:cNvCxnSpPr/>
            <p:nvPr/>
          </p:nvCxnSpPr>
          <p:spPr>
            <a:xfrm>
              <a:off x="3876945" y="5496367"/>
              <a:ext cx="0" cy="377700"/>
            </a:xfrm>
            <a:prstGeom prst="straightConnector1">
              <a:avLst/>
            </a:prstGeom>
            <a:noFill/>
            <a:ln cap="flat" cmpd="sng" w="12700">
              <a:solidFill>
                <a:schemeClr val="dk1"/>
              </a:solidFill>
              <a:prstDash val="solid"/>
              <a:round/>
              <a:headEnd len="sm" w="sm" type="none"/>
              <a:tailEnd len="sm" w="sm" type="none"/>
            </a:ln>
          </p:spPr>
        </p:cxnSp>
        <p:cxnSp>
          <p:nvCxnSpPr>
            <p:cNvPr id="180" name="Google Shape;180;p27"/>
            <p:cNvCxnSpPr/>
            <p:nvPr/>
          </p:nvCxnSpPr>
          <p:spPr>
            <a:xfrm>
              <a:off x="4448444" y="5496369"/>
              <a:ext cx="0" cy="377700"/>
            </a:xfrm>
            <a:prstGeom prst="straightConnector1">
              <a:avLst/>
            </a:prstGeom>
            <a:noFill/>
            <a:ln cap="flat" cmpd="sng" w="12700">
              <a:solidFill>
                <a:schemeClr val="dk1"/>
              </a:solidFill>
              <a:prstDash val="solid"/>
              <a:round/>
              <a:headEnd len="sm" w="sm" type="none"/>
              <a:tailEnd len="sm" w="sm" type="none"/>
            </a:ln>
          </p:spPr>
        </p:cxnSp>
        <p:cxnSp>
          <p:nvCxnSpPr>
            <p:cNvPr id="181" name="Google Shape;181;p27"/>
            <p:cNvCxnSpPr/>
            <p:nvPr/>
          </p:nvCxnSpPr>
          <p:spPr>
            <a:xfrm>
              <a:off x="5015187" y="5498745"/>
              <a:ext cx="0" cy="377700"/>
            </a:xfrm>
            <a:prstGeom prst="straightConnector1">
              <a:avLst/>
            </a:prstGeom>
            <a:noFill/>
            <a:ln cap="flat" cmpd="sng" w="12700">
              <a:solidFill>
                <a:schemeClr val="dk1"/>
              </a:solidFill>
              <a:prstDash val="solid"/>
              <a:round/>
              <a:headEnd len="sm" w="sm" type="none"/>
              <a:tailEnd len="sm" w="sm" type="none"/>
            </a:ln>
          </p:spPr>
        </p:cxnSp>
        <p:cxnSp>
          <p:nvCxnSpPr>
            <p:cNvPr id="182" name="Google Shape;182;p27"/>
            <p:cNvCxnSpPr/>
            <p:nvPr/>
          </p:nvCxnSpPr>
          <p:spPr>
            <a:xfrm>
              <a:off x="5536682" y="5491603"/>
              <a:ext cx="0" cy="377700"/>
            </a:xfrm>
            <a:prstGeom prst="straightConnector1">
              <a:avLst/>
            </a:prstGeom>
            <a:noFill/>
            <a:ln cap="flat" cmpd="sng" w="12700">
              <a:solidFill>
                <a:schemeClr val="dk1"/>
              </a:solidFill>
              <a:prstDash val="solid"/>
              <a:round/>
              <a:headEnd len="sm" w="sm" type="none"/>
              <a:tailEnd len="sm" w="sm" type="none"/>
            </a:ln>
          </p:spPr>
        </p:cxnSp>
        <p:cxnSp>
          <p:nvCxnSpPr>
            <p:cNvPr id="183" name="Google Shape;183;p27"/>
            <p:cNvCxnSpPr/>
            <p:nvPr/>
          </p:nvCxnSpPr>
          <p:spPr>
            <a:xfrm>
              <a:off x="6103425" y="5493979"/>
              <a:ext cx="0" cy="377700"/>
            </a:xfrm>
            <a:prstGeom prst="straightConnector1">
              <a:avLst/>
            </a:prstGeom>
            <a:noFill/>
            <a:ln cap="flat" cmpd="sng" w="12700">
              <a:solidFill>
                <a:schemeClr val="dk1"/>
              </a:solidFill>
              <a:prstDash val="solid"/>
              <a:round/>
              <a:headEnd len="sm" w="sm" type="none"/>
              <a:tailEnd len="sm" w="sm" type="none"/>
            </a:ln>
          </p:spPr>
        </p:cxnSp>
      </p:grpSp>
      <p:sp>
        <p:nvSpPr>
          <p:cNvPr id="184" name="Google Shape;184;p27"/>
          <p:cNvSpPr txBox="1"/>
          <p:nvPr/>
        </p:nvSpPr>
        <p:spPr>
          <a:xfrm rot="-5400000">
            <a:off x="3624713" y="3639430"/>
            <a:ext cx="14976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2800" u="none" cap="none" strike="noStrike">
                <a:solidFill>
                  <a:srgbClr val="000000"/>
                </a:solidFill>
                <a:latin typeface="Arial"/>
                <a:ea typeface="Arial"/>
                <a:cs typeface="Arial"/>
                <a:sym typeface="Arial"/>
              </a:rPr>
              <a:t>…</a:t>
            </a:r>
            <a:endParaRPr b="1" i="0" sz="2400" u="none" cap="none" strike="noStrike">
              <a:solidFill>
                <a:srgbClr val="000000"/>
              </a:solidFill>
              <a:latin typeface="Arial"/>
              <a:ea typeface="Arial"/>
              <a:cs typeface="Arial"/>
              <a:sym typeface="Arial"/>
            </a:endParaRPr>
          </a:p>
        </p:txBody>
      </p:sp>
      <p:sp>
        <p:nvSpPr>
          <p:cNvPr id="185" name="Google Shape;185;p27"/>
          <p:cNvSpPr txBox="1"/>
          <p:nvPr/>
        </p:nvSpPr>
        <p:spPr>
          <a:xfrm>
            <a:off x="1003805" y="2537169"/>
            <a:ext cx="571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v</a:t>
            </a:r>
            <a:r>
              <a:rPr b="0" baseline="-25000" i="0" lang="en"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86" name="Google Shape;186;p27"/>
          <p:cNvSpPr txBox="1"/>
          <p:nvPr/>
        </p:nvSpPr>
        <p:spPr>
          <a:xfrm>
            <a:off x="991723" y="2976086"/>
            <a:ext cx="571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v</a:t>
            </a:r>
            <a:r>
              <a:rPr b="0" baseline="-25000" i="0" lang="en" sz="14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87" name="Google Shape;187;p27"/>
          <p:cNvSpPr txBox="1"/>
          <p:nvPr/>
        </p:nvSpPr>
        <p:spPr>
          <a:xfrm>
            <a:off x="975778" y="4402565"/>
            <a:ext cx="571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v</a:t>
            </a:r>
            <a:r>
              <a:rPr b="0" baseline="-25000" i="0" lang="en" sz="1400" u="none" cap="none" strike="noStrike">
                <a:solidFill>
                  <a:srgbClr val="000000"/>
                </a:solidFill>
                <a:latin typeface="Arial"/>
                <a:ea typeface="Arial"/>
                <a:cs typeface="Arial"/>
                <a:sym typeface="Arial"/>
              </a:rPr>
              <a:t>N</a:t>
            </a:r>
            <a:endParaRPr b="0" i="0" sz="1400" u="none" cap="none" strike="noStrike">
              <a:solidFill>
                <a:srgbClr val="000000"/>
              </a:solidFill>
              <a:latin typeface="Arial"/>
              <a:ea typeface="Arial"/>
              <a:cs typeface="Arial"/>
              <a:sym typeface="Arial"/>
            </a:endParaRPr>
          </a:p>
        </p:txBody>
      </p:sp>
      <p:sp>
        <p:nvSpPr>
          <p:cNvPr id="188" name="Google Shape;188;p27"/>
          <p:cNvSpPr txBox="1"/>
          <p:nvPr/>
        </p:nvSpPr>
        <p:spPr>
          <a:xfrm>
            <a:off x="1555680" y="2561549"/>
            <a:ext cx="45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x</a:t>
            </a:r>
            <a:r>
              <a:rPr b="0" baseline="-25000" i="0" lang="en" sz="1400" u="none" cap="none" strike="noStrike">
                <a:solidFill>
                  <a:srgbClr val="000000"/>
                </a:solidFill>
                <a:latin typeface="Arial"/>
                <a:ea typeface="Arial"/>
                <a:cs typeface="Arial"/>
                <a:sym typeface="Arial"/>
              </a:rPr>
              <a:t>1</a:t>
            </a:r>
            <a:endParaRPr/>
          </a:p>
        </p:txBody>
      </p:sp>
      <p:sp>
        <p:nvSpPr>
          <p:cNvPr id="189" name="Google Shape;189;p27"/>
          <p:cNvSpPr txBox="1"/>
          <p:nvPr/>
        </p:nvSpPr>
        <p:spPr>
          <a:xfrm>
            <a:off x="2075825" y="2561593"/>
            <a:ext cx="45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x</a:t>
            </a:r>
            <a:r>
              <a:rPr b="0" baseline="-25000" i="0" lang="en" sz="1400" u="none" cap="none" strike="noStrike">
                <a:solidFill>
                  <a:srgbClr val="000000"/>
                </a:solidFill>
                <a:latin typeface="Arial"/>
                <a:ea typeface="Arial"/>
                <a:cs typeface="Arial"/>
                <a:sym typeface="Arial"/>
              </a:rPr>
              <a:t>2</a:t>
            </a:r>
            <a:endParaRPr/>
          </a:p>
        </p:txBody>
      </p:sp>
      <p:sp>
        <p:nvSpPr>
          <p:cNvPr id="190" name="Google Shape;190;p27"/>
          <p:cNvSpPr txBox="1"/>
          <p:nvPr/>
        </p:nvSpPr>
        <p:spPr>
          <a:xfrm>
            <a:off x="7079193" y="2538401"/>
            <a:ext cx="45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x</a:t>
            </a:r>
            <a:r>
              <a:rPr b="0" baseline="-25000" i="0" lang="en" sz="1400" u="none" cap="none" strike="noStrike">
                <a:solidFill>
                  <a:srgbClr val="000000"/>
                </a:solidFill>
                <a:latin typeface="Arial"/>
                <a:ea typeface="Arial"/>
                <a:cs typeface="Arial"/>
                <a:sym typeface="Arial"/>
              </a:rPr>
              <a:t>d</a:t>
            </a:r>
            <a:endParaRPr b="0" baseline="-25000" i="0" sz="1400" u="none" cap="none" strike="noStrike">
              <a:solidFill>
                <a:srgbClr val="000000"/>
              </a:solidFill>
              <a:latin typeface="Arial"/>
              <a:ea typeface="Arial"/>
              <a:cs typeface="Arial"/>
              <a:sym typeface="Arial"/>
            </a:endParaRPr>
          </a:p>
        </p:txBody>
      </p:sp>
      <p:sp>
        <p:nvSpPr>
          <p:cNvPr id="191" name="Google Shape;191;p27"/>
          <p:cNvSpPr txBox="1"/>
          <p:nvPr/>
        </p:nvSpPr>
        <p:spPr>
          <a:xfrm>
            <a:off x="2625891" y="2513665"/>
            <a:ext cx="45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a:t>
            </a:r>
            <a:endParaRPr b="0" baseline="-25000" i="0" sz="1400" u="none" cap="none" strike="noStrike">
              <a:solidFill>
                <a:srgbClr val="000000"/>
              </a:solidFill>
              <a:latin typeface="Arial"/>
              <a:ea typeface="Arial"/>
              <a:cs typeface="Arial"/>
              <a:sym typeface="Arial"/>
            </a:endParaRPr>
          </a:p>
        </p:txBody>
      </p:sp>
      <p:sp>
        <p:nvSpPr>
          <p:cNvPr id="192" name="Google Shape;192;p27"/>
          <p:cNvSpPr txBox="1"/>
          <p:nvPr/>
        </p:nvSpPr>
        <p:spPr>
          <a:xfrm>
            <a:off x="2788630" y="1928254"/>
            <a:ext cx="33516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dimensionality </a:t>
            </a:r>
            <a:r>
              <a:rPr b="0" i="0" lang="en" sz="1400" u="none" cap="none" strike="noStrike">
                <a:solidFill>
                  <a:srgbClr val="C00000"/>
                </a:solidFill>
                <a:latin typeface="Arial"/>
                <a:ea typeface="Arial"/>
                <a:cs typeface="Arial"/>
                <a:sym typeface="Arial"/>
              </a:rPr>
              <a:t>d</a:t>
            </a:r>
            <a:endParaRPr/>
          </a:p>
        </p:txBody>
      </p:sp>
      <p:sp>
        <p:nvSpPr>
          <p:cNvPr id="193" name="Google Shape;193;p27"/>
          <p:cNvSpPr/>
          <p:nvPr/>
        </p:nvSpPr>
        <p:spPr>
          <a:xfrm flipH="1" rot="5400000">
            <a:off x="4343040" y="-662377"/>
            <a:ext cx="241500" cy="6084300"/>
          </a:xfrm>
          <a:prstGeom prst="rightBrace">
            <a:avLst>
              <a:gd fmla="val 8333" name="adj1"/>
              <a:gd fmla="val 50000" name="adj2"/>
            </a:avLst>
          </a:prstGeom>
          <a:noFill/>
          <a:ln cap="flat" cmpd="sng" w="9525">
            <a:solidFill>
              <a:srgbClr val="3B7F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94" name="Google Shape;194;p27"/>
          <p:cNvSpPr txBox="1"/>
          <p:nvPr/>
        </p:nvSpPr>
        <p:spPr>
          <a:xfrm>
            <a:off x="7787964" y="3329984"/>
            <a:ext cx="1250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number of </a:t>
            </a:r>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vectors </a:t>
            </a:r>
            <a:r>
              <a:rPr b="0" i="0" lang="en" sz="1400" u="none" cap="none" strike="noStrike">
                <a:solidFill>
                  <a:srgbClr val="C00000"/>
                </a:solidFill>
                <a:latin typeface="Arial"/>
                <a:ea typeface="Arial"/>
                <a:cs typeface="Arial"/>
                <a:sym typeface="Arial"/>
              </a:rPr>
              <a:t>N</a:t>
            </a:r>
            <a:endParaRPr/>
          </a:p>
        </p:txBody>
      </p:sp>
      <p:sp>
        <p:nvSpPr>
          <p:cNvPr id="195" name="Google Shape;195;p27"/>
          <p:cNvSpPr/>
          <p:nvPr/>
        </p:nvSpPr>
        <p:spPr>
          <a:xfrm>
            <a:off x="7586710" y="2565998"/>
            <a:ext cx="219900" cy="2213100"/>
          </a:xfrm>
          <a:prstGeom prst="rightBrace">
            <a:avLst>
              <a:gd fmla="val 8333" name="adj1"/>
              <a:gd fmla="val 50000" name="adj2"/>
            </a:avLst>
          </a:prstGeom>
          <a:noFill/>
          <a:ln cap="flat" cmpd="sng" w="9525">
            <a:solidFill>
              <a:srgbClr val="3B7F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96" name="Google Shape;196;p27"/>
          <p:cNvSpPr txBox="1"/>
          <p:nvPr/>
        </p:nvSpPr>
        <p:spPr>
          <a:xfrm rot="-5400000">
            <a:off x="22768" y="3489756"/>
            <a:ext cx="14976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dataset</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t/>
            </a:r>
            <a:endParaRPr/>
          </a:p>
        </p:txBody>
      </p:sp>
      <p:sp>
        <p:nvSpPr>
          <p:cNvPr id="528" name="Google Shape;528;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p:txBody>
      </p:sp>
      <p:sp>
        <p:nvSpPr>
          <p:cNvPr id="529" name="Google Shape;529;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530" name="Google Shape;530;p54"/>
          <p:cNvPicPr preferRelativeResize="0"/>
          <p:nvPr/>
        </p:nvPicPr>
        <p:blipFill rotWithShape="1">
          <a:blip r:embed="rId3">
            <a:alphaModFix/>
          </a:blip>
          <a:srcRect b="0" l="0" r="0" t="0"/>
          <a:stretch/>
        </p:blipFill>
        <p:spPr>
          <a:xfrm>
            <a:off x="284820" y="445993"/>
            <a:ext cx="5515916" cy="4600082"/>
          </a:xfrm>
          <a:prstGeom prst="rect">
            <a:avLst/>
          </a:prstGeom>
          <a:noFill/>
          <a:ln>
            <a:noFill/>
          </a:ln>
        </p:spPr>
      </p:pic>
      <p:sp>
        <p:nvSpPr>
          <p:cNvPr id="531" name="Google Shape;531;p54"/>
          <p:cNvSpPr/>
          <p:nvPr/>
        </p:nvSpPr>
        <p:spPr>
          <a:xfrm>
            <a:off x="4514127" y="4157729"/>
            <a:ext cx="972900" cy="393600"/>
          </a:xfrm>
          <a:prstGeom prst="ellipse">
            <a:avLst/>
          </a:prstGeom>
          <a:noFill/>
          <a:ln cap="flat" cmpd="sng" w="50800">
            <a:solidFill>
              <a:srgbClr val="EF8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32" name="Google Shape;532;p54"/>
          <p:cNvSpPr txBox="1"/>
          <p:nvPr/>
        </p:nvSpPr>
        <p:spPr>
          <a:xfrm>
            <a:off x="5701735" y="3935641"/>
            <a:ext cx="3372900" cy="75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rgbClr val="EF8600"/>
                </a:solidFill>
                <a:latin typeface="Ubuntu"/>
                <a:ea typeface="Ubuntu"/>
                <a:cs typeface="Ubuntu"/>
                <a:sym typeface="Ubuntu"/>
              </a:rPr>
              <a:t>ELPIS</a:t>
            </a:r>
            <a:endParaRPr/>
          </a:p>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rgbClr val="9F5900"/>
                </a:solidFill>
                <a:latin typeface="Ubuntu"/>
                <a:ea typeface="Ubuntu"/>
                <a:cs typeface="Ubuntu"/>
                <a:sym typeface="Ubuntu"/>
              </a:rPr>
              <a:t>ng-approximate</a:t>
            </a:r>
            <a:endParaRPr/>
          </a:p>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Ubuntu"/>
                <a:ea typeface="Ubuntu"/>
                <a:cs typeface="Ubuntu"/>
                <a:sym typeface="Ubuntu"/>
              </a:rPr>
              <a:t>DSTREE + HNSW</a:t>
            </a:r>
            <a:endParaRPr b="1" i="0" sz="1050" u="none" cap="none" strike="noStrike">
              <a:solidFill>
                <a:schemeClr val="dk1"/>
              </a:solidFill>
              <a:latin typeface="Ubuntu"/>
              <a:ea typeface="Ubuntu"/>
              <a:cs typeface="Ubuntu"/>
              <a:sym typeface="Ubuntu"/>
            </a:endParaRPr>
          </a:p>
        </p:txBody>
      </p:sp>
      <p:sp>
        <p:nvSpPr>
          <p:cNvPr id="533" name="Google Shape;533;p54"/>
          <p:cNvSpPr txBox="1"/>
          <p:nvPr/>
        </p:nvSpPr>
        <p:spPr>
          <a:xfrm>
            <a:off x="0" y="117762"/>
            <a:ext cx="9144000" cy="38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Azizi et al. “ELPIS: Graph-Based Similarity Search for Scalable Data Science” PVLDB 2023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1" name="Shape 9081"/>
        <p:cNvGrpSpPr/>
        <p:nvPr/>
      </p:nvGrpSpPr>
      <p:grpSpPr>
        <a:xfrm>
          <a:off x="0" y="0"/>
          <a:ext cx="0" cy="0"/>
          <a:chOff x="0" y="0"/>
          <a:chExt cx="0" cy="0"/>
        </a:xfrm>
      </p:grpSpPr>
      <p:sp>
        <p:nvSpPr>
          <p:cNvPr id="9082" name="Google Shape;9082;p324"/>
          <p:cNvSpPr/>
          <p:nvPr/>
        </p:nvSpPr>
        <p:spPr>
          <a:xfrm>
            <a:off x="167000" y="2672300"/>
            <a:ext cx="8906400" cy="21102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83" name="Google Shape;9083;p324"/>
          <p:cNvSpPr/>
          <p:nvPr/>
        </p:nvSpPr>
        <p:spPr>
          <a:xfrm>
            <a:off x="166950" y="1017725"/>
            <a:ext cx="7651500" cy="1495800"/>
          </a:xfrm>
          <a:prstGeom prst="rect">
            <a:avLst/>
          </a:prstGeom>
          <a:noFill/>
          <a:ln cap="flat" cmpd="sng" w="1905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84" name="Google Shape;9084;p324"/>
          <p:cNvSpPr/>
          <p:nvPr/>
        </p:nvSpPr>
        <p:spPr>
          <a:xfrm>
            <a:off x="2952150" y="1177400"/>
            <a:ext cx="4739400" cy="1197600"/>
          </a:xfrm>
          <a:prstGeom prst="rect">
            <a:avLst/>
          </a:prstGeom>
          <a:solidFill>
            <a:srgbClr val="D9D2E9"/>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85" name="Google Shape;9085;p3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Ada-ef (HNSW, Inner Product)</a:t>
            </a:r>
            <a:endParaRPr>
              <a:latin typeface="Ubuntu"/>
              <a:ea typeface="Ubuntu"/>
              <a:cs typeface="Ubuntu"/>
              <a:sym typeface="Ubuntu"/>
            </a:endParaRPr>
          </a:p>
        </p:txBody>
      </p:sp>
      <p:sp>
        <p:nvSpPr>
          <p:cNvPr id="9086" name="Google Shape;9086;p324"/>
          <p:cNvSpPr txBox="1"/>
          <p:nvPr>
            <p:ph idx="12" type="sldNum"/>
          </p:nvPr>
        </p:nvSpPr>
        <p:spPr>
          <a:xfrm>
            <a:off x="8574058" y="48029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087" name="Google Shape;9087;p324"/>
          <p:cNvPicPr preferRelativeResize="0"/>
          <p:nvPr/>
        </p:nvPicPr>
        <p:blipFill>
          <a:blip r:embed="rId3">
            <a:alphaModFix/>
          </a:blip>
          <a:stretch>
            <a:fillRect/>
          </a:stretch>
        </p:blipFill>
        <p:spPr>
          <a:xfrm>
            <a:off x="5599698" y="1290636"/>
            <a:ext cx="1929098" cy="977726"/>
          </a:xfrm>
          <a:prstGeom prst="rect">
            <a:avLst/>
          </a:prstGeom>
          <a:noFill/>
          <a:ln cap="flat" cmpd="sng" w="19050">
            <a:solidFill>
              <a:schemeClr val="dk2"/>
            </a:solidFill>
            <a:prstDash val="solid"/>
            <a:round/>
            <a:headEnd len="sm" w="sm" type="none"/>
            <a:tailEnd len="sm" w="sm" type="none"/>
          </a:ln>
        </p:spPr>
      </p:pic>
      <p:sp>
        <p:nvSpPr>
          <p:cNvPr id="9088" name="Google Shape;9088;p324"/>
          <p:cNvSpPr/>
          <p:nvPr/>
        </p:nvSpPr>
        <p:spPr>
          <a:xfrm>
            <a:off x="379700" y="1398075"/>
            <a:ext cx="2067600" cy="842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dataset’s covariance &amp; mean</a:t>
            </a:r>
            <a:endParaRPr sz="1200">
              <a:latin typeface="Ubuntu"/>
              <a:ea typeface="Ubuntu"/>
              <a:cs typeface="Ubuntu"/>
              <a:sym typeface="Ubuntu"/>
            </a:endParaRPr>
          </a:p>
        </p:txBody>
      </p:sp>
      <p:sp>
        <p:nvSpPr>
          <p:cNvPr id="9089" name="Google Shape;9089;p324"/>
          <p:cNvSpPr/>
          <p:nvPr/>
        </p:nvSpPr>
        <p:spPr>
          <a:xfrm>
            <a:off x="3156383" y="1398063"/>
            <a:ext cx="2213100" cy="790800"/>
          </a:xfrm>
          <a:prstGeom prst="roundRect">
            <a:avLst>
              <a:gd fmla="val 16667" name="adj"/>
            </a:avLst>
          </a:prstGeom>
          <a:solidFill>
            <a:srgbClr val="EAD1D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Precompute score table </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(200 queries)</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Score → [ef, recal]</a:t>
            </a:r>
            <a:endParaRPr sz="1200">
              <a:latin typeface="Ubuntu"/>
              <a:ea typeface="Ubuntu"/>
              <a:cs typeface="Ubuntu"/>
              <a:sym typeface="Ubuntu"/>
            </a:endParaRPr>
          </a:p>
        </p:txBody>
      </p:sp>
      <p:sp>
        <p:nvSpPr>
          <p:cNvPr id="9090" name="Google Shape;9090;p324"/>
          <p:cNvSpPr/>
          <p:nvPr/>
        </p:nvSpPr>
        <p:spPr>
          <a:xfrm>
            <a:off x="1715563" y="2908700"/>
            <a:ext cx="16392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Preliminary Search</a:t>
            </a:r>
            <a:endParaRPr b="1"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Gather distances after 2-hops of HNSW search</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D = [...]</a:t>
            </a:r>
            <a:endParaRPr sz="1200">
              <a:latin typeface="Ubuntu"/>
              <a:ea typeface="Ubuntu"/>
              <a:cs typeface="Ubuntu"/>
              <a:sym typeface="Ubuntu"/>
            </a:endParaRPr>
          </a:p>
        </p:txBody>
      </p:sp>
      <p:sp>
        <p:nvSpPr>
          <p:cNvPr id="9091" name="Google Shape;9091;p324"/>
          <p:cNvSpPr/>
          <p:nvPr/>
        </p:nvSpPr>
        <p:spPr>
          <a:xfrm>
            <a:off x="3690575" y="2902975"/>
            <a:ext cx="4175700" cy="163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Estimate distance distribution of query</a:t>
            </a:r>
            <a:endParaRPr sz="1200">
              <a:latin typeface="Ubuntu"/>
              <a:ea typeface="Ubuntu"/>
              <a:cs typeface="Ubuntu"/>
              <a:sym typeface="Ubuntu"/>
            </a:endParaRPr>
          </a:p>
          <a:p>
            <a:pPr indent="0" lvl="0" marL="0" rtl="0" algn="ctr">
              <a:spcBef>
                <a:spcPts val="0"/>
              </a:spcBef>
              <a:spcAft>
                <a:spcPts val="0"/>
              </a:spcAft>
              <a:buNone/>
            </a:pPr>
            <a:r>
              <a:rPr lang="en" sz="1200">
                <a:latin typeface="Ubuntu"/>
                <a:ea typeface="Ubuntu"/>
                <a:cs typeface="Ubuntu"/>
                <a:sym typeface="Ubuntu"/>
              </a:rPr>
              <a:t>Compute hardness score (e.g., </a:t>
            </a:r>
            <a:r>
              <a:rPr b="1" lang="en" sz="1200">
                <a:latin typeface="Ubuntu"/>
                <a:ea typeface="Ubuntu"/>
                <a:cs typeface="Ubuntu"/>
                <a:sym typeface="Ubuntu"/>
              </a:rPr>
              <a:t>score=53</a:t>
            </a:r>
            <a:r>
              <a:rPr lang="en" sz="1200">
                <a:latin typeface="Ubuntu"/>
                <a:ea typeface="Ubuntu"/>
                <a:cs typeface="Ubuntu"/>
                <a:sym typeface="Ubuntu"/>
              </a:rPr>
              <a:t>)</a:t>
            </a:r>
            <a:endParaRPr sz="1200">
              <a:latin typeface="Ubuntu"/>
              <a:ea typeface="Ubuntu"/>
              <a:cs typeface="Ubuntu"/>
              <a:sym typeface="Ubuntu"/>
            </a:endParaRPr>
          </a:p>
        </p:txBody>
      </p:sp>
      <p:cxnSp>
        <p:nvCxnSpPr>
          <p:cNvPr id="9092" name="Google Shape;9092;p324"/>
          <p:cNvCxnSpPr>
            <a:stCxn id="9088" idx="2"/>
            <a:endCxn id="9091" idx="0"/>
          </p:cNvCxnSpPr>
          <p:nvPr/>
        </p:nvCxnSpPr>
        <p:spPr>
          <a:xfrm flipH="1" rot="-5400000">
            <a:off x="3264800" y="389175"/>
            <a:ext cx="662400" cy="4365000"/>
          </a:xfrm>
          <a:prstGeom prst="bentConnector3">
            <a:avLst>
              <a:gd fmla="val 50008" name="adj1"/>
            </a:avLst>
          </a:prstGeom>
          <a:noFill/>
          <a:ln cap="flat" cmpd="sng" w="19050">
            <a:solidFill>
              <a:schemeClr val="dk2"/>
            </a:solidFill>
            <a:prstDash val="solid"/>
            <a:round/>
            <a:headEnd len="med" w="med" type="none"/>
            <a:tailEnd len="med" w="med" type="stealth"/>
          </a:ln>
        </p:spPr>
      </p:cxnSp>
      <p:cxnSp>
        <p:nvCxnSpPr>
          <p:cNvPr id="9093" name="Google Shape;9093;p324"/>
          <p:cNvCxnSpPr>
            <a:stCxn id="9090" idx="3"/>
            <a:endCxn id="9091" idx="1"/>
          </p:cNvCxnSpPr>
          <p:nvPr/>
        </p:nvCxnSpPr>
        <p:spPr>
          <a:xfrm flipH="1" rot="10800000">
            <a:off x="3354763" y="3721700"/>
            <a:ext cx="335700" cy="5700"/>
          </a:xfrm>
          <a:prstGeom prst="straightConnector1">
            <a:avLst/>
          </a:prstGeom>
          <a:noFill/>
          <a:ln cap="flat" cmpd="sng" w="19050">
            <a:solidFill>
              <a:schemeClr val="dk2"/>
            </a:solidFill>
            <a:prstDash val="solid"/>
            <a:round/>
            <a:headEnd len="med" w="med" type="none"/>
            <a:tailEnd len="med" w="med" type="stealth"/>
          </a:ln>
        </p:spPr>
      </p:cxnSp>
      <p:sp>
        <p:nvSpPr>
          <p:cNvPr id="9094" name="Google Shape;9094;p324"/>
          <p:cNvSpPr/>
          <p:nvPr/>
        </p:nvSpPr>
        <p:spPr>
          <a:xfrm>
            <a:off x="88229" y="3389292"/>
            <a:ext cx="1327800" cy="67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Ubuntu"/>
                <a:ea typeface="Ubuntu"/>
                <a:cs typeface="Ubuntu"/>
                <a:sym typeface="Ubuntu"/>
              </a:rPr>
              <a:t>ANN(</a:t>
            </a:r>
            <a:r>
              <a:rPr b="1" lang="en" sz="1200">
                <a:solidFill>
                  <a:schemeClr val="dk1"/>
                </a:solidFill>
                <a:latin typeface="Ubuntu"/>
                <a:ea typeface="Ubuntu"/>
                <a:cs typeface="Ubuntu"/>
                <a:sym typeface="Ubuntu"/>
              </a:rPr>
              <a:t>q</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9095" name="Google Shape;9095;p324"/>
          <p:cNvCxnSpPr>
            <a:stCxn id="9094" idx="3"/>
            <a:endCxn id="9090" idx="1"/>
          </p:cNvCxnSpPr>
          <p:nvPr/>
        </p:nvCxnSpPr>
        <p:spPr>
          <a:xfrm>
            <a:off x="1416029" y="3727392"/>
            <a:ext cx="299400" cy="0"/>
          </a:xfrm>
          <a:prstGeom prst="straightConnector1">
            <a:avLst/>
          </a:prstGeom>
          <a:noFill/>
          <a:ln cap="flat" cmpd="sng" w="19050">
            <a:solidFill>
              <a:schemeClr val="dk2"/>
            </a:solidFill>
            <a:prstDash val="solid"/>
            <a:round/>
            <a:headEnd len="med" w="med" type="none"/>
            <a:tailEnd len="med" w="med" type="stealth"/>
          </a:ln>
        </p:spPr>
      </p:cxnSp>
      <p:sp>
        <p:nvSpPr>
          <p:cNvPr id="9096" name="Google Shape;9096;p324"/>
          <p:cNvSpPr txBox="1"/>
          <p:nvPr/>
        </p:nvSpPr>
        <p:spPr>
          <a:xfrm>
            <a:off x="166950" y="1017733"/>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Offline</a:t>
            </a:r>
            <a:endParaRPr b="1">
              <a:solidFill>
                <a:schemeClr val="accent1"/>
              </a:solidFill>
            </a:endParaRPr>
          </a:p>
        </p:txBody>
      </p:sp>
      <p:sp>
        <p:nvSpPr>
          <p:cNvPr id="9097" name="Google Shape;9097;p324"/>
          <p:cNvSpPr txBox="1"/>
          <p:nvPr/>
        </p:nvSpPr>
        <p:spPr>
          <a:xfrm>
            <a:off x="166950" y="2682638"/>
            <a:ext cx="1011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rPr>
              <a:t>Online</a:t>
            </a:r>
            <a:endParaRPr b="1">
              <a:solidFill>
                <a:schemeClr val="accent1"/>
              </a:solidFill>
            </a:endParaRPr>
          </a:p>
        </p:txBody>
      </p:sp>
      <p:sp>
        <p:nvSpPr>
          <p:cNvPr id="9098" name="Google Shape;9098;p324"/>
          <p:cNvSpPr/>
          <p:nvPr/>
        </p:nvSpPr>
        <p:spPr>
          <a:xfrm>
            <a:off x="5493714" y="1523525"/>
            <a:ext cx="2159400" cy="2238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99" name="Google Shape;9099;p324"/>
          <p:cNvSpPr/>
          <p:nvPr/>
        </p:nvSpPr>
        <p:spPr>
          <a:xfrm>
            <a:off x="8170746" y="3524875"/>
            <a:ext cx="812700" cy="3936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ef=100</a:t>
            </a:r>
            <a:endParaRPr b="1" sz="1200"/>
          </a:p>
        </p:txBody>
      </p:sp>
      <p:cxnSp>
        <p:nvCxnSpPr>
          <p:cNvPr id="9100" name="Google Shape;9100;p324"/>
          <p:cNvCxnSpPr>
            <a:stCxn id="9098" idx="3"/>
            <a:endCxn id="9099" idx="0"/>
          </p:cNvCxnSpPr>
          <p:nvPr/>
        </p:nvCxnSpPr>
        <p:spPr>
          <a:xfrm>
            <a:off x="7653114" y="1635425"/>
            <a:ext cx="924000" cy="1889400"/>
          </a:xfrm>
          <a:prstGeom prst="bentConnector2">
            <a:avLst/>
          </a:prstGeom>
          <a:noFill/>
          <a:ln cap="flat" cmpd="sng" w="19050">
            <a:solidFill>
              <a:schemeClr val="dk2"/>
            </a:solidFill>
            <a:prstDash val="solid"/>
            <a:round/>
            <a:headEnd len="med" w="med" type="none"/>
            <a:tailEnd len="med" w="med" type="stealth"/>
          </a:ln>
        </p:spPr>
      </p:cxnSp>
      <p:cxnSp>
        <p:nvCxnSpPr>
          <p:cNvPr id="9101" name="Google Shape;9101;p324"/>
          <p:cNvCxnSpPr>
            <a:endCxn id="9099" idx="1"/>
          </p:cNvCxnSpPr>
          <p:nvPr/>
        </p:nvCxnSpPr>
        <p:spPr>
          <a:xfrm>
            <a:off x="7866246" y="3721675"/>
            <a:ext cx="304500" cy="0"/>
          </a:xfrm>
          <a:prstGeom prst="straightConnector1">
            <a:avLst/>
          </a:prstGeom>
          <a:noFill/>
          <a:ln cap="flat" cmpd="sng" w="19050">
            <a:solidFill>
              <a:schemeClr val="dk2"/>
            </a:solidFill>
            <a:prstDash val="solid"/>
            <a:round/>
            <a:headEnd len="med" w="med" type="none"/>
            <a:tailEnd len="med" w="med" type="stealth"/>
          </a:ln>
        </p:spPr>
      </p:cxnSp>
      <p:sp>
        <p:nvSpPr>
          <p:cNvPr id="9102" name="Google Shape;9102;p324"/>
          <p:cNvSpPr/>
          <p:nvPr/>
        </p:nvSpPr>
        <p:spPr>
          <a:xfrm>
            <a:off x="1873950" y="1017725"/>
            <a:ext cx="4783200" cy="3475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03" name="Google Shape;9103;p324"/>
          <p:cNvSpPr txBox="1"/>
          <p:nvPr/>
        </p:nvSpPr>
        <p:spPr>
          <a:xfrm>
            <a:off x="1873950" y="1389870"/>
            <a:ext cx="4739400" cy="11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Ubuntu"/>
                <a:ea typeface="Ubuntu"/>
                <a:cs typeface="Ubuntu"/>
                <a:sym typeface="Ubuntu"/>
              </a:rPr>
              <a:t>1. Estimate distance distribution of query</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en" sz="1200">
                <a:solidFill>
                  <a:schemeClr val="dk1"/>
                </a:solidFill>
                <a:latin typeface="Ubuntu"/>
                <a:ea typeface="Ubuntu"/>
                <a:cs typeface="Ubuntu"/>
                <a:sym typeface="Ubuntu"/>
              </a:rPr>
              <a:t>2. Discretize in 1000 buckets (0.1 percentile each)</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en" sz="1200">
                <a:solidFill>
                  <a:schemeClr val="dk1"/>
                </a:solidFill>
                <a:latin typeface="Ubuntu"/>
                <a:ea typeface="Ubuntu"/>
                <a:cs typeface="Ubuntu"/>
                <a:sym typeface="Ubuntu"/>
              </a:rPr>
              <a:t>3. Assign score of exponential decay in each bucket </a:t>
            </a:r>
            <a:r>
              <a:rPr lang="en" sz="1200">
                <a:solidFill>
                  <a:schemeClr val="dk1"/>
                </a:solidFill>
                <a:latin typeface="Ubuntu"/>
                <a:ea typeface="Ubuntu"/>
                <a:cs typeface="Ubuntu"/>
                <a:sym typeface="Ubuntu"/>
              </a:rPr>
              <a:t>w</a:t>
            </a:r>
            <a:r>
              <a:rPr baseline="-25000" lang="en" sz="1200">
                <a:solidFill>
                  <a:schemeClr val="dk1"/>
                </a:solidFill>
                <a:latin typeface="Ubuntu"/>
                <a:ea typeface="Ubuntu"/>
                <a:cs typeface="Ubuntu"/>
                <a:sym typeface="Ubuntu"/>
              </a:rPr>
              <a:t>i</a:t>
            </a:r>
            <a:r>
              <a:rPr lang="en" sz="1200">
                <a:solidFill>
                  <a:schemeClr val="dk1"/>
                </a:solidFill>
                <a:latin typeface="Ubuntu"/>
                <a:ea typeface="Ubuntu"/>
                <a:cs typeface="Ubuntu"/>
                <a:sym typeface="Ubuntu"/>
              </a:rPr>
              <a:t>=100e</a:t>
            </a:r>
            <a:r>
              <a:rPr baseline="30000" lang="en" sz="1200">
                <a:solidFill>
                  <a:schemeClr val="dk1"/>
                </a:solidFill>
                <a:latin typeface="Ubuntu"/>
                <a:ea typeface="Ubuntu"/>
                <a:cs typeface="Ubuntu"/>
                <a:sym typeface="Ubuntu"/>
              </a:rPr>
              <a:t>-i+1</a:t>
            </a:r>
            <a:r>
              <a:rPr lang="en" sz="1200">
                <a:solidFill>
                  <a:schemeClr val="dk1"/>
                </a:solidFill>
                <a:latin typeface="Ubuntu"/>
                <a:ea typeface="Ubuntu"/>
                <a:cs typeface="Ubuntu"/>
                <a:sym typeface="Ubuntu"/>
              </a:rPr>
              <a:t> </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en" sz="1200">
                <a:solidFill>
                  <a:schemeClr val="dk1"/>
                </a:solidFill>
                <a:latin typeface="Ubuntu"/>
                <a:ea typeface="Ubuntu"/>
                <a:cs typeface="Ubuntu"/>
                <a:sym typeface="Ubuntu"/>
              </a:rPr>
              <a:t>4. Allocate the |D| distances found in the buckets</a:t>
            </a:r>
            <a:endParaRPr sz="1200">
              <a:solidFill>
                <a:schemeClr val="dk1"/>
              </a:solidFill>
              <a:latin typeface="Ubuntu"/>
              <a:ea typeface="Ubuntu"/>
              <a:cs typeface="Ubuntu"/>
              <a:sym typeface="Ubuntu"/>
            </a:endParaRPr>
          </a:p>
          <a:p>
            <a:pPr indent="0" lvl="0" marL="0" rtl="0" algn="l">
              <a:spcBef>
                <a:spcPts val="0"/>
              </a:spcBef>
              <a:spcAft>
                <a:spcPts val="0"/>
              </a:spcAft>
              <a:buNone/>
            </a:pPr>
            <a:r>
              <a:rPr lang="en" sz="1200">
                <a:solidFill>
                  <a:schemeClr val="dk1"/>
                </a:solidFill>
                <a:latin typeface="Ubuntu"/>
                <a:ea typeface="Ubuntu"/>
                <a:cs typeface="Ubuntu"/>
                <a:sym typeface="Ubuntu"/>
              </a:rPr>
              <a:t>5. Compute score as weighted average </a:t>
            </a:r>
            <a:endParaRPr sz="1200">
              <a:solidFill>
                <a:schemeClr val="dk1"/>
              </a:solidFill>
              <a:latin typeface="Ubuntu"/>
              <a:ea typeface="Ubuntu"/>
              <a:cs typeface="Ubuntu"/>
              <a:sym typeface="Ubuntu"/>
            </a:endParaRPr>
          </a:p>
        </p:txBody>
      </p:sp>
      <p:grpSp>
        <p:nvGrpSpPr>
          <p:cNvPr id="9104" name="Google Shape;9104;p324"/>
          <p:cNvGrpSpPr/>
          <p:nvPr/>
        </p:nvGrpSpPr>
        <p:grpSpPr>
          <a:xfrm>
            <a:off x="2151984" y="2401039"/>
            <a:ext cx="4227120" cy="2050843"/>
            <a:chOff x="2558131" y="2680625"/>
            <a:chExt cx="3374946" cy="1637400"/>
          </a:xfrm>
        </p:grpSpPr>
        <p:pic>
          <p:nvPicPr>
            <p:cNvPr id="9105" name="Google Shape;9105;p324"/>
            <p:cNvPicPr preferRelativeResize="0"/>
            <p:nvPr/>
          </p:nvPicPr>
          <p:blipFill>
            <a:blip r:embed="rId4">
              <a:alphaModFix/>
            </a:blip>
            <a:stretch>
              <a:fillRect/>
            </a:stretch>
          </p:blipFill>
          <p:spPr>
            <a:xfrm>
              <a:off x="2558131" y="2680625"/>
              <a:ext cx="3374946" cy="1637400"/>
            </a:xfrm>
            <a:prstGeom prst="rect">
              <a:avLst/>
            </a:prstGeom>
            <a:noFill/>
            <a:ln>
              <a:noFill/>
            </a:ln>
          </p:spPr>
        </p:pic>
        <p:sp>
          <p:nvSpPr>
            <p:cNvPr id="9106" name="Google Shape;9106;p324"/>
            <p:cNvSpPr/>
            <p:nvPr/>
          </p:nvSpPr>
          <p:spPr>
            <a:xfrm>
              <a:off x="3091975"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1002"/>
                <a:t>100%</a:t>
              </a:r>
              <a:endParaRPr b="1" sz="1002"/>
            </a:p>
          </p:txBody>
        </p:sp>
        <p:sp>
          <p:nvSpPr>
            <p:cNvPr id="9107" name="Google Shape;9107;p324"/>
            <p:cNvSpPr txBox="1"/>
            <p:nvPr/>
          </p:nvSpPr>
          <p:spPr>
            <a:xfrm>
              <a:off x="4544507" y="2964175"/>
              <a:ext cx="961800" cy="912600"/>
            </a:xfrm>
            <a:prstGeom prst="rect">
              <a:avLst/>
            </a:prstGeom>
            <a:noFill/>
            <a:ln>
              <a:noFill/>
            </a:ln>
          </p:spPr>
          <p:txBody>
            <a:bodyPr anchorCtr="0" anchor="t" bIns="114500" lIns="114500" spcFirstLastPara="1" rIns="114500" wrap="square" tIns="114500">
              <a:noAutofit/>
            </a:bodyPr>
            <a:lstStyle/>
            <a:p>
              <a:pPr indent="0" lvl="0" marL="0" rtl="0" algn="ctr">
                <a:spcBef>
                  <a:spcPts val="0"/>
                </a:spcBef>
                <a:spcAft>
                  <a:spcPts val="0"/>
                </a:spcAft>
                <a:buNone/>
              </a:pPr>
              <a:r>
                <a:rPr b="1" lang="en" sz="4258">
                  <a:solidFill>
                    <a:srgbClr val="FF0000"/>
                  </a:solidFill>
                </a:rPr>
                <a:t>…</a:t>
              </a:r>
              <a:endParaRPr b="1" sz="4258">
                <a:solidFill>
                  <a:srgbClr val="FF0000"/>
                </a:solidFill>
              </a:endParaRPr>
            </a:p>
          </p:txBody>
        </p:sp>
        <p:sp>
          <p:nvSpPr>
            <p:cNvPr id="9108" name="Google Shape;9108;p324"/>
            <p:cNvSpPr/>
            <p:nvPr/>
          </p:nvSpPr>
          <p:spPr>
            <a:xfrm>
              <a:off x="3668563"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1252"/>
                <a:t>37%</a:t>
              </a:r>
              <a:endParaRPr b="1" sz="1252"/>
            </a:p>
          </p:txBody>
        </p:sp>
        <p:sp>
          <p:nvSpPr>
            <p:cNvPr id="9109" name="Google Shape;9109;p324"/>
            <p:cNvSpPr/>
            <p:nvPr/>
          </p:nvSpPr>
          <p:spPr>
            <a:xfrm>
              <a:off x="5268763"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877"/>
                <a:t>0.01%</a:t>
              </a:r>
              <a:endParaRPr b="1" sz="877"/>
            </a:p>
          </p:txBody>
        </p:sp>
        <p:sp>
          <p:nvSpPr>
            <p:cNvPr id="9110" name="Google Shape;9110;p324"/>
            <p:cNvSpPr/>
            <p:nvPr/>
          </p:nvSpPr>
          <p:spPr>
            <a:xfrm>
              <a:off x="4250948" y="2890675"/>
              <a:ext cx="548700" cy="1059600"/>
            </a:xfrm>
            <a:prstGeom prst="rect">
              <a:avLst/>
            </a:prstGeom>
            <a:noFill/>
            <a:ln cap="flat" cmpd="sng" w="23850">
              <a:solidFill>
                <a:srgbClr val="FF0000"/>
              </a:solidFill>
              <a:prstDash val="solid"/>
              <a:round/>
              <a:headEnd len="sm" w="sm" type="none"/>
              <a:tailEnd len="sm" w="sm" type="none"/>
            </a:ln>
          </p:spPr>
          <p:txBody>
            <a:bodyPr anchorCtr="0" anchor="ctr" bIns="178350" lIns="178350" spcFirstLastPara="1" rIns="178350" wrap="square" tIns="178350">
              <a:noAutofit/>
            </a:bodyPr>
            <a:lstStyle/>
            <a:p>
              <a:pPr indent="0" lvl="0" marL="0" rtl="0" algn="ctr">
                <a:spcBef>
                  <a:spcPts val="0"/>
                </a:spcBef>
                <a:spcAft>
                  <a:spcPts val="0"/>
                </a:spcAft>
                <a:buNone/>
              </a:pPr>
              <a:r>
                <a:rPr b="1" lang="en" sz="1252"/>
                <a:t>16%</a:t>
              </a:r>
              <a:endParaRPr b="1" sz="1252"/>
            </a:p>
          </p:txBody>
        </p:sp>
      </p:grpSp>
      <p:pic>
        <p:nvPicPr>
          <p:cNvPr id="9111" name="Google Shape;9111;p324"/>
          <p:cNvPicPr preferRelativeResize="0"/>
          <p:nvPr/>
        </p:nvPicPr>
        <p:blipFill>
          <a:blip r:embed="rId5">
            <a:alphaModFix/>
          </a:blip>
          <a:stretch>
            <a:fillRect/>
          </a:stretch>
        </p:blipFill>
        <p:spPr>
          <a:xfrm>
            <a:off x="4644145" y="2188850"/>
            <a:ext cx="1236601" cy="274332"/>
          </a:xfrm>
          <a:prstGeom prst="rect">
            <a:avLst/>
          </a:prstGeom>
          <a:noFill/>
          <a:ln>
            <a:noFill/>
          </a:ln>
        </p:spPr>
      </p:pic>
      <p:sp>
        <p:nvSpPr>
          <p:cNvPr id="9112" name="Google Shape;9112;p324"/>
          <p:cNvSpPr txBox="1"/>
          <p:nvPr/>
        </p:nvSpPr>
        <p:spPr>
          <a:xfrm>
            <a:off x="1873950" y="1017050"/>
            <a:ext cx="47832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Ubuntu"/>
                <a:ea typeface="Ubuntu"/>
                <a:cs typeface="Ubuntu"/>
                <a:sym typeface="Ubuntu"/>
              </a:rPr>
              <a:t>How to compute the score?</a:t>
            </a:r>
            <a:endParaRPr b="1" sz="1200">
              <a:solidFill>
                <a:schemeClr val="dk1"/>
              </a:solidFill>
              <a:latin typeface="Ubuntu"/>
              <a:ea typeface="Ubuntu"/>
              <a:cs typeface="Ubuntu"/>
              <a:sym typeface="Ubuntu"/>
            </a:endParaRPr>
          </a:p>
        </p:txBody>
      </p:sp>
      <p:sp>
        <p:nvSpPr>
          <p:cNvPr id="9113" name="Google Shape;9113;p324"/>
          <p:cNvSpPr txBox="1"/>
          <p:nvPr/>
        </p:nvSpPr>
        <p:spPr>
          <a:xfrm>
            <a:off x="75" y="136075"/>
            <a:ext cx="5262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"Distribution-Aware Exploration for Adaptive HNSW Search." SIGMOD 2026.</a:t>
            </a:r>
            <a:endParaRPr sz="900">
              <a:solidFill>
                <a:schemeClr val="dk2"/>
              </a:solidFill>
              <a:latin typeface="Ubuntu"/>
              <a:ea typeface="Ubuntu"/>
              <a:cs typeface="Ubuntu"/>
              <a:sym typeface="Ubuntu"/>
            </a:endParaRPr>
          </a:p>
        </p:txBody>
      </p:sp>
      <p:sp>
        <p:nvSpPr>
          <p:cNvPr id="9114" name="Google Shape;9114;p324"/>
          <p:cNvSpPr/>
          <p:nvPr/>
        </p:nvSpPr>
        <p:spPr>
          <a:xfrm>
            <a:off x="4877500" y="4268058"/>
            <a:ext cx="1882200" cy="662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Rule based</a:t>
            </a:r>
            <a:endParaRPr>
              <a:latin typeface="Ubuntu"/>
              <a:ea typeface="Ubuntu"/>
              <a:cs typeface="Ubuntu"/>
              <a:sym typeface="Ubuntu"/>
            </a:endParaRPr>
          </a:p>
          <a:p>
            <a:pPr indent="0" lvl="0" marL="0" rtl="0" algn="ctr">
              <a:spcBef>
                <a:spcPts val="0"/>
              </a:spcBef>
              <a:spcAft>
                <a:spcPts val="0"/>
              </a:spcAft>
              <a:buNone/>
            </a:pPr>
            <a:r>
              <a:rPr lang="en">
                <a:latin typeface="Ubuntu"/>
                <a:ea typeface="Ubuntu"/>
                <a:cs typeface="Ubuntu"/>
                <a:sym typeface="Ubuntu"/>
              </a:rPr>
              <a:t>Lightweight setup</a:t>
            </a:r>
            <a:endParaRPr>
              <a:latin typeface="Ubuntu"/>
              <a:ea typeface="Ubuntu"/>
              <a:cs typeface="Ubuntu"/>
              <a:sym typeface="Ubuntu"/>
            </a:endParaRPr>
          </a:p>
        </p:txBody>
      </p:sp>
      <p:sp>
        <p:nvSpPr>
          <p:cNvPr id="9115" name="Google Shape;9115;p324"/>
          <p:cNvSpPr/>
          <p:nvPr/>
        </p:nvSpPr>
        <p:spPr>
          <a:xfrm>
            <a:off x="6876854" y="4268050"/>
            <a:ext cx="1929000" cy="6624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latin typeface="Ubuntu"/>
                <a:ea typeface="Ubuntu"/>
                <a:cs typeface="Ubuntu"/>
                <a:sym typeface="Ubuntu"/>
              </a:rPr>
              <a:t>Extension for L2</a:t>
            </a:r>
            <a:br>
              <a:rPr lang="en">
                <a:latin typeface="Ubuntu"/>
                <a:ea typeface="Ubuntu"/>
                <a:cs typeface="Ubuntu"/>
                <a:sym typeface="Ubuntu"/>
              </a:rPr>
            </a:br>
            <a:r>
              <a:rPr lang="en">
                <a:latin typeface="Ubuntu"/>
                <a:ea typeface="Ubuntu"/>
                <a:cs typeface="Ubuntu"/>
                <a:sym typeface="Ubuntu"/>
              </a:rPr>
              <a:t>Extension to IVF</a:t>
            </a:r>
            <a:endParaRPr>
              <a:latin typeface="Ubuntu"/>
              <a:ea typeface="Ubuntu"/>
              <a:cs typeface="Ubuntu"/>
              <a:sym typeface="Ubuntu"/>
            </a:endParaRPr>
          </a:p>
        </p:txBody>
      </p:sp>
    </p:spTree>
  </p:cSld>
  <p:clrMapOvr>
    <a:masterClrMapping/>
  </p:clrMapOvr>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9" name="Shape 9119"/>
        <p:cNvGrpSpPr/>
        <p:nvPr/>
      </p:nvGrpSpPr>
      <p:grpSpPr>
        <a:xfrm>
          <a:off x="0" y="0"/>
          <a:ext cx="0" cy="0"/>
          <a:chOff x="0" y="0"/>
          <a:chExt cx="0" cy="0"/>
        </a:xfrm>
      </p:grpSpPr>
      <p:sp>
        <p:nvSpPr>
          <p:cNvPr id="9120" name="Google Shape;9120;p3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121" name="Google Shape;9121;p325"/>
          <p:cNvSpPr txBox="1"/>
          <p:nvPr/>
        </p:nvSpPr>
        <p:spPr>
          <a:xfrm>
            <a:off x="0" y="128674"/>
            <a:ext cx="7423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Li et al. "Learned adaptive early termination for approximate nearest neighbor search." SIGMOD 2021.</a:t>
            </a:r>
            <a:endParaRPr sz="900">
              <a:solidFill>
                <a:schemeClr val="dk2"/>
              </a:solidFill>
              <a:latin typeface="Ubuntu"/>
              <a:ea typeface="Ubuntu"/>
              <a:cs typeface="Ubuntu"/>
              <a:sym typeface="Ubuntu"/>
            </a:endParaRPr>
          </a:p>
        </p:txBody>
      </p:sp>
      <p:sp>
        <p:nvSpPr>
          <p:cNvPr id="9122" name="Google Shape;9122;p325"/>
          <p:cNvSpPr txBox="1"/>
          <p:nvPr>
            <p:ph idx="1" type="body"/>
          </p:nvPr>
        </p:nvSpPr>
        <p:spPr>
          <a:xfrm>
            <a:off x="150" y="898934"/>
            <a:ext cx="9144000" cy="441000"/>
          </a:xfrm>
          <a:prstGeom prst="rect">
            <a:avLst/>
          </a:prstGeom>
        </p:spPr>
        <p:txBody>
          <a:bodyPr anchorCtr="0" anchor="t" bIns="91425" lIns="91425" spcFirstLastPara="1" rIns="91425" wrap="square" tIns="91425">
            <a:normAutofit fontScale="92500"/>
          </a:bodyPr>
          <a:lstStyle/>
          <a:p>
            <a:pPr indent="0" lvl="0" marL="457200" rtl="0" algn="ctr">
              <a:spcBef>
                <a:spcPts val="0"/>
              </a:spcBef>
              <a:spcAft>
                <a:spcPts val="1200"/>
              </a:spcAft>
              <a:buNone/>
            </a:pPr>
            <a:r>
              <a:rPr b="1" lang="en">
                <a:solidFill>
                  <a:schemeClr val="dk1"/>
                </a:solidFill>
              </a:rPr>
              <a:t>Preliminary search </a:t>
            </a:r>
            <a:r>
              <a:rPr lang="en">
                <a:solidFill>
                  <a:schemeClr val="dk1"/>
                </a:solidFill>
              </a:rPr>
              <a:t>→</a:t>
            </a:r>
            <a:r>
              <a:rPr lang="en">
                <a:solidFill>
                  <a:schemeClr val="dk1"/>
                </a:solidFill>
              </a:rPr>
              <a:t> predict </a:t>
            </a:r>
            <a:r>
              <a:rPr b="1" lang="en">
                <a:solidFill>
                  <a:schemeClr val="dk1"/>
                </a:solidFill>
              </a:rPr>
              <a:t>number of distance calcs.</a:t>
            </a:r>
            <a:r>
              <a:rPr lang="en">
                <a:solidFill>
                  <a:schemeClr val="dk1"/>
                </a:solidFill>
              </a:rPr>
              <a:t> </a:t>
            </a:r>
            <a:r>
              <a:rPr b="1" lang="en">
                <a:solidFill>
                  <a:schemeClr val="dk1"/>
                </a:solidFill>
              </a:rPr>
              <a:t>(ndc)</a:t>
            </a:r>
            <a:r>
              <a:rPr lang="en">
                <a:solidFill>
                  <a:schemeClr val="dk1"/>
                </a:solidFill>
              </a:rPr>
              <a:t> </a:t>
            </a:r>
            <a:r>
              <a:rPr lang="en">
                <a:solidFill>
                  <a:schemeClr val="dk1"/>
                </a:solidFill>
              </a:rPr>
              <a:t>to be performed </a:t>
            </a:r>
            <a:endParaRPr>
              <a:solidFill>
                <a:schemeClr val="dk1"/>
              </a:solidFill>
            </a:endParaRPr>
          </a:p>
        </p:txBody>
      </p:sp>
      <p:sp>
        <p:nvSpPr>
          <p:cNvPr id="9123" name="Google Shape;9123;p3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LAET (HNSW &amp; IVF)</a:t>
            </a:r>
            <a:endParaRPr>
              <a:latin typeface="Ubuntu"/>
              <a:ea typeface="Ubuntu"/>
              <a:cs typeface="Ubuntu"/>
              <a:sym typeface="Ubuntu"/>
            </a:endParaRPr>
          </a:p>
        </p:txBody>
      </p:sp>
    </p:spTree>
  </p:cSld>
  <p:clrMapOvr>
    <a:masterClrMapping/>
  </p:clrMapOvr>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7" name="Shape 9127"/>
        <p:cNvGrpSpPr/>
        <p:nvPr/>
      </p:nvGrpSpPr>
      <p:grpSpPr>
        <a:xfrm>
          <a:off x="0" y="0"/>
          <a:ext cx="0" cy="0"/>
          <a:chOff x="0" y="0"/>
          <a:chExt cx="0" cy="0"/>
        </a:xfrm>
      </p:grpSpPr>
      <p:sp>
        <p:nvSpPr>
          <p:cNvPr id="9128" name="Google Shape;9128;p3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129" name="Google Shape;9129;p326"/>
          <p:cNvGraphicFramePr/>
          <p:nvPr/>
        </p:nvGraphicFramePr>
        <p:xfrm>
          <a:off x="139417" y="2647960"/>
          <a:ext cx="3000000" cy="3000000"/>
        </p:xfrm>
        <a:graphic>
          <a:graphicData uri="http://schemas.openxmlformats.org/drawingml/2006/table">
            <a:tbl>
              <a:tblPr>
                <a:noFill/>
                <a:tableStyleId>{9FFA44F4-05DE-4323-9D07-73876B68D0FD}</a:tableStyleId>
              </a:tblPr>
              <a:tblGrid>
                <a:gridCol w="521000"/>
                <a:gridCol w="2529550"/>
              </a:tblGrid>
              <a:tr h="292500">
                <a:tc>
                  <a:txBody>
                    <a:bodyPr/>
                    <a:lstStyle/>
                    <a:p>
                      <a:pPr indent="0" lvl="0" marL="0" rtl="0" algn="ctr">
                        <a:spcBef>
                          <a:spcPts val="0"/>
                        </a:spcBef>
                        <a:spcAft>
                          <a:spcPts val="0"/>
                        </a:spcAft>
                        <a:buNone/>
                      </a:pPr>
                      <a:r>
                        <a:rPr b="1" lang="en" sz="900">
                          <a:latin typeface="Ubuntu"/>
                          <a:ea typeface="Ubuntu"/>
                          <a:cs typeface="Ubuntu"/>
                          <a:sym typeface="Ubuntu"/>
                        </a:rPr>
                        <a:t>Index</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Feature</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543250">
                <a:tc>
                  <a:txBody>
                    <a:bodyPr/>
                    <a:lstStyle/>
                    <a:p>
                      <a:pPr indent="0" lvl="0" marL="0" rtl="0" algn="ctr">
                        <a:spcBef>
                          <a:spcPts val="0"/>
                        </a:spcBef>
                        <a:spcAft>
                          <a:spcPts val="0"/>
                        </a:spcAft>
                        <a:buNone/>
                      </a:pPr>
                      <a:r>
                        <a:rPr lang="en" sz="900">
                          <a:latin typeface="Ubuntu"/>
                          <a:ea typeface="Ubuntu"/>
                          <a:cs typeface="Ubuntu"/>
                          <a:sym typeface="Ubuntu"/>
                        </a:rPr>
                        <a:t>Both</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900">
                          <a:latin typeface="Ubuntu"/>
                          <a:ea typeface="Ubuntu"/>
                          <a:cs typeface="Ubuntu"/>
                          <a:sym typeface="Ubuntu"/>
                        </a:rPr>
                        <a:t>Query dimensions</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1st nearest neighbor (D</a:t>
                      </a:r>
                      <a:r>
                        <a:rPr baseline="-25000" lang="en" sz="900">
                          <a:latin typeface="Ubuntu"/>
                          <a:ea typeface="Ubuntu"/>
                          <a:cs typeface="Ubuntu"/>
                          <a:sym typeface="Ubuntu"/>
                        </a:rPr>
                        <a:t>1</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10th </a:t>
                      </a:r>
                      <a:r>
                        <a:rPr lang="en" sz="900">
                          <a:solidFill>
                            <a:schemeClr val="dk1"/>
                          </a:solidFill>
                          <a:latin typeface="Ubuntu"/>
                          <a:ea typeface="Ubuntu"/>
                          <a:cs typeface="Ubuntu"/>
                          <a:sym typeface="Ubuntu"/>
                        </a:rPr>
                        <a:t>nearest neighbor</a:t>
                      </a:r>
                      <a:r>
                        <a:rPr lang="en" sz="900">
                          <a:latin typeface="Ubuntu"/>
                          <a:ea typeface="Ubuntu"/>
                          <a:cs typeface="Ubuntu"/>
                          <a:sym typeface="Ubuntu"/>
                        </a:rPr>
                        <a:t>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r>
              <a:tr h="548150">
                <a:tc>
                  <a:txBody>
                    <a:bodyPr/>
                    <a:lstStyle/>
                    <a:p>
                      <a:pPr indent="0" lvl="0" marL="0" rtl="0" algn="ctr">
                        <a:spcBef>
                          <a:spcPts val="0"/>
                        </a:spcBef>
                        <a:spcAft>
                          <a:spcPts val="0"/>
                        </a:spcAft>
                        <a:buNone/>
                      </a:pPr>
                      <a:r>
                        <a:rPr lang="en" sz="900">
                          <a:latin typeface="Ubuntu"/>
                          <a:ea typeface="Ubuntu"/>
                          <a:cs typeface="Ubuntu"/>
                          <a:sym typeface="Ubuntu"/>
                        </a:rPr>
                        <a:t>HNSW</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Distance to first node in the base layer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txBody>
                  <a:tcPr marT="91425" marB="91425" marR="91425" marL="91425" anchor="ctr"/>
                </a:tc>
              </a:tr>
              <a:tr h="543250">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q→Ci </a:t>
                      </a:r>
                      <a:r>
                        <a:rPr lang="en" sz="900">
                          <a:latin typeface="Ubuntu"/>
                          <a:ea typeface="Ubuntu"/>
                          <a:cs typeface="Ubuntu"/>
                          <a:sym typeface="Ubuntu"/>
                        </a:rPr>
                        <a:t>/ dist</a:t>
                      </a:r>
                      <a:r>
                        <a:rPr baseline="-25000" lang="en" sz="900">
                          <a:latin typeface="Ubuntu"/>
                          <a:ea typeface="Ubuntu"/>
                          <a:cs typeface="Ubuntu"/>
                          <a:sym typeface="Ubuntu"/>
                        </a:rPr>
                        <a:t>q→C1</a:t>
                      </a:r>
                      <a:r>
                        <a:rPr lang="en" sz="900">
                          <a:latin typeface="Ubuntu"/>
                          <a:ea typeface="Ubuntu"/>
                          <a:cs typeface="Ubuntu"/>
                          <a:sym typeface="Ubuntu"/>
                        </a:rPr>
                        <a:t> with i in {10, 20,  …, 100}</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br>
                        <a:rPr lang="en" sz="900">
                          <a:latin typeface="Ubuntu"/>
                          <a:ea typeface="Ubuntu"/>
                          <a:cs typeface="Ubuntu"/>
                          <a:sym typeface="Ubuntu"/>
                        </a:rPr>
                      </a:b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q→C1</a:t>
                      </a:r>
                      <a:endParaRPr sz="900">
                        <a:latin typeface="Ubuntu"/>
                        <a:ea typeface="Ubuntu"/>
                        <a:cs typeface="Ubuntu"/>
                        <a:sym typeface="Ubuntu"/>
                      </a:endParaRPr>
                    </a:p>
                  </a:txBody>
                  <a:tcPr marT="91425" marB="91425" marR="91425" marL="91425" anchor="ctr"/>
                </a:tc>
              </a:tr>
            </a:tbl>
          </a:graphicData>
        </a:graphic>
      </p:graphicFrame>
      <p:sp>
        <p:nvSpPr>
          <p:cNvPr id="9130" name="Google Shape;9130;p326"/>
          <p:cNvSpPr txBox="1"/>
          <p:nvPr/>
        </p:nvSpPr>
        <p:spPr>
          <a:xfrm>
            <a:off x="0" y="128674"/>
            <a:ext cx="7423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Li et al. "Learned adaptive early termination for approximate nearest neighbor search." SIGMOD 2021.</a:t>
            </a:r>
            <a:endParaRPr sz="900">
              <a:solidFill>
                <a:schemeClr val="dk2"/>
              </a:solidFill>
              <a:latin typeface="Ubuntu"/>
              <a:ea typeface="Ubuntu"/>
              <a:cs typeface="Ubuntu"/>
              <a:sym typeface="Ubuntu"/>
            </a:endParaRPr>
          </a:p>
        </p:txBody>
      </p:sp>
      <p:sp>
        <p:nvSpPr>
          <p:cNvPr id="9131" name="Google Shape;9131;p326"/>
          <p:cNvSpPr txBox="1"/>
          <p:nvPr>
            <p:ph idx="1" type="body"/>
          </p:nvPr>
        </p:nvSpPr>
        <p:spPr>
          <a:xfrm>
            <a:off x="150" y="898934"/>
            <a:ext cx="9144000" cy="441000"/>
          </a:xfrm>
          <a:prstGeom prst="rect">
            <a:avLst/>
          </a:prstGeom>
        </p:spPr>
        <p:txBody>
          <a:bodyPr anchorCtr="0" anchor="t" bIns="91425" lIns="91425" spcFirstLastPara="1" rIns="91425" wrap="square" tIns="91425">
            <a:normAutofit fontScale="92500"/>
          </a:bodyPr>
          <a:lstStyle/>
          <a:p>
            <a:pPr indent="0" lvl="0" marL="457200" rtl="0" algn="ctr">
              <a:spcBef>
                <a:spcPts val="0"/>
              </a:spcBef>
              <a:spcAft>
                <a:spcPts val="1200"/>
              </a:spcAft>
              <a:buNone/>
            </a:pPr>
            <a:r>
              <a:rPr b="1" lang="en">
                <a:solidFill>
                  <a:schemeClr val="dk1"/>
                </a:solidFill>
              </a:rPr>
              <a:t>Preliminary search </a:t>
            </a:r>
            <a:r>
              <a:rPr lang="en">
                <a:solidFill>
                  <a:schemeClr val="dk1"/>
                </a:solidFill>
              </a:rPr>
              <a:t>→ predict </a:t>
            </a:r>
            <a:r>
              <a:rPr b="1" lang="en">
                <a:solidFill>
                  <a:schemeClr val="dk1"/>
                </a:solidFill>
              </a:rPr>
              <a:t>number of distance calcs.</a:t>
            </a:r>
            <a:r>
              <a:rPr lang="en">
                <a:solidFill>
                  <a:schemeClr val="dk1"/>
                </a:solidFill>
              </a:rPr>
              <a:t> </a:t>
            </a:r>
            <a:r>
              <a:rPr b="1" lang="en">
                <a:solidFill>
                  <a:schemeClr val="dk1"/>
                </a:solidFill>
              </a:rPr>
              <a:t>(ndc)</a:t>
            </a:r>
            <a:r>
              <a:rPr lang="en">
                <a:solidFill>
                  <a:schemeClr val="dk1"/>
                </a:solidFill>
              </a:rPr>
              <a:t> to be performed </a:t>
            </a:r>
            <a:endParaRPr>
              <a:solidFill>
                <a:schemeClr val="dk1"/>
              </a:solidFill>
            </a:endParaRPr>
          </a:p>
        </p:txBody>
      </p:sp>
      <p:sp>
        <p:nvSpPr>
          <p:cNvPr id="9132" name="Google Shape;9132;p3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LAET (HNSW &amp; IVF)</a:t>
            </a:r>
            <a:endParaRPr>
              <a:latin typeface="Ubuntu"/>
              <a:ea typeface="Ubuntu"/>
              <a:cs typeface="Ubuntu"/>
              <a:sym typeface="Ubuntu"/>
            </a:endParaRPr>
          </a:p>
        </p:txBody>
      </p:sp>
    </p:spTree>
  </p:cSld>
  <p:clrMapOvr>
    <a:masterClrMapping/>
  </p:clrMapOvr>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6" name="Shape 9136"/>
        <p:cNvGrpSpPr/>
        <p:nvPr/>
      </p:nvGrpSpPr>
      <p:grpSpPr>
        <a:xfrm>
          <a:off x="0" y="0"/>
          <a:ext cx="0" cy="0"/>
          <a:chOff x="0" y="0"/>
          <a:chExt cx="0" cy="0"/>
        </a:xfrm>
      </p:grpSpPr>
      <p:sp>
        <p:nvSpPr>
          <p:cNvPr id="9137" name="Google Shape;9137;p3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138" name="Google Shape;9138;p327"/>
          <p:cNvSpPr txBox="1"/>
          <p:nvPr/>
        </p:nvSpPr>
        <p:spPr>
          <a:xfrm>
            <a:off x="139425" y="2398050"/>
            <a:ext cx="3075000" cy="24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1 per query, after ?? NDC in preliminary search</a:t>
            </a:r>
            <a:endParaRPr i="1" sz="900">
              <a:solidFill>
                <a:schemeClr val="dk2"/>
              </a:solidFill>
              <a:latin typeface="Ubuntu"/>
              <a:ea typeface="Ubuntu"/>
              <a:cs typeface="Ubuntu"/>
              <a:sym typeface="Ubuntu"/>
            </a:endParaRPr>
          </a:p>
        </p:txBody>
      </p:sp>
      <p:graphicFrame>
        <p:nvGraphicFramePr>
          <p:cNvPr id="9139" name="Google Shape;9139;p327"/>
          <p:cNvGraphicFramePr/>
          <p:nvPr/>
        </p:nvGraphicFramePr>
        <p:xfrm>
          <a:off x="139417" y="2647960"/>
          <a:ext cx="3000000" cy="3000000"/>
        </p:xfrm>
        <a:graphic>
          <a:graphicData uri="http://schemas.openxmlformats.org/drawingml/2006/table">
            <a:tbl>
              <a:tblPr>
                <a:noFill/>
                <a:tableStyleId>{9FFA44F4-05DE-4323-9D07-73876B68D0FD}</a:tableStyleId>
              </a:tblPr>
              <a:tblGrid>
                <a:gridCol w="521000"/>
                <a:gridCol w="2529550"/>
              </a:tblGrid>
              <a:tr h="292500">
                <a:tc>
                  <a:txBody>
                    <a:bodyPr/>
                    <a:lstStyle/>
                    <a:p>
                      <a:pPr indent="0" lvl="0" marL="0" rtl="0" algn="ctr">
                        <a:spcBef>
                          <a:spcPts val="0"/>
                        </a:spcBef>
                        <a:spcAft>
                          <a:spcPts val="0"/>
                        </a:spcAft>
                        <a:buNone/>
                      </a:pPr>
                      <a:r>
                        <a:rPr b="1" lang="en" sz="900">
                          <a:latin typeface="Ubuntu"/>
                          <a:ea typeface="Ubuntu"/>
                          <a:cs typeface="Ubuntu"/>
                          <a:sym typeface="Ubuntu"/>
                        </a:rPr>
                        <a:t>Index</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Feature</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543250">
                <a:tc>
                  <a:txBody>
                    <a:bodyPr/>
                    <a:lstStyle/>
                    <a:p>
                      <a:pPr indent="0" lvl="0" marL="0" rtl="0" algn="ctr">
                        <a:spcBef>
                          <a:spcPts val="0"/>
                        </a:spcBef>
                        <a:spcAft>
                          <a:spcPts val="0"/>
                        </a:spcAft>
                        <a:buNone/>
                      </a:pPr>
                      <a:r>
                        <a:rPr lang="en" sz="900">
                          <a:latin typeface="Ubuntu"/>
                          <a:ea typeface="Ubuntu"/>
                          <a:cs typeface="Ubuntu"/>
                          <a:sym typeface="Ubuntu"/>
                        </a:rPr>
                        <a:t>Both</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900">
                          <a:latin typeface="Ubuntu"/>
                          <a:ea typeface="Ubuntu"/>
                          <a:cs typeface="Ubuntu"/>
                          <a:sym typeface="Ubuntu"/>
                        </a:rPr>
                        <a:t>Query dimensions</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1st nearest neighbor (D</a:t>
                      </a:r>
                      <a:r>
                        <a:rPr baseline="-25000" lang="en" sz="900">
                          <a:latin typeface="Ubuntu"/>
                          <a:ea typeface="Ubuntu"/>
                          <a:cs typeface="Ubuntu"/>
                          <a:sym typeface="Ubuntu"/>
                        </a:rPr>
                        <a:t>1</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10th </a:t>
                      </a:r>
                      <a:r>
                        <a:rPr lang="en" sz="900">
                          <a:solidFill>
                            <a:schemeClr val="dk1"/>
                          </a:solidFill>
                          <a:latin typeface="Ubuntu"/>
                          <a:ea typeface="Ubuntu"/>
                          <a:cs typeface="Ubuntu"/>
                          <a:sym typeface="Ubuntu"/>
                        </a:rPr>
                        <a:t>nearest neighbor</a:t>
                      </a:r>
                      <a:r>
                        <a:rPr lang="en" sz="900">
                          <a:latin typeface="Ubuntu"/>
                          <a:ea typeface="Ubuntu"/>
                          <a:cs typeface="Ubuntu"/>
                          <a:sym typeface="Ubuntu"/>
                        </a:rPr>
                        <a:t>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r>
              <a:tr h="548150">
                <a:tc>
                  <a:txBody>
                    <a:bodyPr/>
                    <a:lstStyle/>
                    <a:p>
                      <a:pPr indent="0" lvl="0" marL="0" rtl="0" algn="ctr">
                        <a:spcBef>
                          <a:spcPts val="0"/>
                        </a:spcBef>
                        <a:spcAft>
                          <a:spcPts val="0"/>
                        </a:spcAft>
                        <a:buNone/>
                      </a:pPr>
                      <a:r>
                        <a:rPr lang="en" sz="900">
                          <a:latin typeface="Ubuntu"/>
                          <a:ea typeface="Ubuntu"/>
                          <a:cs typeface="Ubuntu"/>
                          <a:sym typeface="Ubuntu"/>
                        </a:rPr>
                        <a:t>HNSW</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Distance to first node in the base layer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txBody>
                  <a:tcPr marT="91425" marB="91425" marR="91425" marL="91425" anchor="ctr"/>
                </a:tc>
              </a:tr>
              <a:tr h="543250">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q→Ci </a:t>
                      </a:r>
                      <a:r>
                        <a:rPr lang="en" sz="900">
                          <a:latin typeface="Ubuntu"/>
                          <a:ea typeface="Ubuntu"/>
                          <a:cs typeface="Ubuntu"/>
                          <a:sym typeface="Ubuntu"/>
                        </a:rPr>
                        <a:t>/ dist</a:t>
                      </a:r>
                      <a:r>
                        <a:rPr baseline="-25000" lang="en" sz="900">
                          <a:latin typeface="Ubuntu"/>
                          <a:ea typeface="Ubuntu"/>
                          <a:cs typeface="Ubuntu"/>
                          <a:sym typeface="Ubuntu"/>
                        </a:rPr>
                        <a:t>q→C1</a:t>
                      </a:r>
                      <a:r>
                        <a:rPr lang="en" sz="900">
                          <a:latin typeface="Ubuntu"/>
                          <a:ea typeface="Ubuntu"/>
                          <a:cs typeface="Ubuntu"/>
                          <a:sym typeface="Ubuntu"/>
                        </a:rPr>
                        <a:t> with i in {10, 20,  …, 100}</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br>
                        <a:rPr lang="en" sz="900">
                          <a:latin typeface="Ubuntu"/>
                          <a:ea typeface="Ubuntu"/>
                          <a:cs typeface="Ubuntu"/>
                          <a:sym typeface="Ubuntu"/>
                        </a:rPr>
                      </a:b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q→C1</a:t>
                      </a:r>
                      <a:endParaRPr sz="900">
                        <a:latin typeface="Ubuntu"/>
                        <a:ea typeface="Ubuntu"/>
                        <a:cs typeface="Ubuntu"/>
                        <a:sym typeface="Ubuntu"/>
                      </a:endParaRPr>
                    </a:p>
                  </a:txBody>
                  <a:tcPr marT="91425" marB="91425" marR="91425" marL="91425" anchor="ctr"/>
                </a:tc>
              </a:tr>
            </a:tbl>
          </a:graphicData>
        </a:graphic>
      </p:graphicFrame>
      <p:sp>
        <p:nvSpPr>
          <p:cNvPr id="9140" name="Google Shape;9140;p327"/>
          <p:cNvSpPr txBox="1"/>
          <p:nvPr/>
        </p:nvSpPr>
        <p:spPr>
          <a:xfrm>
            <a:off x="0" y="128674"/>
            <a:ext cx="7423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Li et al. "Learned adaptive early termination for approximate nearest neighbor search." SIGMOD 2021.</a:t>
            </a:r>
            <a:endParaRPr sz="900">
              <a:solidFill>
                <a:schemeClr val="dk2"/>
              </a:solidFill>
              <a:latin typeface="Ubuntu"/>
              <a:ea typeface="Ubuntu"/>
              <a:cs typeface="Ubuntu"/>
              <a:sym typeface="Ubuntu"/>
            </a:endParaRPr>
          </a:p>
        </p:txBody>
      </p:sp>
      <p:sp>
        <p:nvSpPr>
          <p:cNvPr id="9141" name="Google Shape;9141;p327"/>
          <p:cNvSpPr txBox="1"/>
          <p:nvPr>
            <p:ph idx="1" type="body"/>
          </p:nvPr>
        </p:nvSpPr>
        <p:spPr>
          <a:xfrm>
            <a:off x="150" y="898934"/>
            <a:ext cx="9144000" cy="441000"/>
          </a:xfrm>
          <a:prstGeom prst="rect">
            <a:avLst/>
          </a:prstGeom>
        </p:spPr>
        <p:txBody>
          <a:bodyPr anchorCtr="0" anchor="t" bIns="91425" lIns="91425" spcFirstLastPara="1" rIns="91425" wrap="square" tIns="91425">
            <a:normAutofit fontScale="92500"/>
          </a:bodyPr>
          <a:lstStyle/>
          <a:p>
            <a:pPr indent="0" lvl="0" marL="457200" rtl="0" algn="ctr">
              <a:spcBef>
                <a:spcPts val="0"/>
              </a:spcBef>
              <a:spcAft>
                <a:spcPts val="1200"/>
              </a:spcAft>
              <a:buNone/>
            </a:pPr>
            <a:r>
              <a:rPr b="1" lang="en">
                <a:solidFill>
                  <a:schemeClr val="dk1"/>
                </a:solidFill>
              </a:rPr>
              <a:t>Preliminary search </a:t>
            </a:r>
            <a:r>
              <a:rPr lang="en">
                <a:solidFill>
                  <a:schemeClr val="dk1"/>
                </a:solidFill>
              </a:rPr>
              <a:t>→ predict </a:t>
            </a:r>
            <a:r>
              <a:rPr b="1" lang="en">
                <a:solidFill>
                  <a:schemeClr val="dk1"/>
                </a:solidFill>
              </a:rPr>
              <a:t>number of distance calcs.</a:t>
            </a:r>
            <a:r>
              <a:rPr lang="en">
                <a:solidFill>
                  <a:schemeClr val="dk1"/>
                </a:solidFill>
              </a:rPr>
              <a:t> </a:t>
            </a:r>
            <a:r>
              <a:rPr b="1" lang="en">
                <a:solidFill>
                  <a:schemeClr val="dk1"/>
                </a:solidFill>
              </a:rPr>
              <a:t>(ndc)</a:t>
            </a:r>
            <a:r>
              <a:rPr lang="en">
                <a:solidFill>
                  <a:schemeClr val="dk1"/>
                </a:solidFill>
              </a:rPr>
              <a:t> to be performed </a:t>
            </a:r>
            <a:endParaRPr>
              <a:solidFill>
                <a:schemeClr val="dk1"/>
              </a:solidFill>
            </a:endParaRPr>
          </a:p>
        </p:txBody>
      </p:sp>
      <p:sp>
        <p:nvSpPr>
          <p:cNvPr id="9142" name="Google Shape;9142;p3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LAET (HNSW &amp; IVF)</a:t>
            </a:r>
            <a:endParaRPr>
              <a:latin typeface="Ubuntu"/>
              <a:ea typeface="Ubuntu"/>
              <a:cs typeface="Ubuntu"/>
              <a:sym typeface="Ubuntu"/>
            </a:endParaRPr>
          </a:p>
        </p:txBody>
      </p:sp>
    </p:spTree>
  </p:cSld>
  <p:clrMapOvr>
    <a:masterClrMapping/>
  </p:clrMapOvr>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6" name="Shape 9146"/>
        <p:cNvGrpSpPr/>
        <p:nvPr/>
      </p:nvGrpSpPr>
      <p:grpSpPr>
        <a:xfrm>
          <a:off x="0" y="0"/>
          <a:ext cx="0" cy="0"/>
          <a:chOff x="0" y="0"/>
          <a:chExt cx="0" cy="0"/>
        </a:xfrm>
      </p:grpSpPr>
      <p:sp>
        <p:nvSpPr>
          <p:cNvPr id="9147" name="Google Shape;9147;p3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148" name="Google Shape;9148;p328"/>
          <p:cNvSpPr/>
          <p:nvPr/>
        </p:nvSpPr>
        <p:spPr>
          <a:xfrm>
            <a:off x="7914601" y="3514548"/>
            <a:ext cx="1119900" cy="321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NDC</a:t>
            </a:r>
            <a:r>
              <a:rPr baseline="-25000" lang="en">
                <a:latin typeface="Ubuntu"/>
                <a:ea typeface="Ubuntu"/>
                <a:cs typeface="Ubuntu"/>
                <a:sym typeface="Ubuntu"/>
              </a:rPr>
              <a:t>maxRecall</a:t>
            </a:r>
            <a:endParaRPr baseline="-25000">
              <a:latin typeface="Ubuntu"/>
              <a:ea typeface="Ubuntu"/>
              <a:cs typeface="Ubuntu"/>
              <a:sym typeface="Ubuntu"/>
            </a:endParaRPr>
          </a:p>
        </p:txBody>
      </p:sp>
      <p:sp>
        <p:nvSpPr>
          <p:cNvPr id="9149" name="Google Shape;9149;p328"/>
          <p:cNvSpPr txBox="1"/>
          <p:nvPr/>
        </p:nvSpPr>
        <p:spPr>
          <a:xfrm>
            <a:off x="139425" y="2398050"/>
            <a:ext cx="3075000" cy="24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1 per query, after ?? NDC in preliminary search</a:t>
            </a:r>
            <a:endParaRPr i="1" sz="900">
              <a:solidFill>
                <a:schemeClr val="dk2"/>
              </a:solidFill>
              <a:latin typeface="Ubuntu"/>
              <a:ea typeface="Ubuntu"/>
              <a:cs typeface="Ubuntu"/>
              <a:sym typeface="Ubuntu"/>
            </a:endParaRPr>
          </a:p>
        </p:txBody>
      </p:sp>
      <p:graphicFrame>
        <p:nvGraphicFramePr>
          <p:cNvPr id="9150" name="Google Shape;9150;p328"/>
          <p:cNvGraphicFramePr/>
          <p:nvPr/>
        </p:nvGraphicFramePr>
        <p:xfrm>
          <a:off x="139417" y="2647960"/>
          <a:ext cx="3000000" cy="3000000"/>
        </p:xfrm>
        <a:graphic>
          <a:graphicData uri="http://schemas.openxmlformats.org/drawingml/2006/table">
            <a:tbl>
              <a:tblPr>
                <a:noFill/>
                <a:tableStyleId>{9FFA44F4-05DE-4323-9D07-73876B68D0FD}</a:tableStyleId>
              </a:tblPr>
              <a:tblGrid>
                <a:gridCol w="521000"/>
                <a:gridCol w="2529550"/>
              </a:tblGrid>
              <a:tr h="292500">
                <a:tc>
                  <a:txBody>
                    <a:bodyPr/>
                    <a:lstStyle/>
                    <a:p>
                      <a:pPr indent="0" lvl="0" marL="0" rtl="0" algn="ctr">
                        <a:spcBef>
                          <a:spcPts val="0"/>
                        </a:spcBef>
                        <a:spcAft>
                          <a:spcPts val="0"/>
                        </a:spcAft>
                        <a:buNone/>
                      </a:pPr>
                      <a:r>
                        <a:rPr b="1" lang="en" sz="900">
                          <a:latin typeface="Ubuntu"/>
                          <a:ea typeface="Ubuntu"/>
                          <a:cs typeface="Ubuntu"/>
                          <a:sym typeface="Ubuntu"/>
                        </a:rPr>
                        <a:t>Index</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Feature</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543250">
                <a:tc>
                  <a:txBody>
                    <a:bodyPr/>
                    <a:lstStyle/>
                    <a:p>
                      <a:pPr indent="0" lvl="0" marL="0" rtl="0" algn="ctr">
                        <a:spcBef>
                          <a:spcPts val="0"/>
                        </a:spcBef>
                        <a:spcAft>
                          <a:spcPts val="0"/>
                        </a:spcAft>
                        <a:buNone/>
                      </a:pPr>
                      <a:r>
                        <a:rPr lang="en" sz="900">
                          <a:latin typeface="Ubuntu"/>
                          <a:ea typeface="Ubuntu"/>
                          <a:cs typeface="Ubuntu"/>
                          <a:sym typeface="Ubuntu"/>
                        </a:rPr>
                        <a:t>Both</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900">
                          <a:latin typeface="Ubuntu"/>
                          <a:ea typeface="Ubuntu"/>
                          <a:cs typeface="Ubuntu"/>
                          <a:sym typeface="Ubuntu"/>
                        </a:rPr>
                        <a:t>Query dimensions</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1st nearest neighbor (D</a:t>
                      </a:r>
                      <a:r>
                        <a:rPr baseline="-25000" lang="en" sz="900">
                          <a:latin typeface="Ubuntu"/>
                          <a:ea typeface="Ubuntu"/>
                          <a:cs typeface="Ubuntu"/>
                          <a:sym typeface="Ubuntu"/>
                        </a:rPr>
                        <a:t>1</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10th </a:t>
                      </a:r>
                      <a:r>
                        <a:rPr lang="en" sz="900">
                          <a:solidFill>
                            <a:schemeClr val="dk1"/>
                          </a:solidFill>
                          <a:latin typeface="Ubuntu"/>
                          <a:ea typeface="Ubuntu"/>
                          <a:cs typeface="Ubuntu"/>
                          <a:sym typeface="Ubuntu"/>
                        </a:rPr>
                        <a:t>nearest neighbor</a:t>
                      </a:r>
                      <a:r>
                        <a:rPr lang="en" sz="900">
                          <a:latin typeface="Ubuntu"/>
                          <a:ea typeface="Ubuntu"/>
                          <a:cs typeface="Ubuntu"/>
                          <a:sym typeface="Ubuntu"/>
                        </a:rPr>
                        <a:t>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r>
              <a:tr h="548150">
                <a:tc>
                  <a:txBody>
                    <a:bodyPr/>
                    <a:lstStyle/>
                    <a:p>
                      <a:pPr indent="0" lvl="0" marL="0" rtl="0" algn="ctr">
                        <a:spcBef>
                          <a:spcPts val="0"/>
                        </a:spcBef>
                        <a:spcAft>
                          <a:spcPts val="0"/>
                        </a:spcAft>
                        <a:buNone/>
                      </a:pPr>
                      <a:r>
                        <a:rPr lang="en" sz="900">
                          <a:latin typeface="Ubuntu"/>
                          <a:ea typeface="Ubuntu"/>
                          <a:cs typeface="Ubuntu"/>
                          <a:sym typeface="Ubuntu"/>
                        </a:rPr>
                        <a:t>HNSW</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Distance to first node in the base layer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txBody>
                  <a:tcPr marT="91425" marB="91425" marR="91425" marL="91425" anchor="ctr"/>
                </a:tc>
              </a:tr>
              <a:tr h="543250">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q→Ci </a:t>
                      </a:r>
                      <a:r>
                        <a:rPr lang="en" sz="900">
                          <a:latin typeface="Ubuntu"/>
                          <a:ea typeface="Ubuntu"/>
                          <a:cs typeface="Ubuntu"/>
                          <a:sym typeface="Ubuntu"/>
                        </a:rPr>
                        <a:t>/ dist</a:t>
                      </a:r>
                      <a:r>
                        <a:rPr baseline="-25000" lang="en" sz="900">
                          <a:latin typeface="Ubuntu"/>
                          <a:ea typeface="Ubuntu"/>
                          <a:cs typeface="Ubuntu"/>
                          <a:sym typeface="Ubuntu"/>
                        </a:rPr>
                        <a:t>q→C1</a:t>
                      </a:r>
                      <a:r>
                        <a:rPr lang="en" sz="900">
                          <a:latin typeface="Ubuntu"/>
                          <a:ea typeface="Ubuntu"/>
                          <a:cs typeface="Ubuntu"/>
                          <a:sym typeface="Ubuntu"/>
                        </a:rPr>
                        <a:t> with i in {10, 20,  …, 100}</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br>
                        <a:rPr lang="en" sz="900">
                          <a:latin typeface="Ubuntu"/>
                          <a:ea typeface="Ubuntu"/>
                          <a:cs typeface="Ubuntu"/>
                          <a:sym typeface="Ubuntu"/>
                        </a:rPr>
                      </a:b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q→C1</a:t>
                      </a:r>
                      <a:endParaRPr sz="900">
                        <a:latin typeface="Ubuntu"/>
                        <a:ea typeface="Ubuntu"/>
                        <a:cs typeface="Ubuntu"/>
                        <a:sym typeface="Ubuntu"/>
                      </a:endParaRPr>
                    </a:p>
                  </a:txBody>
                  <a:tcPr marT="91425" marB="91425" marR="91425" marL="91425" anchor="ctr"/>
                </a:tc>
              </a:tr>
            </a:tbl>
          </a:graphicData>
        </a:graphic>
      </p:graphicFrame>
      <p:sp>
        <p:nvSpPr>
          <p:cNvPr id="9151" name="Google Shape;9151;p328"/>
          <p:cNvSpPr txBox="1"/>
          <p:nvPr/>
        </p:nvSpPr>
        <p:spPr>
          <a:xfrm>
            <a:off x="0" y="128674"/>
            <a:ext cx="7423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Li et al. "Learned adaptive early termination for approximate nearest neighbor search." SIGMOD 2021.</a:t>
            </a:r>
            <a:endParaRPr sz="900">
              <a:solidFill>
                <a:schemeClr val="dk2"/>
              </a:solidFill>
              <a:latin typeface="Ubuntu"/>
              <a:ea typeface="Ubuntu"/>
              <a:cs typeface="Ubuntu"/>
              <a:sym typeface="Ubuntu"/>
            </a:endParaRPr>
          </a:p>
        </p:txBody>
      </p:sp>
      <p:sp>
        <p:nvSpPr>
          <p:cNvPr id="9152" name="Google Shape;9152;p328"/>
          <p:cNvSpPr txBox="1"/>
          <p:nvPr>
            <p:ph idx="1" type="body"/>
          </p:nvPr>
        </p:nvSpPr>
        <p:spPr>
          <a:xfrm>
            <a:off x="150" y="898934"/>
            <a:ext cx="9144000" cy="441000"/>
          </a:xfrm>
          <a:prstGeom prst="rect">
            <a:avLst/>
          </a:prstGeom>
        </p:spPr>
        <p:txBody>
          <a:bodyPr anchorCtr="0" anchor="t" bIns="91425" lIns="91425" spcFirstLastPara="1" rIns="91425" wrap="square" tIns="91425">
            <a:normAutofit fontScale="92500"/>
          </a:bodyPr>
          <a:lstStyle/>
          <a:p>
            <a:pPr indent="0" lvl="0" marL="457200" rtl="0" algn="ctr">
              <a:spcBef>
                <a:spcPts val="0"/>
              </a:spcBef>
              <a:spcAft>
                <a:spcPts val="1200"/>
              </a:spcAft>
              <a:buNone/>
            </a:pPr>
            <a:r>
              <a:rPr b="1" lang="en">
                <a:solidFill>
                  <a:schemeClr val="dk1"/>
                </a:solidFill>
              </a:rPr>
              <a:t>Preliminary search </a:t>
            </a:r>
            <a:r>
              <a:rPr lang="en">
                <a:solidFill>
                  <a:schemeClr val="dk1"/>
                </a:solidFill>
              </a:rPr>
              <a:t>→ predict </a:t>
            </a:r>
            <a:r>
              <a:rPr b="1" lang="en">
                <a:solidFill>
                  <a:schemeClr val="dk1"/>
                </a:solidFill>
              </a:rPr>
              <a:t>number of distance calcs.</a:t>
            </a:r>
            <a:r>
              <a:rPr lang="en">
                <a:solidFill>
                  <a:schemeClr val="dk1"/>
                </a:solidFill>
              </a:rPr>
              <a:t> </a:t>
            </a:r>
            <a:r>
              <a:rPr b="1" lang="en">
                <a:solidFill>
                  <a:schemeClr val="dk1"/>
                </a:solidFill>
              </a:rPr>
              <a:t>(ndc)</a:t>
            </a:r>
            <a:r>
              <a:rPr lang="en">
                <a:solidFill>
                  <a:schemeClr val="dk1"/>
                </a:solidFill>
              </a:rPr>
              <a:t> to be performed </a:t>
            </a:r>
            <a:endParaRPr>
              <a:solidFill>
                <a:schemeClr val="dk1"/>
              </a:solidFill>
            </a:endParaRPr>
          </a:p>
        </p:txBody>
      </p:sp>
      <p:sp>
        <p:nvSpPr>
          <p:cNvPr id="9153" name="Google Shape;9153;p3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LAET (HNSW &amp; IVF)</a:t>
            </a:r>
            <a:endParaRPr>
              <a:latin typeface="Ubuntu"/>
              <a:ea typeface="Ubuntu"/>
              <a:cs typeface="Ubuntu"/>
              <a:sym typeface="Ubuntu"/>
            </a:endParaRPr>
          </a:p>
        </p:txBody>
      </p:sp>
    </p:spTree>
  </p:cSld>
  <p:clrMapOvr>
    <a:masterClrMapping/>
  </p:clrMapOvr>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7" name="Shape 9157"/>
        <p:cNvGrpSpPr/>
        <p:nvPr/>
      </p:nvGrpSpPr>
      <p:grpSpPr>
        <a:xfrm>
          <a:off x="0" y="0"/>
          <a:ext cx="0" cy="0"/>
          <a:chOff x="0" y="0"/>
          <a:chExt cx="0" cy="0"/>
        </a:xfrm>
      </p:grpSpPr>
      <p:sp>
        <p:nvSpPr>
          <p:cNvPr id="9158" name="Google Shape;9158;p3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159" name="Google Shape;9159;p329"/>
          <p:cNvSpPr/>
          <p:nvPr/>
        </p:nvSpPr>
        <p:spPr>
          <a:xfrm>
            <a:off x="4016412" y="3476169"/>
            <a:ext cx="16473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Predictor</a:t>
            </a:r>
            <a:endParaRPr>
              <a:latin typeface="Ubuntu"/>
              <a:ea typeface="Ubuntu"/>
              <a:cs typeface="Ubuntu"/>
              <a:sym typeface="Ubuntu"/>
            </a:endParaRPr>
          </a:p>
        </p:txBody>
      </p:sp>
      <p:sp>
        <p:nvSpPr>
          <p:cNvPr id="9160" name="Google Shape;9160;p329"/>
          <p:cNvSpPr/>
          <p:nvPr/>
        </p:nvSpPr>
        <p:spPr>
          <a:xfrm>
            <a:off x="7914601" y="3514548"/>
            <a:ext cx="1119900" cy="321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NDC</a:t>
            </a:r>
            <a:r>
              <a:rPr baseline="-25000" lang="en">
                <a:latin typeface="Ubuntu"/>
                <a:ea typeface="Ubuntu"/>
                <a:cs typeface="Ubuntu"/>
                <a:sym typeface="Ubuntu"/>
              </a:rPr>
              <a:t>maxRecall</a:t>
            </a:r>
            <a:endParaRPr baseline="-25000">
              <a:latin typeface="Ubuntu"/>
              <a:ea typeface="Ubuntu"/>
              <a:cs typeface="Ubuntu"/>
              <a:sym typeface="Ubuntu"/>
            </a:endParaRPr>
          </a:p>
        </p:txBody>
      </p:sp>
      <p:sp>
        <p:nvSpPr>
          <p:cNvPr id="9161" name="Google Shape;9161;p329"/>
          <p:cNvSpPr/>
          <p:nvPr/>
        </p:nvSpPr>
        <p:spPr>
          <a:xfrm>
            <a:off x="5970047" y="3478219"/>
            <a:ext cx="11715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Ubuntu"/>
                <a:ea typeface="Ubuntu"/>
                <a:cs typeface="Ubuntu"/>
                <a:sym typeface="Ubuntu"/>
              </a:rPr>
              <a:t>multiplier</a:t>
            </a:r>
            <a:endParaRPr>
              <a:solidFill>
                <a:schemeClr val="dk1"/>
              </a:solidFill>
              <a:latin typeface="Ubuntu"/>
              <a:ea typeface="Ubuntu"/>
              <a:cs typeface="Ubuntu"/>
              <a:sym typeface="Ubuntu"/>
            </a:endParaRPr>
          </a:p>
        </p:txBody>
      </p:sp>
      <p:sp>
        <p:nvSpPr>
          <p:cNvPr id="9162" name="Google Shape;9162;p329"/>
          <p:cNvSpPr txBox="1"/>
          <p:nvPr/>
        </p:nvSpPr>
        <p:spPr>
          <a:xfrm>
            <a:off x="139425" y="2398050"/>
            <a:ext cx="3075000" cy="24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1 per query, after ?? NDC in preliminary search</a:t>
            </a:r>
            <a:endParaRPr i="1" sz="900">
              <a:solidFill>
                <a:schemeClr val="dk2"/>
              </a:solidFill>
              <a:latin typeface="Ubuntu"/>
              <a:ea typeface="Ubuntu"/>
              <a:cs typeface="Ubuntu"/>
              <a:sym typeface="Ubuntu"/>
            </a:endParaRPr>
          </a:p>
        </p:txBody>
      </p:sp>
      <p:cxnSp>
        <p:nvCxnSpPr>
          <p:cNvPr id="9163" name="Google Shape;9163;p329"/>
          <p:cNvCxnSpPr>
            <a:stCxn id="9159" idx="3"/>
            <a:endCxn id="9161" idx="1"/>
          </p:cNvCxnSpPr>
          <p:nvPr/>
        </p:nvCxnSpPr>
        <p:spPr>
          <a:xfrm>
            <a:off x="5663712" y="3672969"/>
            <a:ext cx="306300" cy="2100"/>
          </a:xfrm>
          <a:prstGeom prst="straightConnector1">
            <a:avLst/>
          </a:prstGeom>
          <a:noFill/>
          <a:ln cap="flat" cmpd="sng" w="19050">
            <a:solidFill>
              <a:schemeClr val="dk2"/>
            </a:solidFill>
            <a:prstDash val="solid"/>
            <a:round/>
            <a:headEnd len="med" w="med" type="none"/>
            <a:tailEnd len="med" w="med" type="stealth"/>
          </a:ln>
        </p:spPr>
      </p:cxnSp>
      <p:cxnSp>
        <p:nvCxnSpPr>
          <p:cNvPr id="9164" name="Google Shape;9164;p329"/>
          <p:cNvCxnSpPr>
            <a:stCxn id="9161" idx="3"/>
            <a:endCxn id="9160" idx="1"/>
          </p:cNvCxnSpPr>
          <p:nvPr/>
        </p:nvCxnSpPr>
        <p:spPr>
          <a:xfrm>
            <a:off x="7141547" y="3675019"/>
            <a:ext cx="773100" cy="0"/>
          </a:xfrm>
          <a:prstGeom prst="straightConnector1">
            <a:avLst/>
          </a:prstGeom>
          <a:noFill/>
          <a:ln cap="flat" cmpd="sng" w="19050">
            <a:solidFill>
              <a:schemeClr val="dk2"/>
            </a:solidFill>
            <a:prstDash val="solid"/>
            <a:round/>
            <a:headEnd len="med" w="med" type="none"/>
            <a:tailEnd len="med" w="med" type="stealth"/>
          </a:ln>
        </p:spPr>
      </p:cxnSp>
      <p:cxnSp>
        <p:nvCxnSpPr>
          <p:cNvPr id="9165" name="Google Shape;9165;p329"/>
          <p:cNvCxnSpPr>
            <a:endCxn id="9159" idx="1"/>
          </p:cNvCxnSpPr>
          <p:nvPr/>
        </p:nvCxnSpPr>
        <p:spPr>
          <a:xfrm flipH="1" rot="10800000">
            <a:off x="3197412" y="3672969"/>
            <a:ext cx="819000" cy="6600"/>
          </a:xfrm>
          <a:prstGeom prst="straightConnector1">
            <a:avLst/>
          </a:prstGeom>
          <a:noFill/>
          <a:ln cap="flat" cmpd="sng" w="19050">
            <a:solidFill>
              <a:schemeClr val="dk2"/>
            </a:solidFill>
            <a:prstDash val="solid"/>
            <a:round/>
            <a:headEnd len="med" w="med" type="none"/>
            <a:tailEnd len="med" w="med" type="stealth"/>
          </a:ln>
        </p:spPr>
      </p:cxnSp>
      <p:graphicFrame>
        <p:nvGraphicFramePr>
          <p:cNvPr id="9166" name="Google Shape;9166;p329"/>
          <p:cNvGraphicFramePr/>
          <p:nvPr/>
        </p:nvGraphicFramePr>
        <p:xfrm>
          <a:off x="139417" y="2647960"/>
          <a:ext cx="3000000" cy="3000000"/>
        </p:xfrm>
        <a:graphic>
          <a:graphicData uri="http://schemas.openxmlformats.org/drawingml/2006/table">
            <a:tbl>
              <a:tblPr>
                <a:noFill/>
                <a:tableStyleId>{9FFA44F4-05DE-4323-9D07-73876B68D0FD}</a:tableStyleId>
              </a:tblPr>
              <a:tblGrid>
                <a:gridCol w="521000"/>
                <a:gridCol w="2529550"/>
              </a:tblGrid>
              <a:tr h="292500">
                <a:tc>
                  <a:txBody>
                    <a:bodyPr/>
                    <a:lstStyle/>
                    <a:p>
                      <a:pPr indent="0" lvl="0" marL="0" rtl="0" algn="ctr">
                        <a:spcBef>
                          <a:spcPts val="0"/>
                        </a:spcBef>
                        <a:spcAft>
                          <a:spcPts val="0"/>
                        </a:spcAft>
                        <a:buNone/>
                      </a:pPr>
                      <a:r>
                        <a:rPr b="1" lang="en" sz="900">
                          <a:latin typeface="Ubuntu"/>
                          <a:ea typeface="Ubuntu"/>
                          <a:cs typeface="Ubuntu"/>
                          <a:sym typeface="Ubuntu"/>
                        </a:rPr>
                        <a:t>Index</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Feature</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543250">
                <a:tc>
                  <a:txBody>
                    <a:bodyPr/>
                    <a:lstStyle/>
                    <a:p>
                      <a:pPr indent="0" lvl="0" marL="0" rtl="0" algn="ctr">
                        <a:spcBef>
                          <a:spcPts val="0"/>
                        </a:spcBef>
                        <a:spcAft>
                          <a:spcPts val="0"/>
                        </a:spcAft>
                        <a:buNone/>
                      </a:pPr>
                      <a:r>
                        <a:rPr lang="en" sz="900">
                          <a:latin typeface="Ubuntu"/>
                          <a:ea typeface="Ubuntu"/>
                          <a:cs typeface="Ubuntu"/>
                          <a:sym typeface="Ubuntu"/>
                        </a:rPr>
                        <a:t>Both</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900">
                          <a:latin typeface="Ubuntu"/>
                          <a:ea typeface="Ubuntu"/>
                          <a:cs typeface="Ubuntu"/>
                          <a:sym typeface="Ubuntu"/>
                        </a:rPr>
                        <a:t>Query dimensions</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1st nearest neighbor (D</a:t>
                      </a:r>
                      <a:r>
                        <a:rPr baseline="-25000" lang="en" sz="900">
                          <a:latin typeface="Ubuntu"/>
                          <a:ea typeface="Ubuntu"/>
                          <a:cs typeface="Ubuntu"/>
                          <a:sym typeface="Ubuntu"/>
                        </a:rPr>
                        <a:t>1</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10th </a:t>
                      </a:r>
                      <a:r>
                        <a:rPr lang="en" sz="900">
                          <a:solidFill>
                            <a:schemeClr val="dk1"/>
                          </a:solidFill>
                          <a:latin typeface="Ubuntu"/>
                          <a:ea typeface="Ubuntu"/>
                          <a:cs typeface="Ubuntu"/>
                          <a:sym typeface="Ubuntu"/>
                        </a:rPr>
                        <a:t>nearest neighbor</a:t>
                      </a:r>
                      <a:r>
                        <a:rPr lang="en" sz="900">
                          <a:latin typeface="Ubuntu"/>
                          <a:ea typeface="Ubuntu"/>
                          <a:cs typeface="Ubuntu"/>
                          <a:sym typeface="Ubuntu"/>
                        </a:rPr>
                        <a:t>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r>
              <a:tr h="548150">
                <a:tc>
                  <a:txBody>
                    <a:bodyPr/>
                    <a:lstStyle/>
                    <a:p>
                      <a:pPr indent="0" lvl="0" marL="0" rtl="0" algn="ctr">
                        <a:spcBef>
                          <a:spcPts val="0"/>
                        </a:spcBef>
                        <a:spcAft>
                          <a:spcPts val="0"/>
                        </a:spcAft>
                        <a:buNone/>
                      </a:pPr>
                      <a:r>
                        <a:rPr lang="en" sz="900">
                          <a:latin typeface="Ubuntu"/>
                          <a:ea typeface="Ubuntu"/>
                          <a:cs typeface="Ubuntu"/>
                          <a:sym typeface="Ubuntu"/>
                        </a:rPr>
                        <a:t>HNSW</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Distance to first node in the base layer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txBody>
                  <a:tcPr marT="91425" marB="91425" marR="91425" marL="91425" anchor="ctr"/>
                </a:tc>
              </a:tr>
              <a:tr h="543250">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q→Ci </a:t>
                      </a:r>
                      <a:r>
                        <a:rPr lang="en" sz="900">
                          <a:latin typeface="Ubuntu"/>
                          <a:ea typeface="Ubuntu"/>
                          <a:cs typeface="Ubuntu"/>
                          <a:sym typeface="Ubuntu"/>
                        </a:rPr>
                        <a:t>/ dist</a:t>
                      </a:r>
                      <a:r>
                        <a:rPr baseline="-25000" lang="en" sz="900">
                          <a:latin typeface="Ubuntu"/>
                          <a:ea typeface="Ubuntu"/>
                          <a:cs typeface="Ubuntu"/>
                          <a:sym typeface="Ubuntu"/>
                        </a:rPr>
                        <a:t>q→C1</a:t>
                      </a:r>
                      <a:r>
                        <a:rPr lang="en" sz="900">
                          <a:latin typeface="Ubuntu"/>
                          <a:ea typeface="Ubuntu"/>
                          <a:cs typeface="Ubuntu"/>
                          <a:sym typeface="Ubuntu"/>
                        </a:rPr>
                        <a:t> with i in {10, 20,  …, 100}</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br>
                        <a:rPr lang="en" sz="900">
                          <a:latin typeface="Ubuntu"/>
                          <a:ea typeface="Ubuntu"/>
                          <a:cs typeface="Ubuntu"/>
                          <a:sym typeface="Ubuntu"/>
                        </a:rPr>
                      </a:b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q→C1</a:t>
                      </a:r>
                      <a:endParaRPr sz="900">
                        <a:latin typeface="Ubuntu"/>
                        <a:ea typeface="Ubuntu"/>
                        <a:cs typeface="Ubuntu"/>
                        <a:sym typeface="Ubuntu"/>
                      </a:endParaRPr>
                    </a:p>
                  </a:txBody>
                  <a:tcPr marT="91425" marB="91425" marR="91425" marL="91425" anchor="ctr"/>
                </a:tc>
              </a:tr>
            </a:tbl>
          </a:graphicData>
        </a:graphic>
      </p:graphicFrame>
      <p:sp>
        <p:nvSpPr>
          <p:cNvPr id="9167" name="Google Shape;9167;p329"/>
          <p:cNvSpPr txBox="1"/>
          <p:nvPr/>
        </p:nvSpPr>
        <p:spPr>
          <a:xfrm>
            <a:off x="0" y="128674"/>
            <a:ext cx="7423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Li et al. "Learned adaptive early termination for approximate nearest neighbor search." SIGMOD 2021.</a:t>
            </a:r>
            <a:endParaRPr sz="900">
              <a:solidFill>
                <a:schemeClr val="dk2"/>
              </a:solidFill>
              <a:latin typeface="Ubuntu"/>
              <a:ea typeface="Ubuntu"/>
              <a:cs typeface="Ubuntu"/>
              <a:sym typeface="Ubuntu"/>
            </a:endParaRPr>
          </a:p>
        </p:txBody>
      </p:sp>
      <p:sp>
        <p:nvSpPr>
          <p:cNvPr id="9168" name="Google Shape;9168;p329"/>
          <p:cNvSpPr txBox="1"/>
          <p:nvPr>
            <p:ph idx="1" type="body"/>
          </p:nvPr>
        </p:nvSpPr>
        <p:spPr>
          <a:xfrm>
            <a:off x="150" y="898934"/>
            <a:ext cx="9144000" cy="441000"/>
          </a:xfrm>
          <a:prstGeom prst="rect">
            <a:avLst/>
          </a:prstGeom>
        </p:spPr>
        <p:txBody>
          <a:bodyPr anchorCtr="0" anchor="t" bIns="91425" lIns="91425" spcFirstLastPara="1" rIns="91425" wrap="square" tIns="91425">
            <a:normAutofit fontScale="92500"/>
          </a:bodyPr>
          <a:lstStyle/>
          <a:p>
            <a:pPr indent="0" lvl="0" marL="457200" rtl="0" algn="ctr">
              <a:spcBef>
                <a:spcPts val="0"/>
              </a:spcBef>
              <a:spcAft>
                <a:spcPts val="1200"/>
              </a:spcAft>
              <a:buNone/>
            </a:pPr>
            <a:r>
              <a:rPr b="1" lang="en">
                <a:solidFill>
                  <a:schemeClr val="dk1"/>
                </a:solidFill>
              </a:rPr>
              <a:t>Preliminary search </a:t>
            </a:r>
            <a:r>
              <a:rPr lang="en">
                <a:solidFill>
                  <a:schemeClr val="dk1"/>
                </a:solidFill>
              </a:rPr>
              <a:t>→ predict </a:t>
            </a:r>
            <a:r>
              <a:rPr b="1" lang="en">
                <a:solidFill>
                  <a:schemeClr val="dk1"/>
                </a:solidFill>
              </a:rPr>
              <a:t>number of distance calcs.</a:t>
            </a:r>
            <a:r>
              <a:rPr lang="en">
                <a:solidFill>
                  <a:schemeClr val="dk1"/>
                </a:solidFill>
              </a:rPr>
              <a:t> </a:t>
            </a:r>
            <a:r>
              <a:rPr b="1" lang="en">
                <a:solidFill>
                  <a:schemeClr val="dk1"/>
                </a:solidFill>
              </a:rPr>
              <a:t>(ndc)</a:t>
            </a:r>
            <a:r>
              <a:rPr lang="en">
                <a:solidFill>
                  <a:schemeClr val="dk1"/>
                </a:solidFill>
              </a:rPr>
              <a:t> to be performed </a:t>
            </a:r>
            <a:endParaRPr>
              <a:solidFill>
                <a:schemeClr val="dk1"/>
              </a:solidFill>
            </a:endParaRPr>
          </a:p>
        </p:txBody>
      </p:sp>
      <p:sp>
        <p:nvSpPr>
          <p:cNvPr id="9169" name="Google Shape;9169;p3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LAET (HNSW &amp; IVF)</a:t>
            </a:r>
            <a:endParaRPr>
              <a:latin typeface="Ubuntu"/>
              <a:ea typeface="Ubuntu"/>
              <a:cs typeface="Ubuntu"/>
              <a:sym typeface="Ubuntu"/>
            </a:endParaRPr>
          </a:p>
        </p:txBody>
      </p:sp>
    </p:spTree>
  </p:cSld>
  <p:clrMapOvr>
    <a:masterClrMapping/>
  </p:clrMapOvr>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3" name="Shape 9173"/>
        <p:cNvGrpSpPr/>
        <p:nvPr/>
      </p:nvGrpSpPr>
      <p:grpSpPr>
        <a:xfrm>
          <a:off x="0" y="0"/>
          <a:ext cx="0" cy="0"/>
          <a:chOff x="0" y="0"/>
          <a:chExt cx="0" cy="0"/>
        </a:xfrm>
      </p:grpSpPr>
      <p:sp>
        <p:nvSpPr>
          <p:cNvPr id="9174" name="Google Shape;9174;p3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175" name="Google Shape;9175;p330"/>
          <p:cNvSpPr/>
          <p:nvPr/>
        </p:nvSpPr>
        <p:spPr>
          <a:xfrm>
            <a:off x="4016412" y="3476169"/>
            <a:ext cx="16473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Predictor</a:t>
            </a:r>
            <a:endParaRPr>
              <a:latin typeface="Ubuntu"/>
              <a:ea typeface="Ubuntu"/>
              <a:cs typeface="Ubuntu"/>
              <a:sym typeface="Ubuntu"/>
            </a:endParaRPr>
          </a:p>
        </p:txBody>
      </p:sp>
      <p:sp>
        <p:nvSpPr>
          <p:cNvPr id="9176" name="Google Shape;9176;p330"/>
          <p:cNvSpPr/>
          <p:nvPr/>
        </p:nvSpPr>
        <p:spPr>
          <a:xfrm>
            <a:off x="7914601" y="3514548"/>
            <a:ext cx="1119900" cy="321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NDC</a:t>
            </a:r>
            <a:r>
              <a:rPr baseline="-25000" lang="en">
                <a:latin typeface="Ubuntu"/>
                <a:ea typeface="Ubuntu"/>
                <a:cs typeface="Ubuntu"/>
                <a:sym typeface="Ubuntu"/>
              </a:rPr>
              <a:t>maxRecall</a:t>
            </a:r>
            <a:endParaRPr baseline="-25000">
              <a:latin typeface="Ubuntu"/>
              <a:ea typeface="Ubuntu"/>
              <a:cs typeface="Ubuntu"/>
              <a:sym typeface="Ubuntu"/>
            </a:endParaRPr>
          </a:p>
        </p:txBody>
      </p:sp>
      <p:sp>
        <p:nvSpPr>
          <p:cNvPr id="9177" name="Google Shape;9177;p330"/>
          <p:cNvSpPr/>
          <p:nvPr/>
        </p:nvSpPr>
        <p:spPr>
          <a:xfrm>
            <a:off x="5970047" y="3478219"/>
            <a:ext cx="11715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Ubuntu"/>
                <a:ea typeface="Ubuntu"/>
                <a:cs typeface="Ubuntu"/>
                <a:sym typeface="Ubuntu"/>
              </a:rPr>
              <a:t>multiplier</a:t>
            </a:r>
            <a:endParaRPr>
              <a:solidFill>
                <a:schemeClr val="accent4"/>
              </a:solidFill>
              <a:latin typeface="Ubuntu"/>
              <a:ea typeface="Ubuntu"/>
              <a:cs typeface="Ubuntu"/>
              <a:sym typeface="Ubuntu"/>
            </a:endParaRPr>
          </a:p>
        </p:txBody>
      </p:sp>
      <p:sp>
        <p:nvSpPr>
          <p:cNvPr id="9178" name="Google Shape;9178;p330"/>
          <p:cNvSpPr txBox="1"/>
          <p:nvPr/>
        </p:nvSpPr>
        <p:spPr>
          <a:xfrm>
            <a:off x="139425" y="2398050"/>
            <a:ext cx="3075000" cy="24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1 per query, after ?? NDC in preliminary search</a:t>
            </a:r>
            <a:endParaRPr i="1" sz="900">
              <a:solidFill>
                <a:schemeClr val="dk2"/>
              </a:solidFill>
              <a:latin typeface="Ubuntu"/>
              <a:ea typeface="Ubuntu"/>
              <a:cs typeface="Ubuntu"/>
              <a:sym typeface="Ubuntu"/>
            </a:endParaRPr>
          </a:p>
        </p:txBody>
      </p:sp>
      <p:cxnSp>
        <p:nvCxnSpPr>
          <p:cNvPr id="9179" name="Google Shape;9179;p330"/>
          <p:cNvCxnSpPr>
            <a:stCxn id="9175" idx="3"/>
            <a:endCxn id="9177" idx="1"/>
          </p:cNvCxnSpPr>
          <p:nvPr/>
        </p:nvCxnSpPr>
        <p:spPr>
          <a:xfrm>
            <a:off x="5663712" y="3672969"/>
            <a:ext cx="306300" cy="2100"/>
          </a:xfrm>
          <a:prstGeom prst="straightConnector1">
            <a:avLst/>
          </a:prstGeom>
          <a:noFill/>
          <a:ln cap="flat" cmpd="sng" w="19050">
            <a:solidFill>
              <a:schemeClr val="dk2"/>
            </a:solidFill>
            <a:prstDash val="solid"/>
            <a:round/>
            <a:headEnd len="med" w="med" type="none"/>
            <a:tailEnd len="med" w="med" type="stealth"/>
          </a:ln>
        </p:spPr>
      </p:cxnSp>
      <p:cxnSp>
        <p:nvCxnSpPr>
          <p:cNvPr id="9180" name="Google Shape;9180;p330"/>
          <p:cNvCxnSpPr>
            <a:stCxn id="9177" idx="3"/>
            <a:endCxn id="9176" idx="1"/>
          </p:cNvCxnSpPr>
          <p:nvPr/>
        </p:nvCxnSpPr>
        <p:spPr>
          <a:xfrm>
            <a:off x="7141547" y="3675019"/>
            <a:ext cx="773100" cy="0"/>
          </a:xfrm>
          <a:prstGeom prst="straightConnector1">
            <a:avLst/>
          </a:prstGeom>
          <a:noFill/>
          <a:ln cap="flat" cmpd="sng" w="19050">
            <a:solidFill>
              <a:schemeClr val="dk2"/>
            </a:solidFill>
            <a:prstDash val="solid"/>
            <a:round/>
            <a:headEnd len="med" w="med" type="none"/>
            <a:tailEnd len="med" w="med" type="stealth"/>
          </a:ln>
        </p:spPr>
      </p:cxnSp>
      <p:cxnSp>
        <p:nvCxnSpPr>
          <p:cNvPr id="9181" name="Google Shape;9181;p330"/>
          <p:cNvCxnSpPr>
            <a:endCxn id="9175" idx="1"/>
          </p:cNvCxnSpPr>
          <p:nvPr/>
        </p:nvCxnSpPr>
        <p:spPr>
          <a:xfrm flipH="1" rot="10800000">
            <a:off x="3197412" y="3672969"/>
            <a:ext cx="819000" cy="6600"/>
          </a:xfrm>
          <a:prstGeom prst="straightConnector1">
            <a:avLst/>
          </a:prstGeom>
          <a:noFill/>
          <a:ln cap="flat" cmpd="sng" w="19050">
            <a:solidFill>
              <a:schemeClr val="dk2"/>
            </a:solidFill>
            <a:prstDash val="solid"/>
            <a:round/>
            <a:headEnd len="med" w="med" type="none"/>
            <a:tailEnd len="med" w="med" type="stealth"/>
          </a:ln>
        </p:spPr>
      </p:cxnSp>
      <p:graphicFrame>
        <p:nvGraphicFramePr>
          <p:cNvPr id="9182" name="Google Shape;9182;p330"/>
          <p:cNvGraphicFramePr/>
          <p:nvPr/>
        </p:nvGraphicFramePr>
        <p:xfrm>
          <a:off x="139417" y="2647960"/>
          <a:ext cx="3000000" cy="3000000"/>
        </p:xfrm>
        <a:graphic>
          <a:graphicData uri="http://schemas.openxmlformats.org/drawingml/2006/table">
            <a:tbl>
              <a:tblPr>
                <a:noFill/>
                <a:tableStyleId>{9FFA44F4-05DE-4323-9D07-73876B68D0FD}</a:tableStyleId>
              </a:tblPr>
              <a:tblGrid>
                <a:gridCol w="521000"/>
                <a:gridCol w="2529550"/>
              </a:tblGrid>
              <a:tr h="292500">
                <a:tc>
                  <a:txBody>
                    <a:bodyPr/>
                    <a:lstStyle/>
                    <a:p>
                      <a:pPr indent="0" lvl="0" marL="0" rtl="0" algn="ctr">
                        <a:spcBef>
                          <a:spcPts val="0"/>
                        </a:spcBef>
                        <a:spcAft>
                          <a:spcPts val="0"/>
                        </a:spcAft>
                        <a:buNone/>
                      </a:pPr>
                      <a:r>
                        <a:rPr b="1" lang="en" sz="900">
                          <a:latin typeface="Ubuntu"/>
                          <a:ea typeface="Ubuntu"/>
                          <a:cs typeface="Ubuntu"/>
                          <a:sym typeface="Ubuntu"/>
                        </a:rPr>
                        <a:t>Index</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Feature</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543250">
                <a:tc>
                  <a:txBody>
                    <a:bodyPr/>
                    <a:lstStyle/>
                    <a:p>
                      <a:pPr indent="0" lvl="0" marL="0" rtl="0" algn="ctr">
                        <a:spcBef>
                          <a:spcPts val="0"/>
                        </a:spcBef>
                        <a:spcAft>
                          <a:spcPts val="0"/>
                        </a:spcAft>
                        <a:buNone/>
                      </a:pPr>
                      <a:r>
                        <a:rPr lang="en" sz="900">
                          <a:latin typeface="Ubuntu"/>
                          <a:ea typeface="Ubuntu"/>
                          <a:cs typeface="Ubuntu"/>
                          <a:sym typeface="Ubuntu"/>
                        </a:rPr>
                        <a:t>Both</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900">
                          <a:latin typeface="Ubuntu"/>
                          <a:ea typeface="Ubuntu"/>
                          <a:cs typeface="Ubuntu"/>
                          <a:sym typeface="Ubuntu"/>
                        </a:rPr>
                        <a:t>Query dimensions</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1st nearest neighbor (D</a:t>
                      </a:r>
                      <a:r>
                        <a:rPr baseline="-25000" lang="en" sz="900">
                          <a:latin typeface="Ubuntu"/>
                          <a:ea typeface="Ubuntu"/>
                          <a:cs typeface="Ubuntu"/>
                          <a:sym typeface="Ubuntu"/>
                        </a:rPr>
                        <a:t>1</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10th </a:t>
                      </a:r>
                      <a:r>
                        <a:rPr lang="en" sz="900">
                          <a:solidFill>
                            <a:schemeClr val="dk1"/>
                          </a:solidFill>
                          <a:latin typeface="Ubuntu"/>
                          <a:ea typeface="Ubuntu"/>
                          <a:cs typeface="Ubuntu"/>
                          <a:sym typeface="Ubuntu"/>
                        </a:rPr>
                        <a:t>nearest neighbor</a:t>
                      </a:r>
                      <a:r>
                        <a:rPr lang="en" sz="900">
                          <a:latin typeface="Ubuntu"/>
                          <a:ea typeface="Ubuntu"/>
                          <a:cs typeface="Ubuntu"/>
                          <a:sym typeface="Ubuntu"/>
                        </a:rPr>
                        <a:t>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r>
              <a:tr h="548150">
                <a:tc>
                  <a:txBody>
                    <a:bodyPr/>
                    <a:lstStyle/>
                    <a:p>
                      <a:pPr indent="0" lvl="0" marL="0" rtl="0" algn="ctr">
                        <a:spcBef>
                          <a:spcPts val="0"/>
                        </a:spcBef>
                        <a:spcAft>
                          <a:spcPts val="0"/>
                        </a:spcAft>
                        <a:buNone/>
                      </a:pPr>
                      <a:r>
                        <a:rPr lang="en" sz="900">
                          <a:latin typeface="Ubuntu"/>
                          <a:ea typeface="Ubuntu"/>
                          <a:cs typeface="Ubuntu"/>
                          <a:sym typeface="Ubuntu"/>
                        </a:rPr>
                        <a:t>HNSW</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Distance to first node in the base layer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txBody>
                  <a:tcPr marT="91425" marB="91425" marR="91425" marL="91425" anchor="ctr"/>
                </a:tc>
              </a:tr>
              <a:tr h="543250">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q→Ci </a:t>
                      </a:r>
                      <a:r>
                        <a:rPr lang="en" sz="900">
                          <a:latin typeface="Ubuntu"/>
                          <a:ea typeface="Ubuntu"/>
                          <a:cs typeface="Ubuntu"/>
                          <a:sym typeface="Ubuntu"/>
                        </a:rPr>
                        <a:t>/ dist</a:t>
                      </a:r>
                      <a:r>
                        <a:rPr baseline="-25000" lang="en" sz="900">
                          <a:latin typeface="Ubuntu"/>
                          <a:ea typeface="Ubuntu"/>
                          <a:cs typeface="Ubuntu"/>
                          <a:sym typeface="Ubuntu"/>
                        </a:rPr>
                        <a:t>q→C1</a:t>
                      </a:r>
                      <a:r>
                        <a:rPr lang="en" sz="900">
                          <a:latin typeface="Ubuntu"/>
                          <a:ea typeface="Ubuntu"/>
                          <a:cs typeface="Ubuntu"/>
                          <a:sym typeface="Ubuntu"/>
                        </a:rPr>
                        <a:t> with i in {10, 20,  …, 100}</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br>
                        <a:rPr lang="en" sz="900">
                          <a:latin typeface="Ubuntu"/>
                          <a:ea typeface="Ubuntu"/>
                          <a:cs typeface="Ubuntu"/>
                          <a:sym typeface="Ubuntu"/>
                        </a:rPr>
                      </a:b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q→C1</a:t>
                      </a:r>
                      <a:endParaRPr sz="900">
                        <a:latin typeface="Ubuntu"/>
                        <a:ea typeface="Ubuntu"/>
                        <a:cs typeface="Ubuntu"/>
                        <a:sym typeface="Ubuntu"/>
                      </a:endParaRPr>
                    </a:p>
                  </a:txBody>
                  <a:tcPr marT="91425" marB="91425" marR="91425" marL="91425" anchor="ctr"/>
                </a:tc>
              </a:tr>
            </a:tbl>
          </a:graphicData>
        </a:graphic>
      </p:graphicFrame>
      <p:sp>
        <p:nvSpPr>
          <p:cNvPr id="9183" name="Google Shape;9183;p330"/>
          <p:cNvSpPr txBox="1"/>
          <p:nvPr/>
        </p:nvSpPr>
        <p:spPr>
          <a:xfrm>
            <a:off x="0" y="128674"/>
            <a:ext cx="7423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Li et al. "Learned adaptive early termination for approximate nearest neighbor search." SIGMOD 2021.</a:t>
            </a:r>
            <a:endParaRPr sz="900">
              <a:solidFill>
                <a:schemeClr val="dk2"/>
              </a:solidFill>
              <a:latin typeface="Ubuntu"/>
              <a:ea typeface="Ubuntu"/>
              <a:cs typeface="Ubuntu"/>
              <a:sym typeface="Ubuntu"/>
            </a:endParaRPr>
          </a:p>
        </p:txBody>
      </p:sp>
      <p:sp>
        <p:nvSpPr>
          <p:cNvPr id="9184" name="Google Shape;9184;p330"/>
          <p:cNvSpPr txBox="1"/>
          <p:nvPr>
            <p:ph idx="1" type="body"/>
          </p:nvPr>
        </p:nvSpPr>
        <p:spPr>
          <a:xfrm>
            <a:off x="150" y="898934"/>
            <a:ext cx="9144000" cy="441000"/>
          </a:xfrm>
          <a:prstGeom prst="rect">
            <a:avLst/>
          </a:prstGeom>
        </p:spPr>
        <p:txBody>
          <a:bodyPr anchorCtr="0" anchor="t" bIns="91425" lIns="91425" spcFirstLastPara="1" rIns="91425" wrap="square" tIns="91425">
            <a:normAutofit fontScale="92500"/>
          </a:bodyPr>
          <a:lstStyle/>
          <a:p>
            <a:pPr indent="0" lvl="0" marL="457200" rtl="0" algn="ctr">
              <a:spcBef>
                <a:spcPts val="0"/>
              </a:spcBef>
              <a:spcAft>
                <a:spcPts val="1200"/>
              </a:spcAft>
              <a:buNone/>
            </a:pPr>
            <a:r>
              <a:rPr b="1" lang="en">
                <a:solidFill>
                  <a:schemeClr val="dk1"/>
                </a:solidFill>
              </a:rPr>
              <a:t>Preliminary search </a:t>
            </a:r>
            <a:r>
              <a:rPr lang="en">
                <a:solidFill>
                  <a:schemeClr val="dk1"/>
                </a:solidFill>
              </a:rPr>
              <a:t>→ predict </a:t>
            </a:r>
            <a:r>
              <a:rPr b="1" lang="en">
                <a:solidFill>
                  <a:schemeClr val="dk1"/>
                </a:solidFill>
              </a:rPr>
              <a:t>number of distance calcs.</a:t>
            </a:r>
            <a:r>
              <a:rPr lang="en">
                <a:solidFill>
                  <a:schemeClr val="dk1"/>
                </a:solidFill>
              </a:rPr>
              <a:t> </a:t>
            </a:r>
            <a:r>
              <a:rPr b="1" lang="en">
                <a:solidFill>
                  <a:schemeClr val="dk1"/>
                </a:solidFill>
              </a:rPr>
              <a:t>(ndc)</a:t>
            </a:r>
            <a:r>
              <a:rPr lang="en">
                <a:solidFill>
                  <a:schemeClr val="dk1"/>
                </a:solidFill>
              </a:rPr>
              <a:t> to be performed </a:t>
            </a:r>
            <a:endParaRPr>
              <a:solidFill>
                <a:schemeClr val="dk1"/>
              </a:solidFill>
            </a:endParaRPr>
          </a:p>
        </p:txBody>
      </p:sp>
      <p:sp>
        <p:nvSpPr>
          <p:cNvPr id="9185" name="Google Shape;9185;p3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LAET (HNSW &amp; IVF)</a:t>
            </a:r>
            <a:endParaRPr>
              <a:latin typeface="Ubuntu"/>
              <a:ea typeface="Ubuntu"/>
              <a:cs typeface="Ubuntu"/>
              <a:sym typeface="Ubuntu"/>
            </a:endParaRPr>
          </a:p>
        </p:txBody>
      </p:sp>
      <p:sp>
        <p:nvSpPr>
          <p:cNvPr id="9186" name="Google Shape;9186;p330"/>
          <p:cNvSpPr txBox="1"/>
          <p:nvPr/>
        </p:nvSpPr>
        <p:spPr>
          <a:xfrm>
            <a:off x="4213100" y="4088886"/>
            <a:ext cx="4688400" cy="32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4"/>
                </a:solidFill>
                <a:latin typeface="Ubuntu"/>
                <a:ea typeface="Ubuntu"/>
                <a:cs typeface="Ubuntu"/>
                <a:sym typeface="Ubuntu"/>
              </a:rPr>
              <a:t>Tune for each recall target!</a:t>
            </a:r>
            <a:endParaRPr b="1" sz="1800">
              <a:solidFill>
                <a:schemeClr val="accent4"/>
              </a:solidFill>
              <a:latin typeface="Ubuntu"/>
              <a:ea typeface="Ubuntu"/>
              <a:cs typeface="Ubuntu"/>
              <a:sym typeface="Ubuntu"/>
            </a:endParaRPr>
          </a:p>
        </p:txBody>
      </p:sp>
      <p:cxnSp>
        <p:nvCxnSpPr>
          <p:cNvPr id="9187" name="Google Shape;9187;p330"/>
          <p:cNvCxnSpPr>
            <a:endCxn id="9186" idx="0"/>
          </p:cNvCxnSpPr>
          <p:nvPr/>
        </p:nvCxnSpPr>
        <p:spPr>
          <a:xfrm>
            <a:off x="6555800" y="3871686"/>
            <a:ext cx="1500" cy="217200"/>
          </a:xfrm>
          <a:prstGeom prst="straightConnector1">
            <a:avLst/>
          </a:prstGeom>
          <a:noFill/>
          <a:ln cap="flat" cmpd="sng" w="19050">
            <a:solidFill>
              <a:schemeClr val="accent4"/>
            </a:solidFill>
            <a:prstDash val="solid"/>
            <a:round/>
            <a:headEnd len="med" w="med" type="none"/>
            <a:tailEnd len="med" w="med" type="triangle"/>
          </a:ln>
        </p:spPr>
      </p:cxnSp>
    </p:spTree>
  </p:cSld>
  <p:clrMapOvr>
    <a:masterClrMapping/>
  </p:clrMapOvr>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1" name="Shape 9191"/>
        <p:cNvGrpSpPr/>
        <p:nvPr/>
      </p:nvGrpSpPr>
      <p:grpSpPr>
        <a:xfrm>
          <a:off x="0" y="0"/>
          <a:ext cx="0" cy="0"/>
          <a:chOff x="0" y="0"/>
          <a:chExt cx="0" cy="0"/>
        </a:xfrm>
      </p:grpSpPr>
      <p:pic>
        <p:nvPicPr>
          <p:cNvPr id="9192" name="Google Shape;9192;p331"/>
          <p:cNvPicPr preferRelativeResize="0"/>
          <p:nvPr/>
        </p:nvPicPr>
        <p:blipFill>
          <a:blip r:embed="rId3">
            <a:alphaModFix/>
          </a:blip>
          <a:stretch>
            <a:fillRect/>
          </a:stretch>
        </p:blipFill>
        <p:spPr>
          <a:xfrm>
            <a:off x="4223425" y="1555497"/>
            <a:ext cx="4813451" cy="1927162"/>
          </a:xfrm>
          <a:prstGeom prst="rect">
            <a:avLst/>
          </a:prstGeom>
          <a:noFill/>
          <a:ln>
            <a:noFill/>
          </a:ln>
        </p:spPr>
      </p:pic>
      <p:sp>
        <p:nvSpPr>
          <p:cNvPr id="9193" name="Google Shape;9193;p3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194" name="Google Shape;9194;p331"/>
          <p:cNvSpPr/>
          <p:nvPr/>
        </p:nvSpPr>
        <p:spPr>
          <a:xfrm>
            <a:off x="4016412" y="3476169"/>
            <a:ext cx="16473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Predictor</a:t>
            </a:r>
            <a:endParaRPr>
              <a:latin typeface="Ubuntu"/>
              <a:ea typeface="Ubuntu"/>
              <a:cs typeface="Ubuntu"/>
              <a:sym typeface="Ubuntu"/>
            </a:endParaRPr>
          </a:p>
        </p:txBody>
      </p:sp>
      <p:sp>
        <p:nvSpPr>
          <p:cNvPr id="9195" name="Google Shape;9195;p331"/>
          <p:cNvSpPr/>
          <p:nvPr/>
        </p:nvSpPr>
        <p:spPr>
          <a:xfrm>
            <a:off x="7914601" y="3514548"/>
            <a:ext cx="1119900" cy="321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NDC</a:t>
            </a:r>
            <a:r>
              <a:rPr baseline="-25000" lang="en">
                <a:latin typeface="Ubuntu"/>
                <a:ea typeface="Ubuntu"/>
                <a:cs typeface="Ubuntu"/>
                <a:sym typeface="Ubuntu"/>
              </a:rPr>
              <a:t>maxRecall</a:t>
            </a:r>
            <a:endParaRPr baseline="-25000">
              <a:latin typeface="Ubuntu"/>
              <a:ea typeface="Ubuntu"/>
              <a:cs typeface="Ubuntu"/>
              <a:sym typeface="Ubuntu"/>
            </a:endParaRPr>
          </a:p>
        </p:txBody>
      </p:sp>
      <p:sp>
        <p:nvSpPr>
          <p:cNvPr id="9196" name="Google Shape;9196;p331"/>
          <p:cNvSpPr/>
          <p:nvPr/>
        </p:nvSpPr>
        <p:spPr>
          <a:xfrm>
            <a:off x="5970047" y="3478219"/>
            <a:ext cx="11715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Ubuntu"/>
                <a:ea typeface="Ubuntu"/>
                <a:cs typeface="Ubuntu"/>
                <a:sym typeface="Ubuntu"/>
              </a:rPr>
              <a:t>multiplier</a:t>
            </a:r>
            <a:endParaRPr>
              <a:solidFill>
                <a:schemeClr val="accent4"/>
              </a:solidFill>
              <a:latin typeface="Ubuntu"/>
              <a:ea typeface="Ubuntu"/>
              <a:cs typeface="Ubuntu"/>
              <a:sym typeface="Ubuntu"/>
            </a:endParaRPr>
          </a:p>
        </p:txBody>
      </p:sp>
      <p:sp>
        <p:nvSpPr>
          <p:cNvPr id="9197" name="Google Shape;9197;p331"/>
          <p:cNvSpPr txBox="1"/>
          <p:nvPr/>
        </p:nvSpPr>
        <p:spPr>
          <a:xfrm>
            <a:off x="139425" y="2398050"/>
            <a:ext cx="3075000" cy="24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1 per query, after ?? NDC in preliminary search</a:t>
            </a:r>
            <a:endParaRPr i="1" sz="900">
              <a:solidFill>
                <a:schemeClr val="dk2"/>
              </a:solidFill>
              <a:latin typeface="Ubuntu"/>
              <a:ea typeface="Ubuntu"/>
              <a:cs typeface="Ubuntu"/>
              <a:sym typeface="Ubuntu"/>
            </a:endParaRPr>
          </a:p>
        </p:txBody>
      </p:sp>
      <p:cxnSp>
        <p:nvCxnSpPr>
          <p:cNvPr id="9198" name="Google Shape;9198;p331"/>
          <p:cNvCxnSpPr>
            <a:stCxn id="9194" idx="3"/>
            <a:endCxn id="9196" idx="1"/>
          </p:cNvCxnSpPr>
          <p:nvPr/>
        </p:nvCxnSpPr>
        <p:spPr>
          <a:xfrm>
            <a:off x="5663712" y="3672969"/>
            <a:ext cx="306300" cy="2100"/>
          </a:xfrm>
          <a:prstGeom prst="straightConnector1">
            <a:avLst/>
          </a:prstGeom>
          <a:noFill/>
          <a:ln cap="flat" cmpd="sng" w="19050">
            <a:solidFill>
              <a:schemeClr val="dk2"/>
            </a:solidFill>
            <a:prstDash val="solid"/>
            <a:round/>
            <a:headEnd len="med" w="med" type="none"/>
            <a:tailEnd len="med" w="med" type="stealth"/>
          </a:ln>
        </p:spPr>
      </p:cxnSp>
      <p:cxnSp>
        <p:nvCxnSpPr>
          <p:cNvPr id="9199" name="Google Shape;9199;p331"/>
          <p:cNvCxnSpPr>
            <a:stCxn id="9196" idx="3"/>
            <a:endCxn id="9195" idx="1"/>
          </p:cNvCxnSpPr>
          <p:nvPr/>
        </p:nvCxnSpPr>
        <p:spPr>
          <a:xfrm>
            <a:off x="7141547" y="3675019"/>
            <a:ext cx="773100" cy="0"/>
          </a:xfrm>
          <a:prstGeom prst="straightConnector1">
            <a:avLst/>
          </a:prstGeom>
          <a:noFill/>
          <a:ln cap="flat" cmpd="sng" w="19050">
            <a:solidFill>
              <a:schemeClr val="dk2"/>
            </a:solidFill>
            <a:prstDash val="solid"/>
            <a:round/>
            <a:headEnd len="med" w="med" type="none"/>
            <a:tailEnd len="med" w="med" type="stealth"/>
          </a:ln>
        </p:spPr>
      </p:cxnSp>
      <p:sp>
        <p:nvSpPr>
          <p:cNvPr id="9200" name="Google Shape;9200;p331"/>
          <p:cNvSpPr/>
          <p:nvPr/>
        </p:nvSpPr>
        <p:spPr>
          <a:xfrm>
            <a:off x="4778566" y="1479552"/>
            <a:ext cx="1734000" cy="21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Ubuntu"/>
                <a:ea typeface="Ubuntu"/>
                <a:cs typeface="Ubuntu"/>
                <a:sym typeface="Ubuntu"/>
              </a:rPr>
              <a:t>ANN(</a:t>
            </a:r>
            <a:r>
              <a:rPr b="1" lang="en" sz="1200">
                <a:solidFill>
                  <a:srgbClr val="0000FF"/>
                </a:solidFill>
                <a:latin typeface="Ubuntu"/>
                <a:ea typeface="Ubuntu"/>
                <a:cs typeface="Ubuntu"/>
                <a:sym typeface="Ubuntu"/>
              </a:rPr>
              <a:t>q1</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a:t>
            </a:r>
            <a:endParaRPr b="1" sz="1200">
              <a:latin typeface="Ubuntu"/>
              <a:ea typeface="Ubuntu"/>
              <a:cs typeface="Ubuntu"/>
              <a:sym typeface="Ubuntu"/>
            </a:endParaRPr>
          </a:p>
        </p:txBody>
      </p:sp>
      <p:cxnSp>
        <p:nvCxnSpPr>
          <p:cNvPr id="9201" name="Google Shape;9201;p331"/>
          <p:cNvCxnSpPr>
            <a:endCxn id="9194" idx="1"/>
          </p:cNvCxnSpPr>
          <p:nvPr/>
        </p:nvCxnSpPr>
        <p:spPr>
          <a:xfrm flipH="1" rot="10800000">
            <a:off x="3197412" y="3672969"/>
            <a:ext cx="819000" cy="6600"/>
          </a:xfrm>
          <a:prstGeom prst="straightConnector1">
            <a:avLst/>
          </a:prstGeom>
          <a:noFill/>
          <a:ln cap="flat" cmpd="sng" w="19050">
            <a:solidFill>
              <a:schemeClr val="dk2"/>
            </a:solidFill>
            <a:prstDash val="solid"/>
            <a:round/>
            <a:headEnd len="med" w="med" type="none"/>
            <a:tailEnd len="med" w="med" type="stealth"/>
          </a:ln>
        </p:spPr>
      </p:cxnSp>
      <p:graphicFrame>
        <p:nvGraphicFramePr>
          <p:cNvPr id="9202" name="Google Shape;9202;p331"/>
          <p:cNvGraphicFramePr/>
          <p:nvPr/>
        </p:nvGraphicFramePr>
        <p:xfrm>
          <a:off x="139417" y="2647960"/>
          <a:ext cx="3000000" cy="3000000"/>
        </p:xfrm>
        <a:graphic>
          <a:graphicData uri="http://schemas.openxmlformats.org/drawingml/2006/table">
            <a:tbl>
              <a:tblPr>
                <a:noFill/>
                <a:tableStyleId>{9FFA44F4-05DE-4323-9D07-73876B68D0FD}</a:tableStyleId>
              </a:tblPr>
              <a:tblGrid>
                <a:gridCol w="521000"/>
                <a:gridCol w="2529550"/>
              </a:tblGrid>
              <a:tr h="292500">
                <a:tc>
                  <a:txBody>
                    <a:bodyPr/>
                    <a:lstStyle/>
                    <a:p>
                      <a:pPr indent="0" lvl="0" marL="0" rtl="0" algn="ctr">
                        <a:spcBef>
                          <a:spcPts val="0"/>
                        </a:spcBef>
                        <a:spcAft>
                          <a:spcPts val="0"/>
                        </a:spcAft>
                        <a:buNone/>
                      </a:pPr>
                      <a:r>
                        <a:rPr b="1" lang="en" sz="900">
                          <a:latin typeface="Ubuntu"/>
                          <a:ea typeface="Ubuntu"/>
                          <a:cs typeface="Ubuntu"/>
                          <a:sym typeface="Ubuntu"/>
                        </a:rPr>
                        <a:t>Index</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Feature</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543250">
                <a:tc>
                  <a:txBody>
                    <a:bodyPr/>
                    <a:lstStyle/>
                    <a:p>
                      <a:pPr indent="0" lvl="0" marL="0" rtl="0" algn="ctr">
                        <a:spcBef>
                          <a:spcPts val="0"/>
                        </a:spcBef>
                        <a:spcAft>
                          <a:spcPts val="0"/>
                        </a:spcAft>
                        <a:buNone/>
                      </a:pPr>
                      <a:r>
                        <a:rPr lang="en" sz="900">
                          <a:latin typeface="Ubuntu"/>
                          <a:ea typeface="Ubuntu"/>
                          <a:cs typeface="Ubuntu"/>
                          <a:sym typeface="Ubuntu"/>
                        </a:rPr>
                        <a:t>Both</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900">
                          <a:latin typeface="Ubuntu"/>
                          <a:ea typeface="Ubuntu"/>
                          <a:cs typeface="Ubuntu"/>
                          <a:sym typeface="Ubuntu"/>
                        </a:rPr>
                        <a:t>Query dimensions</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1st nearest neighbor (D</a:t>
                      </a:r>
                      <a:r>
                        <a:rPr baseline="-25000" lang="en" sz="900">
                          <a:latin typeface="Ubuntu"/>
                          <a:ea typeface="Ubuntu"/>
                          <a:cs typeface="Ubuntu"/>
                          <a:sym typeface="Ubuntu"/>
                        </a:rPr>
                        <a:t>1</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10th </a:t>
                      </a:r>
                      <a:r>
                        <a:rPr lang="en" sz="900">
                          <a:solidFill>
                            <a:schemeClr val="dk1"/>
                          </a:solidFill>
                          <a:latin typeface="Ubuntu"/>
                          <a:ea typeface="Ubuntu"/>
                          <a:cs typeface="Ubuntu"/>
                          <a:sym typeface="Ubuntu"/>
                        </a:rPr>
                        <a:t>nearest neighbor</a:t>
                      </a:r>
                      <a:r>
                        <a:rPr lang="en" sz="900">
                          <a:latin typeface="Ubuntu"/>
                          <a:ea typeface="Ubuntu"/>
                          <a:cs typeface="Ubuntu"/>
                          <a:sym typeface="Ubuntu"/>
                        </a:rPr>
                        <a:t>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r>
              <a:tr h="548150">
                <a:tc>
                  <a:txBody>
                    <a:bodyPr/>
                    <a:lstStyle/>
                    <a:p>
                      <a:pPr indent="0" lvl="0" marL="0" rtl="0" algn="ctr">
                        <a:spcBef>
                          <a:spcPts val="0"/>
                        </a:spcBef>
                        <a:spcAft>
                          <a:spcPts val="0"/>
                        </a:spcAft>
                        <a:buNone/>
                      </a:pPr>
                      <a:r>
                        <a:rPr lang="en" sz="900">
                          <a:latin typeface="Ubuntu"/>
                          <a:ea typeface="Ubuntu"/>
                          <a:cs typeface="Ubuntu"/>
                          <a:sym typeface="Ubuntu"/>
                        </a:rPr>
                        <a:t>HNSW</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Distance to first node in the base layer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txBody>
                  <a:tcPr marT="91425" marB="91425" marR="91425" marL="91425" anchor="ctr"/>
                </a:tc>
              </a:tr>
              <a:tr h="543250">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q→Ci </a:t>
                      </a:r>
                      <a:r>
                        <a:rPr lang="en" sz="900">
                          <a:latin typeface="Ubuntu"/>
                          <a:ea typeface="Ubuntu"/>
                          <a:cs typeface="Ubuntu"/>
                          <a:sym typeface="Ubuntu"/>
                        </a:rPr>
                        <a:t>/ dist</a:t>
                      </a:r>
                      <a:r>
                        <a:rPr baseline="-25000" lang="en" sz="900">
                          <a:latin typeface="Ubuntu"/>
                          <a:ea typeface="Ubuntu"/>
                          <a:cs typeface="Ubuntu"/>
                          <a:sym typeface="Ubuntu"/>
                        </a:rPr>
                        <a:t>q→C1</a:t>
                      </a:r>
                      <a:r>
                        <a:rPr lang="en" sz="900">
                          <a:latin typeface="Ubuntu"/>
                          <a:ea typeface="Ubuntu"/>
                          <a:cs typeface="Ubuntu"/>
                          <a:sym typeface="Ubuntu"/>
                        </a:rPr>
                        <a:t> with i in {10, 20,  …, 100}</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br>
                        <a:rPr lang="en" sz="900">
                          <a:latin typeface="Ubuntu"/>
                          <a:ea typeface="Ubuntu"/>
                          <a:cs typeface="Ubuntu"/>
                          <a:sym typeface="Ubuntu"/>
                        </a:rPr>
                      </a:b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q→C1</a:t>
                      </a:r>
                      <a:endParaRPr sz="900">
                        <a:latin typeface="Ubuntu"/>
                        <a:ea typeface="Ubuntu"/>
                        <a:cs typeface="Ubuntu"/>
                        <a:sym typeface="Ubuntu"/>
                      </a:endParaRPr>
                    </a:p>
                  </a:txBody>
                  <a:tcPr marT="91425" marB="91425" marR="91425" marL="91425" anchor="ctr"/>
                </a:tc>
              </a:tr>
            </a:tbl>
          </a:graphicData>
        </a:graphic>
      </p:graphicFrame>
      <p:sp>
        <p:nvSpPr>
          <p:cNvPr id="9203" name="Google Shape;9203;p331"/>
          <p:cNvSpPr txBox="1"/>
          <p:nvPr/>
        </p:nvSpPr>
        <p:spPr>
          <a:xfrm>
            <a:off x="0" y="128674"/>
            <a:ext cx="7423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Li et al. "Learned adaptive early termination for approximate nearest neighbor search." SIGMOD 2021.</a:t>
            </a:r>
            <a:endParaRPr sz="900">
              <a:solidFill>
                <a:schemeClr val="dk2"/>
              </a:solidFill>
              <a:latin typeface="Ubuntu"/>
              <a:ea typeface="Ubuntu"/>
              <a:cs typeface="Ubuntu"/>
              <a:sym typeface="Ubuntu"/>
            </a:endParaRPr>
          </a:p>
        </p:txBody>
      </p:sp>
      <p:sp>
        <p:nvSpPr>
          <p:cNvPr id="9204" name="Google Shape;9204;p331"/>
          <p:cNvSpPr txBox="1"/>
          <p:nvPr>
            <p:ph idx="1" type="body"/>
          </p:nvPr>
        </p:nvSpPr>
        <p:spPr>
          <a:xfrm>
            <a:off x="150" y="898934"/>
            <a:ext cx="9144000" cy="441000"/>
          </a:xfrm>
          <a:prstGeom prst="rect">
            <a:avLst/>
          </a:prstGeom>
        </p:spPr>
        <p:txBody>
          <a:bodyPr anchorCtr="0" anchor="t" bIns="91425" lIns="91425" spcFirstLastPara="1" rIns="91425" wrap="square" tIns="91425">
            <a:normAutofit fontScale="92500"/>
          </a:bodyPr>
          <a:lstStyle/>
          <a:p>
            <a:pPr indent="0" lvl="0" marL="457200" rtl="0" algn="ctr">
              <a:spcBef>
                <a:spcPts val="0"/>
              </a:spcBef>
              <a:spcAft>
                <a:spcPts val="1200"/>
              </a:spcAft>
              <a:buNone/>
            </a:pPr>
            <a:r>
              <a:rPr b="1" lang="en">
                <a:solidFill>
                  <a:schemeClr val="dk1"/>
                </a:solidFill>
              </a:rPr>
              <a:t>Preliminary search </a:t>
            </a:r>
            <a:r>
              <a:rPr lang="en">
                <a:solidFill>
                  <a:schemeClr val="dk1"/>
                </a:solidFill>
              </a:rPr>
              <a:t>→ predict </a:t>
            </a:r>
            <a:r>
              <a:rPr b="1" lang="en">
                <a:solidFill>
                  <a:schemeClr val="dk1"/>
                </a:solidFill>
              </a:rPr>
              <a:t>number of distance calcs.</a:t>
            </a:r>
            <a:r>
              <a:rPr lang="en">
                <a:solidFill>
                  <a:schemeClr val="dk1"/>
                </a:solidFill>
              </a:rPr>
              <a:t> </a:t>
            </a:r>
            <a:r>
              <a:rPr b="1" lang="en">
                <a:solidFill>
                  <a:schemeClr val="dk1"/>
                </a:solidFill>
              </a:rPr>
              <a:t>(ndc)</a:t>
            </a:r>
            <a:r>
              <a:rPr lang="en">
                <a:solidFill>
                  <a:schemeClr val="dk1"/>
                </a:solidFill>
              </a:rPr>
              <a:t> to be performed </a:t>
            </a:r>
            <a:endParaRPr>
              <a:solidFill>
                <a:schemeClr val="dk1"/>
              </a:solidFill>
            </a:endParaRPr>
          </a:p>
        </p:txBody>
      </p:sp>
      <p:sp>
        <p:nvSpPr>
          <p:cNvPr id="9205" name="Google Shape;9205;p3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LAET (HNSW &amp; IVF)</a:t>
            </a:r>
            <a:endParaRPr>
              <a:latin typeface="Ubuntu"/>
              <a:ea typeface="Ubuntu"/>
              <a:cs typeface="Ubuntu"/>
              <a:sym typeface="Ubuntu"/>
            </a:endParaRPr>
          </a:p>
        </p:txBody>
      </p:sp>
      <p:sp>
        <p:nvSpPr>
          <p:cNvPr id="9206" name="Google Shape;9206;p331"/>
          <p:cNvSpPr txBox="1"/>
          <p:nvPr/>
        </p:nvSpPr>
        <p:spPr>
          <a:xfrm>
            <a:off x="4213100" y="4088886"/>
            <a:ext cx="4688400" cy="32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4"/>
                </a:solidFill>
                <a:latin typeface="Ubuntu"/>
                <a:ea typeface="Ubuntu"/>
                <a:cs typeface="Ubuntu"/>
                <a:sym typeface="Ubuntu"/>
              </a:rPr>
              <a:t>Tune for each recall target!</a:t>
            </a:r>
            <a:endParaRPr b="1" sz="1800">
              <a:solidFill>
                <a:schemeClr val="accent4"/>
              </a:solidFill>
              <a:latin typeface="Ubuntu"/>
              <a:ea typeface="Ubuntu"/>
              <a:cs typeface="Ubuntu"/>
              <a:sym typeface="Ubuntu"/>
            </a:endParaRPr>
          </a:p>
        </p:txBody>
      </p:sp>
      <p:cxnSp>
        <p:nvCxnSpPr>
          <p:cNvPr id="9207" name="Google Shape;9207;p331"/>
          <p:cNvCxnSpPr>
            <a:endCxn id="9206" idx="0"/>
          </p:cNvCxnSpPr>
          <p:nvPr/>
        </p:nvCxnSpPr>
        <p:spPr>
          <a:xfrm>
            <a:off x="6555800" y="3871686"/>
            <a:ext cx="1500" cy="217200"/>
          </a:xfrm>
          <a:prstGeom prst="straightConnector1">
            <a:avLst/>
          </a:prstGeom>
          <a:noFill/>
          <a:ln cap="flat" cmpd="sng" w="19050">
            <a:solidFill>
              <a:schemeClr val="accent4"/>
            </a:solidFill>
            <a:prstDash val="solid"/>
            <a:round/>
            <a:headEnd len="med" w="med" type="none"/>
            <a:tailEnd len="med" w="med" type="triangle"/>
          </a:ln>
        </p:spPr>
      </p:cxnSp>
    </p:spTree>
  </p:cSld>
  <p:clrMapOvr>
    <a:masterClrMapping/>
  </p:clrMapOvr>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1" name="Shape 9211"/>
        <p:cNvGrpSpPr/>
        <p:nvPr/>
      </p:nvGrpSpPr>
      <p:grpSpPr>
        <a:xfrm>
          <a:off x="0" y="0"/>
          <a:ext cx="0" cy="0"/>
          <a:chOff x="0" y="0"/>
          <a:chExt cx="0" cy="0"/>
        </a:xfrm>
      </p:grpSpPr>
      <p:pic>
        <p:nvPicPr>
          <p:cNvPr id="9212" name="Google Shape;9212;p332"/>
          <p:cNvPicPr preferRelativeResize="0"/>
          <p:nvPr/>
        </p:nvPicPr>
        <p:blipFill>
          <a:blip r:embed="rId3">
            <a:alphaModFix/>
          </a:blip>
          <a:stretch>
            <a:fillRect/>
          </a:stretch>
        </p:blipFill>
        <p:spPr>
          <a:xfrm>
            <a:off x="4223425" y="1555497"/>
            <a:ext cx="4813451" cy="1927162"/>
          </a:xfrm>
          <a:prstGeom prst="rect">
            <a:avLst/>
          </a:prstGeom>
          <a:noFill/>
          <a:ln>
            <a:noFill/>
          </a:ln>
        </p:spPr>
      </p:pic>
      <p:sp>
        <p:nvSpPr>
          <p:cNvPr id="9213" name="Google Shape;9213;p3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214" name="Google Shape;9214;p332"/>
          <p:cNvSpPr/>
          <p:nvPr/>
        </p:nvSpPr>
        <p:spPr>
          <a:xfrm>
            <a:off x="4016412" y="3476169"/>
            <a:ext cx="16473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Predictor</a:t>
            </a:r>
            <a:endParaRPr>
              <a:latin typeface="Ubuntu"/>
              <a:ea typeface="Ubuntu"/>
              <a:cs typeface="Ubuntu"/>
              <a:sym typeface="Ubuntu"/>
            </a:endParaRPr>
          </a:p>
        </p:txBody>
      </p:sp>
      <p:sp>
        <p:nvSpPr>
          <p:cNvPr id="9215" name="Google Shape;9215;p332"/>
          <p:cNvSpPr/>
          <p:nvPr/>
        </p:nvSpPr>
        <p:spPr>
          <a:xfrm>
            <a:off x="7914601" y="3514548"/>
            <a:ext cx="1119900" cy="321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NDC</a:t>
            </a:r>
            <a:r>
              <a:rPr baseline="-25000" lang="en">
                <a:latin typeface="Ubuntu"/>
                <a:ea typeface="Ubuntu"/>
                <a:cs typeface="Ubuntu"/>
                <a:sym typeface="Ubuntu"/>
              </a:rPr>
              <a:t>maxRecall</a:t>
            </a:r>
            <a:endParaRPr baseline="-25000">
              <a:latin typeface="Ubuntu"/>
              <a:ea typeface="Ubuntu"/>
              <a:cs typeface="Ubuntu"/>
              <a:sym typeface="Ubuntu"/>
            </a:endParaRPr>
          </a:p>
        </p:txBody>
      </p:sp>
      <p:sp>
        <p:nvSpPr>
          <p:cNvPr id="9216" name="Google Shape;9216;p332"/>
          <p:cNvSpPr/>
          <p:nvPr/>
        </p:nvSpPr>
        <p:spPr>
          <a:xfrm>
            <a:off x="5970047" y="3478219"/>
            <a:ext cx="11715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Ubuntu"/>
                <a:ea typeface="Ubuntu"/>
                <a:cs typeface="Ubuntu"/>
                <a:sym typeface="Ubuntu"/>
              </a:rPr>
              <a:t>multiplier</a:t>
            </a:r>
            <a:endParaRPr>
              <a:solidFill>
                <a:schemeClr val="accent4"/>
              </a:solidFill>
              <a:latin typeface="Ubuntu"/>
              <a:ea typeface="Ubuntu"/>
              <a:cs typeface="Ubuntu"/>
              <a:sym typeface="Ubuntu"/>
            </a:endParaRPr>
          </a:p>
        </p:txBody>
      </p:sp>
      <p:sp>
        <p:nvSpPr>
          <p:cNvPr id="9217" name="Google Shape;9217;p332"/>
          <p:cNvSpPr txBox="1"/>
          <p:nvPr/>
        </p:nvSpPr>
        <p:spPr>
          <a:xfrm>
            <a:off x="139425" y="2398050"/>
            <a:ext cx="3075000" cy="24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1 per query, after ?? NDC in preliminary search</a:t>
            </a:r>
            <a:endParaRPr i="1" sz="900">
              <a:solidFill>
                <a:schemeClr val="dk2"/>
              </a:solidFill>
              <a:latin typeface="Ubuntu"/>
              <a:ea typeface="Ubuntu"/>
              <a:cs typeface="Ubuntu"/>
              <a:sym typeface="Ubuntu"/>
            </a:endParaRPr>
          </a:p>
        </p:txBody>
      </p:sp>
      <p:cxnSp>
        <p:nvCxnSpPr>
          <p:cNvPr id="9218" name="Google Shape;9218;p332"/>
          <p:cNvCxnSpPr>
            <a:stCxn id="9214" idx="3"/>
            <a:endCxn id="9216" idx="1"/>
          </p:cNvCxnSpPr>
          <p:nvPr/>
        </p:nvCxnSpPr>
        <p:spPr>
          <a:xfrm>
            <a:off x="5663712" y="3672969"/>
            <a:ext cx="306300" cy="2100"/>
          </a:xfrm>
          <a:prstGeom prst="straightConnector1">
            <a:avLst/>
          </a:prstGeom>
          <a:noFill/>
          <a:ln cap="flat" cmpd="sng" w="19050">
            <a:solidFill>
              <a:schemeClr val="dk2"/>
            </a:solidFill>
            <a:prstDash val="solid"/>
            <a:round/>
            <a:headEnd len="med" w="med" type="none"/>
            <a:tailEnd len="med" w="med" type="stealth"/>
          </a:ln>
        </p:spPr>
      </p:cxnSp>
      <p:cxnSp>
        <p:nvCxnSpPr>
          <p:cNvPr id="9219" name="Google Shape;9219;p332"/>
          <p:cNvCxnSpPr>
            <a:stCxn id="9216" idx="3"/>
            <a:endCxn id="9215" idx="1"/>
          </p:cNvCxnSpPr>
          <p:nvPr/>
        </p:nvCxnSpPr>
        <p:spPr>
          <a:xfrm>
            <a:off x="7141547" y="3675019"/>
            <a:ext cx="773100" cy="0"/>
          </a:xfrm>
          <a:prstGeom prst="straightConnector1">
            <a:avLst/>
          </a:prstGeom>
          <a:noFill/>
          <a:ln cap="flat" cmpd="sng" w="19050">
            <a:solidFill>
              <a:schemeClr val="dk2"/>
            </a:solidFill>
            <a:prstDash val="solid"/>
            <a:round/>
            <a:headEnd len="med" w="med" type="none"/>
            <a:tailEnd len="med" w="med" type="stealth"/>
          </a:ln>
        </p:spPr>
      </p:cxnSp>
      <p:sp>
        <p:nvSpPr>
          <p:cNvPr id="9220" name="Google Shape;9220;p332"/>
          <p:cNvSpPr/>
          <p:nvPr/>
        </p:nvSpPr>
        <p:spPr>
          <a:xfrm>
            <a:off x="4778566" y="1479552"/>
            <a:ext cx="1734000" cy="21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Ubuntu"/>
                <a:ea typeface="Ubuntu"/>
                <a:cs typeface="Ubuntu"/>
                <a:sym typeface="Ubuntu"/>
              </a:rPr>
              <a:t>ANN(</a:t>
            </a:r>
            <a:r>
              <a:rPr b="1" lang="en" sz="1200">
                <a:solidFill>
                  <a:srgbClr val="0000FF"/>
                </a:solidFill>
                <a:latin typeface="Ubuntu"/>
                <a:ea typeface="Ubuntu"/>
                <a:cs typeface="Ubuntu"/>
                <a:sym typeface="Ubuntu"/>
              </a:rPr>
              <a:t>q1</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a:t>
            </a:r>
            <a:endParaRPr b="1" sz="1200">
              <a:latin typeface="Ubuntu"/>
              <a:ea typeface="Ubuntu"/>
              <a:cs typeface="Ubuntu"/>
              <a:sym typeface="Ubuntu"/>
            </a:endParaRPr>
          </a:p>
        </p:txBody>
      </p:sp>
      <p:cxnSp>
        <p:nvCxnSpPr>
          <p:cNvPr id="9221" name="Google Shape;9221;p332"/>
          <p:cNvCxnSpPr>
            <a:endCxn id="9214" idx="1"/>
          </p:cNvCxnSpPr>
          <p:nvPr/>
        </p:nvCxnSpPr>
        <p:spPr>
          <a:xfrm flipH="1" rot="10800000">
            <a:off x="3197412" y="3672969"/>
            <a:ext cx="819000" cy="6600"/>
          </a:xfrm>
          <a:prstGeom prst="straightConnector1">
            <a:avLst/>
          </a:prstGeom>
          <a:noFill/>
          <a:ln cap="flat" cmpd="sng" w="19050">
            <a:solidFill>
              <a:schemeClr val="dk2"/>
            </a:solidFill>
            <a:prstDash val="solid"/>
            <a:round/>
            <a:headEnd len="med" w="med" type="none"/>
            <a:tailEnd len="med" w="med" type="stealth"/>
          </a:ln>
        </p:spPr>
      </p:cxnSp>
      <p:graphicFrame>
        <p:nvGraphicFramePr>
          <p:cNvPr id="9222" name="Google Shape;9222;p332"/>
          <p:cNvGraphicFramePr/>
          <p:nvPr/>
        </p:nvGraphicFramePr>
        <p:xfrm>
          <a:off x="139417" y="2647960"/>
          <a:ext cx="3000000" cy="3000000"/>
        </p:xfrm>
        <a:graphic>
          <a:graphicData uri="http://schemas.openxmlformats.org/drawingml/2006/table">
            <a:tbl>
              <a:tblPr>
                <a:noFill/>
                <a:tableStyleId>{9FFA44F4-05DE-4323-9D07-73876B68D0FD}</a:tableStyleId>
              </a:tblPr>
              <a:tblGrid>
                <a:gridCol w="521000"/>
                <a:gridCol w="2529550"/>
              </a:tblGrid>
              <a:tr h="292500">
                <a:tc>
                  <a:txBody>
                    <a:bodyPr/>
                    <a:lstStyle/>
                    <a:p>
                      <a:pPr indent="0" lvl="0" marL="0" rtl="0" algn="ctr">
                        <a:spcBef>
                          <a:spcPts val="0"/>
                        </a:spcBef>
                        <a:spcAft>
                          <a:spcPts val="0"/>
                        </a:spcAft>
                        <a:buNone/>
                      </a:pPr>
                      <a:r>
                        <a:rPr b="1" lang="en" sz="900">
                          <a:latin typeface="Ubuntu"/>
                          <a:ea typeface="Ubuntu"/>
                          <a:cs typeface="Ubuntu"/>
                          <a:sym typeface="Ubuntu"/>
                        </a:rPr>
                        <a:t>Index</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Feature</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543250">
                <a:tc>
                  <a:txBody>
                    <a:bodyPr/>
                    <a:lstStyle/>
                    <a:p>
                      <a:pPr indent="0" lvl="0" marL="0" rtl="0" algn="ctr">
                        <a:spcBef>
                          <a:spcPts val="0"/>
                        </a:spcBef>
                        <a:spcAft>
                          <a:spcPts val="0"/>
                        </a:spcAft>
                        <a:buNone/>
                      </a:pPr>
                      <a:r>
                        <a:rPr lang="en" sz="900">
                          <a:latin typeface="Ubuntu"/>
                          <a:ea typeface="Ubuntu"/>
                          <a:cs typeface="Ubuntu"/>
                          <a:sym typeface="Ubuntu"/>
                        </a:rPr>
                        <a:t>Both</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900">
                          <a:latin typeface="Ubuntu"/>
                          <a:ea typeface="Ubuntu"/>
                          <a:cs typeface="Ubuntu"/>
                          <a:sym typeface="Ubuntu"/>
                        </a:rPr>
                        <a:t>Query dimensions</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1st nearest neighbor (D</a:t>
                      </a:r>
                      <a:r>
                        <a:rPr baseline="-25000" lang="en" sz="900">
                          <a:latin typeface="Ubuntu"/>
                          <a:ea typeface="Ubuntu"/>
                          <a:cs typeface="Ubuntu"/>
                          <a:sym typeface="Ubuntu"/>
                        </a:rPr>
                        <a:t>1</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10th </a:t>
                      </a:r>
                      <a:r>
                        <a:rPr lang="en" sz="900">
                          <a:solidFill>
                            <a:schemeClr val="dk1"/>
                          </a:solidFill>
                          <a:latin typeface="Ubuntu"/>
                          <a:ea typeface="Ubuntu"/>
                          <a:cs typeface="Ubuntu"/>
                          <a:sym typeface="Ubuntu"/>
                        </a:rPr>
                        <a:t>nearest neighbor</a:t>
                      </a:r>
                      <a:r>
                        <a:rPr lang="en" sz="900">
                          <a:latin typeface="Ubuntu"/>
                          <a:ea typeface="Ubuntu"/>
                          <a:cs typeface="Ubuntu"/>
                          <a:sym typeface="Ubuntu"/>
                        </a:rPr>
                        <a:t>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r>
              <a:tr h="548150">
                <a:tc>
                  <a:txBody>
                    <a:bodyPr/>
                    <a:lstStyle/>
                    <a:p>
                      <a:pPr indent="0" lvl="0" marL="0" rtl="0" algn="ctr">
                        <a:spcBef>
                          <a:spcPts val="0"/>
                        </a:spcBef>
                        <a:spcAft>
                          <a:spcPts val="0"/>
                        </a:spcAft>
                        <a:buNone/>
                      </a:pPr>
                      <a:r>
                        <a:rPr lang="en" sz="900">
                          <a:latin typeface="Ubuntu"/>
                          <a:ea typeface="Ubuntu"/>
                          <a:cs typeface="Ubuntu"/>
                          <a:sym typeface="Ubuntu"/>
                        </a:rPr>
                        <a:t>HNSW</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Distance to first node in the base layer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txBody>
                  <a:tcPr marT="91425" marB="91425" marR="91425" marL="91425" anchor="ctr"/>
                </a:tc>
              </a:tr>
              <a:tr h="543250">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q→Ci </a:t>
                      </a:r>
                      <a:r>
                        <a:rPr lang="en" sz="900">
                          <a:latin typeface="Ubuntu"/>
                          <a:ea typeface="Ubuntu"/>
                          <a:cs typeface="Ubuntu"/>
                          <a:sym typeface="Ubuntu"/>
                        </a:rPr>
                        <a:t>/ dist</a:t>
                      </a:r>
                      <a:r>
                        <a:rPr baseline="-25000" lang="en" sz="900">
                          <a:latin typeface="Ubuntu"/>
                          <a:ea typeface="Ubuntu"/>
                          <a:cs typeface="Ubuntu"/>
                          <a:sym typeface="Ubuntu"/>
                        </a:rPr>
                        <a:t>q→C1</a:t>
                      </a:r>
                      <a:r>
                        <a:rPr lang="en" sz="900">
                          <a:latin typeface="Ubuntu"/>
                          <a:ea typeface="Ubuntu"/>
                          <a:cs typeface="Ubuntu"/>
                          <a:sym typeface="Ubuntu"/>
                        </a:rPr>
                        <a:t> with i in {10, 20,  …, 100}</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br>
                        <a:rPr lang="en" sz="900">
                          <a:latin typeface="Ubuntu"/>
                          <a:ea typeface="Ubuntu"/>
                          <a:cs typeface="Ubuntu"/>
                          <a:sym typeface="Ubuntu"/>
                        </a:rPr>
                      </a:b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q→C1</a:t>
                      </a:r>
                      <a:endParaRPr sz="900">
                        <a:latin typeface="Ubuntu"/>
                        <a:ea typeface="Ubuntu"/>
                        <a:cs typeface="Ubuntu"/>
                        <a:sym typeface="Ubuntu"/>
                      </a:endParaRPr>
                    </a:p>
                  </a:txBody>
                  <a:tcPr marT="91425" marB="91425" marR="91425" marL="91425" anchor="ctr"/>
                </a:tc>
              </a:tr>
            </a:tbl>
          </a:graphicData>
        </a:graphic>
      </p:graphicFrame>
      <p:sp>
        <p:nvSpPr>
          <p:cNvPr id="9223" name="Google Shape;9223;p332"/>
          <p:cNvSpPr txBox="1"/>
          <p:nvPr/>
        </p:nvSpPr>
        <p:spPr>
          <a:xfrm>
            <a:off x="0" y="128674"/>
            <a:ext cx="7423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Li et al. "Learned adaptive early termination for approximate nearest neighbor search." SIGMOD 2021.</a:t>
            </a:r>
            <a:endParaRPr sz="900">
              <a:solidFill>
                <a:schemeClr val="dk2"/>
              </a:solidFill>
              <a:latin typeface="Ubuntu"/>
              <a:ea typeface="Ubuntu"/>
              <a:cs typeface="Ubuntu"/>
              <a:sym typeface="Ubuntu"/>
            </a:endParaRPr>
          </a:p>
        </p:txBody>
      </p:sp>
      <p:sp>
        <p:nvSpPr>
          <p:cNvPr id="9224" name="Google Shape;9224;p332"/>
          <p:cNvSpPr/>
          <p:nvPr/>
        </p:nvSpPr>
        <p:spPr>
          <a:xfrm>
            <a:off x="4823850" y="2630498"/>
            <a:ext cx="205800" cy="363300"/>
          </a:xfrm>
          <a:prstGeom prst="ellipse">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25" name="Google Shape;9225;p332"/>
          <p:cNvSpPr txBox="1"/>
          <p:nvPr/>
        </p:nvSpPr>
        <p:spPr>
          <a:xfrm>
            <a:off x="5469744" y="2649133"/>
            <a:ext cx="2470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Ubuntu"/>
                <a:ea typeface="Ubuntu"/>
                <a:cs typeface="Ubuntu"/>
                <a:sym typeface="Ubuntu"/>
              </a:rPr>
              <a:t>Preliminary search</a:t>
            </a:r>
            <a:endParaRPr b="1" sz="800">
              <a:solidFill>
                <a:schemeClr val="dk1"/>
              </a:solidFill>
              <a:latin typeface="Ubuntu"/>
              <a:ea typeface="Ubuntu"/>
              <a:cs typeface="Ubuntu"/>
              <a:sym typeface="Ubuntu"/>
            </a:endParaRPr>
          </a:p>
        </p:txBody>
      </p:sp>
      <p:cxnSp>
        <p:nvCxnSpPr>
          <p:cNvPr id="9226" name="Google Shape;9226;p332"/>
          <p:cNvCxnSpPr>
            <a:stCxn id="9224" idx="6"/>
            <a:endCxn id="9225" idx="1"/>
          </p:cNvCxnSpPr>
          <p:nvPr/>
        </p:nvCxnSpPr>
        <p:spPr>
          <a:xfrm flipH="1" rot="10800000">
            <a:off x="5029650" y="2809748"/>
            <a:ext cx="440100" cy="2400"/>
          </a:xfrm>
          <a:prstGeom prst="straightConnector1">
            <a:avLst/>
          </a:prstGeom>
          <a:noFill/>
          <a:ln cap="flat" cmpd="sng" w="19050">
            <a:solidFill>
              <a:schemeClr val="dk1"/>
            </a:solidFill>
            <a:prstDash val="dot"/>
            <a:round/>
            <a:headEnd len="med" w="med" type="none"/>
            <a:tailEnd len="med" w="med" type="none"/>
          </a:ln>
        </p:spPr>
      </p:cxnSp>
      <p:sp>
        <p:nvSpPr>
          <p:cNvPr id="9227" name="Google Shape;9227;p332"/>
          <p:cNvSpPr txBox="1"/>
          <p:nvPr>
            <p:ph idx="1" type="body"/>
          </p:nvPr>
        </p:nvSpPr>
        <p:spPr>
          <a:xfrm>
            <a:off x="150" y="898934"/>
            <a:ext cx="9144000" cy="441000"/>
          </a:xfrm>
          <a:prstGeom prst="rect">
            <a:avLst/>
          </a:prstGeom>
        </p:spPr>
        <p:txBody>
          <a:bodyPr anchorCtr="0" anchor="t" bIns="91425" lIns="91425" spcFirstLastPara="1" rIns="91425" wrap="square" tIns="91425">
            <a:normAutofit fontScale="92500"/>
          </a:bodyPr>
          <a:lstStyle/>
          <a:p>
            <a:pPr indent="0" lvl="0" marL="457200" rtl="0" algn="ctr">
              <a:spcBef>
                <a:spcPts val="0"/>
              </a:spcBef>
              <a:spcAft>
                <a:spcPts val="1200"/>
              </a:spcAft>
              <a:buNone/>
            </a:pPr>
            <a:r>
              <a:rPr b="1" lang="en">
                <a:solidFill>
                  <a:schemeClr val="dk1"/>
                </a:solidFill>
              </a:rPr>
              <a:t>Preliminary search </a:t>
            </a:r>
            <a:r>
              <a:rPr lang="en">
                <a:solidFill>
                  <a:schemeClr val="dk1"/>
                </a:solidFill>
              </a:rPr>
              <a:t>→ predict </a:t>
            </a:r>
            <a:r>
              <a:rPr b="1" lang="en">
                <a:solidFill>
                  <a:schemeClr val="dk1"/>
                </a:solidFill>
              </a:rPr>
              <a:t>number of distance calcs.</a:t>
            </a:r>
            <a:r>
              <a:rPr lang="en">
                <a:solidFill>
                  <a:schemeClr val="dk1"/>
                </a:solidFill>
              </a:rPr>
              <a:t> </a:t>
            </a:r>
            <a:r>
              <a:rPr b="1" lang="en">
                <a:solidFill>
                  <a:schemeClr val="dk1"/>
                </a:solidFill>
              </a:rPr>
              <a:t>(ndc)</a:t>
            </a:r>
            <a:r>
              <a:rPr lang="en">
                <a:solidFill>
                  <a:schemeClr val="dk1"/>
                </a:solidFill>
              </a:rPr>
              <a:t> to be performed </a:t>
            </a:r>
            <a:endParaRPr>
              <a:solidFill>
                <a:schemeClr val="dk1"/>
              </a:solidFill>
            </a:endParaRPr>
          </a:p>
        </p:txBody>
      </p:sp>
      <p:sp>
        <p:nvSpPr>
          <p:cNvPr id="9228" name="Google Shape;9228;p3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LAET (HNSW &amp; IVF)</a:t>
            </a:r>
            <a:endParaRPr>
              <a:latin typeface="Ubuntu"/>
              <a:ea typeface="Ubuntu"/>
              <a:cs typeface="Ubuntu"/>
              <a:sym typeface="Ubuntu"/>
            </a:endParaRPr>
          </a:p>
        </p:txBody>
      </p:sp>
      <p:sp>
        <p:nvSpPr>
          <p:cNvPr id="9229" name="Google Shape;9229;p332"/>
          <p:cNvSpPr txBox="1"/>
          <p:nvPr/>
        </p:nvSpPr>
        <p:spPr>
          <a:xfrm>
            <a:off x="4213100" y="4088886"/>
            <a:ext cx="4688400" cy="32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4"/>
                </a:solidFill>
                <a:latin typeface="Ubuntu"/>
                <a:ea typeface="Ubuntu"/>
                <a:cs typeface="Ubuntu"/>
                <a:sym typeface="Ubuntu"/>
              </a:rPr>
              <a:t>Tune for each recall target!</a:t>
            </a:r>
            <a:endParaRPr b="1" sz="1800">
              <a:solidFill>
                <a:schemeClr val="accent4"/>
              </a:solidFill>
              <a:latin typeface="Ubuntu"/>
              <a:ea typeface="Ubuntu"/>
              <a:cs typeface="Ubuntu"/>
              <a:sym typeface="Ubuntu"/>
            </a:endParaRPr>
          </a:p>
        </p:txBody>
      </p:sp>
      <p:cxnSp>
        <p:nvCxnSpPr>
          <p:cNvPr id="9230" name="Google Shape;9230;p332"/>
          <p:cNvCxnSpPr>
            <a:endCxn id="9229" idx="0"/>
          </p:cNvCxnSpPr>
          <p:nvPr/>
        </p:nvCxnSpPr>
        <p:spPr>
          <a:xfrm>
            <a:off x="6555800" y="3871686"/>
            <a:ext cx="1500" cy="217200"/>
          </a:xfrm>
          <a:prstGeom prst="straightConnector1">
            <a:avLst/>
          </a:prstGeom>
          <a:noFill/>
          <a:ln cap="flat" cmpd="sng" w="19050">
            <a:solidFill>
              <a:schemeClr val="accent4"/>
            </a:solidFill>
            <a:prstDash val="solid"/>
            <a:round/>
            <a:headEnd len="med" w="med" type="none"/>
            <a:tailEnd len="med" w="med" type="triangle"/>
          </a:ln>
        </p:spPr>
      </p:cxnSp>
    </p:spTree>
  </p:cSld>
  <p:clrMapOvr>
    <a:masterClrMapping/>
  </p:clrMapOvr>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4" name="Shape 9234"/>
        <p:cNvGrpSpPr/>
        <p:nvPr/>
      </p:nvGrpSpPr>
      <p:grpSpPr>
        <a:xfrm>
          <a:off x="0" y="0"/>
          <a:ext cx="0" cy="0"/>
          <a:chOff x="0" y="0"/>
          <a:chExt cx="0" cy="0"/>
        </a:xfrm>
      </p:grpSpPr>
      <p:pic>
        <p:nvPicPr>
          <p:cNvPr id="9235" name="Google Shape;9235;p333"/>
          <p:cNvPicPr preferRelativeResize="0"/>
          <p:nvPr/>
        </p:nvPicPr>
        <p:blipFill>
          <a:blip r:embed="rId3">
            <a:alphaModFix/>
          </a:blip>
          <a:stretch>
            <a:fillRect/>
          </a:stretch>
        </p:blipFill>
        <p:spPr>
          <a:xfrm>
            <a:off x="4223425" y="1555497"/>
            <a:ext cx="4813451" cy="1927162"/>
          </a:xfrm>
          <a:prstGeom prst="rect">
            <a:avLst/>
          </a:prstGeom>
          <a:noFill/>
          <a:ln>
            <a:noFill/>
          </a:ln>
        </p:spPr>
      </p:pic>
      <p:sp>
        <p:nvSpPr>
          <p:cNvPr id="9236" name="Google Shape;9236;p3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237" name="Google Shape;9237;p333"/>
          <p:cNvSpPr/>
          <p:nvPr/>
        </p:nvSpPr>
        <p:spPr>
          <a:xfrm>
            <a:off x="4016412" y="3476169"/>
            <a:ext cx="16473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Predictor</a:t>
            </a:r>
            <a:endParaRPr>
              <a:latin typeface="Ubuntu"/>
              <a:ea typeface="Ubuntu"/>
              <a:cs typeface="Ubuntu"/>
              <a:sym typeface="Ubuntu"/>
            </a:endParaRPr>
          </a:p>
        </p:txBody>
      </p:sp>
      <p:sp>
        <p:nvSpPr>
          <p:cNvPr id="9238" name="Google Shape;9238;p333"/>
          <p:cNvSpPr/>
          <p:nvPr/>
        </p:nvSpPr>
        <p:spPr>
          <a:xfrm>
            <a:off x="7914601" y="3514548"/>
            <a:ext cx="1119900" cy="321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NDC</a:t>
            </a:r>
            <a:r>
              <a:rPr baseline="-25000" lang="en">
                <a:latin typeface="Ubuntu"/>
                <a:ea typeface="Ubuntu"/>
                <a:cs typeface="Ubuntu"/>
                <a:sym typeface="Ubuntu"/>
              </a:rPr>
              <a:t>maxRecall</a:t>
            </a:r>
            <a:endParaRPr baseline="-25000">
              <a:latin typeface="Ubuntu"/>
              <a:ea typeface="Ubuntu"/>
              <a:cs typeface="Ubuntu"/>
              <a:sym typeface="Ubuntu"/>
            </a:endParaRPr>
          </a:p>
        </p:txBody>
      </p:sp>
      <p:sp>
        <p:nvSpPr>
          <p:cNvPr id="9239" name="Google Shape;9239;p333"/>
          <p:cNvSpPr/>
          <p:nvPr/>
        </p:nvSpPr>
        <p:spPr>
          <a:xfrm>
            <a:off x="5970047" y="3478219"/>
            <a:ext cx="11715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Ubuntu"/>
                <a:ea typeface="Ubuntu"/>
                <a:cs typeface="Ubuntu"/>
                <a:sym typeface="Ubuntu"/>
              </a:rPr>
              <a:t>multiplier</a:t>
            </a:r>
            <a:endParaRPr>
              <a:solidFill>
                <a:schemeClr val="accent4"/>
              </a:solidFill>
              <a:latin typeface="Ubuntu"/>
              <a:ea typeface="Ubuntu"/>
              <a:cs typeface="Ubuntu"/>
              <a:sym typeface="Ubuntu"/>
            </a:endParaRPr>
          </a:p>
        </p:txBody>
      </p:sp>
      <p:sp>
        <p:nvSpPr>
          <p:cNvPr id="9240" name="Google Shape;9240;p333"/>
          <p:cNvSpPr txBox="1"/>
          <p:nvPr/>
        </p:nvSpPr>
        <p:spPr>
          <a:xfrm>
            <a:off x="139425" y="2398050"/>
            <a:ext cx="3075000" cy="24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1 per query, after ?? NDC in preliminary search</a:t>
            </a:r>
            <a:endParaRPr i="1" sz="900">
              <a:solidFill>
                <a:schemeClr val="dk2"/>
              </a:solidFill>
              <a:latin typeface="Ubuntu"/>
              <a:ea typeface="Ubuntu"/>
              <a:cs typeface="Ubuntu"/>
              <a:sym typeface="Ubuntu"/>
            </a:endParaRPr>
          </a:p>
        </p:txBody>
      </p:sp>
      <p:cxnSp>
        <p:nvCxnSpPr>
          <p:cNvPr id="9241" name="Google Shape;9241;p333"/>
          <p:cNvCxnSpPr>
            <a:stCxn id="9237" idx="3"/>
            <a:endCxn id="9239" idx="1"/>
          </p:cNvCxnSpPr>
          <p:nvPr/>
        </p:nvCxnSpPr>
        <p:spPr>
          <a:xfrm>
            <a:off x="5663712" y="3672969"/>
            <a:ext cx="306300" cy="2100"/>
          </a:xfrm>
          <a:prstGeom prst="straightConnector1">
            <a:avLst/>
          </a:prstGeom>
          <a:noFill/>
          <a:ln cap="flat" cmpd="sng" w="19050">
            <a:solidFill>
              <a:schemeClr val="dk2"/>
            </a:solidFill>
            <a:prstDash val="solid"/>
            <a:round/>
            <a:headEnd len="med" w="med" type="none"/>
            <a:tailEnd len="med" w="med" type="stealth"/>
          </a:ln>
        </p:spPr>
      </p:cxnSp>
      <p:cxnSp>
        <p:nvCxnSpPr>
          <p:cNvPr id="9242" name="Google Shape;9242;p333"/>
          <p:cNvCxnSpPr>
            <a:stCxn id="9239" idx="3"/>
            <a:endCxn id="9238" idx="1"/>
          </p:cNvCxnSpPr>
          <p:nvPr/>
        </p:nvCxnSpPr>
        <p:spPr>
          <a:xfrm>
            <a:off x="7141547" y="3675019"/>
            <a:ext cx="773100" cy="0"/>
          </a:xfrm>
          <a:prstGeom prst="straightConnector1">
            <a:avLst/>
          </a:prstGeom>
          <a:noFill/>
          <a:ln cap="flat" cmpd="sng" w="19050">
            <a:solidFill>
              <a:schemeClr val="dk2"/>
            </a:solidFill>
            <a:prstDash val="solid"/>
            <a:round/>
            <a:headEnd len="med" w="med" type="none"/>
            <a:tailEnd len="med" w="med" type="stealth"/>
          </a:ln>
        </p:spPr>
      </p:cxnSp>
      <p:sp>
        <p:nvSpPr>
          <p:cNvPr id="9243" name="Google Shape;9243;p333"/>
          <p:cNvSpPr/>
          <p:nvPr/>
        </p:nvSpPr>
        <p:spPr>
          <a:xfrm>
            <a:off x="4778566" y="1479552"/>
            <a:ext cx="1734000" cy="21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Ubuntu"/>
                <a:ea typeface="Ubuntu"/>
                <a:cs typeface="Ubuntu"/>
                <a:sym typeface="Ubuntu"/>
              </a:rPr>
              <a:t>ANN(</a:t>
            </a:r>
            <a:r>
              <a:rPr b="1" lang="en" sz="1200">
                <a:solidFill>
                  <a:srgbClr val="0000FF"/>
                </a:solidFill>
                <a:latin typeface="Ubuntu"/>
                <a:ea typeface="Ubuntu"/>
                <a:cs typeface="Ubuntu"/>
                <a:sym typeface="Ubuntu"/>
              </a:rPr>
              <a:t>q1</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a:t>
            </a:r>
            <a:endParaRPr b="1" sz="1200">
              <a:latin typeface="Ubuntu"/>
              <a:ea typeface="Ubuntu"/>
              <a:cs typeface="Ubuntu"/>
              <a:sym typeface="Ubuntu"/>
            </a:endParaRPr>
          </a:p>
        </p:txBody>
      </p:sp>
      <p:cxnSp>
        <p:nvCxnSpPr>
          <p:cNvPr id="9244" name="Google Shape;9244;p333"/>
          <p:cNvCxnSpPr>
            <a:endCxn id="9237" idx="1"/>
          </p:cNvCxnSpPr>
          <p:nvPr/>
        </p:nvCxnSpPr>
        <p:spPr>
          <a:xfrm flipH="1" rot="10800000">
            <a:off x="3197412" y="3672969"/>
            <a:ext cx="819000" cy="6600"/>
          </a:xfrm>
          <a:prstGeom prst="straightConnector1">
            <a:avLst/>
          </a:prstGeom>
          <a:noFill/>
          <a:ln cap="flat" cmpd="sng" w="19050">
            <a:solidFill>
              <a:schemeClr val="dk2"/>
            </a:solidFill>
            <a:prstDash val="solid"/>
            <a:round/>
            <a:headEnd len="med" w="med" type="none"/>
            <a:tailEnd len="med" w="med" type="stealth"/>
          </a:ln>
        </p:spPr>
      </p:cxnSp>
      <p:graphicFrame>
        <p:nvGraphicFramePr>
          <p:cNvPr id="9245" name="Google Shape;9245;p333"/>
          <p:cNvGraphicFramePr/>
          <p:nvPr/>
        </p:nvGraphicFramePr>
        <p:xfrm>
          <a:off x="139417" y="2647960"/>
          <a:ext cx="3000000" cy="3000000"/>
        </p:xfrm>
        <a:graphic>
          <a:graphicData uri="http://schemas.openxmlformats.org/drawingml/2006/table">
            <a:tbl>
              <a:tblPr>
                <a:noFill/>
                <a:tableStyleId>{9FFA44F4-05DE-4323-9D07-73876B68D0FD}</a:tableStyleId>
              </a:tblPr>
              <a:tblGrid>
                <a:gridCol w="521000"/>
                <a:gridCol w="2529550"/>
              </a:tblGrid>
              <a:tr h="292500">
                <a:tc>
                  <a:txBody>
                    <a:bodyPr/>
                    <a:lstStyle/>
                    <a:p>
                      <a:pPr indent="0" lvl="0" marL="0" rtl="0" algn="ctr">
                        <a:spcBef>
                          <a:spcPts val="0"/>
                        </a:spcBef>
                        <a:spcAft>
                          <a:spcPts val="0"/>
                        </a:spcAft>
                        <a:buNone/>
                      </a:pPr>
                      <a:r>
                        <a:rPr b="1" lang="en" sz="900">
                          <a:latin typeface="Ubuntu"/>
                          <a:ea typeface="Ubuntu"/>
                          <a:cs typeface="Ubuntu"/>
                          <a:sym typeface="Ubuntu"/>
                        </a:rPr>
                        <a:t>Index</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Feature</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543250">
                <a:tc>
                  <a:txBody>
                    <a:bodyPr/>
                    <a:lstStyle/>
                    <a:p>
                      <a:pPr indent="0" lvl="0" marL="0" rtl="0" algn="ctr">
                        <a:spcBef>
                          <a:spcPts val="0"/>
                        </a:spcBef>
                        <a:spcAft>
                          <a:spcPts val="0"/>
                        </a:spcAft>
                        <a:buNone/>
                      </a:pPr>
                      <a:r>
                        <a:rPr lang="en" sz="900">
                          <a:latin typeface="Ubuntu"/>
                          <a:ea typeface="Ubuntu"/>
                          <a:cs typeface="Ubuntu"/>
                          <a:sym typeface="Ubuntu"/>
                        </a:rPr>
                        <a:t>Both</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900">
                          <a:latin typeface="Ubuntu"/>
                          <a:ea typeface="Ubuntu"/>
                          <a:cs typeface="Ubuntu"/>
                          <a:sym typeface="Ubuntu"/>
                        </a:rPr>
                        <a:t>Query dimensions</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1st nearest neighbor (D</a:t>
                      </a:r>
                      <a:r>
                        <a:rPr baseline="-25000" lang="en" sz="900">
                          <a:latin typeface="Ubuntu"/>
                          <a:ea typeface="Ubuntu"/>
                          <a:cs typeface="Ubuntu"/>
                          <a:sym typeface="Ubuntu"/>
                        </a:rPr>
                        <a:t>1</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10th </a:t>
                      </a:r>
                      <a:r>
                        <a:rPr lang="en" sz="900">
                          <a:solidFill>
                            <a:schemeClr val="dk1"/>
                          </a:solidFill>
                          <a:latin typeface="Ubuntu"/>
                          <a:ea typeface="Ubuntu"/>
                          <a:cs typeface="Ubuntu"/>
                          <a:sym typeface="Ubuntu"/>
                        </a:rPr>
                        <a:t>nearest neighbor</a:t>
                      </a:r>
                      <a:r>
                        <a:rPr lang="en" sz="900">
                          <a:latin typeface="Ubuntu"/>
                          <a:ea typeface="Ubuntu"/>
                          <a:cs typeface="Ubuntu"/>
                          <a:sym typeface="Ubuntu"/>
                        </a:rPr>
                        <a:t>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r>
              <a:tr h="548150">
                <a:tc>
                  <a:txBody>
                    <a:bodyPr/>
                    <a:lstStyle/>
                    <a:p>
                      <a:pPr indent="0" lvl="0" marL="0" rtl="0" algn="ctr">
                        <a:spcBef>
                          <a:spcPts val="0"/>
                        </a:spcBef>
                        <a:spcAft>
                          <a:spcPts val="0"/>
                        </a:spcAft>
                        <a:buNone/>
                      </a:pPr>
                      <a:r>
                        <a:rPr lang="en" sz="900">
                          <a:latin typeface="Ubuntu"/>
                          <a:ea typeface="Ubuntu"/>
                          <a:cs typeface="Ubuntu"/>
                          <a:sym typeface="Ubuntu"/>
                        </a:rPr>
                        <a:t>HNSW</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Distance to first node in the base layer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txBody>
                  <a:tcPr marT="91425" marB="91425" marR="91425" marL="91425" anchor="ctr"/>
                </a:tc>
              </a:tr>
              <a:tr h="543250">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q→Ci </a:t>
                      </a:r>
                      <a:r>
                        <a:rPr lang="en" sz="900">
                          <a:latin typeface="Ubuntu"/>
                          <a:ea typeface="Ubuntu"/>
                          <a:cs typeface="Ubuntu"/>
                          <a:sym typeface="Ubuntu"/>
                        </a:rPr>
                        <a:t>/ dist</a:t>
                      </a:r>
                      <a:r>
                        <a:rPr baseline="-25000" lang="en" sz="900">
                          <a:latin typeface="Ubuntu"/>
                          <a:ea typeface="Ubuntu"/>
                          <a:cs typeface="Ubuntu"/>
                          <a:sym typeface="Ubuntu"/>
                        </a:rPr>
                        <a:t>q→C1</a:t>
                      </a:r>
                      <a:r>
                        <a:rPr lang="en" sz="900">
                          <a:latin typeface="Ubuntu"/>
                          <a:ea typeface="Ubuntu"/>
                          <a:cs typeface="Ubuntu"/>
                          <a:sym typeface="Ubuntu"/>
                        </a:rPr>
                        <a:t> with i in {10, 20,  …, 100}</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br>
                        <a:rPr lang="en" sz="900">
                          <a:latin typeface="Ubuntu"/>
                          <a:ea typeface="Ubuntu"/>
                          <a:cs typeface="Ubuntu"/>
                          <a:sym typeface="Ubuntu"/>
                        </a:rPr>
                      </a:b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q→C1</a:t>
                      </a:r>
                      <a:endParaRPr sz="900">
                        <a:latin typeface="Ubuntu"/>
                        <a:ea typeface="Ubuntu"/>
                        <a:cs typeface="Ubuntu"/>
                        <a:sym typeface="Ubuntu"/>
                      </a:endParaRPr>
                    </a:p>
                  </a:txBody>
                  <a:tcPr marT="91425" marB="91425" marR="91425" marL="91425" anchor="ctr"/>
                </a:tc>
              </a:tr>
            </a:tbl>
          </a:graphicData>
        </a:graphic>
      </p:graphicFrame>
      <p:sp>
        <p:nvSpPr>
          <p:cNvPr id="9246" name="Google Shape;9246;p333"/>
          <p:cNvSpPr txBox="1"/>
          <p:nvPr/>
        </p:nvSpPr>
        <p:spPr>
          <a:xfrm>
            <a:off x="0" y="128674"/>
            <a:ext cx="7423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Li et al. "Learned adaptive early termination for approximate nearest neighbor search." SIGMOD 2021.</a:t>
            </a:r>
            <a:endParaRPr sz="900">
              <a:solidFill>
                <a:schemeClr val="dk2"/>
              </a:solidFill>
              <a:latin typeface="Ubuntu"/>
              <a:ea typeface="Ubuntu"/>
              <a:cs typeface="Ubuntu"/>
              <a:sym typeface="Ubuntu"/>
            </a:endParaRPr>
          </a:p>
        </p:txBody>
      </p:sp>
      <p:sp>
        <p:nvSpPr>
          <p:cNvPr id="9247" name="Google Shape;9247;p333"/>
          <p:cNvSpPr/>
          <p:nvPr/>
        </p:nvSpPr>
        <p:spPr>
          <a:xfrm>
            <a:off x="4823850" y="2630498"/>
            <a:ext cx="205800" cy="3633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48" name="Google Shape;9248;p333"/>
          <p:cNvSpPr txBox="1"/>
          <p:nvPr/>
        </p:nvSpPr>
        <p:spPr>
          <a:xfrm>
            <a:off x="5469744" y="2649133"/>
            <a:ext cx="2470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2"/>
                </a:solidFill>
                <a:latin typeface="Ubuntu"/>
                <a:ea typeface="Ubuntu"/>
                <a:cs typeface="Ubuntu"/>
                <a:sym typeface="Ubuntu"/>
              </a:rPr>
              <a:t>Preliminary search</a:t>
            </a:r>
            <a:endParaRPr b="1" sz="800">
              <a:solidFill>
                <a:schemeClr val="dk2"/>
              </a:solidFill>
              <a:latin typeface="Ubuntu"/>
              <a:ea typeface="Ubuntu"/>
              <a:cs typeface="Ubuntu"/>
              <a:sym typeface="Ubuntu"/>
            </a:endParaRPr>
          </a:p>
        </p:txBody>
      </p:sp>
      <p:cxnSp>
        <p:nvCxnSpPr>
          <p:cNvPr id="9249" name="Google Shape;9249;p333"/>
          <p:cNvCxnSpPr>
            <a:stCxn id="9247" idx="6"/>
            <a:endCxn id="9248" idx="1"/>
          </p:cNvCxnSpPr>
          <p:nvPr/>
        </p:nvCxnSpPr>
        <p:spPr>
          <a:xfrm flipH="1" rot="10800000">
            <a:off x="5029650" y="2809748"/>
            <a:ext cx="440100" cy="2400"/>
          </a:xfrm>
          <a:prstGeom prst="straightConnector1">
            <a:avLst/>
          </a:prstGeom>
          <a:noFill/>
          <a:ln cap="flat" cmpd="sng" w="19050">
            <a:solidFill>
              <a:schemeClr val="dk2"/>
            </a:solidFill>
            <a:prstDash val="dot"/>
            <a:round/>
            <a:headEnd len="med" w="med" type="none"/>
            <a:tailEnd len="med" w="med" type="none"/>
          </a:ln>
        </p:spPr>
      </p:cxnSp>
      <p:sp>
        <p:nvSpPr>
          <p:cNvPr id="9250" name="Google Shape;9250;p333"/>
          <p:cNvSpPr txBox="1"/>
          <p:nvPr>
            <p:ph idx="1" type="body"/>
          </p:nvPr>
        </p:nvSpPr>
        <p:spPr>
          <a:xfrm>
            <a:off x="150" y="898934"/>
            <a:ext cx="9144000" cy="441000"/>
          </a:xfrm>
          <a:prstGeom prst="rect">
            <a:avLst/>
          </a:prstGeom>
        </p:spPr>
        <p:txBody>
          <a:bodyPr anchorCtr="0" anchor="t" bIns="91425" lIns="91425" spcFirstLastPara="1" rIns="91425" wrap="square" tIns="91425">
            <a:normAutofit fontScale="92500"/>
          </a:bodyPr>
          <a:lstStyle/>
          <a:p>
            <a:pPr indent="0" lvl="0" marL="457200" rtl="0" algn="ctr">
              <a:spcBef>
                <a:spcPts val="0"/>
              </a:spcBef>
              <a:spcAft>
                <a:spcPts val="1200"/>
              </a:spcAft>
              <a:buNone/>
            </a:pPr>
            <a:r>
              <a:rPr b="1" lang="en">
                <a:solidFill>
                  <a:schemeClr val="dk1"/>
                </a:solidFill>
              </a:rPr>
              <a:t>Preliminary search </a:t>
            </a:r>
            <a:r>
              <a:rPr lang="en">
                <a:solidFill>
                  <a:schemeClr val="dk1"/>
                </a:solidFill>
              </a:rPr>
              <a:t>→ predict </a:t>
            </a:r>
            <a:r>
              <a:rPr b="1" lang="en">
                <a:solidFill>
                  <a:schemeClr val="dk1"/>
                </a:solidFill>
              </a:rPr>
              <a:t>number of distance calcs.</a:t>
            </a:r>
            <a:r>
              <a:rPr lang="en">
                <a:solidFill>
                  <a:schemeClr val="dk1"/>
                </a:solidFill>
              </a:rPr>
              <a:t> </a:t>
            </a:r>
            <a:r>
              <a:rPr b="1" lang="en">
                <a:solidFill>
                  <a:schemeClr val="dk1"/>
                </a:solidFill>
              </a:rPr>
              <a:t>(ndc)</a:t>
            </a:r>
            <a:r>
              <a:rPr lang="en">
                <a:solidFill>
                  <a:schemeClr val="dk1"/>
                </a:solidFill>
              </a:rPr>
              <a:t> to be performed </a:t>
            </a:r>
            <a:endParaRPr>
              <a:solidFill>
                <a:schemeClr val="dk1"/>
              </a:solidFill>
            </a:endParaRPr>
          </a:p>
        </p:txBody>
      </p:sp>
      <p:sp>
        <p:nvSpPr>
          <p:cNvPr id="9251" name="Google Shape;9251;p333"/>
          <p:cNvSpPr/>
          <p:nvPr/>
        </p:nvSpPr>
        <p:spPr>
          <a:xfrm>
            <a:off x="4931617" y="2529382"/>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52" name="Google Shape;9252;p333"/>
          <p:cNvSpPr txBox="1"/>
          <p:nvPr/>
        </p:nvSpPr>
        <p:spPr>
          <a:xfrm>
            <a:off x="5557110" y="2418173"/>
            <a:ext cx="2470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Ubuntu"/>
                <a:ea typeface="Ubuntu"/>
                <a:cs typeface="Ubuntu"/>
                <a:sym typeface="Ubuntu"/>
              </a:rPr>
              <a:t>[input] → prediction * </a:t>
            </a:r>
            <a:r>
              <a:rPr b="1" lang="en" sz="800">
                <a:solidFill>
                  <a:schemeClr val="accent4"/>
                </a:solidFill>
                <a:latin typeface="Ubuntu"/>
                <a:ea typeface="Ubuntu"/>
                <a:cs typeface="Ubuntu"/>
                <a:sym typeface="Ubuntu"/>
              </a:rPr>
              <a:t>multiplier</a:t>
            </a:r>
            <a:r>
              <a:rPr b="1" lang="en" sz="800">
                <a:solidFill>
                  <a:schemeClr val="dk1"/>
                </a:solidFill>
                <a:latin typeface="Ubuntu"/>
                <a:ea typeface="Ubuntu"/>
                <a:cs typeface="Ubuntu"/>
                <a:sym typeface="Ubuntu"/>
              </a:rPr>
              <a:t> → 1000 NDC</a:t>
            </a:r>
            <a:endParaRPr b="1" sz="800">
              <a:solidFill>
                <a:schemeClr val="dk1"/>
              </a:solidFill>
              <a:latin typeface="Ubuntu"/>
              <a:ea typeface="Ubuntu"/>
              <a:cs typeface="Ubuntu"/>
              <a:sym typeface="Ubuntu"/>
            </a:endParaRPr>
          </a:p>
        </p:txBody>
      </p:sp>
      <p:cxnSp>
        <p:nvCxnSpPr>
          <p:cNvPr id="9253" name="Google Shape;9253;p333"/>
          <p:cNvCxnSpPr>
            <a:stCxn id="9251" idx="6"/>
          </p:cNvCxnSpPr>
          <p:nvPr/>
        </p:nvCxnSpPr>
        <p:spPr>
          <a:xfrm flipH="1" rot="10800000">
            <a:off x="5023117" y="2572432"/>
            <a:ext cx="621900" cy="2700"/>
          </a:xfrm>
          <a:prstGeom prst="straightConnector1">
            <a:avLst/>
          </a:prstGeom>
          <a:noFill/>
          <a:ln cap="flat" cmpd="sng" w="19050">
            <a:solidFill>
              <a:schemeClr val="dk1"/>
            </a:solidFill>
            <a:prstDash val="dot"/>
            <a:round/>
            <a:headEnd len="med" w="med" type="none"/>
            <a:tailEnd len="med" w="med" type="none"/>
          </a:ln>
        </p:spPr>
      </p:cxnSp>
      <p:sp>
        <p:nvSpPr>
          <p:cNvPr id="9254" name="Google Shape;9254;p3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LAET (HNSW &amp; IVF)</a:t>
            </a:r>
            <a:endParaRPr>
              <a:latin typeface="Ubuntu"/>
              <a:ea typeface="Ubuntu"/>
              <a:cs typeface="Ubuntu"/>
              <a:sym typeface="Ubuntu"/>
            </a:endParaRPr>
          </a:p>
        </p:txBody>
      </p:sp>
      <p:sp>
        <p:nvSpPr>
          <p:cNvPr id="9255" name="Google Shape;9255;p333"/>
          <p:cNvSpPr txBox="1"/>
          <p:nvPr/>
        </p:nvSpPr>
        <p:spPr>
          <a:xfrm>
            <a:off x="4213100" y="4088886"/>
            <a:ext cx="4688400" cy="32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4"/>
                </a:solidFill>
                <a:latin typeface="Ubuntu"/>
                <a:ea typeface="Ubuntu"/>
                <a:cs typeface="Ubuntu"/>
                <a:sym typeface="Ubuntu"/>
              </a:rPr>
              <a:t>Tune for each recall target!</a:t>
            </a:r>
            <a:endParaRPr b="1" sz="1800">
              <a:solidFill>
                <a:schemeClr val="accent4"/>
              </a:solidFill>
              <a:latin typeface="Ubuntu"/>
              <a:ea typeface="Ubuntu"/>
              <a:cs typeface="Ubuntu"/>
              <a:sym typeface="Ubuntu"/>
            </a:endParaRPr>
          </a:p>
        </p:txBody>
      </p:sp>
      <p:cxnSp>
        <p:nvCxnSpPr>
          <p:cNvPr id="9256" name="Google Shape;9256;p333"/>
          <p:cNvCxnSpPr>
            <a:endCxn id="9255" idx="0"/>
          </p:cNvCxnSpPr>
          <p:nvPr/>
        </p:nvCxnSpPr>
        <p:spPr>
          <a:xfrm>
            <a:off x="6555800" y="3871686"/>
            <a:ext cx="1500" cy="217200"/>
          </a:xfrm>
          <a:prstGeom prst="straightConnector1">
            <a:avLst/>
          </a:prstGeom>
          <a:noFill/>
          <a:ln cap="flat" cmpd="sng" w="19050">
            <a:solidFill>
              <a:schemeClr val="accent4"/>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t/>
            </a:r>
            <a:endParaRPr/>
          </a:p>
        </p:txBody>
      </p:sp>
      <p:sp>
        <p:nvSpPr>
          <p:cNvPr id="539" name="Google Shape;539;p5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p:txBody>
      </p:sp>
      <p:sp>
        <p:nvSpPr>
          <p:cNvPr id="540" name="Google Shape;540;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541" name="Google Shape;541;p55"/>
          <p:cNvPicPr preferRelativeResize="0"/>
          <p:nvPr/>
        </p:nvPicPr>
        <p:blipFill rotWithShape="1">
          <a:blip r:embed="rId3">
            <a:alphaModFix/>
          </a:blip>
          <a:srcRect b="0" l="0" r="0" t="0"/>
          <a:stretch/>
        </p:blipFill>
        <p:spPr>
          <a:xfrm>
            <a:off x="284820" y="445993"/>
            <a:ext cx="5515916" cy="4600082"/>
          </a:xfrm>
          <a:prstGeom prst="rect">
            <a:avLst/>
          </a:prstGeom>
          <a:noFill/>
          <a:ln>
            <a:noFill/>
          </a:ln>
        </p:spPr>
      </p:pic>
      <p:sp>
        <p:nvSpPr>
          <p:cNvPr id="542" name="Google Shape;542;p55"/>
          <p:cNvSpPr/>
          <p:nvPr/>
        </p:nvSpPr>
        <p:spPr>
          <a:xfrm>
            <a:off x="3784925" y="1117467"/>
            <a:ext cx="972900" cy="393600"/>
          </a:xfrm>
          <a:prstGeom prst="ellipse">
            <a:avLst/>
          </a:prstGeom>
          <a:noFill/>
          <a:ln cap="flat" cmpd="sng" w="50800">
            <a:solidFill>
              <a:srgbClr val="EF8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43" name="Google Shape;543;p55"/>
          <p:cNvSpPr txBox="1"/>
          <p:nvPr/>
        </p:nvSpPr>
        <p:spPr>
          <a:xfrm>
            <a:off x="5701735" y="895379"/>
            <a:ext cx="3372900" cy="75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rgbClr val="EF8600"/>
                </a:solidFill>
                <a:latin typeface="Ubuntu"/>
                <a:ea typeface="Ubuntu"/>
                <a:cs typeface="Ubuntu"/>
                <a:sym typeface="Ubuntu"/>
              </a:rPr>
              <a:t>ProS</a:t>
            </a:r>
            <a:endParaRPr/>
          </a:p>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rgbClr val="9F5900"/>
                </a:solidFill>
                <a:latin typeface="Ubuntu"/>
                <a:ea typeface="Ubuntu"/>
                <a:cs typeface="Ubuntu"/>
                <a:sym typeface="Ubuntu"/>
              </a:rPr>
              <a:t>progressive query answering</a:t>
            </a:r>
            <a:endParaRPr/>
          </a:p>
          <a:p>
            <a:pPr indent="0" lvl="0" marL="0" marR="0" rtl="0" algn="l">
              <a:lnSpc>
                <a:spcPct val="100000"/>
              </a:lnSpc>
              <a:spcBef>
                <a:spcPts val="0"/>
              </a:spcBef>
              <a:spcAft>
                <a:spcPts val="0"/>
              </a:spcAft>
              <a:buClr>
                <a:schemeClr val="dk1"/>
              </a:buClr>
              <a:buSzPts val="2800"/>
              <a:buFont typeface="Arial"/>
              <a:buNone/>
            </a:pPr>
            <a:r>
              <a:rPr b="1" i="0" lang="en" sz="1500" u="none" cap="none" strike="noStrike">
                <a:solidFill>
                  <a:schemeClr val="dk1"/>
                </a:solidFill>
                <a:latin typeface="Ubuntu"/>
                <a:ea typeface="Ubuntu"/>
                <a:cs typeface="Ubuntu"/>
                <a:sym typeface="Ubuntu"/>
              </a:rPr>
              <a:t>useful for ANNS early termination</a:t>
            </a:r>
            <a:endParaRPr b="1" i="0" sz="1050" u="none" cap="none" strike="noStrike">
              <a:solidFill>
                <a:schemeClr val="dk1"/>
              </a:solidFill>
              <a:latin typeface="Ubuntu"/>
              <a:ea typeface="Ubuntu"/>
              <a:cs typeface="Ubuntu"/>
              <a:sym typeface="Ubuntu"/>
            </a:endParaRPr>
          </a:p>
        </p:txBody>
      </p:sp>
      <p:sp>
        <p:nvSpPr>
          <p:cNvPr id="544" name="Google Shape;544;p55"/>
          <p:cNvSpPr txBox="1"/>
          <p:nvPr/>
        </p:nvSpPr>
        <p:spPr>
          <a:xfrm>
            <a:off x="0" y="117762"/>
            <a:ext cx="9144000" cy="38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Echihabi et al. “ProS: data series progressive k-NN similarity search and classification with probabilistic quality guarantees” VLDBJ 2023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0" name="Shape 9260"/>
        <p:cNvGrpSpPr/>
        <p:nvPr/>
      </p:nvGrpSpPr>
      <p:grpSpPr>
        <a:xfrm>
          <a:off x="0" y="0"/>
          <a:ext cx="0" cy="0"/>
          <a:chOff x="0" y="0"/>
          <a:chExt cx="0" cy="0"/>
        </a:xfrm>
      </p:grpSpPr>
      <p:pic>
        <p:nvPicPr>
          <p:cNvPr id="9261" name="Google Shape;9261;p334"/>
          <p:cNvPicPr preferRelativeResize="0"/>
          <p:nvPr/>
        </p:nvPicPr>
        <p:blipFill>
          <a:blip r:embed="rId3">
            <a:alphaModFix/>
          </a:blip>
          <a:stretch>
            <a:fillRect/>
          </a:stretch>
        </p:blipFill>
        <p:spPr>
          <a:xfrm>
            <a:off x="4223425" y="1555497"/>
            <a:ext cx="4813451" cy="1927162"/>
          </a:xfrm>
          <a:prstGeom prst="rect">
            <a:avLst/>
          </a:prstGeom>
          <a:noFill/>
          <a:ln>
            <a:noFill/>
          </a:ln>
        </p:spPr>
      </p:pic>
      <p:sp>
        <p:nvSpPr>
          <p:cNvPr id="9262" name="Google Shape;9262;p3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263" name="Google Shape;9263;p334"/>
          <p:cNvSpPr/>
          <p:nvPr/>
        </p:nvSpPr>
        <p:spPr>
          <a:xfrm>
            <a:off x="4016412" y="3476169"/>
            <a:ext cx="16473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Predictor</a:t>
            </a:r>
            <a:endParaRPr>
              <a:latin typeface="Ubuntu"/>
              <a:ea typeface="Ubuntu"/>
              <a:cs typeface="Ubuntu"/>
              <a:sym typeface="Ubuntu"/>
            </a:endParaRPr>
          </a:p>
        </p:txBody>
      </p:sp>
      <p:sp>
        <p:nvSpPr>
          <p:cNvPr id="9264" name="Google Shape;9264;p334"/>
          <p:cNvSpPr/>
          <p:nvPr/>
        </p:nvSpPr>
        <p:spPr>
          <a:xfrm>
            <a:off x="7914601" y="3514548"/>
            <a:ext cx="1119900" cy="321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NDC</a:t>
            </a:r>
            <a:r>
              <a:rPr baseline="-25000" lang="en">
                <a:latin typeface="Ubuntu"/>
                <a:ea typeface="Ubuntu"/>
                <a:cs typeface="Ubuntu"/>
                <a:sym typeface="Ubuntu"/>
              </a:rPr>
              <a:t>maxRecall</a:t>
            </a:r>
            <a:endParaRPr baseline="-25000">
              <a:latin typeface="Ubuntu"/>
              <a:ea typeface="Ubuntu"/>
              <a:cs typeface="Ubuntu"/>
              <a:sym typeface="Ubuntu"/>
            </a:endParaRPr>
          </a:p>
        </p:txBody>
      </p:sp>
      <p:sp>
        <p:nvSpPr>
          <p:cNvPr id="9265" name="Google Shape;9265;p334"/>
          <p:cNvSpPr/>
          <p:nvPr/>
        </p:nvSpPr>
        <p:spPr>
          <a:xfrm>
            <a:off x="5970047" y="3478219"/>
            <a:ext cx="11715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Ubuntu"/>
                <a:ea typeface="Ubuntu"/>
                <a:cs typeface="Ubuntu"/>
                <a:sym typeface="Ubuntu"/>
              </a:rPr>
              <a:t>multiplier</a:t>
            </a:r>
            <a:endParaRPr>
              <a:solidFill>
                <a:schemeClr val="accent4"/>
              </a:solidFill>
              <a:latin typeface="Ubuntu"/>
              <a:ea typeface="Ubuntu"/>
              <a:cs typeface="Ubuntu"/>
              <a:sym typeface="Ubuntu"/>
            </a:endParaRPr>
          </a:p>
        </p:txBody>
      </p:sp>
      <p:sp>
        <p:nvSpPr>
          <p:cNvPr id="9266" name="Google Shape;9266;p334"/>
          <p:cNvSpPr txBox="1"/>
          <p:nvPr/>
        </p:nvSpPr>
        <p:spPr>
          <a:xfrm>
            <a:off x="139425" y="2398050"/>
            <a:ext cx="3075000" cy="24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1 per query, after ?? NDC in preliminary search</a:t>
            </a:r>
            <a:endParaRPr i="1" sz="900">
              <a:solidFill>
                <a:schemeClr val="dk2"/>
              </a:solidFill>
              <a:latin typeface="Ubuntu"/>
              <a:ea typeface="Ubuntu"/>
              <a:cs typeface="Ubuntu"/>
              <a:sym typeface="Ubuntu"/>
            </a:endParaRPr>
          </a:p>
        </p:txBody>
      </p:sp>
      <p:cxnSp>
        <p:nvCxnSpPr>
          <p:cNvPr id="9267" name="Google Shape;9267;p334"/>
          <p:cNvCxnSpPr>
            <a:stCxn id="9263" idx="3"/>
            <a:endCxn id="9265" idx="1"/>
          </p:cNvCxnSpPr>
          <p:nvPr/>
        </p:nvCxnSpPr>
        <p:spPr>
          <a:xfrm>
            <a:off x="5663712" y="3672969"/>
            <a:ext cx="306300" cy="2100"/>
          </a:xfrm>
          <a:prstGeom prst="straightConnector1">
            <a:avLst/>
          </a:prstGeom>
          <a:noFill/>
          <a:ln cap="flat" cmpd="sng" w="19050">
            <a:solidFill>
              <a:schemeClr val="dk2"/>
            </a:solidFill>
            <a:prstDash val="solid"/>
            <a:round/>
            <a:headEnd len="med" w="med" type="none"/>
            <a:tailEnd len="med" w="med" type="stealth"/>
          </a:ln>
        </p:spPr>
      </p:cxnSp>
      <p:cxnSp>
        <p:nvCxnSpPr>
          <p:cNvPr id="9268" name="Google Shape;9268;p334"/>
          <p:cNvCxnSpPr>
            <a:stCxn id="9265" idx="3"/>
            <a:endCxn id="9264" idx="1"/>
          </p:cNvCxnSpPr>
          <p:nvPr/>
        </p:nvCxnSpPr>
        <p:spPr>
          <a:xfrm>
            <a:off x="7141547" y="3675019"/>
            <a:ext cx="773100" cy="0"/>
          </a:xfrm>
          <a:prstGeom prst="straightConnector1">
            <a:avLst/>
          </a:prstGeom>
          <a:noFill/>
          <a:ln cap="flat" cmpd="sng" w="19050">
            <a:solidFill>
              <a:schemeClr val="dk2"/>
            </a:solidFill>
            <a:prstDash val="solid"/>
            <a:round/>
            <a:headEnd len="med" w="med" type="none"/>
            <a:tailEnd len="med" w="med" type="stealth"/>
          </a:ln>
        </p:spPr>
      </p:cxnSp>
      <p:sp>
        <p:nvSpPr>
          <p:cNvPr id="9269" name="Google Shape;9269;p334"/>
          <p:cNvSpPr/>
          <p:nvPr/>
        </p:nvSpPr>
        <p:spPr>
          <a:xfrm>
            <a:off x="4778566" y="1479552"/>
            <a:ext cx="1734000" cy="21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Ubuntu"/>
                <a:ea typeface="Ubuntu"/>
                <a:cs typeface="Ubuntu"/>
                <a:sym typeface="Ubuntu"/>
              </a:rPr>
              <a:t>ANN(</a:t>
            </a:r>
            <a:r>
              <a:rPr b="1" lang="en" sz="1200">
                <a:solidFill>
                  <a:srgbClr val="0000FF"/>
                </a:solidFill>
                <a:latin typeface="Ubuntu"/>
                <a:ea typeface="Ubuntu"/>
                <a:cs typeface="Ubuntu"/>
                <a:sym typeface="Ubuntu"/>
              </a:rPr>
              <a:t>q1</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a:t>
            </a:r>
            <a:endParaRPr b="1" sz="1200">
              <a:latin typeface="Ubuntu"/>
              <a:ea typeface="Ubuntu"/>
              <a:cs typeface="Ubuntu"/>
              <a:sym typeface="Ubuntu"/>
            </a:endParaRPr>
          </a:p>
        </p:txBody>
      </p:sp>
      <p:cxnSp>
        <p:nvCxnSpPr>
          <p:cNvPr id="9270" name="Google Shape;9270;p334"/>
          <p:cNvCxnSpPr>
            <a:endCxn id="9263" idx="1"/>
          </p:cNvCxnSpPr>
          <p:nvPr/>
        </p:nvCxnSpPr>
        <p:spPr>
          <a:xfrm flipH="1" rot="10800000">
            <a:off x="3197412" y="3672969"/>
            <a:ext cx="819000" cy="6600"/>
          </a:xfrm>
          <a:prstGeom prst="straightConnector1">
            <a:avLst/>
          </a:prstGeom>
          <a:noFill/>
          <a:ln cap="flat" cmpd="sng" w="19050">
            <a:solidFill>
              <a:schemeClr val="dk2"/>
            </a:solidFill>
            <a:prstDash val="solid"/>
            <a:round/>
            <a:headEnd len="med" w="med" type="none"/>
            <a:tailEnd len="med" w="med" type="stealth"/>
          </a:ln>
        </p:spPr>
      </p:cxnSp>
      <p:graphicFrame>
        <p:nvGraphicFramePr>
          <p:cNvPr id="9271" name="Google Shape;9271;p334"/>
          <p:cNvGraphicFramePr/>
          <p:nvPr/>
        </p:nvGraphicFramePr>
        <p:xfrm>
          <a:off x="139417" y="2647960"/>
          <a:ext cx="3000000" cy="3000000"/>
        </p:xfrm>
        <a:graphic>
          <a:graphicData uri="http://schemas.openxmlformats.org/drawingml/2006/table">
            <a:tbl>
              <a:tblPr>
                <a:noFill/>
                <a:tableStyleId>{9FFA44F4-05DE-4323-9D07-73876B68D0FD}</a:tableStyleId>
              </a:tblPr>
              <a:tblGrid>
                <a:gridCol w="521000"/>
                <a:gridCol w="2529550"/>
              </a:tblGrid>
              <a:tr h="292500">
                <a:tc>
                  <a:txBody>
                    <a:bodyPr/>
                    <a:lstStyle/>
                    <a:p>
                      <a:pPr indent="0" lvl="0" marL="0" rtl="0" algn="ctr">
                        <a:spcBef>
                          <a:spcPts val="0"/>
                        </a:spcBef>
                        <a:spcAft>
                          <a:spcPts val="0"/>
                        </a:spcAft>
                        <a:buNone/>
                      </a:pPr>
                      <a:r>
                        <a:rPr b="1" lang="en" sz="900">
                          <a:latin typeface="Ubuntu"/>
                          <a:ea typeface="Ubuntu"/>
                          <a:cs typeface="Ubuntu"/>
                          <a:sym typeface="Ubuntu"/>
                        </a:rPr>
                        <a:t>Index</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Feature</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543250">
                <a:tc>
                  <a:txBody>
                    <a:bodyPr/>
                    <a:lstStyle/>
                    <a:p>
                      <a:pPr indent="0" lvl="0" marL="0" rtl="0" algn="ctr">
                        <a:spcBef>
                          <a:spcPts val="0"/>
                        </a:spcBef>
                        <a:spcAft>
                          <a:spcPts val="0"/>
                        </a:spcAft>
                        <a:buNone/>
                      </a:pPr>
                      <a:r>
                        <a:rPr lang="en" sz="900">
                          <a:latin typeface="Ubuntu"/>
                          <a:ea typeface="Ubuntu"/>
                          <a:cs typeface="Ubuntu"/>
                          <a:sym typeface="Ubuntu"/>
                        </a:rPr>
                        <a:t>Both</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900">
                          <a:latin typeface="Ubuntu"/>
                          <a:ea typeface="Ubuntu"/>
                          <a:cs typeface="Ubuntu"/>
                          <a:sym typeface="Ubuntu"/>
                        </a:rPr>
                        <a:t>Query dimensions</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1st nearest neighbor (D</a:t>
                      </a:r>
                      <a:r>
                        <a:rPr baseline="-25000" lang="en" sz="900">
                          <a:latin typeface="Ubuntu"/>
                          <a:ea typeface="Ubuntu"/>
                          <a:cs typeface="Ubuntu"/>
                          <a:sym typeface="Ubuntu"/>
                        </a:rPr>
                        <a:t>1</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10th </a:t>
                      </a:r>
                      <a:r>
                        <a:rPr lang="en" sz="900">
                          <a:solidFill>
                            <a:schemeClr val="dk1"/>
                          </a:solidFill>
                          <a:latin typeface="Ubuntu"/>
                          <a:ea typeface="Ubuntu"/>
                          <a:cs typeface="Ubuntu"/>
                          <a:sym typeface="Ubuntu"/>
                        </a:rPr>
                        <a:t>nearest neighbor</a:t>
                      </a:r>
                      <a:r>
                        <a:rPr lang="en" sz="900">
                          <a:latin typeface="Ubuntu"/>
                          <a:ea typeface="Ubuntu"/>
                          <a:cs typeface="Ubuntu"/>
                          <a:sym typeface="Ubuntu"/>
                        </a:rPr>
                        <a:t>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r>
              <a:tr h="548150">
                <a:tc>
                  <a:txBody>
                    <a:bodyPr/>
                    <a:lstStyle/>
                    <a:p>
                      <a:pPr indent="0" lvl="0" marL="0" rtl="0" algn="ctr">
                        <a:spcBef>
                          <a:spcPts val="0"/>
                        </a:spcBef>
                        <a:spcAft>
                          <a:spcPts val="0"/>
                        </a:spcAft>
                        <a:buNone/>
                      </a:pPr>
                      <a:r>
                        <a:rPr lang="en" sz="900">
                          <a:latin typeface="Ubuntu"/>
                          <a:ea typeface="Ubuntu"/>
                          <a:cs typeface="Ubuntu"/>
                          <a:sym typeface="Ubuntu"/>
                        </a:rPr>
                        <a:t>HNSW</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Distance to first node in the base layer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txBody>
                  <a:tcPr marT="91425" marB="91425" marR="91425" marL="91425" anchor="ctr"/>
                </a:tc>
              </a:tr>
              <a:tr h="543250">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q→Ci </a:t>
                      </a:r>
                      <a:r>
                        <a:rPr lang="en" sz="900">
                          <a:latin typeface="Ubuntu"/>
                          <a:ea typeface="Ubuntu"/>
                          <a:cs typeface="Ubuntu"/>
                          <a:sym typeface="Ubuntu"/>
                        </a:rPr>
                        <a:t>/ dist</a:t>
                      </a:r>
                      <a:r>
                        <a:rPr baseline="-25000" lang="en" sz="900">
                          <a:latin typeface="Ubuntu"/>
                          <a:ea typeface="Ubuntu"/>
                          <a:cs typeface="Ubuntu"/>
                          <a:sym typeface="Ubuntu"/>
                        </a:rPr>
                        <a:t>q→C1</a:t>
                      </a:r>
                      <a:r>
                        <a:rPr lang="en" sz="900">
                          <a:latin typeface="Ubuntu"/>
                          <a:ea typeface="Ubuntu"/>
                          <a:cs typeface="Ubuntu"/>
                          <a:sym typeface="Ubuntu"/>
                        </a:rPr>
                        <a:t> with i in {10, 20,  …, 100}</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br>
                        <a:rPr lang="en" sz="900">
                          <a:latin typeface="Ubuntu"/>
                          <a:ea typeface="Ubuntu"/>
                          <a:cs typeface="Ubuntu"/>
                          <a:sym typeface="Ubuntu"/>
                        </a:rPr>
                      </a:b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q→C1</a:t>
                      </a:r>
                      <a:endParaRPr sz="900">
                        <a:latin typeface="Ubuntu"/>
                        <a:ea typeface="Ubuntu"/>
                        <a:cs typeface="Ubuntu"/>
                        <a:sym typeface="Ubuntu"/>
                      </a:endParaRPr>
                    </a:p>
                  </a:txBody>
                  <a:tcPr marT="91425" marB="91425" marR="91425" marL="91425" anchor="ctr"/>
                </a:tc>
              </a:tr>
            </a:tbl>
          </a:graphicData>
        </a:graphic>
      </p:graphicFrame>
      <p:sp>
        <p:nvSpPr>
          <p:cNvPr id="9272" name="Google Shape;9272;p334"/>
          <p:cNvSpPr txBox="1"/>
          <p:nvPr/>
        </p:nvSpPr>
        <p:spPr>
          <a:xfrm>
            <a:off x="0" y="128674"/>
            <a:ext cx="7423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Li et al. "Learned adaptive early termination for approximate nearest neighbor search." SIGMOD 2021.</a:t>
            </a:r>
            <a:endParaRPr sz="900">
              <a:solidFill>
                <a:schemeClr val="dk2"/>
              </a:solidFill>
              <a:latin typeface="Ubuntu"/>
              <a:ea typeface="Ubuntu"/>
              <a:cs typeface="Ubuntu"/>
              <a:sym typeface="Ubuntu"/>
            </a:endParaRPr>
          </a:p>
        </p:txBody>
      </p:sp>
      <p:sp>
        <p:nvSpPr>
          <p:cNvPr id="9273" name="Google Shape;9273;p334"/>
          <p:cNvSpPr/>
          <p:nvPr/>
        </p:nvSpPr>
        <p:spPr>
          <a:xfrm>
            <a:off x="4823850" y="2630498"/>
            <a:ext cx="205800" cy="3633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74" name="Google Shape;9274;p334"/>
          <p:cNvSpPr txBox="1"/>
          <p:nvPr/>
        </p:nvSpPr>
        <p:spPr>
          <a:xfrm>
            <a:off x="5469744" y="2649133"/>
            <a:ext cx="2470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2"/>
                </a:solidFill>
                <a:latin typeface="Ubuntu"/>
                <a:ea typeface="Ubuntu"/>
                <a:cs typeface="Ubuntu"/>
                <a:sym typeface="Ubuntu"/>
              </a:rPr>
              <a:t>Preliminary search</a:t>
            </a:r>
            <a:endParaRPr b="1" sz="800">
              <a:solidFill>
                <a:schemeClr val="dk2"/>
              </a:solidFill>
              <a:latin typeface="Ubuntu"/>
              <a:ea typeface="Ubuntu"/>
              <a:cs typeface="Ubuntu"/>
              <a:sym typeface="Ubuntu"/>
            </a:endParaRPr>
          </a:p>
        </p:txBody>
      </p:sp>
      <p:cxnSp>
        <p:nvCxnSpPr>
          <p:cNvPr id="9275" name="Google Shape;9275;p334"/>
          <p:cNvCxnSpPr>
            <a:stCxn id="9273" idx="6"/>
            <a:endCxn id="9274" idx="1"/>
          </p:cNvCxnSpPr>
          <p:nvPr/>
        </p:nvCxnSpPr>
        <p:spPr>
          <a:xfrm flipH="1" rot="10800000">
            <a:off x="5029650" y="2809748"/>
            <a:ext cx="440100" cy="2400"/>
          </a:xfrm>
          <a:prstGeom prst="straightConnector1">
            <a:avLst/>
          </a:prstGeom>
          <a:noFill/>
          <a:ln cap="flat" cmpd="sng" w="19050">
            <a:solidFill>
              <a:schemeClr val="dk1"/>
            </a:solidFill>
            <a:prstDash val="dot"/>
            <a:round/>
            <a:headEnd len="med" w="med" type="none"/>
            <a:tailEnd len="med" w="med" type="none"/>
          </a:ln>
        </p:spPr>
      </p:cxnSp>
      <p:sp>
        <p:nvSpPr>
          <p:cNvPr id="9276" name="Google Shape;9276;p334"/>
          <p:cNvSpPr txBox="1"/>
          <p:nvPr>
            <p:ph idx="1" type="body"/>
          </p:nvPr>
        </p:nvSpPr>
        <p:spPr>
          <a:xfrm>
            <a:off x="150" y="898934"/>
            <a:ext cx="9144000" cy="441000"/>
          </a:xfrm>
          <a:prstGeom prst="rect">
            <a:avLst/>
          </a:prstGeom>
        </p:spPr>
        <p:txBody>
          <a:bodyPr anchorCtr="0" anchor="t" bIns="91425" lIns="91425" spcFirstLastPara="1" rIns="91425" wrap="square" tIns="91425">
            <a:normAutofit fontScale="92500"/>
          </a:bodyPr>
          <a:lstStyle/>
          <a:p>
            <a:pPr indent="0" lvl="0" marL="457200" rtl="0" algn="ctr">
              <a:spcBef>
                <a:spcPts val="0"/>
              </a:spcBef>
              <a:spcAft>
                <a:spcPts val="1200"/>
              </a:spcAft>
              <a:buNone/>
            </a:pPr>
            <a:r>
              <a:rPr b="1" lang="en">
                <a:solidFill>
                  <a:schemeClr val="dk1"/>
                </a:solidFill>
              </a:rPr>
              <a:t>Preliminary search </a:t>
            </a:r>
            <a:r>
              <a:rPr lang="en">
                <a:solidFill>
                  <a:schemeClr val="dk1"/>
                </a:solidFill>
              </a:rPr>
              <a:t>→ predict </a:t>
            </a:r>
            <a:r>
              <a:rPr b="1" lang="en">
                <a:solidFill>
                  <a:schemeClr val="dk1"/>
                </a:solidFill>
              </a:rPr>
              <a:t>number of distance calcs.</a:t>
            </a:r>
            <a:r>
              <a:rPr lang="en">
                <a:solidFill>
                  <a:schemeClr val="dk1"/>
                </a:solidFill>
              </a:rPr>
              <a:t> </a:t>
            </a:r>
            <a:r>
              <a:rPr b="1" lang="en">
                <a:solidFill>
                  <a:schemeClr val="dk1"/>
                </a:solidFill>
              </a:rPr>
              <a:t>(ndc)</a:t>
            </a:r>
            <a:r>
              <a:rPr lang="en">
                <a:solidFill>
                  <a:schemeClr val="dk1"/>
                </a:solidFill>
              </a:rPr>
              <a:t> to be performed </a:t>
            </a:r>
            <a:endParaRPr>
              <a:solidFill>
                <a:schemeClr val="dk1"/>
              </a:solidFill>
            </a:endParaRPr>
          </a:p>
        </p:txBody>
      </p:sp>
      <p:sp>
        <p:nvSpPr>
          <p:cNvPr id="9277" name="Google Shape;9277;p334"/>
          <p:cNvSpPr/>
          <p:nvPr/>
        </p:nvSpPr>
        <p:spPr>
          <a:xfrm>
            <a:off x="4931617" y="2529382"/>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9278" name="Google Shape;9278;p334"/>
          <p:cNvSpPr txBox="1"/>
          <p:nvPr/>
        </p:nvSpPr>
        <p:spPr>
          <a:xfrm>
            <a:off x="5557110" y="2418173"/>
            <a:ext cx="2470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2"/>
                </a:solidFill>
                <a:latin typeface="Ubuntu"/>
                <a:ea typeface="Ubuntu"/>
                <a:cs typeface="Ubuntu"/>
                <a:sym typeface="Ubuntu"/>
              </a:rPr>
              <a:t>[input] → prediction * multiplier → 1000 NDC</a:t>
            </a:r>
            <a:endParaRPr b="1" sz="800">
              <a:solidFill>
                <a:schemeClr val="dk2"/>
              </a:solidFill>
              <a:latin typeface="Ubuntu"/>
              <a:ea typeface="Ubuntu"/>
              <a:cs typeface="Ubuntu"/>
              <a:sym typeface="Ubuntu"/>
            </a:endParaRPr>
          </a:p>
        </p:txBody>
      </p:sp>
      <p:cxnSp>
        <p:nvCxnSpPr>
          <p:cNvPr id="9279" name="Google Shape;9279;p334"/>
          <p:cNvCxnSpPr>
            <a:stCxn id="9277" idx="6"/>
          </p:cNvCxnSpPr>
          <p:nvPr/>
        </p:nvCxnSpPr>
        <p:spPr>
          <a:xfrm flipH="1" rot="10800000">
            <a:off x="5023117" y="2572432"/>
            <a:ext cx="621900" cy="2700"/>
          </a:xfrm>
          <a:prstGeom prst="straightConnector1">
            <a:avLst/>
          </a:prstGeom>
          <a:noFill/>
          <a:ln cap="flat" cmpd="sng" w="19050">
            <a:solidFill>
              <a:schemeClr val="dk1"/>
            </a:solidFill>
            <a:prstDash val="dot"/>
            <a:round/>
            <a:headEnd len="med" w="med" type="none"/>
            <a:tailEnd len="med" w="med" type="none"/>
          </a:ln>
        </p:spPr>
      </p:cxnSp>
      <p:sp>
        <p:nvSpPr>
          <p:cNvPr id="9280" name="Google Shape;9280;p334"/>
          <p:cNvSpPr/>
          <p:nvPr/>
        </p:nvSpPr>
        <p:spPr>
          <a:xfrm>
            <a:off x="5604013" y="1930646"/>
            <a:ext cx="91500" cy="91500"/>
          </a:xfrm>
          <a:prstGeom prst="ellipse">
            <a:avLst/>
          </a:prstGeom>
          <a:solidFill>
            <a:schemeClr val="dk1"/>
          </a:solidFill>
          <a:ln cap="flat" cmpd="sng" w="8325">
            <a:solidFill>
              <a:schemeClr val="dk1"/>
            </a:solidFill>
            <a:prstDash val="solid"/>
            <a:round/>
            <a:headEnd len="sm" w="sm" type="none"/>
            <a:tailEnd len="sm" w="sm" type="none"/>
          </a:ln>
        </p:spPr>
        <p:txBody>
          <a:bodyPr anchorCtr="0" anchor="ctr" bIns="79925" lIns="79925" spcFirstLastPara="1" rIns="79925" wrap="square" tIns="79925">
            <a:noAutofit/>
          </a:bodyPr>
          <a:lstStyle/>
          <a:p>
            <a:pPr indent="0" lvl="0" marL="0" rtl="0" algn="ctr">
              <a:spcBef>
                <a:spcPts val="0"/>
              </a:spcBef>
              <a:spcAft>
                <a:spcPts val="0"/>
              </a:spcAft>
              <a:buNone/>
            </a:pPr>
            <a:r>
              <a:t/>
            </a:r>
            <a:endParaRPr sz="1224"/>
          </a:p>
        </p:txBody>
      </p:sp>
      <p:cxnSp>
        <p:nvCxnSpPr>
          <p:cNvPr id="9281" name="Google Shape;9281;p334"/>
          <p:cNvCxnSpPr>
            <a:stCxn id="9277" idx="6"/>
            <a:endCxn id="9280" idx="4"/>
          </p:cNvCxnSpPr>
          <p:nvPr/>
        </p:nvCxnSpPr>
        <p:spPr>
          <a:xfrm flipH="1" rot="10800000">
            <a:off x="5023117" y="2022232"/>
            <a:ext cx="626700" cy="552900"/>
          </a:xfrm>
          <a:prstGeom prst="curvedConnector2">
            <a:avLst/>
          </a:prstGeom>
          <a:noFill/>
          <a:ln cap="flat" cmpd="sng" w="8325">
            <a:solidFill>
              <a:schemeClr val="dk1"/>
            </a:solidFill>
            <a:prstDash val="dash"/>
            <a:round/>
            <a:headEnd len="med" w="med" type="none"/>
            <a:tailEnd len="med" w="med" type="stealth"/>
          </a:ln>
        </p:spPr>
      </p:cxnSp>
      <p:sp>
        <p:nvSpPr>
          <p:cNvPr id="9282" name="Google Shape;9282;p334"/>
          <p:cNvSpPr txBox="1"/>
          <p:nvPr/>
        </p:nvSpPr>
        <p:spPr>
          <a:xfrm>
            <a:off x="6216564" y="1834366"/>
            <a:ext cx="2331000" cy="2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Ubuntu"/>
                <a:ea typeface="Ubuntu"/>
                <a:cs typeface="Ubuntu"/>
                <a:sym typeface="Ubuntu"/>
              </a:rPr>
              <a:t>Early termination: 1000 NDC performed</a:t>
            </a:r>
            <a:endParaRPr b="1" sz="800">
              <a:solidFill>
                <a:schemeClr val="dk1"/>
              </a:solidFill>
              <a:latin typeface="Ubuntu"/>
              <a:ea typeface="Ubuntu"/>
              <a:cs typeface="Ubuntu"/>
              <a:sym typeface="Ubuntu"/>
            </a:endParaRPr>
          </a:p>
        </p:txBody>
      </p:sp>
      <p:cxnSp>
        <p:nvCxnSpPr>
          <p:cNvPr id="9283" name="Google Shape;9283;p334"/>
          <p:cNvCxnSpPr/>
          <p:nvPr/>
        </p:nvCxnSpPr>
        <p:spPr>
          <a:xfrm flipH="1" rot="10800000">
            <a:off x="5708093" y="1988608"/>
            <a:ext cx="621900" cy="2700"/>
          </a:xfrm>
          <a:prstGeom prst="straightConnector1">
            <a:avLst/>
          </a:prstGeom>
          <a:noFill/>
          <a:ln cap="flat" cmpd="sng" w="19050">
            <a:solidFill>
              <a:schemeClr val="dk1"/>
            </a:solidFill>
            <a:prstDash val="dot"/>
            <a:round/>
            <a:headEnd len="med" w="med" type="none"/>
            <a:tailEnd len="med" w="med" type="none"/>
          </a:ln>
        </p:spPr>
      </p:cxnSp>
      <p:sp>
        <p:nvSpPr>
          <p:cNvPr id="9284" name="Google Shape;9284;p3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LAET (HNSW &amp; IVF)</a:t>
            </a:r>
            <a:endParaRPr>
              <a:latin typeface="Ubuntu"/>
              <a:ea typeface="Ubuntu"/>
              <a:cs typeface="Ubuntu"/>
              <a:sym typeface="Ubuntu"/>
            </a:endParaRPr>
          </a:p>
        </p:txBody>
      </p:sp>
      <p:sp>
        <p:nvSpPr>
          <p:cNvPr id="9285" name="Google Shape;9285;p334"/>
          <p:cNvSpPr txBox="1"/>
          <p:nvPr/>
        </p:nvSpPr>
        <p:spPr>
          <a:xfrm>
            <a:off x="4213100" y="4088886"/>
            <a:ext cx="4688400" cy="32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4"/>
                </a:solidFill>
                <a:latin typeface="Ubuntu"/>
                <a:ea typeface="Ubuntu"/>
                <a:cs typeface="Ubuntu"/>
                <a:sym typeface="Ubuntu"/>
              </a:rPr>
              <a:t>Tune for each recall target!</a:t>
            </a:r>
            <a:endParaRPr b="1" sz="1800">
              <a:solidFill>
                <a:schemeClr val="accent4"/>
              </a:solidFill>
              <a:latin typeface="Ubuntu"/>
              <a:ea typeface="Ubuntu"/>
              <a:cs typeface="Ubuntu"/>
              <a:sym typeface="Ubuntu"/>
            </a:endParaRPr>
          </a:p>
        </p:txBody>
      </p:sp>
      <p:cxnSp>
        <p:nvCxnSpPr>
          <p:cNvPr id="9286" name="Google Shape;9286;p334"/>
          <p:cNvCxnSpPr>
            <a:endCxn id="9285" idx="0"/>
          </p:cNvCxnSpPr>
          <p:nvPr/>
        </p:nvCxnSpPr>
        <p:spPr>
          <a:xfrm>
            <a:off x="6555800" y="3871686"/>
            <a:ext cx="1500" cy="217200"/>
          </a:xfrm>
          <a:prstGeom prst="straightConnector1">
            <a:avLst/>
          </a:prstGeom>
          <a:noFill/>
          <a:ln cap="flat" cmpd="sng" w="19050">
            <a:solidFill>
              <a:schemeClr val="accent4"/>
            </a:solidFill>
            <a:prstDash val="solid"/>
            <a:round/>
            <a:headEnd len="med" w="med" type="none"/>
            <a:tailEnd len="med" w="med" type="triangle"/>
          </a:ln>
        </p:spPr>
      </p:cxnSp>
    </p:spTree>
  </p:cSld>
  <p:clrMapOvr>
    <a:masterClrMapping/>
  </p:clrMapOvr>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0" name="Shape 9290"/>
        <p:cNvGrpSpPr/>
        <p:nvPr/>
      </p:nvGrpSpPr>
      <p:grpSpPr>
        <a:xfrm>
          <a:off x="0" y="0"/>
          <a:ext cx="0" cy="0"/>
          <a:chOff x="0" y="0"/>
          <a:chExt cx="0" cy="0"/>
        </a:xfrm>
      </p:grpSpPr>
      <p:pic>
        <p:nvPicPr>
          <p:cNvPr id="9291" name="Google Shape;9291;p335"/>
          <p:cNvPicPr preferRelativeResize="0"/>
          <p:nvPr/>
        </p:nvPicPr>
        <p:blipFill>
          <a:blip r:embed="rId3">
            <a:alphaModFix/>
          </a:blip>
          <a:stretch>
            <a:fillRect/>
          </a:stretch>
        </p:blipFill>
        <p:spPr>
          <a:xfrm>
            <a:off x="4223425" y="1555497"/>
            <a:ext cx="4813451" cy="1927162"/>
          </a:xfrm>
          <a:prstGeom prst="rect">
            <a:avLst/>
          </a:prstGeom>
          <a:noFill/>
          <a:ln>
            <a:noFill/>
          </a:ln>
        </p:spPr>
      </p:pic>
      <p:sp>
        <p:nvSpPr>
          <p:cNvPr id="9292" name="Google Shape;9292;p335"/>
          <p:cNvSpPr txBox="1"/>
          <p:nvPr>
            <p:ph idx="12" type="sldNum"/>
          </p:nvPr>
        </p:nvSpPr>
        <p:spPr>
          <a:xfrm>
            <a:off x="86248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293" name="Google Shape;9293;p335"/>
          <p:cNvSpPr/>
          <p:nvPr/>
        </p:nvSpPr>
        <p:spPr>
          <a:xfrm>
            <a:off x="4016412" y="3476169"/>
            <a:ext cx="16473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Predictor</a:t>
            </a:r>
            <a:endParaRPr>
              <a:latin typeface="Ubuntu"/>
              <a:ea typeface="Ubuntu"/>
              <a:cs typeface="Ubuntu"/>
              <a:sym typeface="Ubuntu"/>
            </a:endParaRPr>
          </a:p>
        </p:txBody>
      </p:sp>
      <p:sp>
        <p:nvSpPr>
          <p:cNvPr id="9294" name="Google Shape;9294;p335"/>
          <p:cNvSpPr/>
          <p:nvPr/>
        </p:nvSpPr>
        <p:spPr>
          <a:xfrm>
            <a:off x="7914601" y="3514548"/>
            <a:ext cx="1119900" cy="3210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NDC</a:t>
            </a:r>
            <a:r>
              <a:rPr baseline="-25000" lang="en">
                <a:latin typeface="Ubuntu"/>
                <a:ea typeface="Ubuntu"/>
                <a:cs typeface="Ubuntu"/>
                <a:sym typeface="Ubuntu"/>
              </a:rPr>
              <a:t>maxRecall</a:t>
            </a:r>
            <a:endParaRPr baseline="-25000">
              <a:latin typeface="Ubuntu"/>
              <a:ea typeface="Ubuntu"/>
              <a:cs typeface="Ubuntu"/>
              <a:sym typeface="Ubuntu"/>
            </a:endParaRPr>
          </a:p>
        </p:txBody>
      </p:sp>
      <p:sp>
        <p:nvSpPr>
          <p:cNvPr id="9295" name="Google Shape;9295;p335"/>
          <p:cNvSpPr/>
          <p:nvPr/>
        </p:nvSpPr>
        <p:spPr>
          <a:xfrm>
            <a:off x="5970047" y="3478219"/>
            <a:ext cx="11715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Ubuntu"/>
                <a:ea typeface="Ubuntu"/>
                <a:cs typeface="Ubuntu"/>
                <a:sym typeface="Ubuntu"/>
              </a:rPr>
              <a:t>multiplier</a:t>
            </a:r>
            <a:endParaRPr>
              <a:solidFill>
                <a:schemeClr val="accent4"/>
              </a:solidFill>
              <a:latin typeface="Ubuntu"/>
              <a:ea typeface="Ubuntu"/>
              <a:cs typeface="Ubuntu"/>
              <a:sym typeface="Ubuntu"/>
            </a:endParaRPr>
          </a:p>
        </p:txBody>
      </p:sp>
      <p:sp>
        <p:nvSpPr>
          <p:cNvPr id="9296" name="Google Shape;9296;p335"/>
          <p:cNvSpPr txBox="1"/>
          <p:nvPr/>
        </p:nvSpPr>
        <p:spPr>
          <a:xfrm>
            <a:off x="139425" y="2398050"/>
            <a:ext cx="3075000" cy="24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1 per query, after ?? NDC in preliminary search</a:t>
            </a:r>
            <a:endParaRPr i="1" sz="900">
              <a:solidFill>
                <a:schemeClr val="dk2"/>
              </a:solidFill>
              <a:latin typeface="Ubuntu"/>
              <a:ea typeface="Ubuntu"/>
              <a:cs typeface="Ubuntu"/>
              <a:sym typeface="Ubuntu"/>
            </a:endParaRPr>
          </a:p>
        </p:txBody>
      </p:sp>
      <p:cxnSp>
        <p:nvCxnSpPr>
          <p:cNvPr id="9297" name="Google Shape;9297;p335"/>
          <p:cNvCxnSpPr>
            <a:stCxn id="9293" idx="3"/>
            <a:endCxn id="9295" idx="1"/>
          </p:cNvCxnSpPr>
          <p:nvPr/>
        </p:nvCxnSpPr>
        <p:spPr>
          <a:xfrm>
            <a:off x="5663712" y="3672969"/>
            <a:ext cx="306300" cy="2100"/>
          </a:xfrm>
          <a:prstGeom prst="straightConnector1">
            <a:avLst/>
          </a:prstGeom>
          <a:noFill/>
          <a:ln cap="flat" cmpd="sng" w="19050">
            <a:solidFill>
              <a:schemeClr val="dk2"/>
            </a:solidFill>
            <a:prstDash val="solid"/>
            <a:round/>
            <a:headEnd len="med" w="med" type="none"/>
            <a:tailEnd len="med" w="med" type="stealth"/>
          </a:ln>
        </p:spPr>
      </p:cxnSp>
      <p:cxnSp>
        <p:nvCxnSpPr>
          <p:cNvPr id="9298" name="Google Shape;9298;p335"/>
          <p:cNvCxnSpPr>
            <a:stCxn id="9295" idx="3"/>
            <a:endCxn id="9294" idx="1"/>
          </p:cNvCxnSpPr>
          <p:nvPr/>
        </p:nvCxnSpPr>
        <p:spPr>
          <a:xfrm>
            <a:off x="7141547" y="3675019"/>
            <a:ext cx="773100" cy="0"/>
          </a:xfrm>
          <a:prstGeom prst="straightConnector1">
            <a:avLst/>
          </a:prstGeom>
          <a:noFill/>
          <a:ln cap="flat" cmpd="sng" w="19050">
            <a:solidFill>
              <a:schemeClr val="dk2"/>
            </a:solidFill>
            <a:prstDash val="solid"/>
            <a:round/>
            <a:headEnd len="med" w="med" type="none"/>
            <a:tailEnd len="med" w="med" type="stealth"/>
          </a:ln>
        </p:spPr>
      </p:cxnSp>
      <p:sp>
        <p:nvSpPr>
          <p:cNvPr id="9299" name="Google Shape;9299;p335"/>
          <p:cNvSpPr/>
          <p:nvPr/>
        </p:nvSpPr>
        <p:spPr>
          <a:xfrm>
            <a:off x="4778566" y="1479552"/>
            <a:ext cx="1734000" cy="21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Ubuntu"/>
                <a:ea typeface="Ubuntu"/>
                <a:cs typeface="Ubuntu"/>
                <a:sym typeface="Ubuntu"/>
              </a:rPr>
              <a:t>ANN(</a:t>
            </a:r>
            <a:r>
              <a:rPr b="1" lang="en" sz="1200">
                <a:solidFill>
                  <a:srgbClr val="0000FF"/>
                </a:solidFill>
                <a:latin typeface="Ubuntu"/>
                <a:ea typeface="Ubuntu"/>
                <a:cs typeface="Ubuntu"/>
                <a:sym typeface="Ubuntu"/>
              </a:rPr>
              <a:t>q1</a:t>
            </a:r>
            <a:r>
              <a:rPr b="1" lang="en" sz="1200">
                <a:latin typeface="Ubuntu"/>
                <a:ea typeface="Ubuntu"/>
                <a:cs typeface="Ubuntu"/>
                <a:sym typeface="Ubuntu"/>
              </a:rPr>
              <a:t>, k, </a:t>
            </a:r>
            <a:r>
              <a:rPr b="1" lang="en" sz="1200">
                <a:solidFill>
                  <a:schemeClr val="accent4"/>
                </a:solidFill>
                <a:latin typeface="Ubuntu"/>
                <a:ea typeface="Ubuntu"/>
                <a:cs typeface="Ubuntu"/>
                <a:sym typeface="Ubuntu"/>
              </a:rPr>
              <a:t>0.80</a:t>
            </a:r>
            <a:r>
              <a:rPr b="1" lang="en" sz="1200">
                <a:latin typeface="Ubuntu"/>
                <a:ea typeface="Ubuntu"/>
                <a:cs typeface="Ubuntu"/>
                <a:sym typeface="Ubuntu"/>
              </a:rPr>
              <a:t>)</a:t>
            </a:r>
            <a:endParaRPr b="1" sz="1200">
              <a:latin typeface="Ubuntu"/>
              <a:ea typeface="Ubuntu"/>
              <a:cs typeface="Ubuntu"/>
              <a:sym typeface="Ubuntu"/>
            </a:endParaRPr>
          </a:p>
        </p:txBody>
      </p:sp>
      <p:cxnSp>
        <p:nvCxnSpPr>
          <p:cNvPr id="9300" name="Google Shape;9300;p335"/>
          <p:cNvCxnSpPr>
            <a:endCxn id="9293" idx="1"/>
          </p:cNvCxnSpPr>
          <p:nvPr/>
        </p:nvCxnSpPr>
        <p:spPr>
          <a:xfrm flipH="1" rot="10800000">
            <a:off x="3197412" y="3672969"/>
            <a:ext cx="819000" cy="6600"/>
          </a:xfrm>
          <a:prstGeom prst="straightConnector1">
            <a:avLst/>
          </a:prstGeom>
          <a:noFill/>
          <a:ln cap="flat" cmpd="sng" w="19050">
            <a:solidFill>
              <a:schemeClr val="dk2"/>
            </a:solidFill>
            <a:prstDash val="solid"/>
            <a:round/>
            <a:headEnd len="med" w="med" type="none"/>
            <a:tailEnd len="med" w="med" type="stealth"/>
          </a:ln>
        </p:spPr>
      </p:cxnSp>
      <p:graphicFrame>
        <p:nvGraphicFramePr>
          <p:cNvPr id="9301" name="Google Shape;9301;p335"/>
          <p:cNvGraphicFramePr/>
          <p:nvPr/>
        </p:nvGraphicFramePr>
        <p:xfrm>
          <a:off x="139417" y="2647960"/>
          <a:ext cx="3000000" cy="3000000"/>
        </p:xfrm>
        <a:graphic>
          <a:graphicData uri="http://schemas.openxmlformats.org/drawingml/2006/table">
            <a:tbl>
              <a:tblPr>
                <a:noFill/>
                <a:tableStyleId>{9FFA44F4-05DE-4323-9D07-73876B68D0FD}</a:tableStyleId>
              </a:tblPr>
              <a:tblGrid>
                <a:gridCol w="521000"/>
                <a:gridCol w="2529550"/>
              </a:tblGrid>
              <a:tr h="292500">
                <a:tc>
                  <a:txBody>
                    <a:bodyPr/>
                    <a:lstStyle/>
                    <a:p>
                      <a:pPr indent="0" lvl="0" marL="0" rtl="0" algn="ctr">
                        <a:spcBef>
                          <a:spcPts val="0"/>
                        </a:spcBef>
                        <a:spcAft>
                          <a:spcPts val="0"/>
                        </a:spcAft>
                        <a:buNone/>
                      </a:pPr>
                      <a:r>
                        <a:rPr b="1" lang="en" sz="900">
                          <a:latin typeface="Ubuntu"/>
                          <a:ea typeface="Ubuntu"/>
                          <a:cs typeface="Ubuntu"/>
                          <a:sym typeface="Ubuntu"/>
                        </a:rPr>
                        <a:t>Index</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Feature</a:t>
                      </a:r>
                      <a:endParaRPr b="1" sz="900">
                        <a:latin typeface="Ubuntu"/>
                        <a:ea typeface="Ubuntu"/>
                        <a:cs typeface="Ubuntu"/>
                        <a:sym typeface="Ubuntu"/>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543250">
                <a:tc>
                  <a:txBody>
                    <a:bodyPr/>
                    <a:lstStyle/>
                    <a:p>
                      <a:pPr indent="0" lvl="0" marL="0" rtl="0" algn="ctr">
                        <a:spcBef>
                          <a:spcPts val="0"/>
                        </a:spcBef>
                        <a:spcAft>
                          <a:spcPts val="0"/>
                        </a:spcAft>
                        <a:buNone/>
                      </a:pPr>
                      <a:r>
                        <a:rPr lang="en" sz="900">
                          <a:latin typeface="Ubuntu"/>
                          <a:ea typeface="Ubuntu"/>
                          <a:cs typeface="Ubuntu"/>
                          <a:sym typeface="Ubuntu"/>
                        </a:rPr>
                        <a:t>Both</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900">
                          <a:latin typeface="Ubuntu"/>
                          <a:ea typeface="Ubuntu"/>
                          <a:cs typeface="Ubuntu"/>
                          <a:sym typeface="Ubuntu"/>
                        </a:rPr>
                        <a:t>Query dimensions</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1st nearest neighbor (D</a:t>
                      </a:r>
                      <a:r>
                        <a:rPr baseline="-25000" lang="en" sz="900">
                          <a:latin typeface="Ubuntu"/>
                          <a:ea typeface="Ubuntu"/>
                          <a:cs typeface="Ubuntu"/>
                          <a:sym typeface="Ubuntu"/>
                        </a:rPr>
                        <a:t>1</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latin typeface="Ubuntu"/>
                          <a:ea typeface="Ubuntu"/>
                          <a:cs typeface="Ubuntu"/>
                          <a:sym typeface="Ubuntu"/>
                        </a:rPr>
                        <a:t>Distance to 10th </a:t>
                      </a:r>
                      <a:r>
                        <a:rPr lang="en" sz="900">
                          <a:solidFill>
                            <a:schemeClr val="dk1"/>
                          </a:solidFill>
                          <a:latin typeface="Ubuntu"/>
                          <a:ea typeface="Ubuntu"/>
                          <a:cs typeface="Ubuntu"/>
                          <a:sym typeface="Ubuntu"/>
                        </a:rPr>
                        <a:t>nearest neighbor</a:t>
                      </a:r>
                      <a:r>
                        <a:rPr lang="en" sz="900">
                          <a:latin typeface="Ubuntu"/>
                          <a:ea typeface="Ubuntu"/>
                          <a:cs typeface="Ubuntu"/>
                          <a:sym typeface="Ubuntu"/>
                        </a:rPr>
                        <a:t>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a:t>
                      </a:r>
                      <a:endParaRPr sz="900">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r>
              <a:tr h="548150">
                <a:tc>
                  <a:txBody>
                    <a:bodyPr/>
                    <a:lstStyle/>
                    <a:p>
                      <a:pPr indent="0" lvl="0" marL="0" rtl="0" algn="ctr">
                        <a:spcBef>
                          <a:spcPts val="0"/>
                        </a:spcBef>
                        <a:spcAft>
                          <a:spcPts val="0"/>
                        </a:spcAft>
                        <a:buNone/>
                      </a:pPr>
                      <a:r>
                        <a:rPr lang="en" sz="900">
                          <a:latin typeface="Ubuntu"/>
                          <a:ea typeface="Ubuntu"/>
                          <a:cs typeface="Ubuntu"/>
                          <a:sym typeface="Ubuntu"/>
                        </a:rPr>
                        <a:t>HNSW</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Distance to first node in the base layer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r>
                        <a:rPr lang="en" sz="900">
                          <a:latin typeface="Ubuntu"/>
                          <a:ea typeface="Ubuntu"/>
                          <a:cs typeface="Ubuntu"/>
                          <a:sym typeface="Ubuntu"/>
                        </a:rPr>
                        <a: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start</a:t>
                      </a:r>
                      <a:endParaRPr sz="900">
                        <a:latin typeface="Ubuntu"/>
                        <a:ea typeface="Ubuntu"/>
                        <a:cs typeface="Ubuntu"/>
                        <a:sym typeface="Ubuntu"/>
                      </a:endParaRPr>
                    </a:p>
                  </a:txBody>
                  <a:tcPr marT="91425" marB="91425" marR="91425" marL="91425" anchor="ctr"/>
                </a:tc>
              </a:tr>
              <a:tr h="543250">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q→Ci </a:t>
                      </a:r>
                      <a:r>
                        <a:rPr lang="en" sz="900">
                          <a:latin typeface="Ubuntu"/>
                          <a:ea typeface="Ubuntu"/>
                          <a:cs typeface="Ubuntu"/>
                          <a:sym typeface="Ubuntu"/>
                        </a:rPr>
                        <a:t>/ dist</a:t>
                      </a:r>
                      <a:r>
                        <a:rPr baseline="-25000" lang="en" sz="900">
                          <a:latin typeface="Ubuntu"/>
                          <a:ea typeface="Ubuntu"/>
                          <a:cs typeface="Ubuntu"/>
                          <a:sym typeface="Ubuntu"/>
                        </a:rPr>
                        <a:t>q→C1</a:t>
                      </a:r>
                      <a:r>
                        <a:rPr lang="en" sz="900">
                          <a:latin typeface="Ubuntu"/>
                          <a:ea typeface="Ubuntu"/>
                          <a:cs typeface="Ubuntu"/>
                          <a:sym typeface="Ubuntu"/>
                        </a:rPr>
                        <a:t> with i in {10, 20,  …, 100}</a:t>
                      </a:r>
                      <a:endParaRPr sz="900">
                        <a:latin typeface="Ubuntu"/>
                        <a:ea typeface="Ubuntu"/>
                        <a:cs typeface="Ubuntu"/>
                        <a:sym typeface="Ubuntu"/>
                      </a:endParaRPr>
                    </a:p>
                    <a:p>
                      <a:pPr indent="0" lvl="0" marL="0" rtl="0" algn="ctr">
                        <a:spcBef>
                          <a:spcPts val="0"/>
                        </a:spcBef>
                        <a:spcAft>
                          <a:spcPts val="0"/>
                        </a:spcAft>
                        <a:buNone/>
                      </a:pP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10</a:t>
                      </a:r>
                      <a:br>
                        <a:rPr lang="en" sz="900">
                          <a:latin typeface="Ubuntu"/>
                          <a:ea typeface="Ubuntu"/>
                          <a:cs typeface="Ubuntu"/>
                          <a:sym typeface="Ubuntu"/>
                        </a:rPr>
                      </a:br>
                      <a:r>
                        <a:rPr lang="en" sz="900">
                          <a:solidFill>
                            <a:schemeClr val="dk1"/>
                          </a:solidFill>
                          <a:latin typeface="Ubuntu"/>
                          <a:ea typeface="Ubuntu"/>
                          <a:cs typeface="Ubuntu"/>
                          <a:sym typeface="Ubuntu"/>
                        </a:rPr>
                        <a:t>D</a:t>
                      </a:r>
                      <a:r>
                        <a:rPr baseline="-25000" lang="en" sz="900">
                          <a:solidFill>
                            <a:schemeClr val="dk1"/>
                          </a:solidFill>
                          <a:latin typeface="Ubuntu"/>
                          <a:ea typeface="Ubuntu"/>
                          <a:cs typeface="Ubuntu"/>
                          <a:sym typeface="Ubuntu"/>
                        </a:rPr>
                        <a:t>1</a:t>
                      </a:r>
                      <a:r>
                        <a:rPr lang="en" sz="900">
                          <a:latin typeface="Ubuntu"/>
                          <a:ea typeface="Ubuntu"/>
                          <a:cs typeface="Ubuntu"/>
                          <a:sym typeface="Ubuntu"/>
                        </a:rPr>
                        <a:t> / </a:t>
                      </a:r>
                      <a:r>
                        <a:rPr lang="en" sz="900">
                          <a:solidFill>
                            <a:schemeClr val="dk1"/>
                          </a:solidFill>
                          <a:latin typeface="Ubuntu"/>
                          <a:ea typeface="Ubuntu"/>
                          <a:cs typeface="Ubuntu"/>
                          <a:sym typeface="Ubuntu"/>
                        </a:rPr>
                        <a:t>dist</a:t>
                      </a:r>
                      <a:r>
                        <a:rPr baseline="-25000" lang="en" sz="900">
                          <a:solidFill>
                            <a:schemeClr val="dk1"/>
                          </a:solidFill>
                          <a:latin typeface="Ubuntu"/>
                          <a:ea typeface="Ubuntu"/>
                          <a:cs typeface="Ubuntu"/>
                          <a:sym typeface="Ubuntu"/>
                        </a:rPr>
                        <a:t>q→C1</a:t>
                      </a:r>
                      <a:endParaRPr sz="900">
                        <a:latin typeface="Ubuntu"/>
                        <a:ea typeface="Ubuntu"/>
                        <a:cs typeface="Ubuntu"/>
                        <a:sym typeface="Ubuntu"/>
                      </a:endParaRPr>
                    </a:p>
                  </a:txBody>
                  <a:tcPr marT="91425" marB="91425" marR="91425" marL="91425" anchor="ctr"/>
                </a:tc>
              </a:tr>
            </a:tbl>
          </a:graphicData>
        </a:graphic>
      </p:graphicFrame>
      <p:sp>
        <p:nvSpPr>
          <p:cNvPr id="9302" name="Google Shape;9302;p335"/>
          <p:cNvSpPr txBox="1"/>
          <p:nvPr/>
        </p:nvSpPr>
        <p:spPr>
          <a:xfrm>
            <a:off x="0" y="128674"/>
            <a:ext cx="7423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Li et al. "Learned adaptive early termination for approximate nearest neighbor search." SIGMOD 2021.</a:t>
            </a:r>
            <a:endParaRPr sz="900">
              <a:solidFill>
                <a:schemeClr val="dk2"/>
              </a:solidFill>
              <a:latin typeface="Ubuntu"/>
              <a:ea typeface="Ubuntu"/>
              <a:cs typeface="Ubuntu"/>
              <a:sym typeface="Ubuntu"/>
            </a:endParaRPr>
          </a:p>
        </p:txBody>
      </p:sp>
      <p:sp>
        <p:nvSpPr>
          <p:cNvPr id="9303" name="Google Shape;9303;p335"/>
          <p:cNvSpPr/>
          <p:nvPr/>
        </p:nvSpPr>
        <p:spPr>
          <a:xfrm>
            <a:off x="4823850" y="2630498"/>
            <a:ext cx="205800" cy="3633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04" name="Google Shape;9304;p335"/>
          <p:cNvSpPr txBox="1"/>
          <p:nvPr/>
        </p:nvSpPr>
        <p:spPr>
          <a:xfrm>
            <a:off x="5469744" y="2649133"/>
            <a:ext cx="2470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2"/>
                </a:solidFill>
                <a:latin typeface="Ubuntu"/>
                <a:ea typeface="Ubuntu"/>
                <a:cs typeface="Ubuntu"/>
                <a:sym typeface="Ubuntu"/>
              </a:rPr>
              <a:t>Preliminary search</a:t>
            </a:r>
            <a:endParaRPr b="1" sz="800">
              <a:solidFill>
                <a:schemeClr val="dk2"/>
              </a:solidFill>
              <a:latin typeface="Ubuntu"/>
              <a:ea typeface="Ubuntu"/>
              <a:cs typeface="Ubuntu"/>
              <a:sym typeface="Ubuntu"/>
            </a:endParaRPr>
          </a:p>
        </p:txBody>
      </p:sp>
      <p:cxnSp>
        <p:nvCxnSpPr>
          <p:cNvPr id="9305" name="Google Shape;9305;p335"/>
          <p:cNvCxnSpPr>
            <a:stCxn id="9303" idx="6"/>
            <a:endCxn id="9304" idx="1"/>
          </p:cNvCxnSpPr>
          <p:nvPr/>
        </p:nvCxnSpPr>
        <p:spPr>
          <a:xfrm flipH="1" rot="10800000">
            <a:off x="5029650" y="2809748"/>
            <a:ext cx="440100" cy="2400"/>
          </a:xfrm>
          <a:prstGeom prst="straightConnector1">
            <a:avLst/>
          </a:prstGeom>
          <a:noFill/>
          <a:ln cap="flat" cmpd="sng" w="19050">
            <a:solidFill>
              <a:schemeClr val="dk1"/>
            </a:solidFill>
            <a:prstDash val="dot"/>
            <a:round/>
            <a:headEnd len="med" w="med" type="none"/>
            <a:tailEnd len="med" w="med" type="none"/>
          </a:ln>
        </p:spPr>
      </p:cxnSp>
      <p:sp>
        <p:nvSpPr>
          <p:cNvPr id="9306" name="Google Shape;9306;p335"/>
          <p:cNvSpPr txBox="1"/>
          <p:nvPr>
            <p:ph idx="1" type="body"/>
          </p:nvPr>
        </p:nvSpPr>
        <p:spPr>
          <a:xfrm>
            <a:off x="150" y="898934"/>
            <a:ext cx="9144000" cy="441000"/>
          </a:xfrm>
          <a:prstGeom prst="rect">
            <a:avLst/>
          </a:prstGeom>
        </p:spPr>
        <p:txBody>
          <a:bodyPr anchorCtr="0" anchor="t" bIns="91425" lIns="91425" spcFirstLastPara="1" rIns="91425" wrap="square" tIns="91425">
            <a:normAutofit fontScale="92500"/>
          </a:bodyPr>
          <a:lstStyle/>
          <a:p>
            <a:pPr indent="0" lvl="0" marL="457200" rtl="0" algn="ctr">
              <a:spcBef>
                <a:spcPts val="0"/>
              </a:spcBef>
              <a:spcAft>
                <a:spcPts val="1200"/>
              </a:spcAft>
              <a:buNone/>
            </a:pPr>
            <a:r>
              <a:rPr b="1" lang="en">
                <a:solidFill>
                  <a:schemeClr val="dk1"/>
                </a:solidFill>
              </a:rPr>
              <a:t>Preliminary search </a:t>
            </a:r>
            <a:r>
              <a:rPr lang="en">
                <a:solidFill>
                  <a:schemeClr val="dk1"/>
                </a:solidFill>
              </a:rPr>
              <a:t>→ predict </a:t>
            </a:r>
            <a:r>
              <a:rPr b="1" lang="en">
                <a:solidFill>
                  <a:schemeClr val="dk1"/>
                </a:solidFill>
              </a:rPr>
              <a:t>number of distance calcs.</a:t>
            </a:r>
            <a:r>
              <a:rPr lang="en">
                <a:solidFill>
                  <a:schemeClr val="dk1"/>
                </a:solidFill>
              </a:rPr>
              <a:t> </a:t>
            </a:r>
            <a:r>
              <a:rPr b="1" lang="en">
                <a:solidFill>
                  <a:schemeClr val="dk1"/>
                </a:solidFill>
              </a:rPr>
              <a:t>(ndc)</a:t>
            </a:r>
            <a:r>
              <a:rPr lang="en">
                <a:solidFill>
                  <a:schemeClr val="dk1"/>
                </a:solidFill>
              </a:rPr>
              <a:t> to be performed </a:t>
            </a:r>
            <a:endParaRPr>
              <a:solidFill>
                <a:schemeClr val="dk1"/>
              </a:solidFill>
            </a:endParaRPr>
          </a:p>
        </p:txBody>
      </p:sp>
      <p:sp>
        <p:nvSpPr>
          <p:cNvPr id="9307" name="Google Shape;9307;p335"/>
          <p:cNvSpPr txBox="1"/>
          <p:nvPr/>
        </p:nvSpPr>
        <p:spPr>
          <a:xfrm>
            <a:off x="4213100" y="4088886"/>
            <a:ext cx="4688400" cy="32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accent4"/>
                </a:solidFill>
                <a:latin typeface="Ubuntu"/>
                <a:ea typeface="Ubuntu"/>
                <a:cs typeface="Ubuntu"/>
                <a:sym typeface="Ubuntu"/>
              </a:rPr>
              <a:t>Tune for each recall target!</a:t>
            </a:r>
            <a:endParaRPr b="1" sz="1800">
              <a:solidFill>
                <a:schemeClr val="accent4"/>
              </a:solidFill>
              <a:latin typeface="Ubuntu"/>
              <a:ea typeface="Ubuntu"/>
              <a:cs typeface="Ubuntu"/>
              <a:sym typeface="Ubuntu"/>
            </a:endParaRPr>
          </a:p>
        </p:txBody>
      </p:sp>
      <p:cxnSp>
        <p:nvCxnSpPr>
          <p:cNvPr id="9308" name="Google Shape;9308;p335"/>
          <p:cNvCxnSpPr>
            <a:stCxn id="9295" idx="2"/>
            <a:endCxn id="9307" idx="0"/>
          </p:cNvCxnSpPr>
          <p:nvPr/>
        </p:nvCxnSpPr>
        <p:spPr>
          <a:xfrm>
            <a:off x="6555797" y="3871819"/>
            <a:ext cx="1500" cy="217200"/>
          </a:xfrm>
          <a:prstGeom prst="straightConnector1">
            <a:avLst/>
          </a:prstGeom>
          <a:noFill/>
          <a:ln cap="flat" cmpd="sng" w="19050">
            <a:solidFill>
              <a:schemeClr val="accent4"/>
            </a:solidFill>
            <a:prstDash val="solid"/>
            <a:round/>
            <a:headEnd len="med" w="med" type="none"/>
            <a:tailEnd len="med" w="med" type="triangle"/>
          </a:ln>
        </p:spPr>
      </p:cxnSp>
      <p:sp>
        <p:nvSpPr>
          <p:cNvPr id="9309" name="Google Shape;9309;p335"/>
          <p:cNvSpPr/>
          <p:nvPr/>
        </p:nvSpPr>
        <p:spPr>
          <a:xfrm>
            <a:off x="4931617" y="2529382"/>
            <a:ext cx="91500" cy="915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endParaRPr>
          </a:p>
        </p:txBody>
      </p:sp>
      <p:sp>
        <p:nvSpPr>
          <p:cNvPr id="9310" name="Google Shape;9310;p335"/>
          <p:cNvSpPr txBox="1"/>
          <p:nvPr/>
        </p:nvSpPr>
        <p:spPr>
          <a:xfrm>
            <a:off x="5557110" y="2418173"/>
            <a:ext cx="2470200" cy="3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2"/>
                </a:solidFill>
                <a:latin typeface="Ubuntu"/>
                <a:ea typeface="Ubuntu"/>
                <a:cs typeface="Ubuntu"/>
                <a:sym typeface="Ubuntu"/>
              </a:rPr>
              <a:t>[input] → prediction * multiplier → 1000 NDC</a:t>
            </a:r>
            <a:endParaRPr b="1" sz="800">
              <a:solidFill>
                <a:schemeClr val="dk2"/>
              </a:solidFill>
              <a:latin typeface="Ubuntu"/>
              <a:ea typeface="Ubuntu"/>
              <a:cs typeface="Ubuntu"/>
              <a:sym typeface="Ubuntu"/>
            </a:endParaRPr>
          </a:p>
        </p:txBody>
      </p:sp>
      <p:cxnSp>
        <p:nvCxnSpPr>
          <p:cNvPr id="9311" name="Google Shape;9311;p335"/>
          <p:cNvCxnSpPr>
            <a:stCxn id="9309" idx="6"/>
          </p:cNvCxnSpPr>
          <p:nvPr/>
        </p:nvCxnSpPr>
        <p:spPr>
          <a:xfrm flipH="1" rot="10800000">
            <a:off x="5023117" y="2572432"/>
            <a:ext cx="621900" cy="2700"/>
          </a:xfrm>
          <a:prstGeom prst="straightConnector1">
            <a:avLst/>
          </a:prstGeom>
          <a:noFill/>
          <a:ln cap="flat" cmpd="sng" w="19050">
            <a:solidFill>
              <a:schemeClr val="dk1"/>
            </a:solidFill>
            <a:prstDash val="dot"/>
            <a:round/>
            <a:headEnd len="med" w="med" type="none"/>
            <a:tailEnd len="med" w="med" type="none"/>
          </a:ln>
        </p:spPr>
      </p:cxnSp>
      <p:sp>
        <p:nvSpPr>
          <p:cNvPr id="9312" name="Google Shape;9312;p335"/>
          <p:cNvSpPr/>
          <p:nvPr/>
        </p:nvSpPr>
        <p:spPr>
          <a:xfrm>
            <a:off x="5604013" y="1930646"/>
            <a:ext cx="91500" cy="91500"/>
          </a:xfrm>
          <a:prstGeom prst="ellipse">
            <a:avLst/>
          </a:prstGeom>
          <a:solidFill>
            <a:schemeClr val="dk1"/>
          </a:solidFill>
          <a:ln cap="flat" cmpd="sng" w="8325">
            <a:solidFill>
              <a:schemeClr val="dk1"/>
            </a:solidFill>
            <a:prstDash val="solid"/>
            <a:round/>
            <a:headEnd len="sm" w="sm" type="none"/>
            <a:tailEnd len="sm" w="sm" type="none"/>
          </a:ln>
        </p:spPr>
        <p:txBody>
          <a:bodyPr anchorCtr="0" anchor="ctr" bIns="79925" lIns="79925" spcFirstLastPara="1" rIns="79925" wrap="square" tIns="79925">
            <a:noAutofit/>
          </a:bodyPr>
          <a:lstStyle/>
          <a:p>
            <a:pPr indent="0" lvl="0" marL="0" rtl="0" algn="ctr">
              <a:spcBef>
                <a:spcPts val="0"/>
              </a:spcBef>
              <a:spcAft>
                <a:spcPts val="0"/>
              </a:spcAft>
              <a:buNone/>
            </a:pPr>
            <a:r>
              <a:t/>
            </a:r>
            <a:endParaRPr sz="1224"/>
          </a:p>
        </p:txBody>
      </p:sp>
      <p:cxnSp>
        <p:nvCxnSpPr>
          <p:cNvPr id="9313" name="Google Shape;9313;p335"/>
          <p:cNvCxnSpPr>
            <a:stCxn id="9309" idx="6"/>
            <a:endCxn id="9312" idx="4"/>
          </p:cNvCxnSpPr>
          <p:nvPr/>
        </p:nvCxnSpPr>
        <p:spPr>
          <a:xfrm flipH="1" rot="10800000">
            <a:off x="5023117" y="2022232"/>
            <a:ext cx="626700" cy="552900"/>
          </a:xfrm>
          <a:prstGeom prst="curvedConnector2">
            <a:avLst/>
          </a:prstGeom>
          <a:noFill/>
          <a:ln cap="flat" cmpd="sng" w="8325">
            <a:solidFill>
              <a:schemeClr val="dk1"/>
            </a:solidFill>
            <a:prstDash val="dash"/>
            <a:round/>
            <a:headEnd len="med" w="med" type="none"/>
            <a:tailEnd len="med" w="med" type="stealth"/>
          </a:ln>
        </p:spPr>
      </p:cxnSp>
      <p:sp>
        <p:nvSpPr>
          <p:cNvPr id="9314" name="Google Shape;9314;p335"/>
          <p:cNvSpPr txBox="1"/>
          <p:nvPr/>
        </p:nvSpPr>
        <p:spPr>
          <a:xfrm>
            <a:off x="6216564" y="1834366"/>
            <a:ext cx="2331000" cy="2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Ubuntu"/>
                <a:ea typeface="Ubuntu"/>
                <a:cs typeface="Ubuntu"/>
                <a:sym typeface="Ubuntu"/>
              </a:rPr>
              <a:t>Early termination: 1000 NDC performed</a:t>
            </a:r>
            <a:endParaRPr b="1" sz="800">
              <a:solidFill>
                <a:schemeClr val="dk1"/>
              </a:solidFill>
              <a:latin typeface="Ubuntu"/>
              <a:ea typeface="Ubuntu"/>
              <a:cs typeface="Ubuntu"/>
              <a:sym typeface="Ubuntu"/>
            </a:endParaRPr>
          </a:p>
        </p:txBody>
      </p:sp>
      <p:cxnSp>
        <p:nvCxnSpPr>
          <p:cNvPr id="9315" name="Google Shape;9315;p335"/>
          <p:cNvCxnSpPr/>
          <p:nvPr/>
        </p:nvCxnSpPr>
        <p:spPr>
          <a:xfrm flipH="1" rot="10800000">
            <a:off x="5708093" y="1988608"/>
            <a:ext cx="621900" cy="2700"/>
          </a:xfrm>
          <a:prstGeom prst="straightConnector1">
            <a:avLst/>
          </a:prstGeom>
          <a:noFill/>
          <a:ln cap="flat" cmpd="sng" w="19050">
            <a:solidFill>
              <a:schemeClr val="dk1"/>
            </a:solidFill>
            <a:prstDash val="dot"/>
            <a:round/>
            <a:headEnd len="med" w="med" type="none"/>
            <a:tailEnd len="med" w="med" type="none"/>
          </a:ln>
        </p:spPr>
      </p:cxnSp>
      <p:sp>
        <p:nvSpPr>
          <p:cNvPr id="9316" name="Google Shape;9316;p335"/>
          <p:cNvSpPr/>
          <p:nvPr/>
        </p:nvSpPr>
        <p:spPr>
          <a:xfrm>
            <a:off x="3236003" y="4471561"/>
            <a:ext cx="2163300" cy="617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Generalizable to different indexes!</a:t>
            </a:r>
            <a:endParaRPr>
              <a:latin typeface="Ubuntu"/>
              <a:ea typeface="Ubuntu"/>
              <a:cs typeface="Ubuntu"/>
              <a:sym typeface="Ubuntu"/>
            </a:endParaRPr>
          </a:p>
        </p:txBody>
      </p:sp>
      <p:sp>
        <p:nvSpPr>
          <p:cNvPr id="9317" name="Google Shape;9317;p3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LAET (HNSW &amp; IVF)</a:t>
            </a:r>
            <a:endParaRPr>
              <a:latin typeface="Ubuntu"/>
              <a:ea typeface="Ubuntu"/>
              <a:cs typeface="Ubuntu"/>
              <a:sym typeface="Ubuntu"/>
            </a:endParaRPr>
          </a:p>
        </p:txBody>
      </p:sp>
      <p:sp>
        <p:nvSpPr>
          <p:cNvPr id="9318" name="Google Shape;9318;p335"/>
          <p:cNvSpPr/>
          <p:nvPr/>
        </p:nvSpPr>
        <p:spPr>
          <a:xfrm>
            <a:off x="5520647" y="4478200"/>
            <a:ext cx="3281400" cy="6174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latin typeface="Ubuntu"/>
                <a:ea typeface="Ubuntu"/>
                <a:cs typeface="Ubuntu"/>
                <a:sym typeface="Ubuntu"/>
              </a:rPr>
              <a:t>Optimization of tuning for preliminary amount of search and multiplier</a:t>
            </a:r>
            <a:endParaRPr>
              <a:latin typeface="Ubuntu"/>
              <a:ea typeface="Ubuntu"/>
              <a:cs typeface="Ubuntu"/>
              <a:sym typeface="Ubuntu"/>
            </a:endParaRPr>
          </a:p>
        </p:txBody>
      </p:sp>
    </p:spTree>
  </p:cSld>
  <p:clrMapOvr>
    <a:masterClrMapping/>
  </p:clrMapOvr>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2" name="Shape 9322"/>
        <p:cNvGrpSpPr/>
        <p:nvPr/>
      </p:nvGrpSpPr>
      <p:grpSpPr>
        <a:xfrm>
          <a:off x="0" y="0"/>
          <a:ext cx="0" cy="0"/>
          <a:chOff x="0" y="0"/>
          <a:chExt cx="0" cy="0"/>
        </a:xfrm>
      </p:grpSpPr>
      <p:sp>
        <p:nvSpPr>
          <p:cNvPr id="9323" name="Google Shape;9323;p3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DARTH (HNSW &amp; IVF) </a:t>
            </a:r>
            <a:endParaRPr>
              <a:latin typeface="Ubuntu"/>
              <a:ea typeface="Ubuntu"/>
              <a:cs typeface="Ubuntu"/>
              <a:sym typeface="Ubuntu"/>
            </a:endParaRPr>
          </a:p>
        </p:txBody>
      </p:sp>
      <p:sp>
        <p:nvSpPr>
          <p:cNvPr id="9324" name="Google Shape;9324;p336"/>
          <p:cNvSpPr txBox="1"/>
          <p:nvPr>
            <p:ph idx="12" type="sldNum"/>
          </p:nvPr>
        </p:nvSpPr>
        <p:spPr>
          <a:xfrm>
            <a:off x="8613336" y="4800254"/>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325" name="Google Shape;9325;p336"/>
          <p:cNvSpPr txBox="1"/>
          <p:nvPr/>
        </p:nvSpPr>
        <p:spPr>
          <a:xfrm>
            <a:off x="-5" y="119769"/>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p:txBody>
      </p:sp>
      <p:sp>
        <p:nvSpPr>
          <p:cNvPr id="9326" name="Google Shape;9326;p336"/>
          <p:cNvSpPr txBox="1"/>
          <p:nvPr/>
        </p:nvSpPr>
        <p:spPr>
          <a:xfrm>
            <a:off x="0" y="877694"/>
            <a:ext cx="9144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Ubuntu"/>
                <a:ea typeface="Ubuntu"/>
                <a:cs typeface="Ubuntu"/>
                <a:sym typeface="Ubuntu"/>
              </a:rPr>
              <a:t>Predict the recall</a:t>
            </a:r>
            <a:r>
              <a:rPr lang="en" sz="1800">
                <a:solidFill>
                  <a:schemeClr val="dk1"/>
                </a:solidFill>
                <a:latin typeface="Ubuntu"/>
                <a:ea typeface="Ubuntu"/>
                <a:cs typeface="Ubuntu"/>
                <a:sym typeface="Ubuntu"/>
              </a:rPr>
              <a:t> of a query any time during the search</a:t>
            </a:r>
            <a:endParaRPr/>
          </a:p>
        </p:txBody>
      </p:sp>
    </p:spTree>
  </p:cSld>
  <p:clrMapOvr>
    <a:masterClrMapping/>
  </p:clrMapOvr>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0" name="Shape 9330"/>
        <p:cNvGrpSpPr/>
        <p:nvPr/>
      </p:nvGrpSpPr>
      <p:grpSpPr>
        <a:xfrm>
          <a:off x="0" y="0"/>
          <a:ext cx="0" cy="0"/>
          <a:chOff x="0" y="0"/>
          <a:chExt cx="0" cy="0"/>
        </a:xfrm>
      </p:grpSpPr>
      <p:sp>
        <p:nvSpPr>
          <p:cNvPr id="9331" name="Google Shape;9331;p3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DARTH (HNSW &amp; IVF) </a:t>
            </a:r>
            <a:endParaRPr>
              <a:latin typeface="Ubuntu"/>
              <a:ea typeface="Ubuntu"/>
              <a:cs typeface="Ubuntu"/>
              <a:sym typeface="Ubuntu"/>
            </a:endParaRPr>
          </a:p>
        </p:txBody>
      </p:sp>
      <p:sp>
        <p:nvSpPr>
          <p:cNvPr id="9332" name="Google Shape;9332;p337"/>
          <p:cNvSpPr txBox="1"/>
          <p:nvPr>
            <p:ph idx="12" type="sldNum"/>
          </p:nvPr>
        </p:nvSpPr>
        <p:spPr>
          <a:xfrm>
            <a:off x="8613336" y="4800254"/>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333" name="Google Shape;9333;p337"/>
          <p:cNvGraphicFramePr/>
          <p:nvPr/>
        </p:nvGraphicFramePr>
        <p:xfrm>
          <a:off x="179280" y="1931471"/>
          <a:ext cx="3000000" cy="3000000"/>
        </p:xfrm>
        <a:graphic>
          <a:graphicData uri="http://schemas.openxmlformats.org/drawingml/2006/table">
            <a:tbl>
              <a:tblPr>
                <a:noFill/>
                <a:tableStyleId>{9FFA44F4-05DE-4323-9D07-73876B68D0FD}</a:tableStyleId>
              </a:tblPr>
              <a:tblGrid>
                <a:gridCol w="505750"/>
                <a:gridCol w="1478400"/>
              </a:tblGrid>
              <a:tr h="314125">
                <a:tc>
                  <a:txBody>
                    <a:bodyPr/>
                    <a:lstStyle/>
                    <a:p>
                      <a:pPr indent="0" lvl="0" marL="0" rtl="0" algn="ctr">
                        <a:spcBef>
                          <a:spcPts val="0"/>
                        </a:spcBef>
                        <a:spcAft>
                          <a:spcPts val="0"/>
                        </a:spcAft>
                        <a:buNone/>
                      </a:pPr>
                      <a:r>
                        <a:rPr b="1" lang="en" sz="1000">
                          <a:latin typeface="Ubuntu"/>
                          <a:ea typeface="Ubuntu"/>
                          <a:cs typeface="Ubuntu"/>
                          <a:sym typeface="Ubuntu"/>
                        </a:rPr>
                        <a:t>Type</a:t>
                      </a:r>
                      <a:endParaRPr b="1" sz="10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1000">
                          <a:latin typeface="Ubuntu"/>
                          <a:ea typeface="Ubuntu"/>
                          <a:cs typeface="Ubuntu"/>
                          <a:sym typeface="Ubuntu"/>
                        </a:rPr>
                        <a:t>Feature (</a:t>
                      </a:r>
                      <a:r>
                        <a:rPr b="1" lang="en" sz="1000">
                          <a:solidFill>
                            <a:srgbClr val="980000"/>
                          </a:solidFill>
                          <a:latin typeface="Ubuntu"/>
                          <a:ea typeface="Ubuntu"/>
                          <a:cs typeface="Ubuntu"/>
                          <a:sym typeface="Ubuntu"/>
                        </a:rPr>
                        <a:t>IVF</a:t>
                      </a:r>
                      <a:r>
                        <a:rPr b="1" lang="en" sz="1000">
                          <a:latin typeface="Ubuntu"/>
                          <a:ea typeface="Ubuntu"/>
                          <a:cs typeface="Ubuntu"/>
                          <a:sym typeface="Ubuntu"/>
                        </a:rPr>
                        <a:t>)</a:t>
                      </a:r>
                      <a:endParaRPr b="1" sz="1000">
                        <a:latin typeface="Ubuntu"/>
                        <a:ea typeface="Ubuntu"/>
                        <a:cs typeface="Ubuntu"/>
                        <a:sym typeface="Ubuntu"/>
                      </a:endParaRPr>
                    </a:p>
                  </a:txBody>
                  <a:tcPr marT="91425" marB="91425" marR="91425" marL="91425" anchor="ctr">
                    <a:solidFill>
                      <a:schemeClr val="lt2"/>
                    </a:solidFill>
                  </a:tcPr>
                </a:tc>
              </a:tr>
              <a:tr h="599700">
                <a:tc>
                  <a:txBody>
                    <a:bodyPr/>
                    <a:lstStyle/>
                    <a:p>
                      <a:pPr indent="0" lvl="0" marL="0" rtl="0" algn="ctr">
                        <a:spcBef>
                          <a:spcPts val="0"/>
                        </a:spcBef>
                        <a:spcAft>
                          <a:spcPts val="0"/>
                        </a:spcAft>
                        <a:buNone/>
                      </a:pPr>
                      <a:r>
                        <a:rPr lang="en" sz="1000">
                          <a:latin typeface="Ubuntu"/>
                          <a:ea typeface="Ubuntu"/>
                          <a:cs typeface="Ubuntu"/>
                          <a:sym typeface="Ubuntu"/>
                        </a:rPr>
                        <a:t>Index</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nstep/</a:t>
                      </a:r>
                      <a:r>
                        <a:rPr b="1" lang="en" sz="1000">
                          <a:solidFill>
                            <a:srgbClr val="980000"/>
                          </a:solidFill>
                          <a:latin typeface="Ubuntu"/>
                          <a:ea typeface="Ubuntu"/>
                          <a:cs typeface="Ubuntu"/>
                          <a:sym typeface="Ubuntu"/>
                        </a:rPr>
                        <a:t>npartition</a:t>
                      </a:r>
                      <a:endParaRPr b="1" sz="1000">
                        <a:solidFill>
                          <a:srgbClr val="980000"/>
                        </a:solidFill>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ndis</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ninserts</a:t>
                      </a:r>
                      <a:endParaRPr sz="1000">
                        <a:latin typeface="Ubuntu"/>
                        <a:ea typeface="Ubuntu"/>
                        <a:cs typeface="Ubuntu"/>
                        <a:sym typeface="Ubuntu"/>
                      </a:endParaRPr>
                    </a:p>
                  </a:txBody>
                  <a:tcPr marT="91425" marB="91425" marR="91425" marL="91425" anchor="ctr"/>
                </a:tc>
              </a:tr>
              <a:tr h="742500">
                <a:tc>
                  <a:txBody>
                    <a:bodyPr/>
                    <a:lstStyle/>
                    <a:p>
                      <a:pPr indent="0" lvl="0" marL="0" rtl="0" algn="ctr">
                        <a:spcBef>
                          <a:spcPts val="0"/>
                        </a:spcBef>
                        <a:spcAft>
                          <a:spcPts val="0"/>
                        </a:spcAft>
                        <a:buNone/>
                      </a:pPr>
                      <a:r>
                        <a:rPr lang="en" sz="1000">
                          <a:latin typeface="Ubuntu"/>
                          <a:ea typeface="Ubuntu"/>
                          <a:cs typeface="Ubuntu"/>
                          <a:sym typeface="Ubuntu"/>
                        </a:rPr>
                        <a:t>NN Dist</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firstNN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closestNN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furthestNN</a:t>
                      </a:r>
                      <a:endParaRPr sz="1000">
                        <a:latin typeface="Ubuntu"/>
                        <a:ea typeface="Ubuntu"/>
                        <a:cs typeface="Ubuntu"/>
                        <a:sym typeface="Ubuntu"/>
                      </a:endParaRPr>
                    </a:p>
                    <a:p>
                      <a:pPr indent="0" lvl="0" marL="0" rtl="0" algn="ctr">
                        <a:spcBef>
                          <a:spcPts val="0"/>
                        </a:spcBef>
                        <a:spcAft>
                          <a:spcPts val="0"/>
                        </a:spcAft>
                        <a:buNone/>
                      </a:pPr>
                      <a:r>
                        <a:rPr b="1" lang="en" sz="1000">
                          <a:solidFill>
                            <a:srgbClr val="980000"/>
                          </a:solidFill>
                          <a:latin typeface="Ubuntu"/>
                          <a:ea typeface="Ubuntu"/>
                          <a:cs typeface="Ubuntu"/>
                          <a:sym typeface="Ubuntu"/>
                        </a:rPr>
                        <a:t>currPartitionDist</a:t>
                      </a:r>
                      <a:endParaRPr b="1" sz="1000">
                        <a:solidFill>
                          <a:srgbClr val="980000"/>
                        </a:solidFill>
                        <a:latin typeface="Ubuntu"/>
                        <a:ea typeface="Ubuntu"/>
                        <a:cs typeface="Ubuntu"/>
                        <a:sym typeface="Ubuntu"/>
                      </a:endParaRPr>
                    </a:p>
                  </a:txBody>
                  <a:tcPr marT="91425" marB="91425" marR="91425" marL="91425" anchor="ctr"/>
                </a:tc>
              </a:tr>
              <a:tr h="456925">
                <a:tc>
                  <a:txBody>
                    <a:bodyPr/>
                    <a:lstStyle/>
                    <a:p>
                      <a:pPr indent="0" lvl="0" marL="0" rtl="0" algn="ctr">
                        <a:spcBef>
                          <a:spcPts val="0"/>
                        </a:spcBef>
                        <a:spcAft>
                          <a:spcPts val="0"/>
                        </a:spcAft>
                        <a:buNone/>
                      </a:pPr>
                      <a:r>
                        <a:rPr lang="en" sz="1000">
                          <a:latin typeface="Ubuntu"/>
                          <a:ea typeface="Ubuntu"/>
                          <a:cs typeface="Ubuntu"/>
                          <a:sym typeface="Ubuntu"/>
                        </a:rPr>
                        <a:t>NN Stats</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Avg, var </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Med, perc25 perc75</a:t>
                      </a:r>
                      <a:endParaRPr sz="1000">
                        <a:latin typeface="Ubuntu"/>
                        <a:ea typeface="Ubuntu"/>
                        <a:cs typeface="Ubuntu"/>
                        <a:sym typeface="Ubuntu"/>
                      </a:endParaRPr>
                    </a:p>
                  </a:txBody>
                  <a:tcPr marT="91425" marB="91425" marR="91425" marL="91425" anchor="ctr"/>
                </a:tc>
              </a:tr>
            </a:tbl>
          </a:graphicData>
        </a:graphic>
      </p:graphicFrame>
      <p:sp>
        <p:nvSpPr>
          <p:cNvPr id="9334" name="Google Shape;9334;p337"/>
          <p:cNvSpPr txBox="1"/>
          <p:nvPr/>
        </p:nvSpPr>
        <p:spPr>
          <a:xfrm>
            <a:off x="-5" y="119769"/>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p:txBody>
      </p:sp>
      <p:sp>
        <p:nvSpPr>
          <p:cNvPr id="9335" name="Google Shape;9335;p337"/>
          <p:cNvSpPr txBox="1"/>
          <p:nvPr/>
        </p:nvSpPr>
        <p:spPr>
          <a:xfrm>
            <a:off x="0" y="877694"/>
            <a:ext cx="9144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Ubuntu"/>
                <a:ea typeface="Ubuntu"/>
                <a:cs typeface="Ubuntu"/>
                <a:sym typeface="Ubuntu"/>
              </a:rPr>
              <a:t>Predict the recall</a:t>
            </a:r>
            <a:r>
              <a:rPr lang="en" sz="1800">
                <a:solidFill>
                  <a:schemeClr val="dk1"/>
                </a:solidFill>
                <a:latin typeface="Ubuntu"/>
                <a:ea typeface="Ubuntu"/>
                <a:cs typeface="Ubuntu"/>
                <a:sym typeface="Ubuntu"/>
              </a:rPr>
              <a:t> of a query any time during the search</a:t>
            </a:r>
            <a:endParaRPr/>
          </a:p>
        </p:txBody>
      </p:sp>
    </p:spTree>
  </p:cSld>
  <p:clrMapOvr>
    <a:masterClrMapping/>
  </p:clrMapOvr>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9" name="Shape 9339"/>
        <p:cNvGrpSpPr/>
        <p:nvPr/>
      </p:nvGrpSpPr>
      <p:grpSpPr>
        <a:xfrm>
          <a:off x="0" y="0"/>
          <a:ext cx="0" cy="0"/>
          <a:chOff x="0" y="0"/>
          <a:chExt cx="0" cy="0"/>
        </a:xfrm>
      </p:grpSpPr>
      <p:sp>
        <p:nvSpPr>
          <p:cNvPr id="9340" name="Google Shape;9340;p3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DARTH (HNSW &amp; IVF) </a:t>
            </a:r>
            <a:endParaRPr>
              <a:latin typeface="Ubuntu"/>
              <a:ea typeface="Ubuntu"/>
              <a:cs typeface="Ubuntu"/>
              <a:sym typeface="Ubuntu"/>
            </a:endParaRPr>
          </a:p>
        </p:txBody>
      </p:sp>
      <p:sp>
        <p:nvSpPr>
          <p:cNvPr id="9341" name="Google Shape;9341;p338"/>
          <p:cNvSpPr txBox="1"/>
          <p:nvPr>
            <p:ph idx="12" type="sldNum"/>
          </p:nvPr>
        </p:nvSpPr>
        <p:spPr>
          <a:xfrm>
            <a:off x="8613336" y="4800254"/>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342" name="Google Shape;9342;p338"/>
          <p:cNvGraphicFramePr/>
          <p:nvPr/>
        </p:nvGraphicFramePr>
        <p:xfrm>
          <a:off x="179280" y="1931471"/>
          <a:ext cx="3000000" cy="3000000"/>
        </p:xfrm>
        <a:graphic>
          <a:graphicData uri="http://schemas.openxmlformats.org/drawingml/2006/table">
            <a:tbl>
              <a:tblPr>
                <a:noFill/>
                <a:tableStyleId>{9FFA44F4-05DE-4323-9D07-73876B68D0FD}</a:tableStyleId>
              </a:tblPr>
              <a:tblGrid>
                <a:gridCol w="505750"/>
                <a:gridCol w="1478400"/>
              </a:tblGrid>
              <a:tr h="314125">
                <a:tc>
                  <a:txBody>
                    <a:bodyPr/>
                    <a:lstStyle/>
                    <a:p>
                      <a:pPr indent="0" lvl="0" marL="0" rtl="0" algn="ctr">
                        <a:spcBef>
                          <a:spcPts val="0"/>
                        </a:spcBef>
                        <a:spcAft>
                          <a:spcPts val="0"/>
                        </a:spcAft>
                        <a:buNone/>
                      </a:pPr>
                      <a:r>
                        <a:rPr b="1" lang="en" sz="1000">
                          <a:latin typeface="Ubuntu"/>
                          <a:ea typeface="Ubuntu"/>
                          <a:cs typeface="Ubuntu"/>
                          <a:sym typeface="Ubuntu"/>
                        </a:rPr>
                        <a:t>Type</a:t>
                      </a:r>
                      <a:endParaRPr b="1" sz="10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1000">
                          <a:latin typeface="Ubuntu"/>
                          <a:ea typeface="Ubuntu"/>
                          <a:cs typeface="Ubuntu"/>
                          <a:sym typeface="Ubuntu"/>
                        </a:rPr>
                        <a:t>Feature (</a:t>
                      </a:r>
                      <a:r>
                        <a:rPr b="1" lang="en" sz="1000">
                          <a:solidFill>
                            <a:srgbClr val="980000"/>
                          </a:solidFill>
                          <a:latin typeface="Ubuntu"/>
                          <a:ea typeface="Ubuntu"/>
                          <a:cs typeface="Ubuntu"/>
                          <a:sym typeface="Ubuntu"/>
                        </a:rPr>
                        <a:t>IVF</a:t>
                      </a:r>
                      <a:r>
                        <a:rPr b="1" lang="en" sz="1000">
                          <a:latin typeface="Ubuntu"/>
                          <a:ea typeface="Ubuntu"/>
                          <a:cs typeface="Ubuntu"/>
                          <a:sym typeface="Ubuntu"/>
                        </a:rPr>
                        <a:t>)</a:t>
                      </a:r>
                      <a:endParaRPr b="1" sz="1000">
                        <a:latin typeface="Ubuntu"/>
                        <a:ea typeface="Ubuntu"/>
                        <a:cs typeface="Ubuntu"/>
                        <a:sym typeface="Ubuntu"/>
                      </a:endParaRPr>
                    </a:p>
                  </a:txBody>
                  <a:tcPr marT="91425" marB="91425" marR="91425" marL="91425" anchor="ctr">
                    <a:solidFill>
                      <a:schemeClr val="lt2"/>
                    </a:solidFill>
                  </a:tcPr>
                </a:tc>
              </a:tr>
              <a:tr h="599700">
                <a:tc>
                  <a:txBody>
                    <a:bodyPr/>
                    <a:lstStyle/>
                    <a:p>
                      <a:pPr indent="0" lvl="0" marL="0" rtl="0" algn="ctr">
                        <a:spcBef>
                          <a:spcPts val="0"/>
                        </a:spcBef>
                        <a:spcAft>
                          <a:spcPts val="0"/>
                        </a:spcAft>
                        <a:buNone/>
                      </a:pPr>
                      <a:r>
                        <a:rPr lang="en" sz="1000">
                          <a:latin typeface="Ubuntu"/>
                          <a:ea typeface="Ubuntu"/>
                          <a:cs typeface="Ubuntu"/>
                          <a:sym typeface="Ubuntu"/>
                        </a:rPr>
                        <a:t>Index</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nstep/</a:t>
                      </a:r>
                      <a:r>
                        <a:rPr b="1" lang="en" sz="1000">
                          <a:solidFill>
                            <a:srgbClr val="980000"/>
                          </a:solidFill>
                          <a:latin typeface="Ubuntu"/>
                          <a:ea typeface="Ubuntu"/>
                          <a:cs typeface="Ubuntu"/>
                          <a:sym typeface="Ubuntu"/>
                        </a:rPr>
                        <a:t>npartition</a:t>
                      </a:r>
                      <a:endParaRPr b="1" sz="1000">
                        <a:solidFill>
                          <a:srgbClr val="980000"/>
                        </a:solidFill>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ndis</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ninserts</a:t>
                      </a:r>
                      <a:endParaRPr sz="1000">
                        <a:latin typeface="Ubuntu"/>
                        <a:ea typeface="Ubuntu"/>
                        <a:cs typeface="Ubuntu"/>
                        <a:sym typeface="Ubuntu"/>
                      </a:endParaRPr>
                    </a:p>
                  </a:txBody>
                  <a:tcPr marT="91425" marB="91425" marR="91425" marL="91425" anchor="ctr"/>
                </a:tc>
              </a:tr>
              <a:tr h="742500">
                <a:tc>
                  <a:txBody>
                    <a:bodyPr/>
                    <a:lstStyle/>
                    <a:p>
                      <a:pPr indent="0" lvl="0" marL="0" rtl="0" algn="ctr">
                        <a:spcBef>
                          <a:spcPts val="0"/>
                        </a:spcBef>
                        <a:spcAft>
                          <a:spcPts val="0"/>
                        </a:spcAft>
                        <a:buNone/>
                      </a:pPr>
                      <a:r>
                        <a:rPr lang="en" sz="1000">
                          <a:latin typeface="Ubuntu"/>
                          <a:ea typeface="Ubuntu"/>
                          <a:cs typeface="Ubuntu"/>
                          <a:sym typeface="Ubuntu"/>
                        </a:rPr>
                        <a:t>NN Dist</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firstNN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closestNN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furthestNN</a:t>
                      </a:r>
                      <a:endParaRPr sz="1000">
                        <a:latin typeface="Ubuntu"/>
                        <a:ea typeface="Ubuntu"/>
                        <a:cs typeface="Ubuntu"/>
                        <a:sym typeface="Ubuntu"/>
                      </a:endParaRPr>
                    </a:p>
                    <a:p>
                      <a:pPr indent="0" lvl="0" marL="0" rtl="0" algn="ctr">
                        <a:spcBef>
                          <a:spcPts val="0"/>
                        </a:spcBef>
                        <a:spcAft>
                          <a:spcPts val="0"/>
                        </a:spcAft>
                        <a:buNone/>
                      </a:pPr>
                      <a:r>
                        <a:rPr b="1" lang="en" sz="1000">
                          <a:solidFill>
                            <a:srgbClr val="980000"/>
                          </a:solidFill>
                          <a:latin typeface="Ubuntu"/>
                          <a:ea typeface="Ubuntu"/>
                          <a:cs typeface="Ubuntu"/>
                          <a:sym typeface="Ubuntu"/>
                        </a:rPr>
                        <a:t>currPartitionDist</a:t>
                      </a:r>
                      <a:endParaRPr b="1" sz="1000">
                        <a:solidFill>
                          <a:srgbClr val="980000"/>
                        </a:solidFill>
                        <a:latin typeface="Ubuntu"/>
                        <a:ea typeface="Ubuntu"/>
                        <a:cs typeface="Ubuntu"/>
                        <a:sym typeface="Ubuntu"/>
                      </a:endParaRPr>
                    </a:p>
                  </a:txBody>
                  <a:tcPr marT="91425" marB="91425" marR="91425" marL="91425" anchor="ctr"/>
                </a:tc>
              </a:tr>
              <a:tr h="456925">
                <a:tc>
                  <a:txBody>
                    <a:bodyPr/>
                    <a:lstStyle/>
                    <a:p>
                      <a:pPr indent="0" lvl="0" marL="0" rtl="0" algn="ctr">
                        <a:spcBef>
                          <a:spcPts val="0"/>
                        </a:spcBef>
                        <a:spcAft>
                          <a:spcPts val="0"/>
                        </a:spcAft>
                        <a:buNone/>
                      </a:pPr>
                      <a:r>
                        <a:rPr lang="en" sz="1000">
                          <a:latin typeface="Ubuntu"/>
                          <a:ea typeface="Ubuntu"/>
                          <a:cs typeface="Ubuntu"/>
                          <a:sym typeface="Ubuntu"/>
                        </a:rPr>
                        <a:t>NN Stats</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Avg, var </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Med, perc25 perc75</a:t>
                      </a:r>
                      <a:endParaRPr sz="1000">
                        <a:latin typeface="Ubuntu"/>
                        <a:ea typeface="Ubuntu"/>
                        <a:cs typeface="Ubuntu"/>
                        <a:sym typeface="Ubuntu"/>
                      </a:endParaRPr>
                    </a:p>
                  </a:txBody>
                  <a:tcPr marT="91425" marB="91425" marR="91425" marL="91425" anchor="ctr"/>
                </a:tc>
              </a:tr>
            </a:tbl>
          </a:graphicData>
        </a:graphic>
      </p:graphicFrame>
      <p:sp>
        <p:nvSpPr>
          <p:cNvPr id="9343" name="Google Shape;9343;p338"/>
          <p:cNvSpPr txBox="1"/>
          <p:nvPr/>
        </p:nvSpPr>
        <p:spPr>
          <a:xfrm>
            <a:off x="179274" y="1758375"/>
            <a:ext cx="1984200" cy="1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many samples per query</a:t>
            </a:r>
            <a:endParaRPr i="1" sz="900">
              <a:solidFill>
                <a:schemeClr val="dk2"/>
              </a:solidFill>
              <a:latin typeface="Ubuntu"/>
              <a:ea typeface="Ubuntu"/>
              <a:cs typeface="Ubuntu"/>
              <a:sym typeface="Ubuntu"/>
            </a:endParaRPr>
          </a:p>
        </p:txBody>
      </p:sp>
      <p:sp>
        <p:nvSpPr>
          <p:cNvPr id="9344" name="Google Shape;9344;p338"/>
          <p:cNvSpPr txBox="1"/>
          <p:nvPr/>
        </p:nvSpPr>
        <p:spPr>
          <a:xfrm>
            <a:off x="-5" y="119769"/>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p:txBody>
      </p:sp>
      <p:sp>
        <p:nvSpPr>
          <p:cNvPr id="9345" name="Google Shape;9345;p338"/>
          <p:cNvSpPr txBox="1"/>
          <p:nvPr/>
        </p:nvSpPr>
        <p:spPr>
          <a:xfrm>
            <a:off x="0" y="877694"/>
            <a:ext cx="9144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Ubuntu"/>
                <a:ea typeface="Ubuntu"/>
                <a:cs typeface="Ubuntu"/>
                <a:sym typeface="Ubuntu"/>
              </a:rPr>
              <a:t>Predict the recall</a:t>
            </a:r>
            <a:r>
              <a:rPr lang="en" sz="1800">
                <a:solidFill>
                  <a:schemeClr val="dk1"/>
                </a:solidFill>
                <a:latin typeface="Ubuntu"/>
                <a:ea typeface="Ubuntu"/>
                <a:cs typeface="Ubuntu"/>
                <a:sym typeface="Ubuntu"/>
              </a:rPr>
              <a:t> of a query any time during the search</a:t>
            </a:r>
            <a:endParaRPr/>
          </a:p>
        </p:txBody>
      </p:sp>
    </p:spTree>
  </p:cSld>
  <p:clrMapOvr>
    <a:masterClrMapping/>
  </p:clrMapOvr>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9" name="Shape 9349"/>
        <p:cNvGrpSpPr/>
        <p:nvPr/>
      </p:nvGrpSpPr>
      <p:grpSpPr>
        <a:xfrm>
          <a:off x="0" y="0"/>
          <a:ext cx="0" cy="0"/>
          <a:chOff x="0" y="0"/>
          <a:chExt cx="0" cy="0"/>
        </a:xfrm>
      </p:grpSpPr>
      <p:sp>
        <p:nvSpPr>
          <p:cNvPr id="9350" name="Google Shape;9350;p3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DARTH (HNSW &amp; IVF) </a:t>
            </a:r>
            <a:endParaRPr>
              <a:latin typeface="Ubuntu"/>
              <a:ea typeface="Ubuntu"/>
              <a:cs typeface="Ubuntu"/>
              <a:sym typeface="Ubuntu"/>
            </a:endParaRPr>
          </a:p>
        </p:txBody>
      </p:sp>
      <p:sp>
        <p:nvSpPr>
          <p:cNvPr id="9351" name="Google Shape;9351;p339"/>
          <p:cNvSpPr txBox="1"/>
          <p:nvPr>
            <p:ph idx="12" type="sldNum"/>
          </p:nvPr>
        </p:nvSpPr>
        <p:spPr>
          <a:xfrm>
            <a:off x="8613336" y="4800254"/>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352" name="Google Shape;9352;p339"/>
          <p:cNvGraphicFramePr/>
          <p:nvPr/>
        </p:nvGraphicFramePr>
        <p:xfrm>
          <a:off x="179280" y="1931471"/>
          <a:ext cx="3000000" cy="3000000"/>
        </p:xfrm>
        <a:graphic>
          <a:graphicData uri="http://schemas.openxmlformats.org/drawingml/2006/table">
            <a:tbl>
              <a:tblPr>
                <a:noFill/>
                <a:tableStyleId>{9FFA44F4-05DE-4323-9D07-73876B68D0FD}</a:tableStyleId>
              </a:tblPr>
              <a:tblGrid>
                <a:gridCol w="505750"/>
                <a:gridCol w="1478400"/>
              </a:tblGrid>
              <a:tr h="314125">
                <a:tc>
                  <a:txBody>
                    <a:bodyPr/>
                    <a:lstStyle/>
                    <a:p>
                      <a:pPr indent="0" lvl="0" marL="0" rtl="0" algn="ctr">
                        <a:spcBef>
                          <a:spcPts val="0"/>
                        </a:spcBef>
                        <a:spcAft>
                          <a:spcPts val="0"/>
                        </a:spcAft>
                        <a:buNone/>
                      </a:pPr>
                      <a:r>
                        <a:rPr b="1" lang="en" sz="1000">
                          <a:latin typeface="Ubuntu"/>
                          <a:ea typeface="Ubuntu"/>
                          <a:cs typeface="Ubuntu"/>
                          <a:sym typeface="Ubuntu"/>
                        </a:rPr>
                        <a:t>Type</a:t>
                      </a:r>
                      <a:endParaRPr b="1" sz="10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1000">
                          <a:latin typeface="Ubuntu"/>
                          <a:ea typeface="Ubuntu"/>
                          <a:cs typeface="Ubuntu"/>
                          <a:sym typeface="Ubuntu"/>
                        </a:rPr>
                        <a:t>Feature (</a:t>
                      </a:r>
                      <a:r>
                        <a:rPr b="1" lang="en" sz="1000">
                          <a:solidFill>
                            <a:srgbClr val="980000"/>
                          </a:solidFill>
                          <a:latin typeface="Ubuntu"/>
                          <a:ea typeface="Ubuntu"/>
                          <a:cs typeface="Ubuntu"/>
                          <a:sym typeface="Ubuntu"/>
                        </a:rPr>
                        <a:t>IVF</a:t>
                      </a:r>
                      <a:r>
                        <a:rPr b="1" lang="en" sz="1000">
                          <a:latin typeface="Ubuntu"/>
                          <a:ea typeface="Ubuntu"/>
                          <a:cs typeface="Ubuntu"/>
                          <a:sym typeface="Ubuntu"/>
                        </a:rPr>
                        <a:t>)</a:t>
                      </a:r>
                      <a:endParaRPr b="1" sz="1000">
                        <a:latin typeface="Ubuntu"/>
                        <a:ea typeface="Ubuntu"/>
                        <a:cs typeface="Ubuntu"/>
                        <a:sym typeface="Ubuntu"/>
                      </a:endParaRPr>
                    </a:p>
                  </a:txBody>
                  <a:tcPr marT="91425" marB="91425" marR="91425" marL="91425" anchor="ctr">
                    <a:solidFill>
                      <a:schemeClr val="lt2"/>
                    </a:solidFill>
                  </a:tcPr>
                </a:tc>
              </a:tr>
              <a:tr h="599700">
                <a:tc>
                  <a:txBody>
                    <a:bodyPr/>
                    <a:lstStyle/>
                    <a:p>
                      <a:pPr indent="0" lvl="0" marL="0" rtl="0" algn="ctr">
                        <a:spcBef>
                          <a:spcPts val="0"/>
                        </a:spcBef>
                        <a:spcAft>
                          <a:spcPts val="0"/>
                        </a:spcAft>
                        <a:buNone/>
                      </a:pPr>
                      <a:r>
                        <a:rPr lang="en" sz="1000">
                          <a:latin typeface="Ubuntu"/>
                          <a:ea typeface="Ubuntu"/>
                          <a:cs typeface="Ubuntu"/>
                          <a:sym typeface="Ubuntu"/>
                        </a:rPr>
                        <a:t>Index</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nstep/</a:t>
                      </a:r>
                      <a:r>
                        <a:rPr b="1" lang="en" sz="1000">
                          <a:solidFill>
                            <a:srgbClr val="980000"/>
                          </a:solidFill>
                          <a:latin typeface="Ubuntu"/>
                          <a:ea typeface="Ubuntu"/>
                          <a:cs typeface="Ubuntu"/>
                          <a:sym typeface="Ubuntu"/>
                        </a:rPr>
                        <a:t>npartition</a:t>
                      </a:r>
                      <a:endParaRPr b="1" sz="1000">
                        <a:solidFill>
                          <a:srgbClr val="980000"/>
                        </a:solidFill>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ndis</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ninserts</a:t>
                      </a:r>
                      <a:endParaRPr sz="1000">
                        <a:latin typeface="Ubuntu"/>
                        <a:ea typeface="Ubuntu"/>
                        <a:cs typeface="Ubuntu"/>
                        <a:sym typeface="Ubuntu"/>
                      </a:endParaRPr>
                    </a:p>
                  </a:txBody>
                  <a:tcPr marT="91425" marB="91425" marR="91425" marL="91425" anchor="ctr"/>
                </a:tc>
              </a:tr>
              <a:tr h="742500">
                <a:tc>
                  <a:txBody>
                    <a:bodyPr/>
                    <a:lstStyle/>
                    <a:p>
                      <a:pPr indent="0" lvl="0" marL="0" rtl="0" algn="ctr">
                        <a:spcBef>
                          <a:spcPts val="0"/>
                        </a:spcBef>
                        <a:spcAft>
                          <a:spcPts val="0"/>
                        </a:spcAft>
                        <a:buNone/>
                      </a:pPr>
                      <a:r>
                        <a:rPr lang="en" sz="1000">
                          <a:latin typeface="Ubuntu"/>
                          <a:ea typeface="Ubuntu"/>
                          <a:cs typeface="Ubuntu"/>
                          <a:sym typeface="Ubuntu"/>
                        </a:rPr>
                        <a:t>NN Dist</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firstNN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closestNN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furthestNN</a:t>
                      </a:r>
                      <a:endParaRPr sz="1000">
                        <a:latin typeface="Ubuntu"/>
                        <a:ea typeface="Ubuntu"/>
                        <a:cs typeface="Ubuntu"/>
                        <a:sym typeface="Ubuntu"/>
                      </a:endParaRPr>
                    </a:p>
                    <a:p>
                      <a:pPr indent="0" lvl="0" marL="0" rtl="0" algn="ctr">
                        <a:spcBef>
                          <a:spcPts val="0"/>
                        </a:spcBef>
                        <a:spcAft>
                          <a:spcPts val="0"/>
                        </a:spcAft>
                        <a:buNone/>
                      </a:pPr>
                      <a:r>
                        <a:rPr b="1" lang="en" sz="1000">
                          <a:solidFill>
                            <a:srgbClr val="980000"/>
                          </a:solidFill>
                          <a:latin typeface="Ubuntu"/>
                          <a:ea typeface="Ubuntu"/>
                          <a:cs typeface="Ubuntu"/>
                          <a:sym typeface="Ubuntu"/>
                        </a:rPr>
                        <a:t>currPartitionDist</a:t>
                      </a:r>
                      <a:endParaRPr b="1" sz="1000">
                        <a:solidFill>
                          <a:srgbClr val="980000"/>
                        </a:solidFill>
                        <a:latin typeface="Ubuntu"/>
                        <a:ea typeface="Ubuntu"/>
                        <a:cs typeface="Ubuntu"/>
                        <a:sym typeface="Ubuntu"/>
                      </a:endParaRPr>
                    </a:p>
                  </a:txBody>
                  <a:tcPr marT="91425" marB="91425" marR="91425" marL="91425" anchor="ctr"/>
                </a:tc>
              </a:tr>
              <a:tr h="456925">
                <a:tc>
                  <a:txBody>
                    <a:bodyPr/>
                    <a:lstStyle/>
                    <a:p>
                      <a:pPr indent="0" lvl="0" marL="0" rtl="0" algn="ctr">
                        <a:spcBef>
                          <a:spcPts val="0"/>
                        </a:spcBef>
                        <a:spcAft>
                          <a:spcPts val="0"/>
                        </a:spcAft>
                        <a:buNone/>
                      </a:pPr>
                      <a:r>
                        <a:rPr lang="en" sz="1000">
                          <a:latin typeface="Ubuntu"/>
                          <a:ea typeface="Ubuntu"/>
                          <a:cs typeface="Ubuntu"/>
                          <a:sym typeface="Ubuntu"/>
                        </a:rPr>
                        <a:t>NN Stats</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Avg, var </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Med, perc25 perc75</a:t>
                      </a:r>
                      <a:endParaRPr sz="1000">
                        <a:latin typeface="Ubuntu"/>
                        <a:ea typeface="Ubuntu"/>
                        <a:cs typeface="Ubuntu"/>
                        <a:sym typeface="Ubuntu"/>
                      </a:endParaRPr>
                    </a:p>
                  </a:txBody>
                  <a:tcPr marT="91425" marB="91425" marR="91425" marL="91425" anchor="ctr"/>
                </a:tc>
              </a:tr>
            </a:tbl>
          </a:graphicData>
        </a:graphic>
      </p:graphicFrame>
      <p:sp>
        <p:nvSpPr>
          <p:cNvPr id="9353" name="Google Shape;9353;p339"/>
          <p:cNvSpPr/>
          <p:nvPr/>
        </p:nvSpPr>
        <p:spPr>
          <a:xfrm>
            <a:off x="7498124" y="3441206"/>
            <a:ext cx="1455600" cy="278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Current Recall</a:t>
            </a:r>
            <a:endParaRPr>
              <a:latin typeface="Ubuntu"/>
              <a:ea typeface="Ubuntu"/>
              <a:cs typeface="Ubuntu"/>
              <a:sym typeface="Ubuntu"/>
            </a:endParaRPr>
          </a:p>
        </p:txBody>
      </p:sp>
      <p:sp>
        <p:nvSpPr>
          <p:cNvPr id="9354" name="Google Shape;9354;p339"/>
          <p:cNvSpPr txBox="1"/>
          <p:nvPr/>
        </p:nvSpPr>
        <p:spPr>
          <a:xfrm>
            <a:off x="179274" y="1758375"/>
            <a:ext cx="1984200" cy="1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many samples per query</a:t>
            </a:r>
            <a:endParaRPr i="1" sz="900">
              <a:solidFill>
                <a:schemeClr val="dk2"/>
              </a:solidFill>
              <a:latin typeface="Ubuntu"/>
              <a:ea typeface="Ubuntu"/>
              <a:cs typeface="Ubuntu"/>
              <a:sym typeface="Ubuntu"/>
            </a:endParaRPr>
          </a:p>
        </p:txBody>
      </p:sp>
      <p:sp>
        <p:nvSpPr>
          <p:cNvPr id="9355" name="Google Shape;9355;p339"/>
          <p:cNvSpPr txBox="1"/>
          <p:nvPr/>
        </p:nvSpPr>
        <p:spPr>
          <a:xfrm>
            <a:off x="-5" y="119769"/>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p:txBody>
      </p:sp>
      <p:sp>
        <p:nvSpPr>
          <p:cNvPr id="9356" name="Google Shape;9356;p339"/>
          <p:cNvSpPr txBox="1"/>
          <p:nvPr/>
        </p:nvSpPr>
        <p:spPr>
          <a:xfrm>
            <a:off x="0" y="877694"/>
            <a:ext cx="9144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Ubuntu"/>
                <a:ea typeface="Ubuntu"/>
                <a:cs typeface="Ubuntu"/>
                <a:sym typeface="Ubuntu"/>
              </a:rPr>
              <a:t>Predict the recall</a:t>
            </a:r>
            <a:r>
              <a:rPr lang="en" sz="1800">
                <a:solidFill>
                  <a:schemeClr val="dk1"/>
                </a:solidFill>
                <a:latin typeface="Ubuntu"/>
                <a:ea typeface="Ubuntu"/>
                <a:cs typeface="Ubuntu"/>
                <a:sym typeface="Ubuntu"/>
              </a:rPr>
              <a:t> of a query any time during the search</a:t>
            </a:r>
            <a:endParaRPr/>
          </a:p>
        </p:txBody>
      </p:sp>
    </p:spTree>
  </p:cSld>
  <p:clrMapOvr>
    <a:masterClrMapping/>
  </p:clrMapOvr>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0" name="Shape 9360"/>
        <p:cNvGrpSpPr/>
        <p:nvPr/>
      </p:nvGrpSpPr>
      <p:grpSpPr>
        <a:xfrm>
          <a:off x="0" y="0"/>
          <a:ext cx="0" cy="0"/>
          <a:chOff x="0" y="0"/>
          <a:chExt cx="0" cy="0"/>
        </a:xfrm>
      </p:grpSpPr>
      <p:sp>
        <p:nvSpPr>
          <p:cNvPr id="9361" name="Google Shape;9361;p3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DARTH (HNSW &amp; IVF) </a:t>
            </a:r>
            <a:endParaRPr>
              <a:latin typeface="Ubuntu"/>
              <a:ea typeface="Ubuntu"/>
              <a:cs typeface="Ubuntu"/>
              <a:sym typeface="Ubuntu"/>
            </a:endParaRPr>
          </a:p>
        </p:txBody>
      </p:sp>
      <p:sp>
        <p:nvSpPr>
          <p:cNvPr id="9362" name="Google Shape;9362;p340"/>
          <p:cNvSpPr txBox="1"/>
          <p:nvPr>
            <p:ph idx="12" type="sldNum"/>
          </p:nvPr>
        </p:nvSpPr>
        <p:spPr>
          <a:xfrm>
            <a:off x="8613336" y="4800254"/>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363" name="Google Shape;9363;p340"/>
          <p:cNvGraphicFramePr/>
          <p:nvPr/>
        </p:nvGraphicFramePr>
        <p:xfrm>
          <a:off x="179280" y="1931471"/>
          <a:ext cx="3000000" cy="3000000"/>
        </p:xfrm>
        <a:graphic>
          <a:graphicData uri="http://schemas.openxmlformats.org/drawingml/2006/table">
            <a:tbl>
              <a:tblPr>
                <a:noFill/>
                <a:tableStyleId>{9FFA44F4-05DE-4323-9D07-73876B68D0FD}</a:tableStyleId>
              </a:tblPr>
              <a:tblGrid>
                <a:gridCol w="505750"/>
                <a:gridCol w="1478400"/>
              </a:tblGrid>
              <a:tr h="314125">
                <a:tc>
                  <a:txBody>
                    <a:bodyPr/>
                    <a:lstStyle/>
                    <a:p>
                      <a:pPr indent="0" lvl="0" marL="0" rtl="0" algn="ctr">
                        <a:spcBef>
                          <a:spcPts val="0"/>
                        </a:spcBef>
                        <a:spcAft>
                          <a:spcPts val="0"/>
                        </a:spcAft>
                        <a:buNone/>
                      </a:pPr>
                      <a:r>
                        <a:rPr b="1" lang="en" sz="1000">
                          <a:latin typeface="Ubuntu"/>
                          <a:ea typeface="Ubuntu"/>
                          <a:cs typeface="Ubuntu"/>
                          <a:sym typeface="Ubuntu"/>
                        </a:rPr>
                        <a:t>Type</a:t>
                      </a:r>
                      <a:endParaRPr b="1" sz="10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1000">
                          <a:latin typeface="Ubuntu"/>
                          <a:ea typeface="Ubuntu"/>
                          <a:cs typeface="Ubuntu"/>
                          <a:sym typeface="Ubuntu"/>
                        </a:rPr>
                        <a:t>Feature (</a:t>
                      </a:r>
                      <a:r>
                        <a:rPr b="1" lang="en" sz="1000">
                          <a:solidFill>
                            <a:srgbClr val="980000"/>
                          </a:solidFill>
                          <a:latin typeface="Ubuntu"/>
                          <a:ea typeface="Ubuntu"/>
                          <a:cs typeface="Ubuntu"/>
                          <a:sym typeface="Ubuntu"/>
                        </a:rPr>
                        <a:t>IVF</a:t>
                      </a:r>
                      <a:r>
                        <a:rPr b="1" lang="en" sz="1000">
                          <a:latin typeface="Ubuntu"/>
                          <a:ea typeface="Ubuntu"/>
                          <a:cs typeface="Ubuntu"/>
                          <a:sym typeface="Ubuntu"/>
                        </a:rPr>
                        <a:t>)</a:t>
                      </a:r>
                      <a:endParaRPr b="1" sz="1000">
                        <a:latin typeface="Ubuntu"/>
                        <a:ea typeface="Ubuntu"/>
                        <a:cs typeface="Ubuntu"/>
                        <a:sym typeface="Ubuntu"/>
                      </a:endParaRPr>
                    </a:p>
                  </a:txBody>
                  <a:tcPr marT="91425" marB="91425" marR="91425" marL="91425" anchor="ctr">
                    <a:solidFill>
                      <a:schemeClr val="lt2"/>
                    </a:solidFill>
                  </a:tcPr>
                </a:tc>
              </a:tr>
              <a:tr h="599700">
                <a:tc>
                  <a:txBody>
                    <a:bodyPr/>
                    <a:lstStyle/>
                    <a:p>
                      <a:pPr indent="0" lvl="0" marL="0" rtl="0" algn="ctr">
                        <a:spcBef>
                          <a:spcPts val="0"/>
                        </a:spcBef>
                        <a:spcAft>
                          <a:spcPts val="0"/>
                        </a:spcAft>
                        <a:buNone/>
                      </a:pPr>
                      <a:r>
                        <a:rPr lang="en" sz="1000">
                          <a:latin typeface="Ubuntu"/>
                          <a:ea typeface="Ubuntu"/>
                          <a:cs typeface="Ubuntu"/>
                          <a:sym typeface="Ubuntu"/>
                        </a:rPr>
                        <a:t>Index</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nstep/</a:t>
                      </a:r>
                      <a:r>
                        <a:rPr b="1" lang="en" sz="1000">
                          <a:solidFill>
                            <a:srgbClr val="980000"/>
                          </a:solidFill>
                          <a:latin typeface="Ubuntu"/>
                          <a:ea typeface="Ubuntu"/>
                          <a:cs typeface="Ubuntu"/>
                          <a:sym typeface="Ubuntu"/>
                        </a:rPr>
                        <a:t>npartition</a:t>
                      </a:r>
                      <a:endParaRPr b="1" sz="1000">
                        <a:solidFill>
                          <a:srgbClr val="980000"/>
                        </a:solidFill>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ndis</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ninserts</a:t>
                      </a:r>
                      <a:endParaRPr sz="1000">
                        <a:latin typeface="Ubuntu"/>
                        <a:ea typeface="Ubuntu"/>
                        <a:cs typeface="Ubuntu"/>
                        <a:sym typeface="Ubuntu"/>
                      </a:endParaRPr>
                    </a:p>
                  </a:txBody>
                  <a:tcPr marT="91425" marB="91425" marR="91425" marL="91425" anchor="ctr"/>
                </a:tc>
              </a:tr>
              <a:tr h="742500">
                <a:tc>
                  <a:txBody>
                    <a:bodyPr/>
                    <a:lstStyle/>
                    <a:p>
                      <a:pPr indent="0" lvl="0" marL="0" rtl="0" algn="ctr">
                        <a:spcBef>
                          <a:spcPts val="0"/>
                        </a:spcBef>
                        <a:spcAft>
                          <a:spcPts val="0"/>
                        </a:spcAft>
                        <a:buNone/>
                      </a:pPr>
                      <a:r>
                        <a:rPr lang="en" sz="1000">
                          <a:latin typeface="Ubuntu"/>
                          <a:ea typeface="Ubuntu"/>
                          <a:cs typeface="Ubuntu"/>
                          <a:sym typeface="Ubuntu"/>
                        </a:rPr>
                        <a:t>NN Dist</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firstNN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closestNN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furthestNN</a:t>
                      </a:r>
                      <a:endParaRPr sz="1000">
                        <a:latin typeface="Ubuntu"/>
                        <a:ea typeface="Ubuntu"/>
                        <a:cs typeface="Ubuntu"/>
                        <a:sym typeface="Ubuntu"/>
                      </a:endParaRPr>
                    </a:p>
                    <a:p>
                      <a:pPr indent="0" lvl="0" marL="0" rtl="0" algn="ctr">
                        <a:spcBef>
                          <a:spcPts val="0"/>
                        </a:spcBef>
                        <a:spcAft>
                          <a:spcPts val="0"/>
                        </a:spcAft>
                        <a:buNone/>
                      </a:pPr>
                      <a:r>
                        <a:rPr b="1" lang="en" sz="1000">
                          <a:solidFill>
                            <a:srgbClr val="980000"/>
                          </a:solidFill>
                          <a:latin typeface="Ubuntu"/>
                          <a:ea typeface="Ubuntu"/>
                          <a:cs typeface="Ubuntu"/>
                          <a:sym typeface="Ubuntu"/>
                        </a:rPr>
                        <a:t>currPartitionDist</a:t>
                      </a:r>
                      <a:endParaRPr b="1" sz="1000">
                        <a:solidFill>
                          <a:srgbClr val="980000"/>
                        </a:solidFill>
                        <a:latin typeface="Ubuntu"/>
                        <a:ea typeface="Ubuntu"/>
                        <a:cs typeface="Ubuntu"/>
                        <a:sym typeface="Ubuntu"/>
                      </a:endParaRPr>
                    </a:p>
                  </a:txBody>
                  <a:tcPr marT="91425" marB="91425" marR="91425" marL="91425" anchor="ctr"/>
                </a:tc>
              </a:tr>
              <a:tr h="456925">
                <a:tc>
                  <a:txBody>
                    <a:bodyPr/>
                    <a:lstStyle/>
                    <a:p>
                      <a:pPr indent="0" lvl="0" marL="0" rtl="0" algn="ctr">
                        <a:spcBef>
                          <a:spcPts val="0"/>
                        </a:spcBef>
                        <a:spcAft>
                          <a:spcPts val="0"/>
                        </a:spcAft>
                        <a:buNone/>
                      </a:pPr>
                      <a:r>
                        <a:rPr lang="en" sz="1000">
                          <a:latin typeface="Ubuntu"/>
                          <a:ea typeface="Ubuntu"/>
                          <a:cs typeface="Ubuntu"/>
                          <a:sym typeface="Ubuntu"/>
                        </a:rPr>
                        <a:t>NN Stats</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Avg, var </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Med, perc25 perc75</a:t>
                      </a:r>
                      <a:endParaRPr sz="1000">
                        <a:latin typeface="Ubuntu"/>
                        <a:ea typeface="Ubuntu"/>
                        <a:cs typeface="Ubuntu"/>
                        <a:sym typeface="Ubuntu"/>
                      </a:endParaRPr>
                    </a:p>
                  </a:txBody>
                  <a:tcPr marT="91425" marB="91425" marR="91425" marL="91425" anchor="ctr"/>
                </a:tc>
              </a:tr>
            </a:tbl>
          </a:graphicData>
        </a:graphic>
      </p:graphicFrame>
      <p:sp>
        <p:nvSpPr>
          <p:cNvPr id="9364" name="Google Shape;9364;p340"/>
          <p:cNvSpPr/>
          <p:nvPr/>
        </p:nvSpPr>
        <p:spPr>
          <a:xfrm>
            <a:off x="3391349" y="3297906"/>
            <a:ext cx="27741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Recall Predictor</a:t>
            </a:r>
            <a:endParaRPr b="1">
              <a:latin typeface="Ubuntu"/>
              <a:ea typeface="Ubuntu"/>
              <a:cs typeface="Ubuntu"/>
              <a:sym typeface="Ubuntu"/>
            </a:endParaRPr>
          </a:p>
          <a:p>
            <a:pPr indent="0" lvl="0" marL="0" rtl="0" algn="ctr">
              <a:spcBef>
                <a:spcPts val="0"/>
              </a:spcBef>
              <a:spcAft>
                <a:spcPts val="0"/>
              </a:spcAft>
              <a:buClr>
                <a:schemeClr val="dk1"/>
              </a:buClr>
              <a:buSzPts val="1100"/>
              <a:buFont typeface="Arial"/>
              <a:buNone/>
            </a:pPr>
            <a:r>
              <a:rPr lang="en" sz="1100">
                <a:latin typeface="Ubuntu"/>
                <a:ea typeface="Ubuntu"/>
                <a:cs typeface="Ubuntu"/>
                <a:sym typeface="Ubuntu"/>
              </a:rPr>
              <a:t>Trained in seconds for 100Ms samples</a:t>
            </a:r>
            <a:endParaRPr sz="1100">
              <a:latin typeface="Ubuntu"/>
              <a:ea typeface="Ubuntu"/>
              <a:cs typeface="Ubuntu"/>
              <a:sym typeface="Ubuntu"/>
            </a:endParaRPr>
          </a:p>
          <a:p>
            <a:pPr indent="0" lvl="0" marL="0" rtl="0" algn="ctr">
              <a:spcBef>
                <a:spcPts val="0"/>
              </a:spcBef>
              <a:spcAft>
                <a:spcPts val="0"/>
              </a:spcAft>
              <a:buNone/>
            </a:pPr>
            <a:r>
              <a:rPr lang="en" sz="1100">
                <a:latin typeface="Ubuntu"/>
                <a:ea typeface="Ubuntu"/>
                <a:cs typeface="Ubuntu"/>
                <a:sym typeface="Ubuntu"/>
              </a:rPr>
              <a:t>Inference in 0.03ms</a:t>
            </a:r>
            <a:endParaRPr sz="1100">
              <a:latin typeface="Ubuntu"/>
              <a:ea typeface="Ubuntu"/>
              <a:cs typeface="Ubuntu"/>
              <a:sym typeface="Ubuntu"/>
            </a:endParaRPr>
          </a:p>
        </p:txBody>
      </p:sp>
      <p:sp>
        <p:nvSpPr>
          <p:cNvPr id="9365" name="Google Shape;9365;p340"/>
          <p:cNvSpPr/>
          <p:nvPr/>
        </p:nvSpPr>
        <p:spPr>
          <a:xfrm>
            <a:off x="7498124" y="3441206"/>
            <a:ext cx="1455600" cy="278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Current Recall</a:t>
            </a:r>
            <a:endParaRPr>
              <a:latin typeface="Ubuntu"/>
              <a:ea typeface="Ubuntu"/>
              <a:cs typeface="Ubuntu"/>
              <a:sym typeface="Ubuntu"/>
            </a:endParaRPr>
          </a:p>
        </p:txBody>
      </p:sp>
      <p:sp>
        <p:nvSpPr>
          <p:cNvPr id="9366" name="Google Shape;9366;p340"/>
          <p:cNvSpPr txBox="1"/>
          <p:nvPr/>
        </p:nvSpPr>
        <p:spPr>
          <a:xfrm>
            <a:off x="179274" y="1758375"/>
            <a:ext cx="1984200" cy="1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many samples per query</a:t>
            </a:r>
            <a:endParaRPr i="1" sz="900">
              <a:solidFill>
                <a:schemeClr val="dk2"/>
              </a:solidFill>
              <a:latin typeface="Ubuntu"/>
              <a:ea typeface="Ubuntu"/>
              <a:cs typeface="Ubuntu"/>
              <a:sym typeface="Ubuntu"/>
            </a:endParaRPr>
          </a:p>
        </p:txBody>
      </p:sp>
      <p:sp>
        <p:nvSpPr>
          <p:cNvPr id="9367" name="Google Shape;9367;p340"/>
          <p:cNvSpPr/>
          <p:nvPr/>
        </p:nvSpPr>
        <p:spPr>
          <a:xfrm>
            <a:off x="2212365" y="3445069"/>
            <a:ext cx="11505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68" name="Google Shape;9368;p340"/>
          <p:cNvSpPr txBox="1"/>
          <p:nvPr/>
        </p:nvSpPr>
        <p:spPr>
          <a:xfrm>
            <a:off x="-5" y="119769"/>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p:txBody>
      </p:sp>
      <p:sp>
        <p:nvSpPr>
          <p:cNvPr id="9369" name="Google Shape;9369;p340"/>
          <p:cNvSpPr txBox="1"/>
          <p:nvPr/>
        </p:nvSpPr>
        <p:spPr>
          <a:xfrm>
            <a:off x="0" y="877694"/>
            <a:ext cx="9144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Ubuntu"/>
                <a:ea typeface="Ubuntu"/>
                <a:cs typeface="Ubuntu"/>
                <a:sym typeface="Ubuntu"/>
              </a:rPr>
              <a:t>Predict the recall</a:t>
            </a:r>
            <a:r>
              <a:rPr lang="en" sz="1800">
                <a:solidFill>
                  <a:schemeClr val="dk1"/>
                </a:solidFill>
                <a:latin typeface="Ubuntu"/>
                <a:ea typeface="Ubuntu"/>
                <a:cs typeface="Ubuntu"/>
                <a:sym typeface="Ubuntu"/>
              </a:rPr>
              <a:t> of a query any time during the search</a:t>
            </a:r>
            <a:endParaRPr/>
          </a:p>
        </p:txBody>
      </p:sp>
      <p:sp>
        <p:nvSpPr>
          <p:cNvPr id="9370" name="Google Shape;9370;p340"/>
          <p:cNvSpPr/>
          <p:nvPr/>
        </p:nvSpPr>
        <p:spPr>
          <a:xfrm>
            <a:off x="6210935" y="3445044"/>
            <a:ext cx="12393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4" name="Shape 9374"/>
        <p:cNvGrpSpPr/>
        <p:nvPr/>
      </p:nvGrpSpPr>
      <p:grpSpPr>
        <a:xfrm>
          <a:off x="0" y="0"/>
          <a:ext cx="0" cy="0"/>
          <a:chOff x="0" y="0"/>
          <a:chExt cx="0" cy="0"/>
        </a:xfrm>
      </p:grpSpPr>
      <p:pic>
        <p:nvPicPr>
          <p:cNvPr id="9375" name="Google Shape;9375;p341"/>
          <p:cNvPicPr preferRelativeResize="0"/>
          <p:nvPr/>
        </p:nvPicPr>
        <p:blipFill>
          <a:blip r:embed="rId3">
            <a:alphaModFix/>
          </a:blip>
          <a:stretch>
            <a:fillRect/>
          </a:stretch>
        </p:blipFill>
        <p:spPr>
          <a:xfrm>
            <a:off x="3620700" y="1413625"/>
            <a:ext cx="4916622" cy="1968475"/>
          </a:xfrm>
          <a:prstGeom prst="rect">
            <a:avLst/>
          </a:prstGeom>
          <a:noFill/>
          <a:ln>
            <a:noFill/>
          </a:ln>
        </p:spPr>
      </p:pic>
      <p:sp>
        <p:nvSpPr>
          <p:cNvPr id="9376" name="Google Shape;9376;p3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DARTH (HNSW &amp; IVF) </a:t>
            </a:r>
            <a:endParaRPr>
              <a:latin typeface="Ubuntu"/>
              <a:ea typeface="Ubuntu"/>
              <a:cs typeface="Ubuntu"/>
              <a:sym typeface="Ubuntu"/>
            </a:endParaRPr>
          </a:p>
        </p:txBody>
      </p:sp>
      <p:sp>
        <p:nvSpPr>
          <p:cNvPr id="9377" name="Google Shape;9377;p341"/>
          <p:cNvSpPr txBox="1"/>
          <p:nvPr>
            <p:ph idx="12" type="sldNum"/>
          </p:nvPr>
        </p:nvSpPr>
        <p:spPr>
          <a:xfrm>
            <a:off x="8613336" y="4800254"/>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378" name="Google Shape;9378;p341"/>
          <p:cNvGraphicFramePr/>
          <p:nvPr/>
        </p:nvGraphicFramePr>
        <p:xfrm>
          <a:off x="179280" y="1931471"/>
          <a:ext cx="3000000" cy="3000000"/>
        </p:xfrm>
        <a:graphic>
          <a:graphicData uri="http://schemas.openxmlformats.org/drawingml/2006/table">
            <a:tbl>
              <a:tblPr>
                <a:noFill/>
                <a:tableStyleId>{9FFA44F4-05DE-4323-9D07-73876B68D0FD}</a:tableStyleId>
              </a:tblPr>
              <a:tblGrid>
                <a:gridCol w="505750"/>
                <a:gridCol w="1478400"/>
              </a:tblGrid>
              <a:tr h="314125">
                <a:tc>
                  <a:txBody>
                    <a:bodyPr/>
                    <a:lstStyle/>
                    <a:p>
                      <a:pPr indent="0" lvl="0" marL="0" rtl="0" algn="ctr">
                        <a:spcBef>
                          <a:spcPts val="0"/>
                        </a:spcBef>
                        <a:spcAft>
                          <a:spcPts val="0"/>
                        </a:spcAft>
                        <a:buNone/>
                      </a:pPr>
                      <a:r>
                        <a:rPr b="1" lang="en" sz="1000">
                          <a:latin typeface="Ubuntu"/>
                          <a:ea typeface="Ubuntu"/>
                          <a:cs typeface="Ubuntu"/>
                          <a:sym typeface="Ubuntu"/>
                        </a:rPr>
                        <a:t>Type</a:t>
                      </a:r>
                      <a:endParaRPr b="1" sz="10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1000">
                          <a:latin typeface="Ubuntu"/>
                          <a:ea typeface="Ubuntu"/>
                          <a:cs typeface="Ubuntu"/>
                          <a:sym typeface="Ubuntu"/>
                        </a:rPr>
                        <a:t>Feature (</a:t>
                      </a:r>
                      <a:r>
                        <a:rPr b="1" lang="en" sz="1000">
                          <a:solidFill>
                            <a:srgbClr val="980000"/>
                          </a:solidFill>
                          <a:latin typeface="Ubuntu"/>
                          <a:ea typeface="Ubuntu"/>
                          <a:cs typeface="Ubuntu"/>
                          <a:sym typeface="Ubuntu"/>
                        </a:rPr>
                        <a:t>IVF</a:t>
                      </a:r>
                      <a:r>
                        <a:rPr b="1" lang="en" sz="1000">
                          <a:latin typeface="Ubuntu"/>
                          <a:ea typeface="Ubuntu"/>
                          <a:cs typeface="Ubuntu"/>
                          <a:sym typeface="Ubuntu"/>
                        </a:rPr>
                        <a:t>)</a:t>
                      </a:r>
                      <a:endParaRPr b="1" sz="1000">
                        <a:latin typeface="Ubuntu"/>
                        <a:ea typeface="Ubuntu"/>
                        <a:cs typeface="Ubuntu"/>
                        <a:sym typeface="Ubuntu"/>
                      </a:endParaRPr>
                    </a:p>
                  </a:txBody>
                  <a:tcPr marT="91425" marB="91425" marR="91425" marL="91425" anchor="ctr">
                    <a:solidFill>
                      <a:schemeClr val="lt2"/>
                    </a:solidFill>
                  </a:tcPr>
                </a:tc>
              </a:tr>
              <a:tr h="599700">
                <a:tc>
                  <a:txBody>
                    <a:bodyPr/>
                    <a:lstStyle/>
                    <a:p>
                      <a:pPr indent="0" lvl="0" marL="0" rtl="0" algn="ctr">
                        <a:spcBef>
                          <a:spcPts val="0"/>
                        </a:spcBef>
                        <a:spcAft>
                          <a:spcPts val="0"/>
                        </a:spcAft>
                        <a:buNone/>
                      </a:pPr>
                      <a:r>
                        <a:rPr lang="en" sz="1000">
                          <a:latin typeface="Ubuntu"/>
                          <a:ea typeface="Ubuntu"/>
                          <a:cs typeface="Ubuntu"/>
                          <a:sym typeface="Ubuntu"/>
                        </a:rPr>
                        <a:t>Index</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nstep/</a:t>
                      </a:r>
                      <a:r>
                        <a:rPr b="1" lang="en" sz="1000">
                          <a:solidFill>
                            <a:srgbClr val="980000"/>
                          </a:solidFill>
                          <a:latin typeface="Ubuntu"/>
                          <a:ea typeface="Ubuntu"/>
                          <a:cs typeface="Ubuntu"/>
                          <a:sym typeface="Ubuntu"/>
                        </a:rPr>
                        <a:t>npartition</a:t>
                      </a:r>
                      <a:endParaRPr b="1" sz="1000">
                        <a:solidFill>
                          <a:srgbClr val="980000"/>
                        </a:solidFill>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ndis</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ninserts</a:t>
                      </a:r>
                      <a:endParaRPr sz="1000">
                        <a:latin typeface="Ubuntu"/>
                        <a:ea typeface="Ubuntu"/>
                        <a:cs typeface="Ubuntu"/>
                        <a:sym typeface="Ubuntu"/>
                      </a:endParaRPr>
                    </a:p>
                  </a:txBody>
                  <a:tcPr marT="91425" marB="91425" marR="91425" marL="91425" anchor="ctr"/>
                </a:tc>
              </a:tr>
              <a:tr h="742500">
                <a:tc>
                  <a:txBody>
                    <a:bodyPr/>
                    <a:lstStyle/>
                    <a:p>
                      <a:pPr indent="0" lvl="0" marL="0" rtl="0" algn="ctr">
                        <a:spcBef>
                          <a:spcPts val="0"/>
                        </a:spcBef>
                        <a:spcAft>
                          <a:spcPts val="0"/>
                        </a:spcAft>
                        <a:buNone/>
                      </a:pPr>
                      <a:r>
                        <a:rPr lang="en" sz="1000">
                          <a:latin typeface="Ubuntu"/>
                          <a:ea typeface="Ubuntu"/>
                          <a:cs typeface="Ubuntu"/>
                          <a:sym typeface="Ubuntu"/>
                        </a:rPr>
                        <a:t>NN Dist</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firstNN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closestNN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furthestNN</a:t>
                      </a:r>
                      <a:endParaRPr sz="1000">
                        <a:latin typeface="Ubuntu"/>
                        <a:ea typeface="Ubuntu"/>
                        <a:cs typeface="Ubuntu"/>
                        <a:sym typeface="Ubuntu"/>
                      </a:endParaRPr>
                    </a:p>
                    <a:p>
                      <a:pPr indent="0" lvl="0" marL="0" rtl="0" algn="ctr">
                        <a:spcBef>
                          <a:spcPts val="0"/>
                        </a:spcBef>
                        <a:spcAft>
                          <a:spcPts val="0"/>
                        </a:spcAft>
                        <a:buNone/>
                      </a:pPr>
                      <a:r>
                        <a:rPr b="1" lang="en" sz="1000">
                          <a:solidFill>
                            <a:srgbClr val="980000"/>
                          </a:solidFill>
                          <a:latin typeface="Ubuntu"/>
                          <a:ea typeface="Ubuntu"/>
                          <a:cs typeface="Ubuntu"/>
                          <a:sym typeface="Ubuntu"/>
                        </a:rPr>
                        <a:t>currPartitionDist</a:t>
                      </a:r>
                      <a:endParaRPr b="1" sz="1000">
                        <a:solidFill>
                          <a:srgbClr val="980000"/>
                        </a:solidFill>
                        <a:latin typeface="Ubuntu"/>
                        <a:ea typeface="Ubuntu"/>
                        <a:cs typeface="Ubuntu"/>
                        <a:sym typeface="Ubuntu"/>
                      </a:endParaRPr>
                    </a:p>
                  </a:txBody>
                  <a:tcPr marT="91425" marB="91425" marR="91425" marL="91425" anchor="ctr"/>
                </a:tc>
              </a:tr>
              <a:tr h="456925">
                <a:tc>
                  <a:txBody>
                    <a:bodyPr/>
                    <a:lstStyle/>
                    <a:p>
                      <a:pPr indent="0" lvl="0" marL="0" rtl="0" algn="ctr">
                        <a:spcBef>
                          <a:spcPts val="0"/>
                        </a:spcBef>
                        <a:spcAft>
                          <a:spcPts val="0"/>
                        </a:spcAft>
                        <a:buNone/>
                      </a:pPr>
                      <a:r>
                        <a:rPr lang="en" sz="1000">
                          <a:latin typeface="Ubuntu"/>
                          <a:ea typeface="Ubuntu"/>
                          <a:cs typeface="Ubuntu"/>
                          <a:sym typeface="Ubuntu"/>
                        </a:rPr>
                        <a:t>NN Stats</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Avg, var </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Med, perc25 perc75</a:t>
                      </a:r>
                      <a:endParaRPr sz="1000">
                        <a:latin typeface="Ubuntu"/>
                        <a:ea typeface="Ubuntu"/>
                        <a:cs typeface="Ubuntu"/>
                        <a:sym typeface="Ubuntu"/>
                      </a:endParaRPr>
                    </a:p>
                  </a:txBody>
                  <a:tcPr marT="91425" marB="91425" marR="91425" marL="91425" anchor="ctr"/>
                </a:tc>
              </a:tr>
            </a:tbl>
          </a:graphicData>
        </a:graphic>
      </p:graphicFrame>
      <p:sp>
        <p:nvSpPr>
          <p:cNvPr id="9379" name="Google Shape;9379;p341"/>
          <p:cNvSpPr/>
          <p:nvPr/>
        </p:nvSpPr>
        <p:spPr>
          <a:xfrm>
            <a:off x="3391349" y="3297906"/>
            <a:ext cx="27741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Recall Predictor</a:t>
            </a:r>
            <a:endParaRPr b="1">
              <a:latin typeface="Ubuntu"/>
              <a:ea typeface="Ubuntu"/>
              <a:cs typeface="Ubuntu"/>
              <a:sym typeface="Ubuntu"/>
            </a:endParaRPr>
          </a:p>
          <a:p>
            <a:pPr indent="0" lvl="0" marL="0" rtl="0" algn="ctr">
              <a:spcBef>
                <a:spcPts val="0"/>
              </a:spcBef>
              <a:spcAft>
                <a:spcPts val="0"/>
              </a:spcAft>
              <a:buClr>
                <a:schemeClr val="dk1"/>
              </a:buClr>
              <a:buSzPts val="1100"/>
              <a:buFont typeface="Arial"/>
              <a:buNone/>
            </a:pPr>
            <a:r>
              <a:rPr lang="en" sz="1100">
                <a:latin typeface="Ubuntu"/>
                <a:ea typeface="Ubuntu"/>
                <a:cs typeface="Ubuntu"/>
                <a:sym typeface="Ubuntu"/>
              </a:rPr>
              <a:t>Trained in seconds for 100Ms samples</a:t>
            </a:r>
            <a:endParaRPr sz="1100">
              <a:latin typeface="Ubuntu"/>
              <a:ea typeface="Ubuntu"/>
              <a:cs typeface="Ubuntu"/>
              <a:sym typeface="Ubuntu"/>
            </a:endParaRPr>
          </a:p>
          <a:p>
            <a:pPr indent="0" lvl="0" marL="0" rtl="0" algn="ctr">
              <a:spcBef>
                <a:spcPts val="0"/>
              </a:spcBef>
              <a:spcAft>
                <a:spcPts val="0"/>
              </a:spcAft>
              <a:buNone/>
            </a:pPr>
            <a:r>
              <a:rPr lang="en" sz="1100">
                <a:latin typeface="Ubuntu"/>
                <a:ea typeface="Ubuntu"/>
                <a:cs typeface="Ubuntu"/>
                <a:sym typeface="Ubuntu"/>
              </a:rPr>
              <a:t>Inference in 0.03ms</a:t>
            </a:r>
            <a:endParaRPr sz="1100">
              <a:latin typeface="Ubuntu"/>
              <a:ea typeface="Ubuntu"/>
              <a:cs typeface="Ubuntu"/>
              <a:sym typeface="Ubuntu"/>
            </a:endParaRPr>
          </a:p>
        </p:txBody>
      </p:sp>
      <p:sp>
        <p:nvSpPr>
          <p:cNvPr id="9380" name="Google Shape;9380;p341"/>
          <p:cNvSpPr/>
          <p:nvPr/>
        </p:nvSpPr>
        <p:spPr>
          <a:xfrm>
            <a:off x="7498124" y="3441206"/>
            <a:ext cx="1455600" cy="278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Current Recall</a:t>
            </a:r>
            <a:endParaRPr>
              <a:latin typeface="Ubuntu"/>
              <a:ea typeface="Ubuntu"/>
              <a:cs typeface="Ubuntu"/>
              <a:sym typeface="Ubuntu"/>
            </a:endParaRPr>
          </a:p>
        </p:txBody>
      </p:sp>
      <p:sp>
        <p:nvSpPr>
          <p:cNvPr id="9381" name="Google Shape;9381;p341"/>
          <p:cNvSpPr txBox="1"/>
          <p:nvPr/>
        </p:nvSpPr>
        <p:spPr>
          <a:xfrm>
            <a:off x="179274" y="1758375"/>
            <a:ext cx="1984200" cy="1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many samples per query</a:t>
            </a:r>
            <a:endParaRPr i="1" sz="900">
              <a:solidFill>
                <a:schemeClr val="dk2"/>
              </a:solidFill>
              <a:latin typeface="Ubuntu"/>
              <a:ea typeface="Ubuntu"/>
              <a:cs typeface="Ubuntu"/>
              <a:sym typeface="Ubuntu"/>
            </a:endParaRPr>
          </a:p>
        </p:txBody>
      </p:sp>
      <p:sp>
        <p:nvSpPr>
          <p:cNvPr id="9382" name="Google Shape;9382;p341"/>
          <p:cNvSpPr/>
          <p:nvPr/>
        </p:nvSpPr>
        <p:spPr>
          <a:xfrm>
            <a:off x="2212365" y="3445069"/>
            <a:ext cx="11505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83" name="Google Shape;9383;p341"/>
          <p:cNvSpPr txBox="1"/>
          <p:nvPr/>
        </p:nvSpPr>
        <p:spPr>
          <a:xfrm>
            <a:off x="-5" y="119769"/>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p:txBody>
      </p:sp>
      <p:sp>
        <p:nvSpPr>
          <p:cNvPr id="9384" name="Google Shape;9384;p341"/>
          <p:cNvSpPr txBox="1"/>
          <p:nvPr/>
        </p:nvSpPr>
        <p:spPr>
          <a:xfrm>
            <a:off x="0" y="877694"/>
            <a:ext cx="9144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Ubuntu"/>
                <a:ea typeface="Ubuntu"/>
                <a:cs typeface="Ubuntu"/>
                <a:sym typeface="Ubuntu"/>
              </a:rPr>
              <a:t>Predict the recall</a:t>
            </a:r>
            <a:r>
              <a:rPr lang="en" sz="1800">
                <a:solidFill>
                  <a:schemeClr val="dk1"/>
                </a:solidFill>
                <a:latin typeface="Ubuntu"/>
                <a:ea typeface="Ubuntu"/>
                <a:cs typeface="Ubuntu"/>
                <a:sym typeface="Ubuntu"/>
              </a:rPr>
              <a:t> of a query any time during the search</a:t>
            </a:r>
            <a:endParaRPr/>
          </a:p>
        </p:txBody>
      </p:sp>
      <p:sp>
        <p:nvSpPr>
          <p:cNvPr id="9385" name="Google Shape;9385;p341"/>
          <p:cNvSpPr/>
          <p:nvPr/>
        </p:nvSpPr>
        <p:spPr>
          <a:xfrm>
            <a:off x="6210935" y="3445044"/>
            <a:ext cx="12393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9" name="Shape 9389"/>
        <p:cNvGrpSpPr/>
        <p:nvPr/>
      </p:nvGrpSpPr>
      <p:grpSpPr>
        <a:xfrm>
          <a:off x="0" y="0"/>
          <a:ext cx="0" cy="0"/>
          <a:chOff x="0" y="0"/>
          <a:chExt cx="0" cy="0"/>
        </a:xfrm>
      </p:grpSpPr>
      <p:pic>
        <p:nvPicPr>
          <p:cNvPr id="9390" name="Google Shape;9390;p342"/>
          <p:cNvPicPr preferRelativeResize="0"/>
          <p:nvPr/>
        </p:nvPicPr>
        <p:blipFill>
          <a:blip r:embed="rId3">
            <a:alphaModFix/>
          </a:blip>
          <a:stretch>
            <a:fillRect/>
          </a:stretch>
        </p:blipFill>
        <p:spPr>
          <a:xfrm>
            <a:off x="3620700" y="1413625"/>
            <a:ext cx="4916622" cy="1968475"/>
          </a:xfrm>
          <a:prstGeom prst="rect">
            <a:avLst/>
          </a:prstGeom>
          <a:noFill/>
          <a:ln>
            <a:noFill/>
          </a:ln>
        </p:spPr>
      </p:pic>
      <p:sp>
        <p:nvSpPr>
          <p:cNvPr id="9391" name="Google Shape;9391;p3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DARTH (HNSW &amp; IVF) </a:t>
            </a:r>
            <a:endParaRPr>
              <a:latin typeface="Ubuntu"/>
              <a:ea typeface="Ubuntu"/>
              <a:cs typeface="Ubuntu"/>
              <a:sym typeface="Ubuntu"/>
            </a:endParaRPr>
          </a:p>
        </p:txBody>
      </p:sp>
      <p:sp>
        <p:nvSpPr>
          <p:cNvPr id="9392" name="Google Shape;9392;p342"/>
          <p:cNvSpPr txBox="1"/>
          <p:nvPr>
            <p:ph idx="12" type="sldNum"/>
          </p:nvPr>
        </p:nvSpPr>
        <p:spPr>
          <a:xfrm>
            <a:off x="8613336" y="4800254"/>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393" name="Google Shape;9393;p342"/>
          <p:cNvGraphicFramePr/>
          <p:nvPr/>
        </p:nvGraphicFramePr>
        <p:xfrm>
          <a:off x="179280" y="1931471"/>
          <a:ext cx="3000000" cy="3000000"/>
        </p:xfrm>
        <a:graphic>
          <a:graphicData uri="http://schemas.openxmlformats.org/drawingml/2006/table">
            <a:tbl>
              <a:tblPr>
                <a:noFill/>
                <a:tableStyleId>{9FFA44F4-05DE-4323-9D07-73876B68D0FD}</a:tableStyleId>
              </a:tblPr>
              <a:tblGrid>
                <a:gridCol w="505750"/>
                <a:gridCol w="1478400"/>
              </a:tblGrid>
              <a:tr h="314125">
                <a:tc>
                  <a:txBody>
                    <a:bodyPr/>
                    <a:lstStyle/>
                    <a:p>
                      <a:pPr indent="0" lvl="0" marL="0" rtl="0" algn="ctr">
                        <a:spcBef>
                          <a:spcPts val="0"/>
                        </a:spcBef>
                        <a:spcAft>
                          <a:spcPts val="0"/>
                        </a:spcAft>
                        <a:buNone/>
                      </a:pPr>
                      <a:r>
                        <a:rPr b="1" lang="en" sz="1000">
                          <a:latin typeface="Ubuntu"/>
                          <a:ea typeface="Ubuntu"/>
                          <a:cs typeface="Ubuntu"/>
                          <a:sym typeface="Ubuntu"/>
                        </a:rPr>
                        <a:t>Type</a:t>
                      </a:r>
                      <a:endParaRPr b="1" sz="10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1000">
                          <a:latin typeface="Ubuntu"/>
                          <a:ea typeface="Ubuntu"/>
                          <a:cs typeface="Ubuntu"/>
                          <a:sym typeface="Ubuntu"/>
                        </a:rPr>
                        <a:t>Feature (</a:t>
                      </a:r>
                      <a:r>
                        <a:rPr b="1" lang="en" sz="1000">
                          <a:solidFill>
                            <a:srgbClr val="980000"/>
                          </a:solidFill>
                          <a:latin typeface="Ubuntu"/>
                          <a:ea typeface="Ubuntu"/>
                          <a:cs typeface="Ubuntu"/>
                          <a:sym typeface="Ubuntu"/>
                        </a:rPr>
                        <a:t>IVF</a:t>
                      </a:r>
                      <a:r>
                        <a:rPr b="1" lang="en" sz="1000">
                          <a:latin typeface="Ubuntu"/>
                          <a:ea typeface="Ubuntu"/>
                          <a:cs typeface="Ubuntu"/>
                          <a:sym typeface="Ubuntu"/>
                        </a:rPr>
                        <a:t>)</a:t>
                      </a:r>
                      <a:endParaRPr b="1" sz="1000">
                        <a:latin typeface="Ubuntu"/>
                        <a:ea typeface="Ubuntu"/>
                        <a:cs typeface="Ubuntu"/>
                        <a:sym typeface="Ubuntu"/>
                      </a:endParaRPr>
                    </a:p>
                  </a:txBody>
                  <a:tcPr marT="91425" marB="91425" marR="91425" marL="91425" anchor="ctr">
                    <a:solidFill>
                      <a:schemeClr val="lt2"/>
                    </a:solidFill>
                  </a:tcPr>
                </a:tc>
              </a:tr>
              <a:tr h="599700">
                <a:tc>
                  <a:txBody>
                    <a:bodyPr/>
                    <a:lstStyle/>
                    <a:p>
                      <a:pPr indent="0" lvl="0" marL="0" rtl="0" algn="ctr">
                        <a:spcBef>
                          <a:spcPts val="0"/>
                        </a:spcBef>
                        <a:spcAft>
                          <a:spcPts val="0"/>
                        </a:spcAft>
                        <a:buNone/>
                      </a:pPr>
                      <a:r>
                        <a:rPr lang="en" sz="1000">
                          <a:latin typeface="Ubuntu"/>
                          <a:ea typeface="Ubuntu"/>
                          <a:cs typeface="Ubuntu"/>
                          <a:sym typeface="Ubuntu"/>
                        </a:rPr>
                        <a:t>Index</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nstep/</a:t>
                      </a:r>
                      <a:r>
                        <a:rPr b="1" lang="en" sz="1000">
                          <a:solidFill>
                            <a:srgbClr val="980000"/>
                          </a:solidFill>
                          <a:latin typeface="Ubuntu"/>
                          <a:ea typeface="Ubuntu"/>
                          <a:cs typeface="Ubuntu"/>
                          <a:sym typeface="Ubuntu"/>
                        </a:rPr>
                        <a:t>npartition</a:t>
                      </a:r>
                      <a:endParaRPr b="1" sz="1000">
                        <a:solidFill>
                          <a:srgbClr val="980000"/>
                        </a:solidFill>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ndis</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ninserts</a:t>
                      </a:r>
                      <a:endParaRPr sz="1000">
                        <a:latin typeface="Ubuntu"/>
                        <a:ea typeface="Ubuntu"/>
                        <a:cs typeface="Ubuntu"/>
                        <a:sym typeface="Ubuntu"/>
                      </a:endParaRPr>
                    </a:p>
                  </a:txBody>
                  <a:tcPr marT="91425" marB="91425" marR="91425" marL="91425" anchor="ctr"/>
                </a:tc>
              </a:tr>
              <a:tr h="742500">
                <a:tc>
                  <a:txBody>
                    <a:bodyPr/>
                    <a:lstStyle/>
                    <a:p>
                      <a:pPr indent="0" lvl="0" marL="0" rtl="0" algn="ctr">
                        <a:spcBef>
                          <a:spcPts val="0"/>
                        </a:spcBef>
                        <a:spcAft>
                          <a:spcPts val="0"/>
                        </a:spcAft>
                        <a:buNone/>
                      </a:pPr>
                      <a:r>
                        <a:rPr lang="en" sz="1000">
                          <a:latin typeface="Ubuntu"/>
                          <a:ea typeface="Ubuntu"/>
                          <a:cs typeface="Ubuntu"/>
                          <a:sym typeface="Ubuntu"/>
                        </a:rPr>
                        <a:t>NN Dist</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firstNN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closestNN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furthestNN</a:t>
                      </a:r>
                      <a:endParaRPr sz="1000">
                        <a:latin typeface="Ubuntu"/>
                        <a:ea typeface="Ubuntu"/>
                        <a:cs typeface="Ubuntu"/>
                        <a:sym typeface="Ubuntu"/>
                      </a:endParaRPr>
                    </a:p>
                    <a:p>
                      <a:pPr indent="0" lvl="0" marL="0" rtl="0" algn="ctr">
                        <a:spcBef>
                          <a:spcPts val="0"/>
                        </a:spcBef>
                        <a:spcAft>
                          <a:spcPts val="0"/>
                        </a:spcAft>
                        <a:buNone/>
                      </a:pPr>
                      <a:r>
                        <a:rPr b="1" lang="en" sz="1000">
                          <a:solidFill>
                            <a:srgbClr val="980000"/>
                          </a:solidFill>
                          <a:latin typeface="Ubuntu"/>
                          <a:ea typeface="Ubuntu"/>
                          <a:cs typeface="Ubuntu"/>
                          <a:sym typeface="Ubuntu"/>
                        </a:rPr>
                        <a:t>currPartitionDist</a:t>
                      </a:r>
                      <a:endParaRPr b="1" sz="1000">
                        <a:solidFill>
                          <a:srgbClr val="980000"/>
                        </a:solidFill>
                        <a:latin typeface="Ubuntu"/>
                        <a:ea typeface="Ubuntu"/>
                        <a:cs typeface="Ubuntu"/>
                        <a:sym typeface="Ubuntu"/>
                      </a:endParaRPr>
                    </a:p>
                  </a:txBody>
                  <a:tcPr marT="91425" marB="91425" marR="91425" marL="91425" anchor="ctr"/>
                </a:tc>
              </a:tr>
              <a:tr h="456925">
                <a:tc>
                  <a:txBody>
                    <a:bodyPr/>
                    <a:lstStyle/>
                    <a:p>
                      <a:pPr indent="0" lvl="0" marL="0" rtl="0" algn="ctr">
                        <a:spcBef>
                          <a:spcPts val="0"/>
                        </a:spcBef>
                        <a:spcAft>
                          <a:spcPts val="0"/>
                        </a:spcAft>
                        <a:buNone/>
                      </a:pPr>
                      <a:r>
                        <a:rPr lang="en" sz="1000">
                          <a:latin typeface="Ubuntu"/>
                          <a:ea typeface="Ubuntu"/>
                          <a:cs typeface="Ubuntu"/>
                          <a:sym typeface="Ubuntu"/>
                        </a:rPr>
                        <a:t>NN Stats</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Avg, var </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Med, perc25 perc75</a:t>
                      </a:r>
                      <a:endParaRPr sz="1000">
                        <a:latin typeface="Ubuntu"/>
                        <a:ea typeface="Ubuntu"/>
                        <a:cs typeface="Ubuntu"/>
                        <a:sym typeface="Ubuntu"/>
                      </a:endParaRPr>
                    </a:p>
                  </a:txBody>
                  <a:tcPr marT="91425" marB="91425" marR="91425" marL="91425" anchor="ctr"/>
                </a:tc>
              </a:tr>
            </a:tbl>
          </a:graphicData>
        </a:graphic>
      </p:graphicFrame>
      <p:sp>
        <p:nvSpPr>
          <p:cNvPr id="9394" name="Google Shape;9394;p342"/>
          <p:cNvSpPr/>
          <p:nvPr/>
        </p:nvSpPr>
        <p:spPr>
          <a:xfrm>
            <a:off x="3391349" y="3297906"/>
            <a:ext cx="27741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Recall Predictor</a:t>
            </a:r>
            <a:endParaRPr b="1">
              <a:latin typeface="Ubuntu"/>
              <a:ea typeface="Ubuntu"/>
              <a:cs typeface="Ubuntu"/>
              <a:sym typeface="Ubuntu"/>
            </a:endParaRPr>
          </a:p>
          <a:p>
            <a:pPr indent="0" lvl="0" marL="0" rtl="0" algn="ctr">
              <a:spcBef>
                <a:spcPts val="0"/>
              </a:spcBef>
              <a:spcAft>
                <a:spcPts val="0"/>
              </a:spcAft>
              <a:buClr>
                <a:schemeClr val="dk1"/>
              </a:buClr>
              <a:buSzPts val="1100"/>
              <a:buFont typeface="Arial"/>
              <a:buNone/>
            </a:pPr>
            <a:r>
              <a:rPr lang="en" sz="1100">
                <a:latin typeface="Ubuntu"/>
                <a:ea typeface="Ubuntu"/>
                <a:cs typeface="Ubuntu"/>
                <a:sym typeface="Ubuntu"/>
              </a:rPr>
              <a:t>Trained in seconds for 100Ms samples</a:t>
            </a:r>
            <a:endParaRPr sz="1100">
              <a:latin typeface="Ubuntu"/>
              <a:ea typeface="Ubuntu"/>
              <a:cs typeface="Ubuntu"/>
              <a:sym typeface="Ubuntu"/>
            </a:endParaRPr>
          </a:p>
          <a:p>
            <a:pPr indent="0" lvl="0" marL="0" rtl="0" algn="ctr">
              <a:spcBef>
                <a:spcPts val="0"/>
              </a:spcBef>
              <a:spcAft>
                <a:spcPts val="0"/>
              </a:spcAft>
              <a:buNone/>
            </a:pPr>
            <a:r>
              <a:rPr lang="en" sz="1100">
                <a:latin typeface="Ubuntu"/>
                <a:ea typeface="Ubuntu"/>
                <a:cs typeface="Ubuntu"/>
                <a:sym typeface="Ubuntu"/>
              </a:rPr>
              <a:t>Inference in 0.03ms</a:t>
            </a:r>
            <a:endParaRPr sz="1100">
              <a:latin typeface="Ubuntu"/>
              <a:ea typeface="Ubuntu"/>
              <a:cs typeface="Ubuntu"/>
              <a:sym typeface="Ubuntu"/>
            </a:endParaRPr>
          </a:p>
        </p:txBody>
      </p:sp>
      <p:sp>
        <p:nvSpPr>
          <p:cNvPr id="9395" name="Google Shape;9395;p342"/>
          <p:cNvSpPr/>
          <p:nvPr/>
        </p:nvSpPr>
        <p:spPr>
          <a:xfrm>
            <a:off x="7498124" y="3441206"/>
            <a:ext cx="1455600" cy="278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Current Recall</a:t>
            </a:r>
            <a:endParaRPr>
              <a:latin typeface="Ubuntu"/>
              <a:ea typeface="Ubuntu"/>
              <a:cs typeface="Ubuntu"/>
              <a:sym typeface="Ubuntu"/>
            </a:endParaRPr>
          </a:p>
        </p:txBody>
      </p:sp>
      <p:sp>
        <p:nvSpPr>
          <p:cNvPr id="9396" name="Google Shape;9396;p342"/>
          <p:cNvSpPr txBox="1"/>
          <p:nvPr/>
        </p:nvSpPr>
        <p:spPr>
          <a:xfrm>
            <a:off x="179274" y="1758375"/>
            <a:ext cx="1984200" cy="1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many samples per query</a:t>
            </a:r>
            <a:endParaRPr i="1" sz="900">
              <a:solidFill>
                <a:schemeClr val="dk2"/>
              </a:solidFill>
              <a:latin typeface="Ubuntu"/>
              <a:ea typeface="Ubuntu"/>
              <a:cs typeface="Ubuntu"/>
              <a:sym typeface="Ubuntu"/>
            </a:endParaRPr>
          </a:p>
        </p:txBody>
      </p:sp>
      <p:sp>
        <p:nvSpPr>
          <p:cNvPr id="9397" name="Google Shape;9397;p342"/>
          <p:cNvSpPr/>
          <p:nvPr/>
        </p:nvSpPr>
        <p:spPr>
          <a:xfrm>
            <a:off x="2212365" y="3445069"/>
            <a:ext cx="11505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98" name="Google Shape;9398;p342"/>
          <p:cNvSpPr/>
          <p:nvPr/>
        </p:nvSpPr>
        <p:spPr>
          <a:xfrm>
            <a:off x="4189575" y="1344056"/>
            <a:ext cx="1414800" cy="21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Ubuntu"/>
                <a:ea typeface="Ubuntu"/>
                <a:cs typeface="Ubuntu"/>
                <a:sym typeface="Ubuntu"/>
              </a:rPr>
              <a:t>ANN(</a:t>
            </a:r>
            <a:r>
              <a:rPr b="1" lang="en" sz="1200">
                <a:solidFill>
                  <a:srgbClr val="0000FF"/>
                </a:solidFill>
                <a:latin typeface="Ubuntu"/>
                <a:ea typeface="Ubuntu"/>
                <a:cs typeface="Ubuntu"/>
                <a:sym typeface="Ubuntu"/>
              </a:rPr>
              <a:t>q1</a:t>
            </a:r>
            <a:r>
              <a:rPr b="1" lang="en" sz="1200">
                <a:latin typeface="Ubuntu"/>
                <a:ea typeface="Ubuntu"/>
                <a:cs typeface="Ubuntu"/>
                <a:sym typeface="Ubuntu"/>
              </a:rPr>
              <a:t>, k, 0.80)</a:t>
            </a:r>
            <a:endParaRPr b="1" sz="1200">
              <a:latin typeface="Ubuntu"/>
              <a:ea typeface="Ubuntu"/>
              <a:cs typeface="Ubuntu"/>
              <a:sym typeface="Ubuntu"/>
            </a:endParaRPr>
          </a:p>
        </p:txBody>
      </p:sp>
      <p:sp>
        <p:nvSpPr>
          <p:cNvPr id="9399" name="Google Shape;9399;p342"/>
          <p:cNvSpPr txBox="1"/>
          <p:nvPr/>
        </p:nvSpPr>
        <p:spPr>
          <a:xfrm>
            <a:off x="-5" y="119769"/>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p:txBody>
      </p:sp>
      <p:sp>
        <p:nvSpPr>
          <p:cNvPr id="9400" name="Google Shape;9400;p342"/>
          <p:cNvSpPr txBox="1"/>
          <p:nvPr/>
        </p:nvSpPr>
        <p:spPr>
          <a:xfrm>
            <a:off x="0" y="877694"/>
            <a:ext cx="9144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Ubuntu"/>
                <a:ea typeface="Ubuntu"/>
                <a:cs typeface="Ubuntu"/>
                <a:sym typeface="Ubuntu"/>
              </a:rPr>
              <a:t>Predict the recall</a:t>
            </a:r>
            <a:r>
              <a:rPr lang="en" sz="1800">
                <a:solidFill>
                  <a:schemeClr val="dk1"/>
                </a:solidFill>
                <a:latin typeface="Ubuntu"/>
                <a:ea typeface="Ubuntu"/>
                <a:cs typeface="Ubuntu"/>
                <a:sym typeface="Ubuntu"/>
              </a:rPr>
              <a:t> of a query any time during the search</a:t>
            </a:r>
            <a:endParaRPr/>
          </a:p>
        </p:txBody>
      </p:sp>
      <p:sp>
        <p:nvSpPr>
          <p:cNvPr id="9401" name="Google Shape;9401;p342"/>
          <p:cNvSpPr/>
          <p:nvPr/>
        </p:nvSpPr>
        <p:spPr>
          <a:xfrm>
            <a:off x="6210935" y="3445044"/>
            <a:ext cx="12393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5" name="Shape 9405"/>
        <p:cNvGrpSpPr/>
        <p:nvPr/>
      </p:nvGrpSpPr>
      <p:grpSpPr>
        <a:xfrm>
          <a:off x="0" y="0"/>
          <a:ext cx="0" cy="0"/>
          <a:chOff x="0" y="0"/>
          <a:chExt cx="0" cy="0"/>
        </a:xfrm>
      </p:grpSpPr>
      <p:pic>
        <p:nvPicPr>
          <p:cNvPr id="9406" name="Google Shape;9406;p343"/>
          <p:cNvPicPr preferRelativeResize="0"/>
          <p:nvPr/>
        </p:nvPicPr>
        <p:blipFill>
          <a:blip r:embed="rId3">
            <a:alphaModFix/>
          </a:blip>
          <a:stretch>
            <a:fillRect/>
          </a:stretch>
        </p:blipFill>
        <p:spPr>
          <a:xfrm>
            <a:off x="3620700" y="1413625"/>
            <a:ext cx="4916622" cy="1968475"/>
          </a:xfrm>
          <a:prstGeom prst="rect">
            <a:avLst/>
          </a:prstGeom>
          <a:noFill/>
          <a:ln>
            <a:noFill/>
          </a:ln>
        </p:spPr>
      </p:pic>
      <p:sp>
        <p:nvSpPr>
          <p:cNvPr id="9407" name="Google Shape;9407;p3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DARTH (HNSW &amp; IVF) </a:t>
            </a:r>
            <a:endParaRPr>
              <a:latin typeface="Ubuntu"/>
              <a:ea typeface="Ubuntu"/>
              <a:cs typeface="Ubuntu"/>
              <a:sym typeface="Ubuntu"/>
            </a:endParaRPr>
          </a:p>
        </p:txBody>
      </p:sp>
      <p:sp>
        <p:nvSpPr>
          <p:cNvPr id="9408" name="Google Shape;9408;p343"/>
          <p:cNvSpPr txBox="1"/>
          <p:nvPr>
            <p:ph idx="12" type="sldNum"/>
          </p:nvPr>
        </p:nvSpPr>
        <p:spPr>
          <a:xfrm>
            <a:off x="8613336" y="4800254"/>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409" name="Google Shape;9409;p343"/>
          <p:cNvGraphicFramePr/>
          <p:nvPr/>
        </p:nvGraphicFramePr>
        <p:xfrm>
          <a:off x="179280" y="1931471"/>
          <a:ext cx="3000000" cy="3000000"/>
        </p:xfrm>
        <a:graphic>
          <a:graphicData uri="http://schemas.openxmlformats.org/drawingml/2006/table">
            <a:tbl>
              <a:tblPr>
                <a:noFill/>
                <a:tableStyleId>{9FFA44F4-05DE-4323-9D07-73876B68D0FD}</a:tableStyleId>
              </a:tblPr>
              <a:tblGrid>
                <a:gridCol w="505750"/>
                <a:gridCol w="1478400"/>
              </a:tblGrid>
              <a:tr h="314125">
                <a:tc>
                  <a:txBody>
                    <a:bodyPr/>
                    <a:lstStyle/>
                    <a:p>
                      <a:pPr indent="0" lvl="0" marL="0" rtl="0" algn="ctr">
                        <a:spcBef>
                          <a:spcPts val="0"/>
                        </a:spcBef>
                        <a:spcAft>
                          <a:spcPts val="0"/>
                        </a:spcAft>
                        <a:buNone/>
                      </a:pPr>
                      <a:r>
                        <a:rPr b="1" lang="en" sz="1000">
                          <a:latin typeface="Ubuntu"/>
                          <a:ea typeface="Ubuntu"/>
                          <a:cs typeface="Ubuntu"/>
                          <a:sym typeface="Ubuntu"/>
                        </a:rPr>
                        <a:t>Type</a:t>
                      </a:r>
                      <a:endParaRPr b="1" sz="10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1000">
                          <a:latin typeface="Ubuntu"/>
                          <a:ea typeface="Ubuntu"/>
                          <a:cs typeface="Ubuntu"/>
                          <a:sym typeface="Ubuntu"/>
                        </a:rPr>
                        <a:t>Feature (</a:t>
                      </a:r>
                      <a:r>
                        <a:rPr b="1" lang="en" sz="1000">
                          <a:solidFill>
                            <a:srgbClr val="980000"/>
                          </a:solidFill>
                          <a:latin typeface="Ubuntu"/>
                          <a:ea typeface="Ubuntu"/>
                          <a:cs typeface="Ubuntu"/>
                          <a:sym typeface="Ubuntu"/>
                        </a:rPr>
                        <a:t>IVF</a:t>
                      </a:r>
                      <a:r>
                        <a:rPr b="1" lang="en" sz="1000">
                          <a:latin typeface="Ubuntu"/>
                          <a:ea typeface="Ubuntu"/>
                          <a:cs typeface="Ubuntu"/>
                          <a:sym typeface="Ubuntu"/>
                        </a:rPr>
                        <a:t>)</a:t>
                      </a:r>
                      <a:endParaRPr b="1" sz="1000">
                        <a:latin typeface="Ubuntu"/>
                        <a:ea typeface="Ubuntu"/>
                        <a:cs typeface="Ubuntu"/>
                        <a:sym typeface="Ubuntu"/>
                      </a:endParaRPr>
                    </a:p>
                  </a:txBody>
                  <a:tcPr marT="91425" marB="91425" marR="91425" marL="91425" anchor="ctr">
                    <a:solidFill>
                      <a:schemeClr val="lt2"/>
                    </a:solidFill>
                  </a:tcPr>
                </a:tc>
              </a:tr>
              <a:tr h="599700">
                <a:tc>
                  <a:txBody>
                    <a:bodyPr/>
                    <a:lstStyle/>
                    <a:p>
                      <a:pPr indent="0" lvl="0" marL="0" rtl="0" algn="ctr">
                        <a:spcBef>
                          <a:spcPts val="0"/>
                        </a:spcBef>
                        <a:spcAft>
                          <a:spcPts val="0"/>
                        </a:spcAft>
                        <a:buNone/>
                      </a:pPr>
                      <a:r>
                        <a:rPr lang="en" sz="1000">
                          <a:latin typeface="Ubuntu"/>
                          <a:ea typeface="Ubuntu"/>
                          <a:cs typeface="Ubuntu"/>
                          <a:sym typeface="Ubuntu"/>
                        </a:rPr>
                        <a:t>Index</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nstep/</a:t>
                      </a:r>
                      <a:r>
                        <a:rPr b="1" lang="en" sz="1000">
                          <a:solidFill>
                            <a:srgbClr val="980000"/>
                          </a:solidFill>
                          <a:latin typeface="Ubuntu"/>
                          <a:ea typeface="Ubuntu"/>
                          <a:cs typeface="Ubuntu"/>
                          <a:sym typeface="Ubuntu"/>
                        </a:rPr>
                        <a:t>npartition</a:t>
                      </a:r>
                      <a:endParaRPr b="1" sz="1000">
                        <a:solidFill>
                          <a:srgbClr val="980000"/>
                        </a:solidFill>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ndis</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ninserts</a:t>
                      </a:r>
                      <a:endParaRPr sz="1000">
                        <a:latin typeface="Ubuntu"/>
                        <a:ea typeface="Ubuntu"/>
                        <a:cs typeface="Ubuntu"/>
                        <a:sym typeface="Ubuntu"/>
                      </a:endParaRPr>
                    </a:p>
                  </a:txBody>
                  <a:tcPr marT="91425" marB="91425" marR="91425" marL="91425" anchor="ctr"/>
                </a:tc>
              </a:tr>
              <a:tr h="742500">
                <a:tc>
                  <a:txBody>
                    <a:bodyPr/>
                    <a:lstStyle/>
                    <a:p>
                      <a:pPr indent="0" lvl="0" marL="0" rtl="0" algn="ctr">
                        <a:spcBef>
                          <a:spcPts val="0"/>
                        </a:spcBef>
                        <a:spcAft>
                          <a:spcPts val="0"/>
                        </a:spcAft>
                        <a:buNone/>
                      </a:pPr>
                      <a:r>
                        <a:rPr lang="en" sz="1000">
                          <a:latin typeface="Ubuntu"/>
                          <a:ea typeface="Ubuntu"/>
                          <a:cs typeface="Ubuntu"/>
                          <a:sym typeface="Ubuntu"/>
                        </a:rPr>
                        <a:t>NN Dist</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firstNN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closestNN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furthestNN</a:t>
                      </a:r>
                      <a:endParaRPr sz="1000">
                        <a:latin typeface="Ubuntu"/>
                        <a:ea typeface="Ubuntu"/>
                        <a:cs typeface="Ubuntu"/>
                        <a:sym typeface="Ubuntu"/>
                      </a:endParaRPr>
                    </a:p>
                    <a:p>
                      <a:pPr indent="0" lvl="0" marL="0" rtl="0" algn="ctr">
                        <a:spcBef>
                          <a:spcPts val="0"/>
                        </a:spcBef>
                        <a:spcAft>
                          <a:spcPts val="0"/>
                        </a:spcAft>
                        <a:buNone/>
                      </a:pPr>
                      <a:r>
                        <a:rPr b="1" lang="en" sz="1000">
                          <a:solidFill>
                            <a:srgbClr val="980000"/>
                          </a:solidFill>
                          <a:latin typeface="Ubuntu"/>
                          <a:ea typeface="Ubuntu"/>
                          <a:cs typeface="Ubuntu"/>
                          <a:sym typeface="Ubuntu"/>
                        </a:rPr>
                        <a:t>currPartitionDist</a:t>
                      </a:r>
                      <a:endParaRPr b="1" sz="1000">
                        <a:solidFill>
                          <a:srgbClr val="980000"/>
                        </a:solidFill>
                        <a:latin typeface="Ubuntu"/>
                        <a:ea typeface="Ubuntu"/>
                        <a:cs typeface="Ubuntu"/>
                        <a:sym typeface="Ubuntu"/>
                      </a:endParaRPr>
                    </a:p>
                  </a:txBody>
                  <a:tcPr marT="91425" marB="91425" marR="91425" marL="91425" anchor="ctr"/>
                </a:tc>
              </a:tr>
              <a:tr h="456925">
                <a:tc>
                  <a:txBody>
                    <a:bodyPr/>
                    <a:lstStyle/>
                    <a:p>
                      <a:pPr indent="0" lvl="0" marL="0" rtl="0" algn="ctr">
                        <a:spcBef>
                          <a:spcPts val="0"/>
                        </a:spcBef>
                        <a:spcAft>
                          <a:spcPts val="0"/>
                        </a:spcAft>
                        <a:buNone/>
                      </a:pPr>
                      <a:r>
                        <a:rPr lang="en" sz="1000">
                          <a:latin typeface="Ubuntu"/>
                          <a:ea typeface="Ubuntu"/>
                          <a:cs typeface="Ubuntu"/>
                          <a:sym typeface="Ubuntu"/>
                        </a:rPr>
                        <a:t>NN Stats</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Avg, var </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Med, perc25 perc75</a:t>
                      </a:r>
                      <a:endParaRPr sz="1000">
                        <a:latin typeface="Ubuntu"/>
                        <a:ea typeface="Ubuntu"/>
                        <a:cs typeface="Ubuntu"/>
                        <a:sym typeface="Ubuntu"/>
                      </a:endParaRPr>
                    </a:p>
                  </a:txBody>
                  <a:tcPr marT="91425" marB="91425" marR="91425" marL="91425" anchor="ctr"/>
                </a:tc>
              </a:tr>
            </a:tbl>
          </a:graphicData>
        </a:graphic>
      </p:graphicFrame>
      <p:sp>
        <p:nvSpPr>
          <p:cNvPr id="9410" name="Google Shape;9410;p343"/>
          <p:cNvSpPr/>
          <p:nvPr/>
        </p:nvSpPr>
        <p:spPr>
          <a:xfrm>
            <a:off x="3391349" y="3297906"/>
            <a:ext cx="27741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Recall Predictor</a:t>
            </a:r>
            <a:endParaRPr b="1">
              <a:latin typeface="Ubuntu"/>
              <a:ea typeface="Ubuntu"/>
              <a:cs typeface="Ubuntu"/>
              <a:sym typeface="Ubuntu"/>
            </a:endParaRPr>
          </a:p>
          <a:p>
            <a:pPr indent="0" lvl="0" marL="0" rtl="0" algn="ctr">
              <a:spcBef>
                <a:spcPts val="0"/>
              </a:spcBef>
              <a:spcAft>
                <a:spcPts val="0"/>
              </a:spcAft>
              <a:buClr>
                <a:schemeClr val="dk1"/>
              </a:buClr>
              <a:buSzPts val="1100"/>
              <a:buFont typeface="Arial"/>
              <a:buNone/>
            </a:pPr>
            <a:r>
              <a:rPr lang="en" sz="1100">
                <a:latin typeface="Ubuntu"/>
                <a:ea typeface="Ubuntu"/>
                <a:cs typeface="Ubuntu"/>
                <a:sym typeface="Ubuntu"/>
              </a:rPr>
              <a:t>Trained in seconds for 100Ms samples</a:t>
            </a:r>
            <a:endParaRPr sz="1100">
              <a:latin typeface="Ubuntu"/>
              <a:ea typeface="Ubuntu"/>
              <a:cs typeface="Ubuntu"/>
              <a:sym typeface="Ubuntu"/>
            </a:endParaRPr>
          </a:p>
          <a:p>
            <a:pPr indent="0" lvl="0" marL="0" rtl="0" algn="ctr">
              <a:spcBef>
                <a:spcPts val="0"/>
              </a:spcBef>
              <a:spcAft>
                <a:spcPts val="0"/>
              </a:spcAft>
              <a:buNone/>
            </a:pPr>
            <a:r>
              <a:rPr lang="en" sz="1100">
                <a:latin typeface="Ubuntu"/>
                <a:ea typeface="Ubuntu"/>
                <a:cs typeface="Ubuntu"/>
                <a:sym typeface="Ubuntu"/>
              </a:rPr>
              <a:t>Inference in 0.03ms</a:t>
            </a:r>
            <a:endParaRPr sz="1100">
              <a:latin typeface="Ubuntu"/>
              <a:ea typeface="Ubuntu"/>
              <a:cs typeface="Ubuntu"/>
              <a:sym typeface="Ubuntu"/>
            </a:endParaRPr>
          </a:p>
        </p:txBody>
      </p:sp>
      <p:sp>
        <p:nvSpPr>
          <p:cNvPr id="9411" name="Google Shape;9411;p343"/>
          <p:cNvSpPr/>
          <p:nvPr/>
        </p:nvSpPr>
        <p:spPr>
          <a:xfrm>
            <a:off x="7498124" y="3441206"/>
            <a:ext cx="1455600" cy="278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Current Recall</a:t>
            </a:r>
            <a:endParaRPr>
              <a:latin typeface="Ubuntu"/>
              <a:ea typeface="Ubuntu"/>
              <a:cs typeface="Ubuntu"/>
              <a:sym typeface="Ubuntu"/>
            </a:endParaRPr>
          </a:p>
        </p:txBody>
      </p:sp>
      <p:sp>
        <p:nvSpPr>
          <p:cNvPr id="9412" name="Google Shape;9412;p343"/>
          <p:cNvSpPr txBox="1"/>
          <p:nvPr/>
        </p:nvSpPr>
        <p:spPr>
          <a:xfrm>
            <a:off x="179274" y="1758375"/>
            <a:ext cx="1984200" cy="1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many samples per query</a:t>
            </a:r>
            <a:endParaRPr i="1" sz="900">
              <a:solidFill>
                <a:schemeClr val="dk2"/>
              </a:solidFill>
              <a:latin typeface="Ubuntu"/>
              <a:ea typeface="Ubuntu"/>
              <a:cs typeface="Ubuntu"/>
              <a:sym typeface="Ubuntu"/>
            </a:endParaRPr>
          </a:p>
        </p:txBody>
      </p:sp>
      <p:sp>
        <p:nvSpPr>
          <p:cNvPr id="9413" name="Google Shape;9413;p343"/>
          <p:cNvSpPr/>
          <p:nvPr/>
        </p:nvSpPr>
        <p:spPr>
          <a:xfrm>
            <a:off x="2212365" y="3445069"/>
            <a:ext cx="11505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14" name="Google Shape;9414;p343"/>
          <p:cNvSpPr/>
          <p:nvPr/>
        </p:nvSpPr>
        <p:spPr>
          <a:xfrm>
            <a:off x="4327646" y="2451254"/>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15" name="Google Shape;9415;p343"/>
          <p:cNvSpPr txBox="1"/>
          <p:nvPr/>
        </p:nvSpPr>
        <p:spPr>
          <a:xfrm>
            <a:off x="4905261" y="2341141"/>
            <a:ext cx="15501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Ubuntu"/>
                <a:ea typeface="Ubuntu"/>
                <a:cs typeface="Ubuntu"/>
                <a:sym typeface="Ubuntu"/>
              </a:rPr>
              <a:t>[input] → predictor → 0.26</a:t>
            </a:r>
            <a:endParaRPr b="1" sz="800">
              <a:solidFill>
                <a:schemeClr val="dk1"/>
              </a:solidFill>
              <a:latin typeface="Ubuntu"/>
              <a:ea typeface="Ubuntu"/>
              <a:cs typeface="Ubuntu"/>
              <a:sym typeface="Ubuntu"/>
            </a:endParaRPr>
          </a:p>
        </p:txBody>
      </p:sp>
      <p:cxnSp>
        <p:nvCxnSpPr>
          <p:cNvPr id="9416" name="Google Shape;9416;p343"/>
          <p:cNvCxnSpPr>
            <a:stCxn id="9414" idx="6"/>
          </p:cNvCxnSpPr>
          <p:nvPr/>
        </p:nvCxnSpPr>
        <p:spPr>
          <a:xfrm>
            <a:off x="4419146" y="2497004"/>
            <a:ext cx="583500" cy="2100"/>
          </a:xfrm>
          <a:prstGeom prst="straightConnector1">
            <a:avLst/>
          </a:prstGeom>
          <a:noFill/>
          <a:ln cap="flat" cmpd="sng" w="19050">
            <a:solidFill>
              <a:schemeClr val="dk1"/>
            </a:solidFill>
            <a:prstDash val="dot"/>
            <a:round/>
            <a:headEnd len="med" w="med" type="none"/>
            <a:tailEnd len="med" w="med" type="none"/>
          </a:ln>
        </p:spPr>
      </p:cxnSp>
      <p:sp>
        <p:nvSpPr>
          <p:cNvPr id="9417" name="Google Shape;9417;p343"/>
          <p:cNvSpPr/>
          <p:nvPr/>
        </p:nvSpPr>
        <p:spPr>
          <a:xfrm>
            <a:off x="4189575" y="1344056"/>
            <a:ext cx="1414800" cy="21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Ubuntu"/>
                <a:ea typeface="Ubuntu"/>
                <a:cs typeface="Ubuntu"/>
                <a:sym typeface="Ubuntu"/>
              </a:rPr>
              <a:t>ANN(</a:t>
            </a:r>
            <a:r>
              <a:rPr b="1" lang="en" sz="1200">
                <a:solidFill>
                  <a:srgbClr val="0000FF"/>
                </a:solidFill>
                <a:latin typeface="Ubuntu"/>
                <a:ea typeface="Ubuntu"/>
                <a:cs typeface="Ubuntu"/>
                <a:sym typeface="Ubuntu"/>
              </a:rPr>
              <a:t>q1</a:t>
            </a:r>
            <a:r>
              <a:rPr b="1" lang="en" sz="1200">
                <a:latin typeface="Ubuntu"/>
                <a:ea typeface="Ubuntu"/>
                <a:cs typeface="Ubuntu"/>
                <a:sym typeface="Ubuntu"/>
              </a:rPr>
              <a:t>, k, 0.80)</a:t>
            </a:r>
            <a:endParaRPr b="1" sz="1200">
              <a:latin typeface="Ubuntu"/>
              <a:ea typeface="Ubuntu"/>
              <a:cs typeface="Ubuntu"/>
              <a:sym typeface="Ubuntu"/>
            </a:endParaRPr>
          </a:p>
        </p:txBody>
      </p:sp>
      <p:sp>
        <p:nvSpPr>
          <p:cNvPr id="9418" name="Google Shape;9418;p343"/>
          <p:cNvSpPr txBox="1"/>
          <p:nvPr/>
        </p:nvSpPr>
        <p:spPr>
          <a:xfrm>
            <a:off x="-5" y="119769"/>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p:txBody>
      </p:sp>
      <p:sp>
        <p:nvSpPr>
          <p:cNvPr id="9419" name="Google Shape;9419;p343"/>
          <p:cNvSpPr txBox="1"/>
          <p:nvPr/>
        </p:nvSpPr>
        <p:spPr>
          <a:xfrm>
            <a:off x="0" y="877694"/>
            <a:ext cx="9144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Ubuntu"/>
                <a:ea typeface="Ubuntu"/>
                <a:cs typeface="Ubuntu"/>
                <a:sym typeface="Ubuntu"/>
              </a:rPr>
              <a:t>Predict the recall</a:t>
            </a:r>
            <a:r>
              <a:rPr lang="en" sz="1800">
                <a:solidFill>
                  <a:schemeClr val="dk1"/>
                </a:solidFill>
                <a:latin typeface="Ubuntu"/>
                <a:ea typeface="Ubuntu"/>
                <a:cs typeface="Ubuntu"/>
                <a:sym typeface="Ubuntu"/>
              </a:rPr>
              <a:t> of a query any time during the search</a:t>
            </a:r>
            <a:endParaRPr/>
          </a:p>
        </p:txBody>
      </p:sp>
      <p:sp>
        <p:nvSpPr>
          <p:cNvPr id="9420" name="Google Shape;9420;p343"/>
          <p:cNvSpPr/>
          <p:nvPr/>
        </p:nvSpPr>
        <p:spPr>
          <a:xfrm>
            <a:off x="6210935" y="3445044"/>
            <a:ext cx="12393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t/>
            </a:r>
            <a:endParaRPr/>
          </a:p>
        </p:txBody>
      </p:sp>
      <p:sp>
        <p:nvSpPr>
          <p:cNvPr id="550" name="Google Shape;550;p5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p:txBody>
      </p:sp>
      <p:sp>
        <p:nvSpPr>
          <p:cNvPr id="551" name="Google Shape;551;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552" name="Google Shape;552;p56"/>
          <p:cNvPicPr preferRelativeResize="0"/>
          <p:nvPr/>
        </p:nvPicPr>
        <p:blipFill rotWithShape="1">
          <a:blip r:embed="rId3">
            <a:alphaModFix/>
          </a:blip>
          <a:srcRect b="0" l="0" r="0" t="0"/>
          <a:stretch/>
        </p:blipFill>
        <p:spPr>
          <a:xfrm>
            <a:off x="742012" y="262952"/>
            <a:ext cx="3864706" cy="4766470"/>
          </a:xfrm>
          <a:prstGeom prst="rect">
            <a:avLst/>
          </a:prstGeom>
          <a:noFill/>
          <a:ln>
            <a:noFill/>
          </a:ln>
        </p:spPr>
      </p:pic>
      <p:sp>
        <p:nvSpPr>
          <p:cNvPr id="553" name="Google Shape;553;p56"/>
          <p:cNvSpPr txBox="1"/>
          <p:nvPr/>
        </p:nvSpPr>
        <p:spPr>
          <a:xfrm rot="-897047">
            <a:off x="3295625" y="3098602"/>
            <a:ext cx="2001247" cy="1200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3600" u="none" cap="none" strike="noStrike">
                <a:solidFill>
                  <a:schemeClr val="accent4"/>
                </a:solidFill>
                <a:latin typeface="Arial"/>
                <a:ea typeface="Arial"/>
                <a:cs typeface="Arial"/>
                <a:sym typeface="Arial"/>
              </a:rPr>
              <a:t>arriving soon</a:t>
            </a:r>
            <a:endParaRPr b="1" i="0" sz="1400" u="none" cap="none" strike="noStrike">
              <a:solidFill>
                <a:schemeClr val="accent4"/>
              </a:solidFill>
              <a:latin typeface="Arial"/>
              <a:ea typeface="Arial"/>
              <a:cs typeface="Arial"/>
              <a:sym typeface="Arial"/>
            </a:endParaRPr>
          </a:p>
        </p:txBody>
      </p:sp>
    </p:spTree>
  </p:cSld>
  <p:clrMapOvr>
    <a:masterClrMapping/>
  </p:clrMapOvr>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4" name="Shape 9424"/>
        <p:cNvGrpSpPr/>
        <p:nvPr/>
      </p:nvGrpSpPr>
      <p:grpSpPr>
        <a:xfrm>
          <a:off x="0" y="0"/>
          <a:ext cx="0" cy="0"/>
          <a:chOff x="0" y="0"/>
          <a:chExt cx="0" cy="0"/>
        </a:xfrm>
      </p:grpSpPr>
      <p:pic>
        <p:nvPicPr>
          <p:cNvPr id="9425" name="Google Shape;9425;p344"/>
          <p:cNvPicPr preferRelativeResize="0"/>
          <p:nvPr/>
        </p:nvPicPr>
        <p:blipFill>
          <a:blip r:embed="rId3">
            <a:alphaModFix/>
          </a:blip>
          <a:stretch>
            <a:fillRect/>
          </a:stretch>
        </p:blipFill>
        <p:spPr>
          <a:xfrm>
            <a:off x="3620700" y="1413625"/>
            <a:ext cx="4916622" cy="1968475"/>
          </a:xfrm>
          <a:prstGeom prst="rect">
            <a:avLst/>
          </a:prstGeom>
          <a:noFill/>
          <a:ln>
            <a:noFill/>
          </a:ln>
        </p:spPr>
      </p:pic>
      <p:sp>
        <p:nvSpPr>
          <p:cNvPr id="9426" name="Google Shape;9426;p3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DARTH (HNSW &amp; IVF) </a:t>
            </a:r>
            <a:endParaRPr>
              <a:latin typeface="Ubuntu"/>
              <a:ea typeface="Ubuntu"/>
              <a:cs typeface="Ubuntu"/>
              <a:sym typeface="Ubuntu"/>
            </a:endParaRPr>
          </a:p>
        </p:txBody>
      </p:sp>
      <p:sp>
        <p:nvSpPr>
          <p:cNvPr id="9427" name="Google Shape;9427;p344"/>
          <p:cNvSpPr txBox="1"/>
          <p:nvPr>
            <p:ph idx="12" type="sldNum"/>
          </p:nvPr>
        </p:nvSpPr>
        <p:spPr>
          <a:xfrm>
            <a:off x="8613336" y="4800254"/>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428" name="Google Shape;9428;p344"/>
          <p:cNvGraphicFramePr/>
          <p:nvPr/>
        </p:nvGraphicFramePr>
        <p:xfrm>
          <a:off x="179280" y="1931471"/>
          <a:ext cx="3000000" cy="3000000"/>
        </p:xfrm>
        <a:graphic>
          <a:graphicData uri="http://schemas.openxmlformats.org/drawingml/2006/table">
            <a:tbl>
              <a:tblPr>
                <a:noFill/>
                <a:tableStyleId>{9FFA44F4-05DE-4323-9D07-73876B68D0FD}</a:tableStyleId>
              </a:tblPr>
              <a:tblGrid>
                <a:gridCol w="505750"/>
                <a:gridCol w="1478400"/>
              </a:tblGrid>
              <a:tr h="314125">
                <a:tc>
                  <a:txBody>
                    <a:bodyPr/>
                    <a:lstStyle/>
                    <a:p>
                      <a:pPr indent="0" lvl="0" marL="0" rtl="0" algn="ctr">
                        <a:spcBef>
                          <a:spcPts val="0"/>
                        </a:spcBef>
                        <a:spcAft>
                          <a:spcPts val="0"/>
                        </a:spcAft>
                        <a:buNone/>
                      </a:pPr>
                      <a:r>
                        <a:rPr b="1" lang="en" sz="1000">
                          <a:latin typeface="Ubuntu"/>
                          <a:ea typeface="Ubuntu"/>
                          <a:cs typeface="Ubuntu"/>
                          <a:sym typeface="Ubuntu"/>
                        </a:rPr>
                        <a:t>Type</a:t>
                      </a:r>
                      <a:endParaRPr b="1" sz="10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1000">
                          <a:latin typeface="Ubuntu"/>
                          <a:ea typeface="Ubuntu"/>
                          <a:cs typeface="Ubuntu"/>
                          <a:sym typeface="Ubuntu"/>
                        </a:rPr>
                        <a:t>Feature (</a:t>
                      </a:r>
                      <a:r>
                        <a:rPr b="1" lang="en" sz="1000">
                          <a:solidFill>
                            <a:srgbClr val="980000"/>
                          </a:solidFill>
                          <a:latin typeface="Ubuntu"/>
                          <a:ea typeface="Ubuntu"/>
                          <a:cs typeface="Ubuntu"/>
                          <a:sym typeface="Ubuntu"/>
                        </a:rPr>
                        <a:t>IVF</a:t>
                      </a:r>
                      <a:r>
                        <a:rPr b="1" lang="en" sz="1000">
                          <a:latin typeface="Ubuntu"/>
                          <a:ea typeface="Ubuntu"/>
                          <a:cs typeface="Ubuntu"/>
                          <a:sym typeface="Ubuntu"/>
                        </a:rPr>
                        <a:t>)</a:t>
                      </a:r>
                      <a:endParaRPr b="1" sz="1000">
                        <a:latin typeface="Ubuntu"/>
                        <a:ea typeface="Ubuntu"/>
                        <a:cs typeface="Ubuntu"/>
                        <a:sym typeface="Ubuntu"/>
                      </a:endParaRPr>
                    </a:p>
                  </a:txBody>
                  <a:tcPr marT="91425" marB="91425" marR="91425" marL="91425" anchor="ctr">
                    <a:solidFill>
                      <a:schemeClr val="lt2"/>
                    </a:solidFill>
                  </a:tcPr>
                </a:tc>
              </a:tr>
              <a:tr h="599700">
                <a:tc>
                  <a:txBody>
                    <a:bodyPr/>
                    <a:lstStyle/>
                    <a:p>
                      <a:pPr indent="0" lvl="0" marL="0" rtl="0" algn="ctr">
                        <a:spcBef>
                          <a:spcPts val="0"/>
                        </a:spcBef>
                        <a:spcAft>
                          <a:spcPts val="0"/>
                        </a:spcAft>
                        <a:buNone/>
                      </a:pPr>
                      <a:r>
                        <a:rPr lang="en" sz="1000">
                          <a:latin typeface="Ubuntu"/>
                          <a:ea typeface="Ubuntu"/>
                          <a:cs typeface="Ubuntu"/>
                          <a:sym typeface="Ubuntu"/>
                        </a:rPr>
                        <a:t>Index</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nstep/</a:t>
                      </a:r>
                      <a:r>
                        <a:rPr b="1" lang="en" sz="1000">
                          <a:solidFill>
                            <a:srgbClr val="980000"/>
                          </a:solidFill>
                          <a:latin typeface="Ubuntu"/>
                          <a:ea typeface="Ubuntu"/>
                          <a:cs typeface="Ubuntu"/>
                          <a:sym typeface="Ubuntu"/>
                        </a:rPr>
                        <a:t>npartition</a:t>
                      </a:r>
                      <a:endParaRPr b="1" sz="1000">
                        <a:solidFill>
                          <a:srgbClr val="980000"/>
                        </a:solidFill>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ndis</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ninserts</a:t>
                      </a:r>
                      <a:endParaRPr sz="1000">
                        <a:latin typeface="Ubuntu"/>
                        <a:ea typeface="Ubuntu"/>
                        <a:cs typeface="Ubuntu"/>
                        <a:sym typeface="Ubuntu"/>
                      </a:endParaRPr>
                    </a:p>
                  </a:txBody>
                  <a:tcPr marT="91425" marB="91425" marR="91425" marL="91425" anchor="ctr"/>
                </a:tc>
              </a:tr>
              <a:tr h="742500">
                <a:tc>
                  <a:txBody>
                    <a:bodyPr/>
                    <a:lstStyle/>
                    <a:p>
                      <a:pPr indent="0" lvl="0" marL="0" rtl="0" algn="ctr">
                        <a:spcBef>
                          <a:spcPts val="0"/>
                        </a:spcBef>
                        <a:spcAft>
                          <a:spcPts val="0"/>
                        </a:spcAft>
                        <a:buNone/>
                      </a:pPr>
                      <a:r>
                        <a:rPr lang="en" sz="1000">
                          <a:latin typeface="Ubuntu"/>
                          <a:ea typeface="Ubuntu"/>
                          <a:cs typeface="Ubuntu"/>
                          <a:sym typeface="Ubuntu"/>
                        </a:rPr>
                        <a:t>NN Dist</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firstNN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closestNN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furthestNN</a:t>
                      </a:r>
                      <a:endParaRPr sz="1000">
                        <a:latin typeface="Ubuntu"/>
                        <a:ea typeface="Ubuntu"/>
                        <a:cs typeface="Ubuntu"/>
                        <a:sym typeface="Ubuntu"/>
                      </a:endParaRPr>
                    </a:p>
                    <a:p>
                      <a:pPr indent="0" lvl="0" marL="0" rtl="0" algn="ctr">
                        <a:spcBef>
                          <a:spcPts val="0"/>
                        </a:spcBef>
                        <a:spcAft>
                          <a:spcPts val="0"/>
                        </a:spcAft>
                        <a:buNone/>
                      </a:pPr>
                      <a:r>
                        <a:rPr b="1" lang="en" sz="1000">
                          <a:solidFill>
                            <a:srgbClr val="980000"/>
                          </a:solidFill>
                          <a:latin typeface="Ubuntu"/>
                          <a:ea typeface="Ubuntu"/>
                          <a:cs typeface="Ubuntu"/>
                          <a:sym typeface="Ubuntu"/>
                        </a:rPr>
                        <a:t>currPartitionDist</a:t>
                      </a:r>
                      <a:endParaRPr b="1" sz="1000">
                        <a:solidFill>
                          <a:srgbClr val="980000"/>
                        </a:solidFill>
                        <a:latin typeface="Ubuntu"/>
                        <a:ea typeface="Ubuntu"/>
                        <a:cs typeface="Ubuntu"/>
                        <a:sym typeface="Ubuntu"/>
                      </a:endParaRPr>
                    </a:p>
                  </a:txBody>
                  <a:tcPr marT="91425" marB="91425" marR="91425" marL="91425" anchor="ctr"/>
                </a:tc>
              </a:tr>
              <a:tr h="456925">
                <a:tc>
                  <a:txBody>
                    <a:bodyPr/>
                    <a:lstStyle/>
                    <a:p>
                      <a:pPr indent="0" lvl="0" marL="0" rtl="0" algn="ctr">
                        <a:spcBef>
                          <a:spcPts val="0"/>
                        </a:spcBef>
                        <a:spcAft>
                          <a:spcPts val="0"/>
                        </a:spcAft>
                        <a:buNone/>
                      </a:pPr>
                      <a:r>
                        <a:rPr lang="en" sz="1000">
                          <a:latin typeface="Ubuntu"/>
                          <a:ea typeface="Ubuntu"/>
                          <a:cs typeface="Ubuntu"/>
                          <a:sym typeface="Ubuntu"/>
                        </a:rPr>
                        <a:t>NN Stats</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Avg, var </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Med, perc25 perc75</a:t>
                      </a:r>
                      <a:endParaRPr sz="1000">
                        <a:latin typeface="Ubuntu"/>
                        <a:ea typeface="Ubuntu"/>
                        <a:cs typeface="Ubuntu"/>
                        <a:sym typeface="Ubuntu"/>
                      </a:endParaRPr>
                    </a:p>
                  </a:txBody>
                  <a:tcPr marT="91425" marB="91425" marR="91425" marL="91425" anchor="ctr"/>
                </a:tc>
              </a:tr>
            </a:tbl>
          </a:graphicData>
        </a:graphic>
      </p:graphicFrame>
      <p:sp>
        <p:nvSpPr>
          <p:cNvPr id="9429" name="Google Shape;9429;p344"/>
          <p:cNvSpPr/>
          <p:nvPr/>
        </p:nvSpPr>
        <p:spPr>
          <a:xfrm>
            <a:off x="3391349" y="3297906"/>
            <a:ext cx="27741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Recall Predictor</a:t>
            </a:r>
            <a:endParaRPr b="1">
              <a:latin typeface="Ubuntu"/>
              <a:ea typeface="Ubuntu"/>
              <a:cs typeface="Ubuntu"/>
              <a:sym typeface="Ubuntu"/>
            </a:endParaRPr>
          </a:p>
          <a:p>
            <a:pPr indent="0" lvl="0" marL="0" rtl="0" algn="ctr">
              <a:spcBef>
                <a:spcPts val="0"/>
              </a:spcBef>
              <a:spcAft>
                <a:spcPts val="0"/>
              </a:spcAft>
              <a:buClr>
                <a:schemeClr val="dk1"/>
              </a:buClr>
              <a:buSzPts val="1100"/>
              <a:buFont typeface="Arial"/>
              <a:buNone/>
            </a:pPr>
            <a:r>
              <a:rPr lang="en" sz="1100">
                <a:latin typeface="Ubuntu"/>
                <a:ea typeface="Ubuntu"/>
                <a:cs typeface="Ubuntu"/>
                <a:sym typeface="Ubuntu"/>
              </a:rPr>
              <a:t>Trained in seconds for 100Ms samples</a:t>
            </a:r>
            <a:endParaRPr sz="1100">
              <a:latin typeface="Ubuntu"/>
              <a:ea typeface="Ubuntu"/>
              <a:cs typeface="Ubuntu"/>
              <a:sym typeface="Ubuntu"/>
            </a:endParaRPr>
          </a:p>
          <a:p>
            <a:pPr indent="0" lvl="0" marL="0" rtl="0" algn="ctr">
              <a:spcBef>
                <a:spcPts val="0"/>
              </a:spcBef>
              <a:spcAft>
                <a:spcPts val="0"/>
              </a:spcAft>
              <a:buNone/>
            </a:pPr>
            <a:r>
              <a:rPr lang="en" sz="1100">
                <a:latin typeface="Ubuntu"/>
                <a:ea typeface="Ubuntu"/>
                <a:cs typeface="Ubuntu"/>
                <a:sym typeface="Ubuntu"/>
              </a:rPr>
              <a:t>Inference in 0.03ms</a:t>
            </a:r>
            <a:endParaRPr sz="1100">
              <a:latin typeface="Ubuntu"/>
              <a:ea typeface="Ubuntu"/>
              <a:cs typeface="Ubuntu"/>
              <a:sym typeface="Ubuntu"/>
            </a:endParaRPr>
          </a:p>
        </p:txBody>
      </p:sp>
      <p:sp>
        <p:nvSpPr>
          <p:cNvPr id="9430" name="Google Shape;9430;p344"/>
          <p:cNvSpPr/>
          <p:nvPr/>
        </p:nvSpPr>
        <p:spPr>
          <a:xfrm>
            <a:off x="7498124" y="3441206"/>
            <a:ext cx="1455600" cy="278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Current Recall</a:t>
            </a:r>
            <a:endParaRPr>
              <a:latin typeface="Ubuntu"/>
              <a:ea typeface="Ubuntu"/>
              <a:cs typeface="Ubuntu"/>
              <a:sym typeface="Ubuntu"/>
            </a:endParaRPr>
          </a:p>
        </p:txBody>
      </p:sp>
      <p:sp>
        <p:nvSpPr>
          <p:cNvPr id="9431" name="Google Shape;9431;p344"/>
          <p:cNvSpPr txBox="1"/>
          <p:nvPr/>
        </p:nvSpPr>
        <p:spPr>
          <a:xfrm>
            <a:off x="179274" y="1758375"/>
            <a:ext cx="1984200" cy="1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many samples per query</a:t>
            </a:r>
            <a:endParaRPr i="1" sz="900">
              <a:solidFill>
                <a:schemeClr val="dk2"/>
              </a:solidFill>
              <a:latin typeface="Ubuntu"/>
              <a:ea typeface="Ubuntu"/>
              <a:cs typeface="Ubuntu"/>
              <a:sym typeface="Ubuntu"/>
            </a:endParaRPr>
          </a:p>
        </p:txBody>
      </p:sp>
      <p:sp>
        <p:nvSpPr>
          <p:cNvPr id="9432" name="Google Shape;9432;p344"/>
          <p:cNvSpPr/>
          <p:nvPr/>
        </p:nvSpPr>
        <p:spPr>
          <a:xfrm>
            <a:off x="4510980" y="2022687"/>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33" name="Google Shape;9433;p344"/>
          <p:cNvSpPr txBox="1"/>
          <p:nvPr/>
        </p:nvSpPr>
        <p:spPr>
          <a:xfrm>
            <a:off x="4872052" y="1910692"/>
            <a:ext cx="20610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Ubuntu"/>
                <a:ea typeface="Ubuntu"/>
                <a:cs typeface="Ubuntu"/>
                <a:sym typeface="Ubuntu"/>
              </a:rPr>
              <a:t>[input] → predictor → 0.63</a:t>
            </a:r>
            <a:endParaRPr b="1" sz="800">
              <a:solidFill>
                <a:schemeClr val="dk1"/>
              </a:solidFill>
              <a:latin typeface="Ubuntu"/>
              <a:ea typeface="Ubuntu"/>
              <a:cs typeface="Ubuntu"/>
              <a:sym typeface="Ubuntu"/>
            </a:endParaRPr>
          </a:p>
        </p:txBody>
      </p:sp>
      <p:cxnSp>
        <p:nvCxnSpPr>
          <p:cNvPr id="9434" name="Google Shape;9434;p344"/>
          <p:cNvCxnSpPr>
            <a:stCxn id="9432" idx="6"/>
          </p:cNvCxnSpPr>
          <p:nvPr/>
        </p:nvCxnSpPr>
        <p:spPr>
          <a:xfrm>
            <a:off x="4602480" y="2068437"/>
            <a:ext cx="376500" cy="0"/>
          </a:xfrm>
          <a:prstGeom prst="straightConnector1">
            <a:avLst/>
          </a:prstGeom>
          <a:noFill/>
          <a:ln cap="flat" cmpd="sng" w="19050">
            <a:solidFill>
              <a:schemeClr val="dk1"/>
            </a:solidFill>
            <a:prstDash val="dot"/>
            <a:round/>
            <a:headEnd len="med" w="med" type="none"/>
            <a:tailEnd len="med" w="med" type="none"/>
          </a:ln>
        </p:spPr>
      </p:cxnSp>
      <p:cxnSp>
        <p:nvCxnSpPr>
          <p:cNvPr id="9435" name="Google Shape;9435;p344"/>
          <p:cNvCxnSpPr>
            <a:stCxn id="9436" idx="6"/>
            <a:endCxn id="9432" idx="4"/>
          </p:cNvCxnSpPr>
          <p:nvPr/>
        </p:nvCxnSpPr>
        <p:spPr>
          <a:xfrm flipH="1" rot="10800000">
            <a:off x="4419146" y="2114204"/>
            <a:ext cx="137700" cy="382800"/>
          </a:xfrm>
          <a:prstGeom prst="curvedConnector2">
            <a:avLst/>
          </a:prstGeom>
          <a:noFill/>
          <a:ln cap="flat" cmpd="sng" w="9525">
            <a:solidFill>
              <a:schemeClr val="dk1"/>
            </a:solidFill>
            <a:prstDash val="dash"/>
            <a:round/>
            <a:headEnd len="med" w="med" type="none"/>
            <a:tailEnd len="med" w="med" type="stealth"/>
          </a:ln>
        </p:spPr>
      </p:cxnSp>
      <p:sp>
        <p:nvSpPr>
          <p:cNvPr id="9437" name="Google Shape;9437;p344"/>
          <p:cNvSpPr/>
          <p:nvPr/>
        </p:nvSpPr>
        <p:spPr>
          <a:xfrm>
            <a:off x="2212365" y="3445069"/>
            <a:ext cx="11505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36" name="Google Shape;9436;p344"/>
          <p:cNvSpPr/>
          <p:nvPr/>
        </p:nvSpPr>
        <p:spPr>
          <a:xfrm>
            <a:off x="4327646" y="2451254"/>
            <a:ext cx="91500" cy="91500"/>
          </a:xfrm>
          <a:prstGeom prst="ellipse">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38" name="Google Shape;9438;p344"/>
          <p:cNvSpPr txBox="1"/>
          <p:nvPr/>
        </p:nvSpPr>
        <p:spPr>
          <a:xfrm>
            <a:off x="4905261" y="2341141"/>
            <a:ext cx="15501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E9E9E"/>
                </a:solidFill>
                <a:latin typeface="Ubuntu"/>
                <a:ea typeface="Ubuntu"/>
                <a:cs typeface="Ubuntu"/>
                <a:sym typeface="Ubuntu"/>
              </a:rPr>
              <a:t>[input] → predictor → 0.26</a:t>
            </a:r>
            <a:endParaRPr b="1" sz="800">
              <a:solidFill>
                <a:srgbClr val="9E9E9E"/>
              </a:solidFill>
              <a:latin typeface="Ubuntu"/>
              <a:ea typeface="Ubuntu"/>
              <a:cs typeface="Ubuntu"/>
              <a:sym typeface="Ubuntu"/>
            </a:endParaRPr>
          </a:p>
        </p:txBody>
      </p:sp>
      <p:cxnSp>
        <p:nvCxnSpPr>
          <p:cNvPr id="9439" name="Google Shape;9439;p344"/>
          <p:cNvCxnSpPr>
            <a:stCxn id="9436" idx="6"/>
          </p:cNvCxnSpPr>
          <p:nvPr/>
        </p:nvCxnSpPr>
        <p:spPr>
          <a:xfrm>
            <a:off x="4419146" y="2497004"/>
            <a:ext cx="583500" cy="2100"/>
          </a:xfrm>
          <a:prstGeom prst="straightConnector1">
            <a:avLst/>
          </a:prstGeom>
          <a:noFill/>
          <a:ln cap="flat" cmpd="sng" w="19050">
            <a:solidFill>
              <a:srgbClr val="9E9E9E"/>
            </a:solidFill>
            <a:prstDash val="dot"/>
            <a:round/>
            <a:headEnd len="med" w="med" type="none"/>
            <a:tailEnd len="med" w="med" type="none"/>
          </a:ln>
        </p:spPr>
      </p:cxnSp>
      <p:sp>
        <p:nvSpPr>
          <p:cNvPr id="9440" name="Google Shape;9440;p344"/>
          <p:cNvSpPr/>
          <p:nvPr/>
        </p:nvSpPr>
        <p:spPr>
          <a:xfrm>
            <a:off x="4189575" y="1344056"/>
            <a:ext cx="1414800" cy="21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Ubuntu"/>
                <a:ea typeface="Ubuntu"/>
                <a:cs typeface="Ubuntu"/>
                <a:sym typeface="Ubuntu"/>
              </a:rPr>
              <a:t>ANN(</a:t>
            </a:r>
            <a:r>
              <a:rPr b="1" lang="en" sz="1200">
                <a:solidFill>
                  <a:srgbClr val="0000FF"/>
                </a:solidFill>
                <a:latin typeface="Ubuntu"/>
                <a:ea typeface="Ubuntu"/>
                <a:cs typeface="Ubuntu"/>
                <a:sym typeface="Ubuntu"/>
              </a:rPr>
              <a:t>q1</a:t>
            </a:r>
            <a:r>
              <a:rPr b="1" lang="en" sz="1200">
                <a:latin typeface="Ubuntu"/>
                <a:ea typeface="Ubuntu"/>
                <a:cs typeface="Ubuntu"/>
                <a:sym typeface="Ubuntu"/>
              </a:rPr>
              <a:t>, k, 0.80)</a:t>
            </a:r>
            <a:endParaRPr b="1" sz="1200">
              <a:latin typeface="Ubuntu"/>
              <a:ea typeface="Ubuntu"/>
              <a:cs typeface="Ubuntu"/>
              <a:sym typeface="Ubuntu"/>
            </a:endParaRPr>
          </a:p>
        </p:txBody>
      </p:sp>
      <p:sp>
        <p:nvSpPr>
          <p:cNvPr id="9441" name="Google Shape;9441;p344"/>
          <p:cNvSpPr txBox="1"/>
          <p:nvPr/>
        </p:nvSpPr>
        <p:spPr>
          <a:xfrm>
            <a:off x="-5" y="119769"/>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p:txBody>
      </p:sp>
      <p:sp>
        <p:nvSpPr>
          <p:cNvPr id="9442" name="Google Shape;9442;p344"/>
          <p:cNvSpPr txBox="1"/>
          <p:nvPr/>
        </p:nvSpPr>
        <p:spPr>
          <a:xfrm>
            <a:off x="0" y="877694"/>
            <a:ext cx="9144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Ubuntu"/>
                <a:ea typeface="Ubuntu"/>
                <a:cs typeface="Ubuntu"/>
                <a:sym typeface="Ubuntu"/>
              </a:rPr>
              <a:t>Predict the recall</a:t>
            </a:r>
            <a:r>
              <a:rPr lang="en" sz="1800">
                <a:solidFill>
                  <a:schemeClr val="dk1"/>
                </a:solidFill>
                <a:latin typeface="Ubuntu"/>
                <a:ea typeface="Ubuntu"/>
                <a:cs typeface="Ubuntu"/>
                <a:sym typeface="Ubuntu"/>
              </a:rPr>
              <a:t> of a query any time during the search</a:t>
            </a:r>
            <a:endParaRPr/>
          </a:p>
        </p:txBody>
      </p:sp>
      <p:sp>
        <p:nvSpPr>
          <p:cNvPr id="9443" name="Google Shape;9443;p344"/>
          <p:cNvSpPr/>
          <p:nvPr/>
        </p:nvSpPr>
        <p:spPr>
          <a:xfrm>
            <a:off x="6210935" y="3445044"/>
            <a:ext cx="12393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7" name="Shape 9447"/>
        <p:cNvGrpSpPr/>
        <p:nvPr/>
      </p:nvGrpSpPr>
      <p:grpSpPr>
        <a:xfrm>
          <a:off x="0" y="0"/>
          <a:ext cx="0" cy="0"/>
          <a:chOff x="0" y="0"/>
          <a:chExt cx="0" cy="0"/>
        </a:xfrm>
      </p:grpSpPr>
      <p:pic>
        <p:nvPicPr>
          <p:cNvPr id="9448" name="Google Shape;9448;p345"/>
          <p:cNvPicPr preferRelativeResize="0"/>
          <p:nvPr/>
        </p:nvPicPr>
        <p:blipFill>
          <a:blip r:embed="rId3">
            <a:alphaModFix/>
          </a:blip>
          <a:stretch>
            <a:fillRect/>
          </a:stretch>
        </p:blipFill>
        <p:spPr>
          <a:xfrm>
            <a:off x="3620700" y="1413625"/>
            <a:ext cx="4916622" cy="1968475"/>
          </a:xfrm>
          <a:prstGeom prst="rect">
            <a:avLst/>
          </a:prstGeom>
          <a:noFill/>
          <a:ln>
            <a:noFill/>
          </a:ln>
        </p:spPr>
      </p:pic>
      <p:sp>
        <p:nvSpPr>
          <p:cNvPr id="9449" name="Google Shape;9449;p3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DARTH (HNSW &amp; IVF) </a:t>
            </a:r>
            <a:endParaRPr>
              <a:latin typeface="Ubuntu"/>
              <a:ea typeface="Ubuntu"/>
              <a:cs typeface="Ubuntu"/>
              <a:sym typeface="Ubuntu"/>
            </a:endParaRPr>
          </a:p>
        </p:txBody>
      </p:sp>
      <p:sp>
        <p:nvSpPr>
          <p:cNvPr id="9450" name="Google Shape;9450;p345"/>
          <p:cNvSpPr txBox="1"/>
          <p:nvPr>
            <p:ph idx="12" type="sldNum"/>
          </p:nvPr>
        </p:nvSpPr>
        <p:spPr>
          <a:xfrm>
            <a:off x="8613336" y="4800254"/>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451" name="Google Shape;9451;p345"/>
          <p:cNvGraphicFramePr/>
          <p:nvPr/>
        </p:nvGraphicFramePr>
        <p:xfrm>
          <a:off x="179280" y="1931471"/>
          <a:ext cx="3000000" cy="3000000"/>
        </p:xfrm>
        <a:graphic>
          <a:graphicData uri="http://schemas.openxmlformats.org/drawingml/2006/table">
            <a:tbl>
              <a:tblPr>
                <a:noFill/>
                <a:tableStyleId>{9FFA44F4-05DE-4323-9D07-73876B68D0FD}</a:tableStyleId>
              </a:tblPr>
              <a:tblGrid>
                <a:gridCol w="505750"/>
                <a:gridCol w="1478400"/>
              </a:tblGrid>
              <a:tr h="314125">
                <a:tc>
                  <a:txBody>
                    <a:bodyPr/>
                    <a:lstStyle/>
                    <a:p>
                      <a:pPr indent="0" lvl="0" marL="0" rtl="0" algn="ctr">
                        <a:spcBef>
                          <a:spcPts val="0"/>
                        </a:spcBef>
                        <a:spcAft>
                          <a:spcPts val="0"/>
                        </a:spcAft>
                        <a:buNone/>
                      </a:pPr>
                      <a:r>
                        <a:rPr b="1" lang="en" sz="1000">
                          <a:latin typeface="Ubuntu"/>
                          <a:ea typeface="Ubuntu"/>
                          <a:cs typeface="Ubuntu"/>
                          <a:sym typeface="Ubuntu"/>
                        </a:rPr>
                        <a:t>Type</a:t>
                      </a:r>
                      <a:endParaRPr b="1" sz="10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1000">
                          <a:latin typeface="Ubuntu"/>
                          <a:ea typeface="Ubuntu"/>
                          <a:cs typeface="Ubuntu"/>
                          <a:sym typeface="Ubuntu"/>
                        </a:rPr>
                        <a:t>Feature (</a:t>
                      </a:r>
                      <a:r>
                        <a:rPr b="1" lang="en" sz="1000">
                          <a:solidFill>
                            <a:srgbClr val="980000"/>
                          </a:solidFill>
                          <a:latin typeface="Ubuntu"/>
                          <a:ea typeface="Ubuntu"/>
                          <a:cs typeface="Ubuntu"/>
                          <a:sym typeface="Ubuntu"/>
                        </a:rPr>
                        <a:t>IVF</a:t>
                      </a:r>
                      <a:r>
                        <a:rPr b="1" lang="en" sz="1000">
                          <a:latin typeface="Ubuntu"/>
                          <a:ea typeface="Ubuntu"/>
                          <a:cs typeface="Ubuntu"/>
                          <a:sym typeface="Ubuntu"/>
                        </a:rPr>
                        <a:t>)</a:t>
                      </a:r>
                      <a:endParaRPr b="1" sz="1000">
                        <a:latin typeface="Ubuntu"/>
                        <a:ea typeface="Ubuntu"/>
                        <a:cs typeface="Ubuntu"/>
                        <a:sym typeface="Ubuntu"/>
                      </a:endParaRPr>
                    </a:p>
                  </a:txBody>
                  <a:tcPr marT="91425" marB="91425" marR="91425" marL="91425" anchor="ctr">
                    <a:solidFill>
                      <a:schemeClr val="lt2"/>
                    </a:solidFill>
                  </a:tcPr>
                </a:tc>
              </a:tr>
              <a:tr h="599700">
                <a:tc>
                  <a:txBody>
                    <a:bodyPr/>
                    <a:lstStyle/>
                    <a:p>
                      <a:pPr indent="0" lvl="0" marL="0" rtl="0" algn="ctr">
                        <a:spcBef>
                          <a:spcPts val="0"/>
                        </a:spcBef>
                        <a:spcAft>
                          <a:spcPts val="0"/>
                        </a:spcAft>
                        <a:buNone/>
                      </a:pPr>
                      <a:r>
                        <a:rPr lang="en" sz="1000">
                          <a:latin typeface="Ubuntu"/>
                          <a:ea typeface="Ubuntu"/>
                          <a:cs typeface="Ubuntu"/>
                          <a:sym typeface="Ubuntu"/>
                        </a:rPr>
                        <a:t>Index</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nstep/</a:t>
                      </a:r>
                      <a:r>
                        <a:rPr b="1" lang="en" sz="1000">
                          <a:solidFill>
                            <a:srgbClr val="980000"/>
                          </a:solidFill>
                          <a:latin typeface="Ubuntu"/>
                          <a:ea typeface="Ubuntu"/>
                          <a:cs typeface="Ubuntu"/>
                          <a:sym typeface="Ubuntu"/>
                        </a:rPr>
                        <a:t>npartition</a:t>
                      </a:r>
                      <a:endParaRPr b="1" sz="1000">
                        <a:solidFill>
                          <a:srgbClr val="980000"/>
                        </a:solidFill>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ndis</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ninserts</a:t>
                      </a:r>
                      <a:endParaRPr sz="1000">
                        <a:latin typeface="Ubuntu"/>
                        <a:ea typeface="Ubuntu"/>
                        <a:cs typeface="Ubuntu"/>
                        <a:sym typeface="Ubuntu"/>
                      </a:endParaRPr>
                    </a:p>
                  </a:txBody>
                  <a:tcPr marT="91425" marB="91425" marR="91425" marL="91425" anchor="ctr"/>
                </a:tc>
              </a:tr>
              <a:tr h="742500">
                <a:tc>
                  <a:txBody>
                    <a:bodyPr/>
                    <a:lstStyle/>
                    <a:p>
                      <a:pPr indent="0" lvl="0" marL="0" rtl="0" algn="ctr">
                        <a:spcBef>
                          <a:spcPts val="0"/>
                        </a:spcBef>
                        <a:spcAft>
                          <a:spcPts val="0"/>
                        </a:spcAft>
                        <a:buNone/>
                      </a:pPr>
                      <a:r>
                        <a:rPr lang="en" sz="1000">
                          <a:latin typeface="Ubuntu"/>
                          <a:ea typeface="Ubuntu"/>
                          <a:cs typeface="Ubuntu"/>
                          <a:sym typeface="Ubuntu"/>
                        </a:rPr>
                        <a:t>NN Dist</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firstNN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closestNN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furthestNN</a:t>
                      </a:r>
                      <a:endParaRPr sz="1000">
                        <a:latin typeface="Ubuntu"/>
                        <a:ea typeface="Ubuntu"/>
                        <a:cs typeface="Ubuntu"/>
                        <a:sym typeface="Ubuntu"/>
                      </a:endParaRPr>
                    </a:p>
                    <a:p>
                      <a:pPr indent="0" lvl="0" marL="0" rtl="0" algn="ctr">
                        <a:spcBef>
                          <a:spcPts val="0"/>
                        </a:spcBef>
                        <a:spcAft>
                          <a:spcPts val="0"/>
                        </a:spcAft>
                        <a:buNone/>
                      </a:pPr>
                      <a:r>
                        <a:rPr b="1" lang="en" sz="1000">
                          <a:solidFill>
                            <a:srgbClr val="980000"/>
                          </a:solidFill>
                          <a:latin typeface="Ubuntu"/>
                          <a:ea typeface="Ubuntu"/>
                          <a:cs typeface="Ubuntu"/>
                          <a:sym typeface="Ubuntu"/>
                        </a:rPr>
                        <a:t>currPartitionDist</a:t>
                      </a:r>
                      <a:endParaRPr b="1" sz="1000">
                        <a:solidFill>
                          <a:srgbClr val="980000"/>
                        </a:solidFill>
                        <a:latin typeface="Ubuntu"/>
                        <a:ea typeface="Ubuntu"/>
                        <a:cs typeface="Ubuntu"/>
                        <a:sym typeface="Ubuntu"/>
                      </a:endParaRPr>
                    </a:p>
                  </a:txBody>
                  <a:tcPr marT="91425" marB="91425" marR="91425" marL="91425" anchor="ctr"/>
                </a:tc>
              </a:tr>
              <a:tr h="456925">
                <a:tc>
                  <a:txBody>
                    <a:bodyPr/>
                    <a:lstStyle/>
                    <a:p>
                      <a:pPr indent="0" lvl="0" marL="0" rtl="0" algn="ctr">
                        <a:spcBef>
                          <a:spcPts val="0"/>
                        </a:spcBef>
                        <a:spcAft>
                          <a:spcPts val="0"/>
                        </a:spcAft>
                        <a:buNone/>
                      </a:pPr>
                      <a:r>
                        <a:rPr lang="en" sz="1000">
                          <a:latin typeface="Ubuntu"/>
                          <a:ea typeface="Ubuntu"/>
                          <a:cs typeface="Ubuntu"/>
                          <a:sym typeface="Ubuntu"/>
                        </a:rPr>
                        <a:t>NN Stats</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Avg, var </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Med, perc25 perc75</a:t>
                      </a:r>
                      <a:endParaRPr sz="1000">
                        <a:latin typeface="Ubuntu"/>
                        <a:ea typeface="Ubuntu"/>
                        <a:cs typeface="Ubuntu"/>
                        <a:sym typeface="Ubuntu"/>
                      </a:endParaRPr>
                    </a:p>
                  </a:txBody>
                  <a:tcPr marT="91425" marB="91425" marR="91425" marL="91425" anchor="ctr"/>
                </a:tc>
              </a:tr>
            </a:tbl>
          </a:graphicData>
        </a:graphic>
      </p:graphicFrame>
      <p:sp>
        <p:nvSpPr>
          <p:cNvPr id="9452" name="Google Shape;9452;p345"/>
          <p:cNvSpPr/>
          <p:nvPr/>
        </p:nvSpPr>
        <p:spPr>
          <a:xfrm>
            <a:off x="3391349" y="3297906"/>
            <a:ext cx="27741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Recall Predictor</a:t>
            </a:r>
            <a:endParaRPr b="1">
              <a:latin typeface="Ubuntu"/>
              <a:ea typeface="Ubuntu"/>
              <a:cs typeface="Ubuntu"/>
              <a:sym typeface="Ubuntu"/>
            </a:endParaRPr>
          </a:p>
          <a:p>
            <a:pPr indent="0" lvl="0" marL="0" rtl="0" algn="ctr">
              <a:spcBef>
                <a:spcPts val="0"/>
              </a:spcBef>
              <a:spcAft>
                <a:spcPts val="0"/>
              </a:spcAft>
              <a:buClr>
                <a:schemeClr val="dk1"/>
              </a:buClr>
              <a:buSzPts val="1100"/>
              <a:buFont typeface="Arial"/>
              <a:buNone/>
            </a:pPr>
            <a:r>
              <a:rPr lang="en" sz="1100">
                <a:latin typeface="Ubuntu"/>
                <a:ea typeface="Ubuntu"/>
                <a:cs typeface="Ubuntu"/>
                <a:sym typeface="Ubuntu"/>
              </a:rPr>
              <a:t>Trained in seconds for 100Ms samples</a:t>
            </a:r>
            <a:endParaRPr sz="1100">
              <a:latin typeface="Ubuntu"/>
              <a:ea typeface="Ubuntu"/>
              <a:cs typeface="Ubuntu"/>
              <a:sym typeface="Ubuntu"/>
            </a:endParaRPr>
          </a:p>
          <a:p>
            <a:pPr indent="0" lvl="0" marL="0" rtl="0" algn="ctr">
              <a:spcBef>
                <a:spcPts val="0"/>
              </a:spcBef>
              <a:spcAft>
                <a:spcPts val="0"/>
              </a:spcAft>
              <a:buNone/>
            </a:pPr>
            <a:r>
              <a:rPr lang="en" sz="1100">
                <a:latin typeface="Ubuntu"/>
                <a:ea typeface="Ubuntu"/>
                <a:cs typeface="Ubuntu"/>
                <a:sym typeface="Ubuntu"/>
              </a:rPr>
              <a:t>Inference in 0.03ms</a:t>
            </a:r>
            <a:endParaRPr sz="1100">
              <a:latin typeface="Ubuntu"/>
              <a:ea typeface="Ubuntu"/>
              <a:cs typeface="Ubuntu"/>
              <a:sym typeface="Ubuntu"/>
            </a:endParaRPr>
          </a:p>
        </p:txBody>
      </p:sp>
      <p:sp>
        <p:nvSpPr>
          <p:cNvPr id="9453" name="Google Shape;9453;p345"/>
          <p:cNvSpPr/>
          <p:nvPr/>
        </p:nvSpPr>
        <p:spPr>
          <a:xfrm>
            <a:off x="7498124" y="3441206"/>
            <a:ext cx="1455600" cy="278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Current Recall</a:t>
            </a:r>
            <a:endParaRPr>
              <a:latin typeface="Ubuntu"/>
              <a:ea typeface="Ubuntu"/>
              <a:cs typeface="Ubuntu"/>
              <a:sym typeface="Ubuntu"/>
            </a:endParaRPr>
          </a:p>
        </p:txBody>
      </p:sp>
      <p:sp>
        <p:nvSpPr>
          <p:cNvPr id="9454" name="Google Shape;9454;p345"/>
          <p:cNvSpPr txBox="1"/>
          <p:nvPr/>
        </p:nvSpPr>
        <p:spPr>
          <a:xfrm>
            <a:off x="179274" y="1758375"/>
            <a:ext cx="1984200" cy="1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many samples per query</a:t>
            </a:r>
            <a:endParaRPr i="1" sz="900">
              <a:solidFill>
                <a:schemeClr val="dk2"/>
              </a:solidFill>
              <a:latin typeface="Ubuntu"/>
              <a:ea typeface="Ubuntu"/>
              <a:cs typeface="Ubuntu"/>
              <a:sym typeface="Ubuntu"/>
            </a:endParaRPr>
          </a:p>
        </p:txBody>
      </p:sp>
      <p:sp>
        <p:nvSpPr>
          <p:cNvPr id="9455" name="Google Shape;9455;p345"/>
          <p:cNvSpPr/>
          <p:nvPr/>
        </p:nvSpPr>
        <p:spPr>
          <a:xfrm>
            <a:off x="4510980" y="2022687"/>
            <a:ext cx="91500" cy="91500"/>
          </a:xfrm>
          <a:prstGeom prst="ellipse">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56" name="Google Shape;9456;p345"/>
          <p:cNvSpPr txBox="1"/>
          <p:nvPr/>
        </p:nvSpPr>
        <p:spPr>
          <a:xfrm>
            <a:off x="4872052" y="1910692"/>
            <a:ext cx="20610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E9E9E"/>
                </a:solidFill>
                <a:latin typeface="Ubuntu"/>
                <a:ea typeface="Ubuntu"/>
                <a:cs typeface="Ubuntu"/>
                <a:sym typeface="Ubuntu"/>
              </a:rPr>
              <a:t>[input] → predictor → 0.63</a:t>
            </a:r>
            <a:endParaRPr b="1" sz="800">
              <a:solidFill>
                <a:srgbClr val="9E9E9E"/>
              </a:solidFill>
              <a:latin typeface="Ubuntu"/>
              <a:ea typeface="Ubuntu"/>
              <a:cs typeface="Ubuntu"/>
              <a:sym typeface="Ubuntu"/>
            </a:endParaRPr>
          </a:p>
        </p:txBody>
      </p:sp>
      <p:cxnSp>
        <p:nvCxnSpPr>
          <p:cNvPr id="9457" name="Google Shape;9457;p345"/>
          <p:cNvCxnSpPr>
            <a:stCxn id="9455" idx="6"/>
          </p:cNvCxnSpPr>
          <p:nvPr/>
        </p:nvCxnSpPr>
        <p:spPr>
          <a:xfrm>
            <a:off x="4602480" y="2068437"/>
            <a:ext cx="376500" cy="0"/>
          </a:xfrm>
          <a:prstGeom prst="straightConnector1">
            <a:avLst/>
          </a:prstGeom>
          <a:noFill/>
          <a:ln cap="flat" cmpd="sng" w="19050">
            <a:solidFill>
              <a:srgbClr val="9E9E9E"/>
            </a:solidFill>
            <a:prstDash val="dot"/>
            <a:round/>
            <a:headEnd len="med" w="med" type="none"/>
            <a:tailEnd len="med" w="med" type="none"/>
          </a:ln>
        </p:spPr>
      </p:cxnSp>
      <p:sp>
        <p:nvSpPr>
          <p:cNvPr id="9458" name="Google Shape;9458;p345"/>
          <p:cNvSpPr/>
          <p:nvPr/>
        </p:nvSpPr>
        <p:spPr>
          <a:xfrm>
            <a:off x="5008344" y="1798350"/>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59" name="Google Shape;9459;p345"/>
          <p:cNvSpPr txBox="1"/>
          <p:nvPr/>
        </p:nvSpPr>
        <p:spPr>
          <a:xfrm>
            <a:off x="5501717" y="1685188"/>
            <a:ext cx="32829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Ubuntu"/>
                <a:ea typeface="Ubuntu"/>
                <a:cs typeface="Ubuntu"/>
                <a:sym typeface="Ubuntu"/>
              </a:rPr>
              <a:t>[input] → predictor → 0.82</a:t>
            </a:r>
            <a:endParaRPr sz="800">
              <a:solidFill>
                <a:schemeClr val="dk1"/>
              </a:solidFill>
              <a:latin typeface="Ubuntu"/>
              <a:ea typeface="Ubuntu"/>
              <a:cs typeface="Ubuntu"/>
              <a:sym typeface="Ubuntu"/>
            </a:endParaRPr>
          </a:p>
        </p:txBody>
      </p:sp>
      <p:cxnSp>
        <p:nvCxnSpPr>
          <p:cNvPr id="9460" name="Google Shape;9460;p345"/>
          <p:cNvCxnSpPr>
            <a:stCxn id="9458" idx="6"/>
          </p:cNvCxnSpPr>
          <p:nvPr/>
        </p:nvCxnSpPr>
        <p:spPr>
          <a:xfrm>
            <a:off x="5099844" y="1844100"/>
            <a:ext cx="504900" cy="2700"/>
          </a:xfrm>
          <a:prstGeom prst="straightConnector1">
            <a:avLst/>
          </a:prstGeom>
          <a:noFill/>
          <a:ln cap="flat" cmpd="sng" w="19050">
            <a:solidFill>
              <a:schemeClr val="dk1"/>
            </a:solidFill>
            <a:prstDash val="dot"/>
            <a:round/>
            <a:headEnd len="med" w="med" type="none"/>
            <a:tailEnd len="med" w="med" type="none"/>
          </a:ln>
        </p:spPr>
      </p:cxnSp>
      <p:cxnSp>
        <p:nvCxnSpPr>
          <p:cNvPr id="9461" name="Google Shape;9461;p345"/>
          <p:cNvCxnSpPr>
            <a:stCxn id="9462" idx="6"/>
            <a:endCxn id="9455" idx="4"/>
          </p:cNvCxnSpPr>
          <p:nvPr/>
        </p:nvCxnSpPr>
        <p:spPr>
          <a:xfrm flipH="1" rot="10800000">
            <a:off x="4419146" y="2114204"/>
            <a:ext cx="137700" cy="382800"/>
          </a:xfrm>
          <a:prstGeom prst="curvedConnector2">
            <a:avLst/>
          </a:prstGeom>
          <a:noFill/>
          <a:ln cap="flat" cmpd="sng" w="9525">
            <a:solidFill>
              <a:srgbClr val="9E9E9E"/>
            </a:solidFill>
            <a:prstDash val="dash"/>
            <a:round/>
            <a:headEnd len="med" w="med" type="none"/>
            <a:tailEnd len="med" w="med" type="stealth"/>
          </a:ln>
        </p:spPr>
      </p:cxnSp>
      <p:cxnSp>
        <p:nvCxnSpPr>
          <p:cNvPr id="9463" name="Google Shape;9463;p345"/>
          <p:cNvCxnSpPr>
            <a:stCxn id="9455" idx="0"/>
            <a:endCxn id="9458" idx="0"/>
          </p:cNvCxnSpPr>
          <p:nvPr/>
        </p:nvCxnSpPr>
        <p:spPr>
          <a:xfrm rot="-5400000">
            <a:off x="4693230" y="1661787"/>
            <a:ext cx="224400" cy="497400"/>
          </a:xfrm>
          <a:prstGeom prst="curvedConnector3">
            <a:avLst>
              <a:gd fmla="val 179105" name="adj1"/>
            </a:avLst>
          </a:prstGeom>
          <a:noFill/>
          <a:ln cap="flat" cmpd="sng" w="9525">
            <a:solidFill>
              <a:srgbClr val="9E9E9E"/>
            </a:solidFill>
            <a:prstDash val="dash"/>
            <a:round/>
            <a:headEnd len="med" w="med" type="none"/>
            <a:tailEnd len="med" w="med" type="stealth"/>
          </a:ln>
        </p:spPr>
      </p:cxnSp>
      <p:sp>
        <p:nvSpPr>
          <p:cNvPr id="9464" name="Google Shape;9464;p345"/>
          <p:cNvSpPr/>
          <p:nvPr/>
        </p:nvSpPr>
        <p:spPr>
          <a:xfrm>
            <a:off x="2212365" y="3445069"/>
            <a:ext cx="11505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62" name="Google Shape;9462;p345"/>
          <p:cNvSpPr/>
          <p:nvPr/>
        </p:nvSpPr>
        <p:spPr>
          <a:xfrm>
            <a:off x="4327646" y="2451254"/>
            <a:ext cx="91500" cy="91500"/>
          </a:xfrm>
          <a:prstGeom prst="ellipse">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65" name="Google Shape;9465;p345"/>
          <p:cNvSpPr txBox="1"/>
          <p:nvPr/>
        </p:nvSpPr>
        <p:spPr>
          <a:xfrm>
            <a:off x="4905261" y="2341141"/>
            <a:ext cx="15501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E9E9E"/>
                </a:solidFill>
                <a:latin typeface="Ubuntu"/>
                <a:ea typeface="Ubuntu"/>
                <a:cs typeface="Ubuntu"/>
                <a:sym typeface="Ubuntu"/>
              </a:rPr>
              <a:t>[input] → predictor → 0.26</a:t>
            </a:r>
            <a:endParaRPr b="1" sz="800">
              <a:solidFill>
                <a:srgbClr val="9E9E9E"/>
              </a:solidFill>
              <a:latin typeface="Ubuntu"/>
              <a:ea typeface="Ubuntu"/>
              <a:cs typeface="Ubuntu"/>
              <a:sym typeface="Ubuntu"/>
            </a:endParaRPr>
          </a:p>
        </p:txBody>
      </p:sp>
      <p:cxnSp>
        <p:nvCxnSpPr>
          <p:cNvPr id="9466" name="Google Shape;9466;p345"/>
          <p:cNvCxnSpPr>
            <a:stCxn id="9462" idx="6"/>
          </p:cNvCxnSpPr>
          <p:nvPr/>
        </p:nvCxnSpPr>
        <p:spPr>
          <a:xfrm>
            <a:off x="4419146" y="2497004"/>
            <a:ext cx="583500" cy="2100"/>
          </a:xfrm>
          <a:prstGeom prst="straightConnector1">
            <a:avLst/>
          </a:prstGeom>
          <a:noFill/>
          <a:ln cap="flat" cmpd="sng" w="19050">
            <a:solidFill>
              <a:srgbClr val="9E9E9E"/>
            </a:solidFill>
            <a:prstDash val="dot"/>
            <a:round/>
            <a:headEnd len="med" w="med" type="none"/>
            <a:tailEnd len="med" w="med" type="none"/>
          </a:ln>
        </p:spPr>
      </p:cxnSp>
      <p:sp>
        <p:nvSpPr>
          <p:cNvPr id="9467" name="Google Shape;9467;p345"/>
          <p:cNvSpPr/>
          <p:nvPr/>
        </p:nvSpPr>
        <p:spPr>
          <a:xfrm>
            <a:off x="4189575" y="1344056"/>
            <a:ext cx="1414800" cy="21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Ubuntu"/>
                <a:ea typeface="Ubuntu"/>
                <a:cs typeface="Ubuntu"/>
                <a:sym typeface="Ubuntu"/>
              </a:rPr>
              <a:t>ANN(</a:t>
            </a:r>
            <a:r>
              <a:rPr b="1" lang="en" sz="1200">
                <a:solidFill>
                  <a:srgbClr val="0000FF"/>
                </a:solidFill>
                <a:latin typeface="Ubuntu"/>
                <a:ea typeface="Ubuntu"/>
                <a:cs typeface="Ubuntu"/>
                <a:sym typeface="Ubuntu"/>
              </a:rPr>
              <a:t>q1</a:t>
            </a:r>
            <a:r>
              <a:rPr b="1" lang="en" sz="1200">
                <a:latin typeface="Ubuntu"/>
                <a:ea typeface="Ubuntu"/>
                <a:cs typeface="Ubuntu"/>
                <a:sym typeface="Ubuntu"/>
              </a:rPr>
              <a:t>, k, 0.80)</a:t>
            </a:r>
            <a:endParaRPr b="1" sz="1200">
              <a:latin typeface="Ubuntu"/>
              <a:ea typeface="Ubuntu"/>
              <a:cs typeface="Ubuntu"/>
              <a:sym typeface="Ubuntu"/>
            </a:endParaRPr>
          </a:p>
        </p:txBody>
      </p:sp>
      <p:sp>
        <p:nvSpPr>
          <p:cNvPr id="9468" name="Google Shape;9468;p345"/>
          <p:cNvSpPr txBox="1"/>
          <p:nvPr/>
        </p:nvSpPr>
        <p:spPr>
          <a:xfrm>
            <a:off x="-5" y="119769"/>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p:txBody>
      </p:sp>
      <p:sp>
        <p:nvSpPr>
          <p:cNvPr id="9469" name="Google Shape;9469;p345"/>
          <p:cNvSpPr txBox="1"/>
          <p:nvPr/>
        </p:nvSpPr>
        <p:spPr>
          <a:xfrm>
            <a:off x="0" y="877694"/>
            <a:ext cx="9144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Ubuntu"/>
                <a:ea typeface="Ubuntu"/>
                <a:cs typeface="Ubuntu"/>
                <a:sym typeface="Ubuntu"/>
              </a:rPr>
              <a:t>Predict the recall</a:t>
            </a:r>
            <a:r>
              <a:rPr lang="en" sz="1800">
                <a:solidFill>
                  <a:schemeClr val="dk1"/>
                </a:solidFill>
                <a:latin typeface="Ubuntu"/>
                <a:ea typeface="Ubuntu"/>
                <a:cs typeface="Ubuntu"/>
                <a:sym typeface="Ubuntu"/>
              </a:rPr>
              <a:t> of a query any time during the search</a:t>
            </a:r>
            <a:endParaRPr/>
          </a:p>
        </p:txBody>
      </p:sp>
      <p:sp>
        <p:nvSpPr>
          <p:cNvPr id="9470" name="Google Shape;9470;p345"/>
          <p:cNvSpPr/>
          <p:nvPr/>
        </p:nvSpPr>
        <p:spPr>
          <a:xfrm>
            <a:off x="6210935" y="3445044"/>
            <a:ext cx="12393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4" name="Shape 9474"/>
        <p:cNvGrpSpPr/>
        <p:nvPr/>
      </p:nvGrpSpPr>
      <p:grpSpPr>
        <a:xfrm>
          <a:off x="0" y="0"/>
          <a:ext cx="0" cy="0"/>
          <a:chOff x="0" y="0"/>
          <a:chExt cx="0" cy="0"/>
        </a:xfrm>
      </p:grpSpPr>
      <p:pic>
        <p:nvPicPr>
          <p:cNvPr id="9475" name="Google Shape;9475;p346"/>
          <p:cNvPicPr preferRelativeResize="0"/>
          <p:nvPr/>
        </p:nvPicPr>
        <p:blipFill>
          <a:blip r:embed="rId3">
            <a:alphaModFix/>
          </a:blip>
          <a:stretch>
            <a:fillRect/>
          </a:stretch>
        </p:blipFill>
        <p:spPr>
          <a:xfrm>
            <a:off x="3620700" y="1413625"/>
            <a:ext cx="4916622" cy="1968475"/>
          </a:xfrm>
          <a:prstGeom prst="rect">
            <a:avLst/>
          </a:prstGeom>
          <a:noFill/>
          <a:ln>
            <a:noFill/>
          </a:ln>
        </p:spPr>
      </p:pic>
      <p:sp>
        <p:nvSpPr>
          <p:cNvPr id="9476" name="Google Shape;9476;p3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DARTH (HNSW &amp; IVF) </a:t>
            </a:r>
            <a:endParaRPr>
              <a:latin typeface="Ubuntu"/>
              <a:ea typeface="Ubuntu"/>
              <a:cs typeface="Ubuntu"/>
              <a:sym typeface="Ubuntu"/>
            </a:endParaRPr>
          </a:p>
        </p:txBody>
      </p:sp>
      <p:sp>
        <p:nvSpPr>
          <p:cNvPr id="9477" name="Google Shape;9477;p346"/>
          <p:cNvSpPr txBox="1"/>
          <p:nvPr>
            <p:ph idx="12" type="sldNum"/>
          </p:nvPr>
        </p:nvSpPr>
        <p:spPr>
          <a:xfrm>
            <a:off x="8613336" y="4800254"/>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478" name="Google Shape;9478;p346"/>
          <p:cNvGraphicFramePr/>
          <p:nvPr/>
        </p:nvGraphicFramePr>
        <p:xfrm>
          <a:off x="179280" y="1931471"/>
          <a:ext cx="3000000" cy="3000000"/>
        </p:xfrm>
        <a:graphic>
          <a:graphicData uri="http://schemas.openxmlformats.org/drawingml/2006/table">
            <a:tbl>
              <a:tblPr>
                <a:noFill/>
                <a:tableStyleId>{9FFA44F4-05DE-4323-9D07-73876B68D0FD}</a:tableStyleId>
              </a:tblPr>
              <a:tblGrid>
                <a:gridCol w="505750"/>
                <a:gridCol w="1478400"/>
              </a:tblGrid>
              <a:tr h="314125">
                <a:tc>
                  <a:txBody>
                    <a:bodyPr/>
                    <a:lstStyle/>
                    <a:p>
                      <a:pPr indent="0" lvl="0" marL="0" rtl="0" algn="ctr">
                        <a:spcBef>
                          <a:spcPts val="0"/>
                        </a:spcBef>
                        <a:spcAft>
                          <a:spcPts val="0"/>
                        </a:spcAft>
                        <a:buNone/>
                      </a:pPr>
                      <a:r>
                        <a:rPr b="1" lang="en" sz="1000">
                          <a:latin typeface="Ubuntu"/>
                          <a:ea typeface="Ubuntu"/>
                          <a:cs typeface="Ubuntu"/>
                          <a:sym typeface="Ubuntu"/>
                        </a:rPr>
                        <a:t>Type</a:t>
                      </a:r>
                      <a:endParaRPr b="1" sz="10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1000">
                          <a:latin typeface="Ubuntu"/>
                          <a:ea typeface="Ubuntu"/>
                          <a:cs typeface="Ubuntu"/>
                          <a:sym typeface="Ubuntu"/>
                        </a:rPr>
                        <a:t>Feature (</a:t>
                      </a:r>
                      <a:r>
                        <a:rPr b="1" lang="en" sz="1000">
                          <a:solidFill>
                            <a:srgbClr val="980000"/>
                          </a:solidFill>
                          <a:latin typeface="Ubuntu"/>
                          <a:ea typeface="Ubuntu"/>
                          <a:cs typeface="Ubuntu"/>
                          <a:sym typeface="Ubuntu"/>
                        </a:rPr>
                        <a:t>IVF</a:t>
                      </a:r>
                      <a:r>
                        <a:rPr b="1" lang="en" sz="1000">
                          <a:latin typeface="Ubuntu"/>
                          <a:ea typeface="Ubuntu"/>
                          <a:cs typeface="Ubuntu"/>
                          <a:sym typeface="Ubuntu"/>
                        </a:rPr>
                        <a:t>)</a:t>
                      </a:r>
                      <a:endParaRPr b="1" sz="1000">
                        <a:latin typeface="Ubuntu"/>
                        <a:ea typeface="Ubuntu"/>
                        <a:cs typeface="Ubuntu"/>
                        <a:sym typeface="Ubuntu"/>
                      </a:endParaRPr>
                    </a:p>
                  </a:txBody>
                  <a:tcPr marT="91425" marB="91425" marR="91425" marL="91425" anchor="ctr">
                    <a:solidFill>
                      <a:schemeClr val="lt2"/>
                    </a:solidFill>
                  </a:tcPr>
                </a:tc>
              </a:tr>
              <a:tr h="599700">
                <a:tc>
                  <a:txBody>
                    <a:bodyPr/>
                    <a:lstStyle/>
                    <a:p>
                      <a:pPr indent="0" lvl="0" marL="0" rtl="0" algn="ctr">
                        <a:spcBef>
                          <a:spcPts val="0"/>
                        </a:spcBef>
                        <a:spcAft>
                          <a:spcPts val="0"/>
                        </a:spcAft>
                        <a:buNone/>
                      </a:pPr>
                      <a:r>
                        <a:rPr lang="en" sz="1000">
                          <a:latin typeface="Ubuntu"/>
                          <a:ea typeface="Ubuntu"/>
                          <a:cs typeface="Ubuntu"/>
                          <a:sym typeface="Ubuntu"/>
                        </a:rPr>
                        <a:t>Index</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nstep/</a:t>
                      </a:r>
                      <a:r>
                        <a:rPr b="1" lang="en" sz="1000">
                          <a:solidFill>
                            <a:srgbClr val="980000"/>
                          </a:solidFill>
                          <a:latin typeface="Ubuntu"/>
                          <a:ea typeface="Ubuntu"/>
                          <a:cs typeface="Ubuntu"/>
                          <a:sym typeface="Ubuntu"/>
                        </a:rPr>
                        <a:t>npartition</a:t>
                      </a:r>
                      <a:endParaRPr b="1" sz="1000">
                        <a:solidFill>
                          <a:srgbClr val="980000"/>
                        </a:solidFill>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ndis</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ninserts</a:t>
                      </a:r>
                      <a:endParaRPr sz="1000">
                        <a:latin typeface="Ubuntu"/>
                        <a:ea typeface="Ubuntu"/>
                        <a:cs typeface="Ubuntu"/>
                        <a:sym typeface="Ubuntu"/>
                      </a:endParaRPr>
                    </a:p>
                  </a:txBody>
                  <a:tcPr marT="91425" marB="91425" marR="91425" marL="91425" anchor="ctr"/>
                </a:tc>
              </a:tr>
              <a:tr h="742500">
                <a:tc>
                  <a:txBody>
                    <a:bodyPr/>
                    <a:lstStyle/>
                    <a:p>
                      <a:pPr indent="0" lvl="0" marL="0" rtl="0" algn="ctr">
                        <a:spcBef>
                          <a:spcPts val="0"/>
                        </a:spcBef>
                        <a:spcAft>
                          <a:spcPts val="0"/>
                        </a:spcAft>
                        <a:buNone/>
                      </a:pPr>
                      <a:r>
                        <a:rPr lang="en" sz="1000">
                          <a:latin typeface="Ubuntu"/>
                          <a:ea typeface="Ubuntu"/>
                          <a:cs typeface="Ubuntu"/>
                          <a:sym typeface="Ubuntu"/>
                        </a:rPr>
                        <a:t>NN Dist</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firstNN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closestNN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furthestNN</a:t>
                      </a:r>
                      <a:endParaRPr sz="1000">
                        <a:latin typeface="Ubuntu"/>
                        <a:ea typeface="Ubuntu"/>
                        <a:cs typeface="Ubuntu"/>
                        <a:sym typeface="Ubuntu"/>
                      </a:endParaRPr>
                    </a:p>
                    <a:p>
                      <a:pPr indent="0" lvl="0" marL="0" rtl="0" algn="ctr">
                        <a:spcBef>
                          <a:spcPts val="0"/>
                        </a:spcBef>
                        <a:spcAft>
                          <a:spcPts val="0"/>
                        </a:spcAft>
                        <a:buNone/>
                      </a:pPr>
                      <a:r>
                        <a:rPr b="1" lang="en" sz="1000">
                          <a:solidFill>
                            <a:srgbClr val="980000"/>
                          </a:solidFill>
                          <a:latin typeface="Ubuntu"/>
                          <a:ea typeface="Ubuntu"/>
                          <a:cs typeface="Ubuntu"/>
                          <a:sym typeface="Ubuntu"/>
                        </a:rPr>
                        <a:t>currPartitionDist</a:t>
                      </a:r>
                      <a:endParaRPr b="1" sz="1000">
                        <a:solidFill>
                          <a:srgbClr val="980000"/>
                        </a:solidFill>
                        <a:latin typeface="Ubuntu"/>
                        <a:ea typeface="Ubuntu"/>
                        <a:cs typeface="Ubuntu"/>
                        <a:sym typeface="Ubuntu"/>
                      </a:endParaRPr>
                    </a:p>
                  </a:txBody>
                  <a:tcPr marT="91425" marB="91425" marR="91425" marL="91425" anchor="ctr"/>
                </a:tc>
              </a:tr>
              <a:tr h="456925">
                <a:tc>
                  <a:txBody>
                    <a:bodyPr/>
                    <a:lstStyle/>
                    <a:p>
                      <a:pPr indent="0" lvl="0" marL="0" rtl="0" algn="ctr">
                        <a:spcBef>
                          <a:spcPts val="0"/>
                        </a:spcBef>
                        <a:spcAft>
                          <a:spcPts val="0"/>
                        </a:spcAft>
                        <a:buNone/>
                      </a:pPr>
                      <a:r>
                        <a:rPr lang="en" sz="1000">
                          <a:latin typeface="Ubuntu"/>
                          <a:ea typeface="Ubuntu"/>
                          <a:cs typeface="Ubuntu"/>
                          <a:sym typeface="Ubuntu"/>
                        </a:rPr>
                        <a:t>NN Stats</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Avg, var </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Med, perc25 perc75</a:t>
                      </a:r>
                      <a:endParaRPr sz="1000">
                        <a:latin typeface="Ubuntu"/>
                        <a:ea typeface="Ubuntu"/>
                        <a:cs typeface="Ubuntu"/>
                        <a:sym typeface="Ubuntu"/>
                      </a:endParaRPr>
                    </a:p>
                  </a:txBody>
                  <a:tcPr marT="91425" marB="91425" marR="91425" marL="91425" anchor="ctr"/>
                </a:tc>
              </a:tr>
            </a:tbl>
          </a:graphicData>
        </a:graphic>
      </p:graphicFrame>
      <p:sp>
        <p:nvSpPr>
          <p:cNvPr id="9479" name="Google Shape;9479;p346"/>
          <p:cNvSpPr/>
          <p:nvPr/>
        </p:nvSpPr>
        <p:spPr>
          <a:xfrm>
            <a:off x="3391349" y="3297906"/>
            <a:ext cx="27741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Recall Predictor</a:t>
            </a:r>
            <a:endParaRPr b="1">
              <a:latin typeface="Ubuntu"/>
              <a:ea typeface="Ubuntu"/>
              <a:cs typeface="Ubuntu"/>
              <a:sym typeface="Ubuntu"/>
            </a:endParaRPr>
          </a:p>
          <a:p>
            <a:pPr indent="0" lvl="0" marL="0" rtl="0" algn="ctr">
              <a:spcBef>
                <a:spcPts val="0"/>
              </a:spcBef>
              <a:spcAft>
                <a:spcPts val="0"/>
              </a:spcAft>
              <a:buClr>
                <a:schemeClr val="dk1"/>
              </a:buClr>
              <a:buSzPts val="1100"/>
              <a:buFont typeface="Arial"/>
              <a:buNone/>
            </a:pPr>
            <a:r>
              <a:rPr lang="en" sz="1100">
                <a:latin typeface="Ubuntu"/>
                <a:ea typeface="Ubuntu"/>
                <a:cs typeface="Ubuntu"/>
                <a:sym typeface="Ubuntu"/>
              </a:rPr>
              <a:t>Trained in seconds for 100Ms samples</a:t>
            </a:r>
            <a:endParaRPr sz="1100">
              <a:latin typeface="Ubuntu"/>
              <a:ea typeface="Ubuntu"/>
              <a:cs typeface="Ubuntu"/>
              <a:sym typeface="Ubuntu"/>
            </a:endParaRPr>
          </a:p>
          <a:p>
            <a:pPr indent="0" lvl="0" marL="0" rtl="0" algn="ctr">
              <a:spcBef>
                <a:spcPts val="0"/>
              </a:spcBef>
              <a:spcAft>
                <a:spcPts val="0"/>
              </a:spcAft>
              <a:buNone/>
            </a:pPr>
            <a:r>
              <a:rPr lang="en" sz="1100">
                <a:latin typeface="Ubuntu"/>
                <a:ea typeface="Ubuntu"/>
                <a:cs typeface="Ubuntu"/>
                <a:sym typeface="Ubuntu"/>
              </a:rPr>
              <a:t>Inference in 0.03ms</a:t>
            </a:r>
            <a:endParaRPr sz="1100">
              <a:latin typeface="Ubuntu"/>
              <a:ea typeface="Ubuntu"/>
              <a:cs typeface="Ubuntu"/>
              <a:sym typeface="Ubuntu"/>
            </a:endParaRPr>
          </a:p>
        </p:txBody>
      </p:sp>
      <p:sp>
        <p:nvSpPr>
          <p:cNvPr id="9480" name="Google Shape;9480;p346"/>
          <p:cNvSpPr/>
          <p:nvPr/>
        </p:nvSpPr>
        <p:spPr>
          <a:xfrm>
            <a:off x="7498124" y="3441206"/>
            <a:ext cx="1455600" cy="278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Current Recall</a:t>
            </a:r>
            <a:endParaRPr>
              <a:latin typeface="Ubuntu"/>
              <a:ea typeface="Ubuntu"/>
              <a:cs typeface="Ubuntu"/>
              <a:sym typeface="Ubuntu"/>
            </a:endParaRPr>
          </a:p>
        </p:txBody>
      </p:sp>
      <p:sp>
        <p:nvSpPr>
          <p:cNvPr id="9481" name="Google Shape;9481;p346"/>
          <p:cNvSpPr txBox="1"/>
          <p:nvPr/>
        </p:nvSpPr>
        <p:spPr>
          <a:xfrm>
            <a:off x="179274" y="1758375"/>
            <a:ext cx="1984200" cy="1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many samples per query</a:t>
            </a:r>
            <a:endParaRPr i="1" sz="900">
              <a:solidFill>
                <a:schemeClr val="dk2"/>
              </a:solidFill>
              <a:latin typeface="Ubuntu"/>
              <a:ea typeface="Ubuntu"/>
              <a:cs typeface="Ubuntu"/>
              <a:sym typeface="Ubuntu"/>
            </a:endParaRPr>
          </a:p>
        </p:txBody>
      </p:sp>
      <p:sp>
        <p:nvSpPr>
          <p:cNvPr id="9482" name="Google Shape;9482;p346"/>
          <p:cNvSpPr/>
          <p:nvPr/>
        </p:nvSpPr>
        <p:spPr>
          <a:xfrm>
            <a:off x="4510980" y="2022687"/>
            <a:ext cx="91500" cy="91500"/>
          </a:xfrm>
          <a:prstGeom prst="ellipse">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83" name="Google Shape;9483;p346"/>
          <p:cNvSpPr txBox="1"/>
          <p:nvPr/>
        </p:nvSpPr>
        <p:spPr>
          <a:xfrm>
            <a:off x="4872052" y="1910692"/>
            <a:ext cx="20610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E9E9E"/>
                </a:solidFill>
                <a:latin typeface="Ubuntu"/>
                <a:ea typeface="Ubuntu"/>
                <a:cs typeface="Ubuntu"/>
                <a:sym typeface="Ubuntu"/>
              </a:rPr>
              <a:t>[input] → predictor → 0.63</a:t>
            </a:r>
            <a:endParaRPr b="1" sz="800">
              <a:solidFill>
                <a:srgbClr val="9E9E9E"/>
              </a:solidFill>
              <a:latin typeface="Ubuntu"/>
              <a:ea typeface="Ubuntu"/>
              <a:cs typeface="Ubuntu"/>
              <a:sym typeface="Ubuntu"/>
            </a:endParaRPr>
          </a:p>
        </p:txBody>
      </p:sp>
      <p:cxnSp>
        <p:nvCxnSpPr>
          <p:cNvPr id="9484" name="Google Shape;9484;p346"/>
          <p:cNvCxnSpPr>
            <a:stCxn id="9482" idx="6"/>
          </p:cNvCxnSpPr>
          <p:nvPr/>
        </p:nvCxnSpPr>
        <p:spPr>
          <a:xfrm>
            <a:off x="4602480" y="2068437"/>
            <a:ext cx="376500" cy="0"/>
          </a:xfrm>
          <a:prstGeom prst="straightConnector1">
            <a:avLst/>
          </a:prstGeom>
          <a:noFill/>
          <a:ln cap="flat" cmpd="sng" w="19050">
            <a:solidFill>
              <a:srgbClr val="9E9E9E"/>
            </a:solidFill>
            <a:prstDash val="dot"/>
            <a:round/>
            <a:headEnd len="med" w="med" type="none"/>
            <a:tailEnd len="med" w="med" type="none"/>
          </a:ln>
        </p:spPr>
      </p:cxnSp>
      <p:sp>
        <p:nvSpPr>
          <p:cNvPr id="9485" name="Google Shape;9485;p346"/>
          <p:cNvSpPr/>
          <p:nvPr/>
        </p:nvSpPr>
        <p:spPr>
          <a:xfrm>
            <a:off x="5008344" y="1798350"/>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86" name="Google Shape;9486;p346"/>
          <p:cNvSpPr txBox="1"/>
          <p:nvPr/>
        </p:nvSpPr>
        <p:spPr>
          <a:xfrm>
            <a:off x="5501717" y="1685188"/>
            <a:ext cx="32829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Ubuntu"/>
                <a:ea typeface="Ubuntu"/>
                <a:cs typeface="Ubuntu"/>
                <a:sym typeface="Ubuntu"/>
              </a:rPr>
              <a:t>[input] → predictor → 0.82: </a:t>
            </a:r>
            <a:r>
              <a:rPr lang="en" sz="800">
                <a:solidFill>
                  <a:schemeClr val="dk1"/>
                </a:solidFill>
                <a:latin typeface="Ubuntu"/>
                <a:ea typeface="Ubuntu"/>
                <a:cs typeface="Ubuntu"/>
                <a:sym typeface="Ubuntu"/>
              </a:rPr>
              <a:t>Early termination!</a:t>
            </a:r>
            <a:endParaRPr sz="800">
              <a:solidFill>
                <a:schemeClr val="dk1"/>
              </a:solidFill>
              <a:latin typeface="Ubuntu"/>
              <a:ea typeface="Ubuntu"/>
              <a:cs typeface="Ubuntu"/>
              <a:sym typeface="Ubuntu"/>
            </a:endParaRPr>
          </a:p>
        </p:txBody>
      </p:sp>
      <p:cxnSp>
        <p:nvCxnSpPr>
          <p:cNvPr id="9487" name="Google Shape;9487;p346"/>
          <p:cNvCxnSpPr>
            <a:stCxn id="9485" idx="6"/>
          </p:cNvCxnSpPr>
          <p:nvPr/>
        </p:nvCxnSpPr>
        <p:spPr>
          <a:xfrm>
            <a:off x="5099844" y="1844100"/>
            <a:ext cx="504900" cy="2700"/>
          </a:xfrm>
          <a:prstGeom prst="straightConnector1">
            <a:avLst/>
          </a:prstGeom>
          <a:noFill/>
          <a:ln cap="flat" cmpd="sng" w="19050">
            <a:solidFill>
              <a:schemeClr val="dk1"/>
            </a:solidFill>
            <a:prstDash val="dot"/>
            <a:round/>
            <a:headEnd len="med" w="med" type="none"/>
            <a:tailEnd len="med" w="med" type="none"/>
          </a:ln>
        </p:spPr>
      </p:cxnSp>
      <p:cxnSp>
        <p:nvCxnSpPr>
          <p:cNvPr id="9488" name="Google Shape;9488;p346"/>
          <p:cNvCxnSpPr>
            <a:stCxn id="9489" idx="6"/>
            <a:endCxn id="9482" idx="4"/>
          </p:cNvCxnSpPr>
          <p:nvPr/>
        </p:nvCxnSpPr>
        <p:spPr>
          <a:xfrm flipH="1" rot="10800000">
            <a:off x="4419146" y="2114204"/>
            <a:ext cx="137700" cy="382800"/>
          </a:xfrm>
          <a:prstGeom prst="curvedConnector2">
            <a:avLst/>
          </a:prstGeom>
          <a:noFill/>
          <a:ln cap="flat" cmpd="sng" w="9525">
            <a:solidFill>
              <a:srgbClr val="9E9E9E"/>
            </a:solidFill>
            <a:prstDash val="dash"/>
            <a:round/>
            <a:headEnd len="med" w="med" type="none"/>
            <a:tailEnd len="med" w="med" type="stealth"/>
          </a:ln>
        </p:spPr>
      </p:cxnSp>
      <p:cxnSp>
        <p:nvCxnSpPr>
          <p:cNvPr id="9490" name="Google Shape;9490;p346"/>
          <p:cNvCxnSpPr>
            <a:stCxn id="9482" idx="0"/>
            <a:endCxn id="9485" idx="0"/>
          </p:cNvCxnSpPr>
          <p:nvPr/>
        </p:nvCxnSpPr>
        <p:spPr>
          <a:xfrm rot="-5400000">
            <a:off x="4693230" y="1661787"/>
            <a:ext cx="224400" cy="497400"/>
          </a:xfrm>
          <a:prstGeom prst="curvedConnector3">
            <a:avLst>
              <a:gd fmla="val 179105" name="adj1"/>
            </a:avLst>
          </a:prstGeom>
          <a:noFill/>
          <a:ln cap="flat" cmpd="sng" w="9525">
            <a:solidFill>
              <a:srgbClr val="9E9E9E"/>
            </a:solidFill>
            <a:prstDash val="dash"/>
            <a:round/>
            <a:headEnd len="med" w="med" type="none"/>
            <a:tailEnd len="med" w="med" type="stealth"/>
          </a:ln>
        </p:spPr>
      </p:cxnSp>
      <p:sp>
        <p:nvSpPr>
          <p:cNvPr id="9491" name="Google Shape;9491;p346"/>
          <p:cNvSpPr/>
          <p:nvPr/>
        </p:nvSpPr>
        <p:spPr>
          <a:xfrm>
            <a:off x="2212365" y="3445069"/>
            <a:ext cx="11505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89" name="Google Shape;9489;p346"/>
          <p:cNvSpPr/>
          <p:nvPr/>
        </p:nvSpPr>
        <p:spPr>
          <a:xfrm>
            <a:off x="4327646" y="2451254"/>
            <a:ext cx="91500" cy="91500"/>
          </a:xfrm>
          <a:prstGeom prst="ellipse">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92" name="Google Shape;9492;p346"/>
          <p:cNvSpPr txBox="1"/>
          <p:nvPr/>
        </p:nvSpPr>
        <p:spPr>
          <a:xfrm>
            <a:off x="4905261" y="2341141"/>
            <a:ext cx="15501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E9E9E"/>
                </a:solidFill>
                <a:latin typeface="Ubuntu"/>
                <a:ea typeface="Ubuntu"/>
                <a:cs typeface="Ubuntu"/>
                <a:sym typeface="Ubuntu"/>
              </a:rPr>
              <a:t>[input] → predictor → 0.26</a:t>
            </a:r>
            <a:endParaRPr b="1" sz="800">
              <a:solidFill>
                <a:srgbClr val="9E9E9E"/>
              </a:solidFill>
              <a:latin typeface="Ubuntu"/>
              <a:ea typeface="Ubuntu"/>
              <a:cs typeface="Ubuntu"/>
              <a:sym typeface="Ubuntu"/>
            </a:endParaRPr>
          </a:p>
        </p:txBody>
      </p:sp>
      <p:cxnSp>
        <p:nvCxnSpPr>
          <p:cNvPr id="9493" name="Google Shape;9493;p346"/>
          <p:cNvCxnSpPr>
            <a:stCxn id="9489" idx="6"/>
          </p:cNvCxnSpPr>
          <p:nvPr/>
        </p:nvCxnSpPr>
        <p:spPr>
          <a:xfrm>
            <a:off x="4419146" y="2497004"/>
            <a:ext cx="583500" cy="2100"/>
          </a:xfrm>
          <a:prstGeom prst="straightConnector1">
            <a:avLst/>
          </a:prstGeom>
          <a:noFill/>
          <a:ln cap="flat" cmpd="sng" w="19050">
            <a:solidFill>
              <a:srgbClr val="9E9E9E"/>
            </a:solidFill>
            <a:prstDash val="dot"/>
            <a:round/>
            <a:headEnd len="med" w="med" type="none"/>
            <a:tailEnd len="med" w="med" type="none"/>
          </a:ln>
        </p:spPr>
      </p:cxnSp>
      <p:sp>
        <p:nvSpPr>
          <p:cNvPr id="9494" name="Google Shape;9494;p346"/>
          <p:cNvSpPr/>
          <p:nvPr/>
        </p:nvSpPr>
        <p:spPr>
          <a:xfrm>
            <a:off x="4189575" y="1344056"/>
            <a:ext cx="1414800" cy="21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Ubuntu"/>
                <a:ea typeface="Ubuntu"/>
                <a:cs typeface="Ubuntu"/>
                <a:sym typeface="Ubuntu"/>
              </a:rPr>
              <a:t>ANN(</a:t>
            </a:r>
            <a:r>
              <a:rPr b="1" lang="en" sz="1200">
                <a:solidFill>
                  <a:srgbClr val="0000FF"/>
                </a:solidFill>
                <a:latin typeface="Ubuntu"/>
                <a:ea typeface="Ubuntu"/>
                <a:cs typeface="Ubuntu"/>
                <a:sym typeface="Ubuntu"/>
              </a:rPr>
              <a:t>q1</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9495" name="Google Shape;9495;p346"/>
          <p:cNvCxnSpPr/>
          <p:nvPr/>
        </p:nvCxnSpPr>
        <p:spPr>
          <a:xfrm>
            <a:off x="4998706" y="1605434"/>
            <a:ext cx="2771100" cy="1200"/>
          </a:xfrm>
          <a:prstGeom prst="straightConnector1">
            <a:avLst/>
          </a:prstGeom>
          <a:noFill/>
          <a:ln cap="flat" cmpd="sng" w="9525">
            <a:solidFill>
              <a:schemeClr val="dk1"/>
            </a:solidFill>
            <a:prstDash val="solid"/>
            <a:round/>
            <a:headEnd len="med" w="med" type="stealth"/>
            <a:tailEnd len="med" w="med" type="stealth"/>
          </a:ln>
        </p:spPr>
      </p:cxnSp>
      <p:sp>
        <p:nvSpPr>
          <p:cNvPr id="9496" name="Google Shape;9496;p346"/>
          <p:cNvSpPr txBox="1"/>
          <p:nvPr/>
        </p:nvSpPr>
        <p:spPr>
          <a:xfrm>
            <a:off x="7517124" y="1319854"/>
            <a:ext cx="877500" cy="2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Ubuntu"/>
                <a:ea typeface="Ubuntu"/>
                <a:cs typeface="Ubuntu"/>
                <a:sym typeface="Ubuntu"/>
              </a:rPr>
              <a:t>~4x speedup!</a:t>
            </a:r>
            <a:endParaRPr b="1" sz="800">
              <a:solidFill>
                <a:schemeClr val="dk1"/>
              </a:solidFill>
              <a:latin typeface="Ubuntu"/>
              <a:ea typeface="Ubuntu"/>
              <a:cs typeface="Ubuntu"/>
              <a:sym typeface="Ubuntu"/>
            </a:endParaRPr>
          </a:p>
        </p:txBody>
      </p:sp>
      <p:sp>
        <p:nvSpPr>
          <p:cNvPr id="9497" name="Google Shape;9497;p346"/>
          <p:cNvSpPr txBox="1"/>
          <p:nvPr/>
        </p:nvSpPr>
        <p:spPr>
          <a:xfrm>
            <a:off x="-5" y="119769"/>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p:txBody>
      </p:sp>
      <p:sp>
        <p:nvSpPr>
          <p:cNvPr id="9498" name="Google Shape;9498;p346"/>
          <p:cNvSpPr txBox="1"/>
          <p:nvPr/>
        </p:nvSpPr>
        <p:spPr>
          <a:xfrm>
            <a:off x="0" y="877694"/>
            <a:ext cx="9144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Ubuntu"/>
                <a:ea typeface="Ubuntu"/>
                <a:cs typeface="Ubuntu"/>
                <a:sym typeface="Ubuntu"/>
              </a:rPr>
              <a:t>Predict the recall</a:t>
            </a:r>
            <a:r>
              <a:rPr lang="en" sz="1800">
                <a:solidFill>
                  <a:schemeClr val="dk1"/>
                </a:solidFill>
                <a:latin typeface="Ubuntu"/>
                <a:ea typeface="Ubuntu"/>
                <a:cs typeface="Ubuntu"/>
                <a:sym typeface="Ubuntu"/>
              </a:rPr>
              <a:t> of a query any time during the search</a:t>
            </a:r>
            <a:endParaRPr/>
          </a:p>
        </p:txBody>
      </p:sp>
      <p:sp>
        <p:nvSpPr>
          <p:cNvPr id="9499" name="Google Shape;9499;p346"/>
          <p:cNvSpPr/>
          <p:nvPr/>
        </p:nvSpPr>
        <p:spPr>
          <a:xfrm>
            <a:off x="6210935" y="3445044"/>
            <a:ext cx="12393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3" name="Shape 9503"/>
        <p:cNvGrpSpPr/>
        <p:nvPr/>
      </p:nvGrpSpPr>
      <p:grpSpPr>
        <a:xfrm>
          <a:off x="0" y="0"/>
          <a:ext cx="0" cy="0"/>
          <a:chOff x="0" y="0"/>
          <a:chExt cx="0" cy="0"/>
        </a:xfrm>
      </p:grpSpPr>
      <p:pic>
        <p:nvPicPr>
          <p:cNvPr id="9504" name="Google Shape;9504;p347"/>
          <p:cNvPicPr preferRelativeResize="0"/>
          <p:nvPr/>
        </p:nvPicPr>
        <p:blipFill>
          <a:blip r:embed="rId3">
            <a:alphaModFix/>
          </a:blip>
          <a:stretch>
            <a:fillRect/>
          </a:stretch>
        </p:blipFill>
        <p:spPr>
          <a:xfrm>
            <a:off x="3620700" y="1413625"/>
            <a:ext cx="4916622" cy="1968475"/>
          </a:xfrm>
          <a:prstGeom prst="rect">
            <a:avLst/>
          </a:prstGeom>
          <a:noFill/>
          <a:ln>
            <a:noFill/>
          </a:ln>
        </p:spPr>
      </p:pic>
      <p:sp>
        <p:nvSpPr>
          <p:cNvPr id="9505" name="Google Shape;9505;p3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DARTH (HNSW &amp; IVF) </a:t>
            </a:r>
            <a:endParaRPr>
              <a:latin typeface="Ubuntu"/>
              <a:ea typeface="Ubuntu"/>
              <a:cs typeface="Ubuntu"/>
              <a:sym typeface="Ubuntu"/>
            </a:endParaRPr>
          </a:p>
        </p:txBody>
      </p:sp>
      <p:sp>
        <p:nvSpPr>
          <p:cNvPr id="9506" name="Google Shape;9506;p347"/>
          <p:cNvSpPr txBox="1"/>
          <p:nvPr>
            <p:ph idx="12" type="sldNum"/>
          </p:nvPr>
        </p:nvSpPr>
        <p:spPr>
          <a:xfrm>
            <a:off x="8613336" y="4800254"/>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507" name="Google Shape;9507;p347"/>
          <p:cNvGraphicFramePr/>
          <p:nvPr/>
        </p:nvGraphicFramePr>
        <p:xfrm>
          <a:off x="179280" y="1931471"/>
          <a:ext cx="3000000" cy="3000000"/>
        </p:xfrm>
        <a:graphic>
          <a:graphicData uri="http://schemas.openxmlformats.org/drawingml/2006/table">
            <a:tbl>
              <a:tblPr>
                <a:noFill/>
                <a:tableStyleId>{9FFA44F4-05DE-4323-9D07-73876B68D0FD}</a:tableStyleId>
              </a:tblPr>
              <a:tblGrid>
                <a:gridCol w="505750"/>
                <a:gridCol w="1478400"/>
              </a:tblGrid>
              <a:tr h="314125">
                <a:tc>
                  <a:txBody>
                    <a:bodyPr/>
                    <a:lstStyle/>
                    <a:p>
                      <a:pPr indent="0" lvl="0" marL="0" rtl="0" algn="ctr">
                        <a:spcBef>
                          <a:spcPts val="0"/>
                        </a:spcBef>
                        <a:spcAft>
                          <a:spcPts val="0"/>
                        </a:spcAft>
                        <a:buNone/>
                      </a:pPr>
                      <a:r>
                        <a:rPr b="1" lang="en" sz="1000">
                          <a:latin typeface="Ubuntu"/>
                          <a:ea typeface="Ubuntu"/>
                          <a:cs typeface="Ubuntu"/>
                          <a:sym typeface="Ubuntu"/>
                        </a:rPr>
                        <a:t>Type</a:t>
                      </a:r>
                      <a:endParaRPr b="1" sz="10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1000">
                          <a:latin typeface="Ubuntu"/>
                          <a:ea typeface="Ubuntu"/>
                          <a:cs typeface="Ubuntu"/>
                          <a:sym typeface="Ubuntu"/>
                        </a:rPr>
                        <a:t>Feature (</a:t>
                      </a:r>
                      <a:r>
                        <a:rPr b="1" lang="en" sz="1000">
                          <a:solidFill>
                            <a:srgbClr val="980000"/>
                          </a:solidFill>
                          <a:latin typeface="Ubuntu"/>
                          <a:ea typeface="Ubuntu"/>
                          <a:cs typeface="Ubuntu"/>
                          <a:sym typeface="Ubuntu"/>
                        </a:rPr>
                        <a:t>IVF</a:t>
                      </a:r>
                      <a:r>
                        <a:rPr b="1" lang="en" sz="1000">
                          <a:latin typeface="Ubuntu"/>
                          <a:ea typeface="Ubuntu"/>
                          <a:cs typeface="Ubuntu"/>
                          <a:sym typeface="Ubuntu"/>
                        </a:rPr>
                        <a:t>)</a:t>
                      </a:r>
                      <a:endParaRPr b="1" sz="1000">
                        <a:latin typeface="Ubuntu"/>
                        <a:ea typeface="Ubuntu"/>
                        <a:cs typeface="Ubuntu"/>
                        <a:sym typeface="Ubuntu"/>
                      </a:endParaRPr>
                    </a:p>
                  </a:txBody>
                  <a:tcPr marT="91425" marB="91425" marR="91425" marL="91425" anchor="ctr">
                    <a:solidFill>
                      <a:schemeClr val="lt2"/>
                    </a:solidFill>
                  </a:tcPr>
                </a:tc>
              </a:tr>
              <a:tr h="599700">
                <a:tc>
                  <a:txBody>
                    <a:bodyPr/>
                    <a:lstStyle/>
                    <a:p>
                      <a:pPr indent="0" lvl="0" marL="0" rtl="0" algn="ctr">
                        <a:spcBef>
                          <a:spcPts val="0"/>
                        </a:spcBef>
                        <a:spcAft>
                          <a:spcPts val="0"/>
                        </a:spcAft>
                        <a:buNone/>
                      </a:pPr>
                      <a:r>
                        <a:rPr lang="en" sz="1000">
                          <a:latin typeface="Ubuntu"/>
                          <a:ea typeface="Ubuntu"/>
                          <a:cs typeface="Ubuntu"/>
                          <a:sym typeface="Ubuntu"/>
                        </a:rPr>
                        <a:t>Index</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nstep/</a:t>
                      </a:r>
                      <a:r>
                        <a:rPr b="1" lang="en" sz="1000">
                          <a:solidFill>
                            <a:srgbClr val="980000"/>
                          </a:solidFill>
                          <a:latin typeface="Ubuntu"/>
                          <a:ea typeface="Ubuntu"/>
                          <a:cs typeface="Ubuntu"/>
                          <a:sym typeface="Ubuntu"/>
                        </a:rPr>
                        <a:t>npartition</a:t>
                      </a:r>
                      <a:endParaRPr b="1" sz="1000">
                        <a:solidFill>
                          <a:srgbClr val="980000"/>
                        </a:solidFill>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ndis</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ninserts</a:t>
                      </a:r>
                      <a:endParaRPr sz="1000">
                        <a:latin typeface="Ubuntu"/>
                        <a:ea typeface="Ubuntu"/>
                        <a:cs typeface="Ubuntu"/>
                        <a:sym typeface="Ubuntu"/>
                      </a:endParaRPr>
                    </a:p>
                  </a:txBody>
                  <a:tcPr marT="91425" marB="91425" marR="91425" marL="91425" anchor="ctr"/>
                </a:tc>
              </a:tr>
              <a:tr h="742500">
                <a:tc>
                  <a:txBody>
                    <a:bodyPr/>
                    <a:lstStyle/>
                    <a:p>
                      <a:pPr indent="0" lvl="0" marL="0" rtl="0" algn="ctr">
                        <a:spcBef>
                          <a:spcPts val="0"/>
                        </a:spcBef>
                        <a:spcAft>
                          <a:spcPts val="0"/>
                        </a:spcAft>
                        <a:buNone/>
                      </a:pPr>
                      <a:r>
                        <a:rPr lang="en" sz="1000">
                          <a:latin typeface="Ubuntu"/>
                          <a:ea typeface="Ubuntu"/>
                          <a:cs typeface="Ubuntu"/>
                          <a:sym typeface="Ubuntu"/>
                        </a:rPr>
                        <a:t>NN Dist</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firstNN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closestNN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furthestNN</a:t>
                      </a:r>
                      <a:endParaRPr sz="1000">
                        <a:latin typeface="Ubuntu"/>
                        <a:ea typeface="Ubuntu"/>
                        <a:cs typeface="Ubuntu"/>
                        <a:sym typeface="Ubuntu"/>
                      </a:endParaRPr>
                    </a:p>
                    <a:p>
                      <a:pPr indent="0" lvl="0" marL="0" rtl="0" algn="ctr">
                        <a:spcBef>
                          <a:spcPts val="0"/>
                        </a:spcBef>
                        <a:spcAft>
                          <a:spcPts val="0"/>
                        </a:spcAft>
                        <a:buNone/>
                      </a:pPr>
                      <a:r>
                        <a:rPr b="1" lang="en" sz="1000">
                          <a:solidFill>
                            <a:srgbClr val="980000"/>
                          </a:solidFill>
                          <a:latin typeface="Ubuntu"/>
                          <a:ea typeface="Ubuntu"/>
                          <a:cs typeface="Ubuntu"/>
                          <a:sym typeface="Ubuntu"/>
                        </a:rPr>
                        <a:t>currPartitionDist</a:t>
                      </a:r>
                      <a:endParaRPr b="1" sz="1000">
                        <a:solidFill>
                          <a:srgbClr val="980000"/>
                        </a:solidFill>
                        <a:latin typeface="Ubuntu"/>
                        <a:ea typeface="Ubuntu"/>
                        <a:cs typeface="Ubuntu"/>
                        <a:sym typeface="Ubuntu"/>
                      </a:endParaRPr>
                    </a:p>
                  </a:txBody>
                  <a:tcPr marT="91425" marB="91425" marR="91425" marL="91425" anchor="ctr"/>
                </a:tc>
              </a:tr>
              <a:tr h="456925">
                <a:tc>
                  <a:txBody>
                    <a:bodyPr/>
                    <a:lstStyle/>
                    <a:p>
                      <a:pPr indent="0" lvl="0" marL="0" rtl="0" algn="ctr">
                        <a:spcBef>
                          <a:spcPts val="0"/>
                        </a:spcBef>
                        <a:spcAft>
                          <a:spcPts val="0"/>
                        </a:spcAft>
                        <a:buNone/>
                      </a:pPr>
                      <a:r>
                        <a:rPr lang="en" sz="1000">
                          <a:latin typeface="Ubuntu"/>
                          <a:ea typeface="Ubuntu"/>
                          <a:cs typeface="Ubuntu"/>
                          <a:sym typeface="Ubuntu"/>
                        </a:rPr>
                        <a:t>NN Stats</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Avg, var </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Med, perc25 perc75</a:t>
                      </a:r>
                      <a:endParaRPr sz="1000">
                        <a:latin typeface="Ubuntu"/>
                        <a:ea typeface="Ubuntu"/>
                        <a:cs typeface="Ubuntu"/>
                        <a:sym typeface="Ubuntu"/>
                      </a:endParaRPr>
                    </a:p>
                  </a:txBody>
                  <a:tcPr marT="91425" marB="91425" marR="91425" marL="91425" anchor="ctr"/>
                </a:tc>
              </a:tr>
            </a:tbl>
          </a:graphicData>
        </a:graphic>
      </p:graphicFrame>
      <p:sp>
        <p:nvSpPr>
          <p:cNvPr id="9508" name="Google Shape;9508;p347"/>
          <p:cNvSpPr/>
          <p:nvPr/>
        </p:nvSpPr>
        <p:spPr>
          <a:xfrm>
            <a:off x="3391349" y="3297906"/>
            <a:ext cx="27741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Recall Predictor</a:t>
            </a:r>
            <a:endParaRPr b="1">
              <a:latin typeface="Ubuntu"/>
              <a:ea typeface="Ubuntu"/>
              <a:cs typeface="Ubuntu"/>
              <a:sym typeface="Ubuntu"/>
            </a:endParaRPr>
          </a:p>
          <a:p>
            <a:pPr indent="0" lvl="0" marL="0" rtl="0" algn="ctr">
              <a:spcBef>
                <a:spcPts val="0"/>
              </a:spcBef>
              <a:spcAft>
                <a:spcPts val="0"/>
              </a:spcAft>
              <a:buClr>
                <a:schemeClr val="dk1"/>
              </a:buClr>
              <a:buSzPts val="1100"/>
              <a:buFont typeface="Arial"/>
              <a:buNone/>
            </a:pPr>
            <a:r>
              <a:rPr lang="en" sz="1100">
                <a:latin typeface="Ubuntu"/>
                <a:ea typeface="Ubuntu"/>
                <a:cs typeface="Ubuntu"/>
                <a:sym typeface="Ubuntu"/>
              </a:rPr>
              <a:t>Trained in seconds for 100Ms samples</a:t>
            </a:r>
            <a:endParaRPr sz="1100">
              <a:latin typeface="Ubuntu"/>
              <a:ea typeface="Ubuntu"/>
              <a:cs typeface="Ubuntu"/>
              <a:sym typeface="Ubuntu"/>
            </a:endParaRPr>
          </a:p>
          <a:p>
            <a:pPr indent="0" lvl="0" marL="0" rtl="0" algn="ctr">
              <a:spcBef>
                <a:spcPts val="0"/>
              </a:spcBef>
              <a:spcAft>
                <a:spcPts val="0"/>
              </a:spcAft>
              <a:buNone/>
            </a:pPr>
            <a:r>
              <a:rPr lang="en" sz="1100">
                <a:latin typeface="Ubuntu"/>
                <a:ea typeface="Ubuntu"/>
                <a:cs typeface="Ubuntu"/>
                <a:sym typeface="Ubuntu"/>
              </a:rPr>
              <a:t>Inference in 0.03ms</a:t>
            </a:r>
            <a:endParaRPr sz="1100">
              <a:latin typeface="Ubuntu"/>
              <a:ea typeface="Ubuntu"/>
              <a:cs typeface="Ubuntu"/>
              <a:sym typeface="Ubuntu"/>
            </a:endParaRPr>
          </a:p>
        </p:txBody>
      </p:sp>
      <p:sp>
        <p:nvSpPr>
          <p:cNvPr id="9509" name="Google Shape;9509;p347"/>
          <p:cNvSpPr/>
          <p:nvPr/>
        </p:nvSpPr>
        <p:spPr>
          <a:xfrm>
            <a:off x="7498124" y="3441206"/>
            <a:ext cx="1455600" cy="278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Current Recall</a:t>
            </a:r>
            <a:endParaRPr>
              <a:latin typeface="Ubuntu"/>
              <a:ea typeface="Ubuntu"/>
              <a:cs typeface="Ubuntu"/>
              <a:sym typeface="Ubuntu"/>
            </a:endParaRPr>
          </a:p>
        </p:txBody>
      </p:sp>
      <p:sp>
        <p:nvSpPr>
          <p:cNvPr id="9510" name="Google Shape;9510;p347"/>
          <p:cNvSpPr txBox="1"/>
          <p:nvPr/>
        </p:nvSpPr>
        <p:spPr>
          <a:xfrm>
            <a:off x="179274" y="1758375"/>
            <a:ext cx="1984200" cy="1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many samples per query</a:t>
            </a:r>
            <a:endParaRPr i="1" sz="900">
              <a:solidFill>
                <a:schemeClr val="dk2"/>
              </a:solidFill>
              <a:latin typeface="Ubuntu"/>
              <a:ea typeface="Ubuntu"/>
              <a:cs typeface="Ubuntu"/>
              <a:sym typeface="Ubuntu"/>
            </a:endParaRPr>
          </a:p>
        </p:txBody>
      </p:sp>
      <p:sp>
        <p:nvSpPr>
          <p:cNvPr id="9511" name="Google Shape;9511;p347"/>
          <p:cNvSpPr/>
          <p:nvPr/>
        </p:nvSpPr>
        <p:spPr>
          <a:xfrm>
            <a:off x="4510980" y="2022687"/>
            <a:ext cx="91500" cy="91500"/>
          </a:xfrm>
          <a:prstGeom prst="ellipse">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12" name="Google Shape;9512;p347"/>
          <p:cNvSpPr txBox="1"/>
          <p:nvPr/>
        </p:nvSpPr>
        <p:spPr>
          <a:xfrm>
            <a:off x="4872052" y="1910692"/>
            <a:ext cx="20610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E9E9E"/>
                </a:solidFill>
                <a:latin typeface="Ubuntu"/>
                <a:ea typeface="Ubuntu"/>
                <a:cs typeface="Ubuntu"/>
                <a:sym typeface="Ubuntu"/>
              </a:rPr>
              <a:t>[input] → predictor → 0.63</a:t>
            </a:r>
            <a:endParaRPr b="1" sz="800">
              <a:solidFill>
                <a:srgbClr val="9E9E9E"/>
              </a:solidFill>
              <a:latin typeface="Ubuntu"/>
              <a:ea typeface="Ubuntu"/>
              <a:cs typeface="Ubuntu"/>
              <a:sym typeface="Ubuntu"/>
            </a:endParaRPr>
          </a:p>
        </p:txBody>
      </p:sp>
      <p:cxnSp>
        <p:nvCxnSpPr>
          <p:cNvPr id="9513" name="Google Shape;9513;p347"/>
          <p:cNvCxnSpPr>
            <a:stCxn id="9511" idx="6"/>
          </p:cNvCxnSpPr>
          <p:nvPr/>
        </p:nvCxnSpPr>
        <p:spPr>
          <a:xfrm>
            <a:off x="4602480" y="2068437"/>
            <a:ext cx="376500" cy="0"/>
          </a:xfrm>
          <a:prstGeom prst="straightConnector1">
            <a:avLst/>
          </a:prstGeom>
          <a:noFill/>
          <a:ln cap="flat" cmpd="sng" w="19050">
            <a:solidFill>
              <a:srgbClr val="9E9E9E"/>
            </a:solidFill>
            <a:prstDash val="dot"/>
            <a:round/>
            <a:headEnd len="med" w="med" type="none"/>
            <a:tailEnd len="med" w="med" type="none"/>
          </a:ln>
        </p:spPr>
      </p:cxnSp>
      <p:sp>
        <p:nvSpPr>
          <p:cNvPr id="9514" name="Google Shape;9514;p347"/>
          <p:cNvSpPr/>
          <p:nvPr/>
        </p:nvSpPr>
        <p:spPr>
          <a:xfrm>
            <a:off x="5008344" y="1798350"/>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15" name="Google Shape;9515;p347"/>
          <p:cNvSpPr txBox="1"/>
          <p:nvPr/>
        </p:nvSpPr>
        <p:spPr>
          <a:xfrm>
            <a:off x="5501717" y="1685188"/>
            <a:ext cx="32829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Ubuntu"/>
                <a:ea typeface="Ubuntu"/>
                <a:cs typeface="Ubuntu"/>
                <a:sym typeface="Ubuntu"/>
              </a:rPr>
              <a:t>[input] → predictor → 0.82: </a:t>
            </a:r>
            <a:r>
              <a:rPr lang="en" sz="800">
                <a:solidFill>
                  <a:schemeClr val="dk1"/>
                </a:solidFill>
                <a:latin typeface="Ubuntu"/>
                <a:ea typeface="Ubuntu"/>
                <a:cs typeface="Ubuntu"/>
                <a:sym typeface="Ubuntu"/>
              </a:rPr>
              <a:t>Early termination!</a:t>
            </a:r>
            <a:endParaRPr sz="800">
              <a:solidFill>
                <a:schemeClr val="dk1"/>
              </a:solidFill>
              <a:latin typeface="Ubuntu"/>
              <a:ea typeface="Ubuntu"/>
              <a:cs typeface="Ubuntu"/>
              <a:sym typeface="Ubuntu"/>
            </a:endParaRPr>
          </a:p>
        </p:txBody>
      </p:sp>
      <p:cxnSp>
        <p:nvCxnSpPr>
          <p:cNvPr id="9516" name="Google Shape;9516;p347"/>
          <p:cNvCxnSpPr>
            <a:stCxn id="9514" idx="6"/>
          </p:cNvCxnSpPr>
          <p:nvPr/>
        </p:nvCxnSpPr>
        <p:spPr>
          <a:xfrm>
            <a:off x="5099844" y="1844100"/>
            <a:ext cx="504900" cy="2700"/>
          </a:xfrm>
          <a:prstGeom prst="straightConnector1">
            <a:avLst/>
          </a:prstGeom>
          <a:noFill/>
          <a:ln cap="flat" cmpd="sng" w="19050">
            <a:solidFill>
              <a:schemeClr val="dk1"/>
            </a:solidFill>
            <a:prstDash val="dot"/>
            <a:round/>
            <a:headEnd len="med" w="med" type="none"/>
            <a:tailEnd len="med" w="med" type="none"/>
          </a:ln>
        </p:spPr>
      </p:cxnSp>
      <p:cxnSp>
        <p:nvCxnSpPr>
          <p:cNvPr id="9517" name="Google Shape;9517;p347"/>
          <p:cNvCxnSpPr>
            <a:stCxn id="9518" idx="6"/>
            <a:endCxn id="9511" idx="4"/>
          </p:cNvCxnSpPr>
          <p:nvPr/>
        </p:nvCxnSpPr>
        <p:spPr>
          <a:xfrm flipH="1" rot="10800000">
            <a:off x="4419146" y="2114204"/>
            <a:ext cx="137700" cy="382800"/>
          </a:xfrm>
          <a:prstGeom prst="curvedConnector2">
            <a:avLst/>
          </a:prstGeom>
          <a:noFill/>
          <a:ln cap="flat" cmpd="sng" w="9525">
            <a:solidFill>
              <a:srgbClr val="9E9E9E"/>
            </a:solidFill>
            <a:prstDash val="dash"/>
            <a:round/>
            <a:headEnd len="med" w="med" type="none"/>
            <a:tailEnd len="med" w="med" type="stealth"/>
          </a:ln>
        </p:spPr>
      </p:cxnSp>
      <p:cxnSp>
        <p:nvCxnSpPr>
          <p:cNvPr id="9519" name="Google Shape;9519;p347"/>
          <p:cNvCxnSpPr>
            <a:stCxn id="9511" idx="0"/>
            <a:endCxn id="9514" idx="0"/>
          </p:cNvCxnSpPr>
          <p:nvPr/>
        </p:nvCxnSpPr>
        <p:spPr>
          <a:xfrm rot="-5400000">
            <a:off x="4693230" y="1661787"/>
            <a:ext cx="224400" cy="497400"/>
          </a:xfrm>
          <a:prstGeom prst="curvedConnector3">
            <a:avLst>
              <a:gd fmla="val 179105" name="adj1"/>
            </a:avLst>
          </a:prstGeom>
          <a:noFill/>
          <a:ln cap="flat" cmpd="sng" w="9525">
            <a:solidFill>
              <a:srgbClr val="9E9E9E"/>
            </a:solidFill>
            <a:prstDash val="dash"/>
            <a:round/>
            <a:headEnd len="med" w="med" type="none"/>
            <a:tailEnd len="med" w="med" type="stealth"/>
          </a:ln>
        </p:spPr>
      </p:cxnSp>
      <p:sp>
        <p:nvSpPr>
          <p:cNvPr id="9520" name="Google Shape;9520;p347"/>
          <p:cNvSpPr/>
          <p:nvPr/>
        </p:nvSpPr>
        <p:spPr>
          <a:xfrm>
            <a:off x="2212365" y="3445069"/>
            <a:ext cx="11505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18" name="Google Shape;9518;p347"/>
          <p:cNvSpPr/>
          <p:nvPr/>
        </p:nvSpPr>
        <p:spPr>
          <a:xfrm>
            <a:off x="4327646" y="2451254"/>
            <a:ext cx="91500" cy="91500"/>
          </a:xfrm>
          <a:prstGeom prst="ellipse">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21" name="Google Shape;9521;p347"/>
          <p:cNvSpPr txBox="1"/>
          <p:nvPr/>
        </p:nvSpPr>
        <p:spPr>
          <a:xfrm>
            <a:off x="4905261" y="2341141"/>
            <a:ext cx="15501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E9E9E"/>
                </a:solidFill>
                <a:latin typeface="Ubuntu"/>
                <a:ea typeface="Ubuntu"/>
                <a:cs typeface="Ubuntu"/>
                <a:sym typeface="Ubuntu"/>
              </a:rPr>
              <a:t>[input] → predictor → 0.26</a:t>
            </a:r>
            <a:endParaRPr b="1" sz="800">
              <a:solidFill>
                <a:srgbClr val="9E9E9E"/>
              </a:solidFill>
              <a:latin typeface="Ubuntu"/>
              <a:ea typeface="Ubuntu"/>
              <a:cs typeface="Ubuntu"/>
              <a:sym typeface="Ubuntu"/>
            </a:endParaRPr>
          </a:p>
        </p:txBody>
      </p:sp>
      <p:cxnSp>
        <p:nvCxnSpPr>
          <p:cNvPr id="9522" name="Google Shape;9522;p347"/>
          <p:cNvCxnSpPr>
            <a:stCxn id="9518" idx="6"/>
          </p:cNvCxnSpPr>
          <p:nvPr/>
        </p:nvCxnSpPr>
        <p:spPr>
          <a:xfrm>
            <a:off x="4419146" y="2497004"/>
            <a:ext cx="583500" cy="2100"/>
          </a:xfrm>
          <a:prstGeom prst="straightConnector1">
            <a:avLst/>
          </a:prstGeom>
          <a:noFill/>
          <a:ln cap="flat" cmpd="sng" w="19050">
            <a:solidFill>
              <a:srgbClr val="9E9E9E"/>
            </a:solidFill>
            <a:prstDash val="dot"/>
            <a:round/>
            <a:headEnd len="med" w="med" type="none"/>
            <a:tailEnd len="med" w="med" type="none"/>
          </a:ln>
        </p:spPr>
      </p:cxnSp>
      <p:sp>
        <p:nvSpPr>
          <p:cNvPr id="9523" name="Google Shape;9523;p347"/>
          <p:cNvSpPr/>
          <p:nvPr/>
        </p:nvSpPr>
        <p:spPr>
          <a:xfrm>
            <a:off x="4189575" y="1344056"/>
            <a:ext cx="1414800" cy="21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Ubuntu"/>
                <a:ea typeface="Ubuntu"/>
                <a:cs typeface="Ubuntu"/>
                <a:sym typeface="Ubuntu"/>
              </a:rPr>
              <a:t>ANN(</a:t>
            </a:r>
            <a:r>
              <a:rPr b="1" lang="en" sz="1200">
                <a:solidFill>
                  <a:srgbClr val="0000FF"/>
                </a:solidFill>
                <a:latin typeface="Ubuntu"/>
                <a:ea typeface="Ubuntu"/>
                <a:cs typeface="Ubuntu"/>
                <a:sym typeface="Ubuntu"/>
              </a:rPr>
              <a:t>q1</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9524" name="Google Shape;9524;p347"/>
          <p:cNvCxnSpPr/>
          <p:nvPr/>
        </p:nvCxnSpPr>
        <p:spPr>
          <a:xfrm>
            <a:off x="4998706" y="1605434"/>
            <a:ext cx="2771100" cy="1200"/>
          </a:xfrm>
          <a:prstGeom prst="straightConnector1">
            <a:avLst/>
          </a:prstGeom>
          <a:noFill/>
          <a:ln cap="flat" cmpd="sng" w="9525">
            <a:solidFill>
              <a:schemeClr val="dk1"/>
            </a:solidFill>
            <a:prstDash val="solid"/>
            <a:round/>
            <a:headEnd len="med" w="med" type="stealth"/>
            <a:tailEnd len="med" w="med" type="stealth"/>
          </a:ln>
        </p:spPr>
      </p:cxnSp>
      <p:sp>
        <p:nvSpPr>
          <p:cNvPr id="9525" name="Google Shape;9525;p347"/>
          <p:cNvSpPr txBox="1"/>
          <p:nvPr/>
        </p:nvSpPr>
        <p:spPr>
          <a:xfrm>
            <a:off x="7517124" y="1319854"/>
            <a:ext cx="877500" cy="2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Ubuntu"/>
                <a:ea typeface="Ubuntu"/>
                <a:cs typeface="Ubuntu"/>
                <a:sym typeface="Ubuntu"/>
              </a:rPr>
              <a:t>~4x speedup!</a:t>
            </a:r>
            <a:endParaRPr b="1" sz="800">
              <a:solidFill>
                <a:schemeClr val="dk1"/>
              </a:solidFill>
              <a:latin typeface="Ubuntu"/>
              <a:ea typeface="Ubuntu"/>
              <a:cs typeface="Ubuntu"/>
              <a:sym typeface="Ubuntu"/>
            </a:endParaRPr>
          </a:p>
        </p:txBody>
      </p:sp>
      <p:sp>
        <p:nvSpPr>
          <p:cNvPr id="9526" name="Google Shape;9526;p347"/>
          <p:cNvSpPr txBox="1"/>
          <p:nvPr/>
        </p:nvSpPr>
        <p:spPr>
          <a:xfrm>
            <a:off x="-5" y="119769"/>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p:txBody>
      </p:sp>
      <p:sp>
        <p:nvSpPr>
          <p:cNvPr id="9527" name="Google Shape;9527;p347"/>
          <p:cNvSpPr txBox="1"/>
          <p:nvPr/>
        </p:nvSpPr>
        <p:spPr>
          <a:xfrm>
            <a:off x="0" y="877694"/>
            <a:ext cx="9144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Ubuntu"/>
                <a:ea typeface="Ubuntu"/>
                <a:cs typeface="Ubuntu"/>
                <a:sym typeface="Ubuntu"/>
              </a:rPr>
              <a:t>Predict the recall</a:t>
            </a:r>
            <a:r>
              <a:rPr lang="en" sz="1800">
                <a:solidFill>
                  <a:schemeClr val="dk1"/>
                </a:solidFill>
                <a:latin typeface="Ubuntu"/>
                <a:ea typeface="Ubuntu"/>
                <a:cs typeface="Ubuntu"/>
                <a:sym typeface="Ubuntu"/>
              </a:rPr>
              <a:t> of a query any time during the search</a:t>
            </a:r>
            <a:endParaRPr/>
          </a:p>
        </p:txBody>
      </p:sp>
      <p:sp>
        <p:nvSpPr>
          <p:cNvPr id="9528" name="Google Shape;9528;p347"/>
          <p:cNvSpPr/>
          <p:nvPr/>
        </p:nvSpPr>
        <p:spPr>
          <a:xfrm>
            <a:off x="6210935" y="3445044"/>
            <a:ext cx="12393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9529" name="Google Shape;9529;p347"/>
          <p:cNvGrpSpPr/>
          <p:nvPr/>
        </p:nvGrpSpPr>
        <p:grpSpPr>
          <a:xfrm>
            <a:off x="-137190" y="4472688"/>
            <a:ext cx="2237123" cy="454500"/>
            <a:chOff x="-101859" y="798575"/>
            <a:chExt cx="2247687" cy="454500"/>
          </a:xfrm>
        </p:grpSpPr>
        <p:sp>
          <p:nvSpPr>
            <p:cNvPr id="9530" name="Google Shape;9530;p347"/>
            <p:cNvSpPr txBox="1"/>
            <p:nvPr/>
          </p:nvSpPr>
          <p:spPr>
            <a:xfrm>
              <a:off x="-101859" y="798575"/>
              <a:ext cx="1455600" cy="45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solidFill>
                    <a:schemeClr val="dk1"/>
                  </a:solidFill>
                  <a:latin typeface="Ubuntu"/>
                  <a:ea typeface="Ubuntu"/>
                  <a:cs typeface="Ubuntu"/>
                  <a:sym typeface="Ubuntu"/>
                </a:rPr>
                <a:t>Adopted by </a:t>
              </a:r>
              <a:endParaRPr i="1">
                <a:solidFill>
                  <a:schemeClr val="lt1"/>
                </a:solidFill>
                <a:latin typeface="Ubuntu"/>
                <a:ea typeface="Ubuntu"/>
                <a:cs typeface="Ubuntu"/>
                <a:sym typeface="Ubuntu"/>
              </a:endParaRPr>
            </a:p>
          </p:txBody>
        </p:sp>
        <p:pic>
          <p:nvPicPr>
            <p:cNvPr id="9531" name="Google Shape;9531;p347"/>
            <p:cNvPicPr preferRelativeResize="0"/>
            <p:nvPr/>
          </p:nvPicPr>
          <p:blipFill>
            <a:blip r:embed="rId4">
              <a:alphaModFix/>
            </a:blip>
            <a:stretch>
              <a:fillRect/>
            </a:stretch>
          </p:blipFill>
          <p:spPr>
            <a:xfrm>
              <a:off x="1124354" y="874551"/>
              <a:ext cx="1021475" cy="345553"/>
            </a:xfrm>
            <a:prstGeom prst="rect">
              <a:avLst/>
            </a:prstGeom>
            <a:noFill/>
            <a:ln>
              <a:noFill/>
            </a:ln>
          </p:spPr>
        </p:pic>
      </p:grpSp>
    </p:spTree>
  </p:cSld>
  <p:clrMapOvr>
    <a:masterClrMapping/>
  </p:clrMapOvr>
</p:sld>
</file>

<file path=ppt/slides/slide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5" name="Shape 9535"/>
        <p:cNvGrpSpPr/>
        <p:nvPr/>
      </p:nvGrpSpPr>
      <p:grpSpPr>
        <a:xfrm>
          <a:off x="0" y="0"/>
          <a:ext cx="0" cy="0"/>
          <a:chOff x="0" y="0"/>
          <a:chExt cx="0" cy="0"/>
        </a:xfrm>
      </p:grpSpPr>
      <p:pic>
        <p:nvPicPr>
          <p:cNvPr id="9536" name="Google Shape;9536;p348"/>
          <p:cNvPicPr preferRelativeResize="0"/>
          <p:nvPr/>
        </p:nvPicPr>
        <p:blipFill>
          <a:blip r:embed="rId3">
            <a:alphaModFix/>
          </a:blip>
          <a:stretch>
            <a:fillRect/>
          </a:stretch>
        </p:blipFill>
        <p:spPr>
          <a:xfrm>
            <a:off x="3620700" y="1413625"/>
            <a:ext cx="4916622" cy="1968475"/>
          </a:xfrm>
          <a:prstGeom prst="rect">
            <a:avLst/>
          </a:prstGeom>
          <a:noFill/>
          <a:ln>
            <a:noFill/>
          </a:ln>
        </p:spPr>
      </p:pic>
      <p:sp>
        <p:nvSpPr>
          <p:cNvPr id="9537" name="Google Shape;9537;p3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DARTH (HNSW &amp; IVF) </a:t>
            </a:r>
            <a:endParaRPr>
              <a:latin typeface="Ubuntu"/>
              <a:ea typeface="Ubuntu"/>
              <a:cs typeface="Ubuntu"/>
              <a:sym typeface="Ubuntu"/>
            </a:endParaRPr>
          </a:p>
        </p:txBody>
      </p:sp>
      <p:sp>
        <p:nvSpPr>
          <p:cNvPr id="9538" name="Google Shape;9538;p348"/>
          <p:cNvSpPr txBox="1"/>
          <p:nvPr>
            <p:ph idx="12" type="sldNum"/>
          </p:nvPr>
        </p:nvSpPr>
        <p:spPr>
          <a:xfrm>
            <a:off x="8613336" y="4800254"/>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539" name="Google Shape;9539;p348"/>
          <p:cNvGraphicFramePr/>
          <p:nvPr/>
        </p:nvGraphicFramePr>
        <p:xfrm>
          <a:off x="179280" y="1931471"/>
          <a:ext cx="3000000" cy="3000000"/>
        </p:xfrm>
        <a:graphic>
          <a:graphicData uri="http://schemas.openxmlformats.org/drawingml/2006/table">
            <a:tbl>
              <a:tblPr>
                <a:noFill/>
                <a:tableStyleId>{9FFA44F4-05DE-4323-9D07-73876B68D0FD}</a:tableStyleId>
              </a:tblPr>
              <a:tblGrid>
                <a:gridCol w="505750"/>
                <a:gridCol w="1478400"/>
              </a:tblGrid>
              <a:tr h="314125">
                <a:tc>
                  <a:txBody>
                    <a:bodyPr/>
                    <a:lstStyle/>
                    <a:p>
                      <a:pPr indent="0" lvl="0" marL="0" rtl="0" algn="ctr">
                        <a:spcBef>
                          <a:spcPts val="0"/>
                        </a:spcBef>
                        <a:spcAft>
                          <a:spcPts val="0"/>
                        </a:spcAft>
                        <a:buNone/>
                      </a:pPr>
                      <a:r>
                        <a:rPr b="1" lang="en" sz="1000">
                          <a:latin typeface="Ubuntu"/>
                          <a:ea typeface="Ubuntu"/>
                          <a:cs typeface="Ubuntu"/>
                          <a:sym typeface="Ubuntu"/>
                        </a:rPr>
                        <a:t>Type</a:t>
                      </a:r>
                      <a:endParaRPr b="1" sz="10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1000">
                          <a:latin typeface="Ubuntu"/>
                          <a:ea typeface="Ubuntu"/>
                          <a:cs typeface="Ubuntu"/>
                          <a:sym typeface="Ubuntu"/>
                        </a:rPr>
                        <a:t>Feature (</a:t>
                      </a:r>
                      <a:r>
                        <a:rPr b="1" lang="en" sz="1000">
                          <a:solidFill>
                            <a:srgbClr val="980000"/>
                          </a:solidFill>
                          <a:latin typeface="Ubuntu"/>
                          <a:ea typeface="Ubuntu"/>
                          <a:cs typeface="Ubuntu"/>
                          <a:sym typeface="Ubuntu"/>
                        </a:rPr>
                        <a:t>IVF</a:t>
                      </a:r>
                      <a:r>
                        <a:rPr b="1" lang="en" sz="1000">
                          <a:latin typeface="Ubuntu"/>
                          <a:ea typeface="Ubuntu"/>
                          <a:cs typeface="Ubuntu"/>
                          <a:sym typeface="Ubuntu"/>
                        </a:rPr>
                        <a:t>)</a:t>
                      </a:r>
                      <a:endParaRPr b="1" sz="1000">
                        <a:latin typeface="Ubuntu"/>
                        <a:ea typeface="Ubuntu"/>
                        <a:cs typeface="Ubuntu"/>
                        <a:sym typeface="Ubuntu"/>
                      </a:endParaRPr>
                    </a:p>
                  </a:txBody>
                  <a:tcPr marT="91425" marB="91425" marR="91425" marL="91425" anchor="ctr">
                    <a:solidFill>
                      <a:schemeClr val="lt2"/>
                    </a:solidFill>
                  </a:tcPr>
                </a:tc>
              </a:tr>
              <a:tr h="599700">
                <a:tc>
                  <a:txBody>
                    <a:bodyPr/>
                    <a:lstStyle/>
                    <a:p>
                      <a:pPr indent="0" lvl="0" marL="0" rtl="0" algn="ctr">
                        <a:spcBef>
                          <a:spcPts val="0"/>
                        </a:spcBef>
                        <a:spcAft>
                          <a:spcPts val="0"/>
                        </a:spcAft>
                        <a:buNone/>
                      </a:pPr>
                      <a:r>
                        <a:rPr lang="en" sz="1000">
                          <a:latin typeface="Ubuntu"/>
                          <a:ea typeface="Ubuntu"/>
                          <a:cs typeface="Ubuntu"/>
                          <a:sym typeface="Ubuntu"/>
                        </a:rPr>
                        <a:t>Index</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nstep/</a:t>
                      </a:r>
                      <a:r>
                        <a:rPr b="1" lang="en" sz="1000">
                          <a:solidFill>
                            <a:srgbClr val="980000"/>
                          </a:solidFill>
                          <a:latin typeface="Ubuntu"/>
                          <a:ea typeface="Ubuntu"/>
                          <a:cs typeface="Ubuntu"/>
                          <a:sym typeface="Ubuntu"/>
                        </a:rPr>
                        <a:t>npartition</a:t>
                      </a:r>
                      <a:endParaRPr b="1" sz="1000">
                        <a:solidFill>
                          <a:srgbClr val="980000"/>
                        </a:solidFill>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ndis</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ninserts</a:t>
                      </a:r>
                      <a:endParaRPr sz="1000">
                        <a:latin typeface="Ubuntu"/>
                        <a:ea typeface="Ubuntu"/>
                        <a:cs typeface="Ubuntu"/>
                        <a:sym typeface="Ubuntu"/>
                      </a:endParaRPr>
                    </a:p>
                  </a:txBody>
                  <a:tcPr marT="91425" marB="91425" marR="91425" marL="91425" anchor="ctr"/>
                </a:tc>
              </a:tr>
              <a:tr h="742500">
                <a:tc>
                  <a:txBody>
                    <a:bodyPr/>
                    <a:lstStyle/>
                    <a:p>
                      <a:pPr indent="0" lvl="0" marL="0" rtl="0" algn="ctr">
                        <a:spcBef>
                          <a:spcPts val="0"/>
                        </a:spcBef>
                        <a:spcAft>
                          <a:spcPts val="0"/>
                        </a:spcAft>
                        <a:buNone/>
                      </a:pPr>
                      <a:r>
                        <a:rPr lang="en" sz="1000">
                          <a:latin typeface="Ubuntu"/>
                          <a:ea typeface="Ubuntu"/>
                          <a:cs typeface="Ubuntu"/>
                          <a:sym typeface="Ubuntu"/>
                        </a:rPr>
                        <a:t>NN Dist</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firstNN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closestNN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furthestNN</a:t>
                      </a:r>
                      <a:endParaRPr sz="1000">
                        <a:latin typeface="Ubuntu"/>
                        <a:ea typeface="Ubuntu"/>
                        <a:cs typeface="Ubuntu"/>
                        <a:sym typeface="Ubuntu"/>
                      </a:endParaRPr>
                    </a:p>
                    <a:p>
                      <a:pPr indent="0" lvl="0" marL="0" rtl="0" algn="ctr">
                        <a:spcBef>
                          <a:spcPts val="0"/>
                        </a:spcBef>
                        <a:spcAft>
                          <a:spcPts val="0"/>
                        </a:spcAft>
                        <a:buNone/>
                      </a:pPr>
                      <a:r>
                        <a:rPr b="1" lang="en" sz="1000">
                          <a:solidFill>
                            <a:srgbClr val="980000"/>
                          </a:solidFill>
                          <a:latin typeface="Ubuntu"/>
                          <a:ea typeface="Ubuntu"/>
                          <a:cs typeface="Ubuntu"/>
                          <a:sym typeface="Ubuntu"/>
                        </a:rPr>
                        <a:t>currPartitionDist</a:t>
                      </a:r>
                      <a:endParaRPr b="1" sz="1000">
                        <a:solidFill>
                          <a:srgbClr val="980000"/>
                        </a:solidFill>
                        <a:latin typeface="Ubuntu"/>
                        <a:ea typeface="Ubuntu"/>
                        <a:cs typeface="Ubuntu"/>
                        <a:sym typeface="Ubuntu"/>
                      </a:endParaRPr>
                    </a:p>
                  </a:txBody>
                  <a:tcPr marT="91425" marB="91425" marR="91425" marL="91425" anchor="ctr"/>
                </a:tc>
              </a:tr>
              <a:tr h="456925">
                <a:tc>
                  <a:txBody>
                    <a:bodyPr/>
                    <a:lstStyle/>
                    <a:p>
                      <a:pPr indent="0" lvl="0" marL="0" rtl="0" algn="ctr">
                        <a:spcBef>
                          <a:spcPts val="0"/>
                        </a:spcBef>
                        <a:spcAft>
                          <a:spcPts val="0"/>
                        </a:spcAft>
                        <a:buNone/>
                      </a:pPr>
                      <a:r>
                        <a:rPr lang="en" sz="1000">
                          <a:latin typeface="Ubuntu"/>
                          <a:ea typeface="Ubuntu"/>
                          <a:cs typeface="Ubuntu"/>
                          <a:sym typeface="Ubuntu"/>
                        </a:rPr>
                        <a:t>NN Stats</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Avg, var </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Med, perc25 perc75</a:t>
                      </a:r>
                      <a:endParaRPr sz="1000">
                        <a:latin typeface="Ubuntu"/>
                        <a:ea typeface="Ubuntu"/>
                        <a:cs typeface="Ubuntu"/>
                        <a:sym typeface="Ubuntu"/>
                      </a:endParaRPr>
                    </a:p>
                  </a:txBody>
                  <a:tcPr marT="91425" marB="91425" marR="91425" marL="91425" anchor="ctr"/>
                </a:tc>
              </a:tr>
            </a:tbl>
          </a:graphicData>
        </a:graphic>
      </p:graphicFrame>
      <p:sp>
        <p:nvSpPr>
          <p:cNvPr id="9540" name="Google Shape;9540;p348"/>
          <p:cNvSpPr/>
          <p:nvPr/>
        </p:nvSpPr>
        <p:spPr>
          <a:xfrm>
            <a:off x="3391349" y="3297906"/>
            <a:ext cx="27741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Recall Predictor</a:t>
            </a:r>
            <a:endParaRPr b="1">
              <a:latin typeface="Ubuntu"/>
              <a:ea typeface="Ubuntu"/>
              <a:cs typeface="Ubuntu"/>
              <a:sym typeface="Ubuntu"/>
            </a:endParaRPr>
          </a:p>
          <a:p>
            <a:pPr indent="0" lvl="0" marL="0" rtl="0" algn="ctr">
              <a:spcBef>
                <a:spcPts val="0"/>
              </a:spcBef>
              <a:spcAft>
                <a:spcPts val="0"/>
              </a:spcAft>
              <a:buClr>
                <a:schemeClr val="dk1"/>
              </a:buClr>
              <a:buSzPts val="1100"/>
              <a:buFont typeface="Arial"/>
              <a:buNone/>
            </a:pPr>
            <a:r>
              <a:rPr lang="en" sz="1100">
                <a:latin typeface="Ubuntu"/>
                <a:ea typeface="Ubuntu"/>
                <a:cs typeface="Ubuntu"/>
                <a:sym typeface="Ubuntu"/>
              </a:rPr>
              <a:t>Trained in seconds for 100Ms samples</a:t>
            </a:r>
            <a:endParaRPr sz="1100">
              <a:latin typeface="Ubuntu"/>
              <a:ea typeface="Ubuntu"/>
              <a:cs typeface="Ubuntu"/>
              <a:sym typeface="Ubuntu"/>
            </a:endParaRPr>
          </a:p>
          <a:p>
            <a:pPr indent="0" lvl="0" marL="0" rtl="0" algn="ctr">
              <a:spcBef>
                <a:spcPts val="0"/>
              </a:spcBef>
              <a:spcAft>
                <a:spcPts val="0"/>
              </a:spcAft>
              <a:buNone/>
            </a:pPr>
            <a:r>
              <a:rPr lang="en" sz="1100">
                <a:latin typeface="Ubuntu"/>
                <a:ea typeface="Ubuntu"/>
                <a:cs typeface="Ubuntu"/>
                <a:sym typeface="Ubuntu"/>
              </a:rPr>
              <a:t>Inference in 0.03ms</a:t>
            </a:r>
            <a:endParaRPr sz="1100">
              <a:latin typeface="Ubuntu"/>
              <a:ea typeface="Ubuntu"/>
              <a:cs typeface="Ubuntu"/>
              <a:sym typeface="Ubuntu"/>
            </a:endParaRPr>
          </a:p>
        </p:txBody>
      </p:sp>
      <p:sp>
        <p:nvSpPr>
          <p:cNvPr id="9541" name="Google Shape;9541;p348"/>
          <p:cNvSpPr/>
          <p:nvPr/>
        </p:nvSpPr>
        <p:spPr>
          <a:xfrm>
            <a:off x="7498124" y="3441206"/>
            <a:ext cx="1455600" cy="278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Current Recall</a:t>
            </a:r>
            <a:endParaRPr>
              <a:latin typeface="Ubuntu"/>
              <a:ea typeface="Ubuntu"/>
              <a:cs typeface="Ubuntu"/>
              <a:sym typeface="Ubuntu"/>
            </a:endParaRPr>
          </a:p>
        </p:txBody>
      </p:sp>
      <p:sp>
        <p:nvSpPr>
          <p:cNvPr id="9542" name="Google Shape;9542;p348"/>
          <p:cNvSpPr txBox="1"/>
          <p:nvPr/>
        </p:nvSpPr>
        <p:spPr>
          <a:xfrm>
            <a:off x="179274" y="1758375"/>
            <a:ext cx="1984200" cy="1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many samples per query</a:t>
            </a:r>
            <a:endParaRPr i="1" sz="900">
              <a:solidFill>
                <a:schemeClr val="dk2"/>
              </a:solidFill>
              <a:latin typeface="Ubuntu"/>
              <a:ea typeface="Ubuntu"/>
              <a:cs typeface="Ubuntu"/>
              <a:sym typeface="Ubuntu"/>
            </a:endParaRPr>
          </a:p>
        </p:txBody>
      </p:sp>
      <p:sp>
        <p:nvSpPr>
          <p:cNvPr id="9543" name="Google Shape;9543;p348"/>
          <p:cNvSpPr/>
          <p:nvPr/>
        </p:nvSpPr>
        <p:spPr>
          <a:xfrm>
            <a:off x="4510980" y="2022687"/>
            <a:ext cx="91500" cy="91500"/>
          </a:xfrm>
          <a:prstGeom prst="ellipse">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44" name="Google Shape;9544;p348"/>
          <p:cNvSpPr txBox="1"/>
          <p:nvPr/>
        </p:nvSpPr>
        <p:spPr>
          <a:xfrm>
            <a:off x="4872052" y="1910692"/>
            <a:ext cx="20610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E9E9E"/>
                </a:solidFill>
                <a:latin typeface="Ubuntu"/>
                <a:ea typeface="Ubuntu"/>
                <a:cs typeface="Ubuntu"/>
                <a:sym typeface="Ubuntu"/>
              </a:rPr>
              <a:t>[input] → predictor → 0.63</a:t>
            </a:r>
            <a:endParaRPr b="1" sz="800">
              <a:solidFill>
                <a:srgbClr val="9E9E9E"/>
              </a:solidFill>
              <a:latin typeface="Ubuntu"/>
              <a:ea typeface="Ubuntu"/>
              <a:cs typeface="Ubuntu"/>
              <a:sym typeface="Ubuntu"/>
            </a:endParaRPr>
          </a:p>
        </p:txBody>
      </p:sp>
      <p:cxnSp>
        <p:nvCxnSpPr>
          <p:cNvPr id="9545" name="Google Shape;9545;p348"/>
          <p:cNvCxnSpPr>
            <a:stCxn id="9543" idx="6"/>
          </p:cNvCxnSpPr>
          <p:nvPr/>
        </p:nvCxnSpPr>
        <p:spPr>
          <a:xfrm>
            <a:off x="4602480" y="2068437"/>
            <a:ext cx="376500" cy="0"/>
          </a:xfrm>
          <a:prstGeom prst="straightConnector1">
            <a:avLst/>
          </a:prstGeom>
          <a:noFill/>
          <a:ln cap="flat" cmpd="sng" w="19050">
            <a:solidFill>
              <a:srgbClr val="9E9E9E"/>
            </a:solidFill>
            <a:prstDash val="dot"/>
            <a:round/>
            <a:headEnd len="med" w="med" type="none"/>
            <a:tailEnd len="med" w="med" type="none"/>
          </a:ln>
        </p:spPr>
      </p:cxnSp>
      <p:sp>
        <p:nvSpPr>
          <p:cNvPr id="9546" name="Google Shape;9546;p348"/>
          <p:cNvSpPr/>
          <p:nvPr/>
        </p:nvSpPr>
        <p:spPr>
          <a:xfrm>
            <a:off x="5008344" y="1798350"/>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47" name="Google Shape;9547;p348"/>
          <p:cNvSpPr txBox="1"/>
          <p:nvPr/>
        </p:nvSpPr>
        <p:spPr>
          <a:xfrm>
            <a:off x="5501717" y="1685188"/>
            <a:ext cx="32829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Ubuntu"/>
                <a:ea typeface="Ubuntu"/>
                <a:cs typeface="Ubuntu"/>
                <a:sym typeface="Ubuntu"/>
              </a:rPr>
              <a:t>[input] → predictor → 0.82: </a:t>
            </a:r>
            <a:r>
              <a:rPr lang="en" sz="800">
                <a:solidFill>
                  <a:schemeClr val="dk1"/>
                </a:solidFill>
                <a:latin typeface="Ubuntu"/>
                <a:ea typeface="Ubuntu"/>
                <a:cs typeface="Ubuntu"/>
                <a:sym typeface="Ubuntu"/>
              </a:rPr>
              <a:t>Early termination!</a:t>
            </a:r>
            <a:endParaRPr sz="800">
              <a:solidFill>
                <a:schemeClr val="dk1"/>
              </a:solidFill>
              <a:latin typeface="Ubuntu"/>
              <a:ea typeface="Ubuntu"/>
              <a:cs typeface="Ubuntu"/>
              <a:sym typeface="Ubuntu"/>
            </a:endParaRPr>
          </a:p>
        </p:txBody>
      </p:sp>
      <p:cxnSp>
        <p:nvCxnSpPr>
          <p:cNvPr id="9548" name="Google Shape;9548;p348"/>
          <p:cNvCxnSpPr>
            <a:stCxn id="9546" idx="6"/>
          </p:cNvCxnSpPr>
          <p:nvPr/>
        </p:nvCxnSpPr>
        <p:spPr>
          <a:xfrm>
            <a:off x="5099844" y="1844100"/>
            <a:ext cx="504900" cy="2700"/>
          </a:xfrm>
          <a:prstGeom prst="straightConnector1">
            <a:avLst/>
          </a:prstGeom>
          <a:noFill/>
          <a:ln cap="flat" cmpd="sng" w="19050">
            <a:solidFill>
              <a:schemeClr val="dk1"/>
            </a:solidFill>
            <a:prstDash val="dot"/>
            <a:round/>
            <a:headEnd len="med" w="med" type="none"/>
            <a:tailEnd len="med" w="med" type="none"/>
          </a:ln>
        </p:spPr>
      </p:cxnSp>
      <p:cxnSp>
        <p:nvCxnSpPr>
          <p:cNvPr id="9549" name="Google Shape;9549;p348"/>
          <p:cNvCxnSpPr>
            <a:stCxn id="9550" idx="6"/>
            <a:endCxn id="9543" idx="4"/>
          </p:cNvCxnSpPr>
          <p:nvPr/>
        </p:nvCxnSpPr>
        <p:spPr>
          <a:xfrm flipH="1" rot="10800000">
            <a:off x="4419146" y="2114204"/>
            <a:ext cx="137700" cy="382800"/>
          </a:xfrm>
          <a:prstGeom prst="curvedConnector2">
            <a:avLst/>
          </a:prstGeom>
          <a:noFill/>
          <a:ln cap="flat" cmpd="sng" w="9525">
            <a:solidFill>
              <a:srgbClr val="9E9E9E"/>
            </a:solidFill>
            <a:prstDash val="dash"/>
            <a:round/>
            <a:headEnd len="med" w="med" type="none"/>
            <a:tailEnd len="med" w="med" type="stealth"/>
          </a:ln>
        </p:spPr>
      </p:cxnSp>
      <p:cxnSp>
        <p:nvCxnSpPr>
          <p:cNvPr id="9551" name="Google Shape;9551;p348"/>
          <p:cNvCxnSpPr>
            <a:stCxn id="9543" idx="0"/>
            <a:endCxn id="9546" idx="0"/>
          </p:cNvCxnSpPr>
          <p:nvPr/>
        </p:nvCxnSpPr>
        <p:spPr>
          <a:xfrm rot="-5400000">
            <a:off x="4693230" y="1661787"/>
            <a:ext cx="224400" cy="497400"/>
          </a:xfrm>
          <a:prstGeom prst="curvedConnector3">
            <a:avLst>
              <a:gd fmla="val 179105" name="adj1"/>
            </a:avLst>
          </a:prstGeom>
          <a:noFill/>
          <a:ln cap="flat" cmpd="sng" w="9525">
            <a:solidFill>
              <a:srgbClr val="9E9E9E"/>
            </a:solidFill>
            <a:prstDash val="dash"/>
            <a:round/>
            <a:headEnd len="med" w="med" type="none"/>
            <a:tailEnd len="med" w="med" type="stealth"/>
          </a:ln>
        </p:spPr>
      </p:cxnSp>
      <p:sp>
        <p:nvSpPr>
          <p:cNvPr id="9552" name="Google Shape;9552;p348"/>
          <p:cNvSpPr/>
          <p:nvPr/>
        </p:nvSpPr>
        <p:spPr>
          <a:xfrm>
            <a:off x="2212365" y="3445069"/>
            <a:ext cx="11505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50" name="Google Shape;9550;p348"/>
          <p:cNvSpPr/>
          <p:nvPr/>
        </p:nvSpPr>
        <p:spPr>
          <a:xfrm>
            <a:off x="4327646" y="2451254"/>
            <a:ext cx="91500" cy="91500"/>
          </a:xfrm>
          <a:prstGeom prst="ellipse">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53" name="Google Shape;9553;p348"/>
          <p:cNvSpPr txBox="1"/>
          <p:nvPr/>
        </p:nvSpPr>
        <p:spPr>
          <a:xfrm>
            <a:off x="4905261" y="2341141"/>
            <a:ext cx="15501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E9E9E"/>
                </a:solidFill>
                <a:latin typeface="Ubuntu"/>
                <a:ea typeface="Ubuntu"/>
                <a:cs typeface="Ubuntu"/>
                <a:sym typeface="Ubuntu"/>
              </a:rPr>
              <a:t>[input] → predictor → 0.26</a:t>
            </a:r>
            <a:endParaRPr b="1" sz="800">
              <a:solidFill>
                <a:srgbClr val="9E9E9E"/>
              </a:solidFill>
              <a:latin typeface="Ubuntu"/>
              <a:ea typeface="Ubuntu"/>
              <a:cs typeface="Ubuntu"/>
              <a:sym typeface="Ubuntu"/>
            </a:endParaRPr>
          </a:p>
        </p:txBody>
      </p:sp>
      <p:cxnSp>
        <p:nvCxnSpPr>
          <p:cNvPr id="9554" name="Google Shape;9554;p348"/>
          <p:cNvCxnSpPr>
            <a:stCxn id="9550" idx="6"/>
          </p:cNvCxnSpPr>
          <p:nvPr/>
        </p:nvCxnSpPr>
        <p:spPr>
          <a:xfrm>
            <a:off x="4419146" y="2497004"/>
            <a:ext cx="583500" cy="2100"/>
          </a:xfrm>
          <a:prstGeom prst="straightConnector1">
            <a:avLst/>
          </a:prstGeom>
          <a:noFill/>
          <a:ln cap="flat" cmpd="sng" w="19050">
            <a:solidFill>
              <a:srgbClr val="9E9E9E"/>
            </a:solidFill>
            <a:prstDash val="dot"/>
            <a:round/>
            <a:headEnd len="med" w="med" type="none"/>
            <a:tailEnd len="med" w="med" type="none"/>
          </a:ln>
        </p:spPr>
      </p:cxnSp>
      <p:sp>
        <p:nvSpPr>
          <p:cNvPr id="9555" name="Google Shape;9555;p348"/>
          <p:cNvSpPr/>
          <p:nvPr/>
        </p:nvSpPr>
        <p:spPr>
          <a:xfrm>
            <a:off x="4189575" y="1344056"/>
            <a:ext cx="1414800" cy="21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Ubuntu"/>
                <a:ea typeface="Ubuntu"/>
                <a:cs typeface="Ubuntu"/>
                <a:sym typeface="Ubuntu"/>
              </a:rPr>
              <a:t>ANN(</a:t>
            </a:r>
            <a:r>
              <a:rPr b="1" lang="en" sz="1200">
                <a:solidFill>
                  <a:srgbClr val="0000FF"/>
                </a:solidFill>
                <a:latin typeface="Ubuntu"/>
                <a:ea typeface="Ubuntu"/>
                <a:cs typeface="Ubuntu"/>
                <a:sym typeface="Ubuntu"/>
              </a:rPr>
              <a:t>q1</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9556" name="Google Shape;9556;p348"/>
          <p:cNvCxnSpPr/>
          <p:nvPr/>
        </p:nvCxnSpPr>
        <p:spPr>
          <a:xfrm>
            <a:off x="4998706" y="1605434"/>
            <a:ext cx="2771100" cy="1200"/>
          </a:xfrm>
          <a:prstGeom prst="straightConnector1">
            <a:avLst/>
          </a:prstGeom>
          <a:noFill/>
          <a:ln cap="flat" cmpd="sng" w="9525">
            <a:solidFill>
              <a:schemeClr val="dk1"/>
            </a:solidFill>
            <a:prstDash val="solid"/>
            <a:round/>
            <a:headEnd len="med" w="med" type="stealth"/>
            <a:tailEnd len="med" w="med" type="stealth"/>
          </a:ln>
        </p:spPr>
      </p:cxnSp>
      <p:sp>
        <p:nvSpPr>
          <p:cNvPr id="9557" name="Google Shape;9557;p348"/>
          <p:cNvSpPr txBox="1"/>
          <p:nvPr/>
        </p:nvSpPr>
        <p:spPr>
          <a:xfrm>
            <a:off x="7517124" y="1319854"/>
            <a:ext cx="877500" cy="2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Ubuntu"/>
                <a:ea typeface="Ubuntu"/>
                <a:cs typeface="Ubuntu"/>
                <a:sym typeface="Ubuntu"/>
              </a:rPr>
              <a:t>~4x speedup!</a:t>
            </a:r>
            <a:endParaRPr b="1" sz="800">
              <a:solidFill>
                <a:schemeClr val="dk1"/>
              </a:solidFill>
              <a:latin typeface="Ubuntu"/>
              <a:ea typeface="Ubuntu"/>
              <a:cs typeface="Ubuntu"/>
              <a:sym typeface="Ubuntu"/>
            </a:endParaRPr>
          </a:p>
        </p:txBody>
      </p:sp>
      <p:sp>
        <p:nvSpPr>
          <p:cNvPr id="9558" name="Google Shape;9558;p348"/>
          <p:cNvSpPr txBox="1"/>
          <p:nvPr/>
        </p:nvSpPr>
        <p:spPr>
          <a:xfrm>
            <a:off x="-5" y="119769"/>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p:txBody>
      </p:sp>
      <p:grpSp>
        <p:nvGrpSpPr>
          <p:cNvPr id="9559" name="Google Shape;9559;p348"/>
          <p:cNvGrpSpPr/>
          <p:nvPr/>
        </p:nvGrpSpPr>
        <p:grpSpPr>
          <a:xfrm>
            <a:off x="-137190" y="4472688"/>
            <a:ext cx="2237123" cy="454500"/>
            <a:chOff x="-101859" y="798575"/>
            <a:chExt cx="2247687" cy="454500"/>
          </a:xfrm>
        </p:grpSpPr>
        <p:sp>
          <p:nvSpPr>
            <p:cNvPr id="9560" name="Google Shape;9560;p348"/>
            <p:cNvSpPr txBox="1"/>
            <p:nvPr/>
          </p:nvSpPr>
          <p:spPr>
            <a:xfrm>
              <a:off x="-101859" y="798575"/>
              <a:ext cx="1455600" cy="45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solidFill>
                    <a:schemeClr val="dk1"/>
                  </a:solidFill>
                  <a:latin typeface="Ubuntu"/>
                  <a:ea typeface="Ubuntu"/>
                  <a:cs typeface="Ubuntu"/>
                  <a:sym typeface="Ubuntu"/>
                </a:rPr>
                <a:t>Adopted by </a:t>
              </a:r>
              <a:endParaRPr i="1">
                <a:solidFill>
                  <a:schemeClr val="lt1"/>
                </a:solidFill>
                <a:latin typeface="Ubuntu"/>
                <a:ea typeface="Ubuntu"/>
                <a:cs typeface="Ubuntu"/>
                <a:sym typeface="Ubuntu"/>
              </a:endParaRPr>
            </a:p>
          </p:txBody>
        </p:sp>
        <p:pic>
          <p:nvPicPr>
            <p:cNvPr id="9561" name="Google Shape;9561;p348"/>
            <p:cNvPicPr preferRelativeResize="0"/>
            <p:nvPr/>
          </p:nvPicPr>
          <p:blipFill>
            <a:blip r:embed="rId4">
              <a:alphaModFix/>
            </a:blip>
            <a:stretch>
              <a:fillRect/>
            </a:stretch>
          </p:blipFill>
          <p:spPr>
            <a:xfrm>
              <a:off x="1124354" y="874551"/>
              <a:ext cx="1021475" cy="345553"/>
            </a:xfrm>
            <a:prstGeom prst="rect">
              <a:avLst/>
            </a:prstGeom>
            <a:noFill/>
            <a:ln>
              <a:noFill/>
            </a:ln>
          </p:spPr>
        </p:pic>
      </p:grpSp>
      <p:sp>
        <p:nvSpPr>
          <p:cNvPr id="9562" name="Google Shape;9562;p348"/>
          <p:cNvSpPr txBox="1"/>
          <p:nvPr/>
        </p:nvSpPr>
        <p:spPr>
          <a:xfrm>
            <a:off x="0" y="877694"/>
            <a:ext cx="9144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Ubuntu"/>
                <a:ea typeface="Ubuntu"/>
                <a:cs typeface="Ubuntu"/>
                <a:sym typeface="Ubuntu"/>
              </a:rPr>
              <a:t>Predict the recall</a:t>
            </a:r>
            <a:r>
              <a:rPr lang="en" sz="1800">
                <a:solidFill>
                  <a:schemeClr val="dk1"/>
                </a:solidFill>
                <a:latin typeface="Ubuntu"/>
                <a:ea typeface="Ubuntu"/>
                <a:cs typeface="Ubuntu"/>
                <a:sym typeface="Ubuntu"/>
              </a:rPr>
              <a:t> of a query any time during the search</a:t>
            </a:r>
            <a:endParaRPr/>
          </a:p>
        </p:txBody>
      </p:sp>
      <p:sp>
        <p:nvSpPr>
          <p:cNvPr id="9563" name="Google Shape;9563;p348"/>
          <p:cNvSpPr/>
          <p:nvPr/>
        </p:nvSpPr>
        <p:spPr>
          <a:xfrm>
            <a:off x="6210935" y="3445044"/>
            <a:ext cx="12393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64" name="Google Shape;9564;p348"/>
          <p:cNvSpPr/>
          <p:nvPr/>
        </p:nvSpPr>
        <p:spPr>
          <a:xfrm>
            <a:off x="2431184" y="4147875"/>
            <a:ext cx="3105300" cy="454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Generalizable to different indexes!</a:t>
            </a:r>
            <a:endParaRPr>
              <a:latin typeface="Ubuntu"/>
              <a:ea typeface="Ubuntu"/>
              <a:cs typeface="Ubuntu"/>
              <a:sym typeface="Ubuntu"/>
            </a:endParaRPr>
          </a:p>
          <a:p>
            <a:pPr indent="0" lvl="0" marL="0" rtl="0" algn="ctr">
              <a:spcBef>
                <a:spcPts val="0"/>
              </a:spcBef>
              <a:spcAft>
                <a:spcPts val="0"/>
              </a:spcAft>
              <a:buNone/>
            </a:pPr>
            <a:r>
              <a:rPr lang="en">
                <a:latin typeface="Ubuntu"/>
                <a:ea typeface="Ubuntu"/>
                <a:cs typeface="Ubuntu"/>
                <a:sym typeface="Ubuntu"/>
              </a:rPr>
              <a:t>Heuristics instead of tuning!</a:t>
            </a:r>
            <a:endParaRPr>
              <a:latin typeface="Ubuntu"/>
              <a:ea typeface="Ubuntu"/>
              <a:cs typeface="Ubuntu"/>
              <a:sym typeface="Ubuntu"/>
            </a:endParaRPr>
          </a:p>
        </p:txBody>
      </p:sp>
      <p:sp>
        <p:nvSpPr>
          <p:cNvPr id="9565" name="Google Shape;9565;p348"/>
          <p:cNvSpPr/>
          <p:nvPr/>
        </p:nvSpPr>
        <p:spPr>
          <a:xfrm>
            <a:off x="2428709" y="4652025"/>
            <a:ext cx="3105300" cy="4545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latin typeface="Ubuntu"/>
                <a:ea typeface="Ubuntu"/>
                <a:cs typeface="Ubuntu"/>
                <a:sym typeface="Ubuntu"/>
              </a:rPr>
              <a:t>Optimization for the amount of training samples</a:t>
            </a:r>
            <a:endParaRPr>
              <a:latin typeface="Ubuntu"/>
              <a:ea typeface="Ubuntu"/>
              <a:cs typeface="Ubuntu"/>
              <a:sym typeface="Ubuntu"/>
            </a:endParaRPr>
          </a:p>
        </p:txBody>
      </p:sp>
    </p:spTree>
  </p:cSld>
  <p:clrMapOvr>
    <a:masterClrMapping/>
  </p:clrMapOvr>
</p:sld>
</file>

<file path=ppt/slides/slide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9" name="Shape 9569"/>
        <p:cNvGrpSpPr/>
        <p:nvPr/>
      </p:nvGrpSpPr>
      <p:grpSpPr>
        <a:xfrm>
          <a:off x="0" y="0"/>
          <a:ext cx="0" cy="0"/>
          <a:chOff x="0" y="0"/>
          <a:chExt cx="0" cy="0"/>
        </a:xfrm>
      </p:grpSpPr>
      <p:pic>
        <p:nvPicPr>
          <p:cNvPr id="9570" name="Google Shape;9570;p349"/>
          <p:cNvPicPr preferRelativeResize="0"/>
          <p:nvPr/>
        </p:nvPicPr>
        <p:blipFill>
          <a:blip r:embed="rId3">
            <a:alphaModFix/>
          </a:blip>
          <a:stretch>
            <a:fillRect/>
          </a:stretch>
        </p:blipFill>
        <p:spPr>
          <a:xfrm>
            <a:off x="3620700" y="1413625"/>
            <a:ext cx="4916622" cy="1968475"/>
          </a:xfrm>
          <a:prstGeom prst="rect">
            <a:avLst/>
          </a:prstGeom>
          <a:noFill/>
          <a:ln>
            <a:noFill/>
          </a:ln>
        </p:spPr>
      </p:pic>
      <p:sp>
        <p:nvSpPr>
          <p:cNvPr id="9571" name="Google Shape;9571;p3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DARTH (HNSW &amp; IVF) </a:t>
            </a:r>
            <a:endParaRPr>
              <a:latin typeface="Ubuntu"/>
              <a:ea typeface="Ubuntu"/>
              <a:cs typeface="Ubuntu"/>
              <a:sym typeface="Ubuntu"/>
            </a:endParaRPr>
          </a:p>
        </p:txBody>
      </p:sp>
      <p:sp>
        <p:nvSpPr>
          <p:cNvPr id="9572" name="Google Shape;9572;p349"/>
          <p:cNvSpPr txBox="1"/>
          <p:nvPr>
            <p:ph idx="12" type="sldNum"/>
          </p:nvPr>
        </p:nvSpPr>
        <p:spPr>
          <a:xfrm>
            <a:off x="8613336" y="4800254"/>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573" name="Google Shape;9573;p349"/>
          <p:cNvGraphicFramePr/>
          <p:nvPr/>
        </p:nvGraphicFramePr>
        <p:xfrm>
          <a:off x="179280" y="1931471"/>
          <a:ext cx="3000000" cy="3000000"/>
        </p:xfrm>
        <a:graphic>
          <a:graphicData uri="http://schemas.openxmlformats.org/drawingml/2006/table">
            <a:tbl>
              <a:tblPr>
                <a:noFill/>
                <a:tableStyleId>{9FFA44F4-05DE-4323-9D07-73876B68D0FD}</a:tableStyleId>
              </a:tblPr>
              <a:tblGrid>
                <a:gridCol w="505750"/>
                <a:gridCol w="1478400"/>
              </a:tblGrid>
              <a:tr h="314125">
                <a:tc>
                  <a:txBody>
                    <a:bodyPr/>
                    <a:lstStyle/>
                    <a:p>
                      <a:pPr indent="0" lvl="0" marL="0" rtl="0" algn="ctr">
                        <a:spcBef>
                          <a:spcPts val="0"/>
                        </a:spcBef>
                        <a:spcAft>
                          <a:spcPts val="0"/>
                        </a:spcAft>
                        <a:buNone/>
                      </a:pPr>
                      <a:r>
                        <a:rPr b="1" lang="en" sz="1000">
                          <a:latin typeface="Ubuntu"/>
                          <a:ea typeface="Ubuntu"/>
                          <a:cs typeface="Ubuntu"/>
                          <a:sym typeface="Ubuntu"/>
                        </a:rPr>
                        <a:t>Type</a:t>
                      </a:r>
                      <a:endParaRPr b="1" sz="10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1000">
                          <a:latin typeface="Ubuntu"/>
                          <a:ea typeface="Ubuntu"/>
                          <a:cs typeface="Ubuntu"/>
                          <a:sym typeface="Ubuntu"/>
                        </a:rPr>
                        <a:t>Feature (</a:t>
                      </a:r>
                      <a:r>
                        <a:rPr b="1" lang="en" sz="1000">
                          <a:solidFill>
                            <a:srgbClr val="980000"/>
                          </a:solidFill>
                          <a:latin typeface="Ubuntu"/>
                          <a:ea typeface="Ubuntu"/>
                          <a:cs typeface="Ubuntu"/>
                          <a:sym typeface="Ubuntu"/>
                        </a:rPr>
                        <a:t>IVF</a:t>
                      </a:r>
                      <a:r>
                        <a:rPr b="1" lang="en" sz="1000">
                          <a:latin typeface="Ubuntu"/>
                          <a:ea typeface="Ubuntu"/>
                          <a:cs typeface="Ubuntu"/>
                          <a:sym typeface="Ubuntu"/>
                        </a:rPr>
                        <a:t>)</a:t>
                      </a:r>
                      <a:endParaRPr b="1" sz="1000">
                        <a:latin typeface="Ubuntu"/>
                        <a:ea typeface="Ubuntu"/>
                        <a:cs typeface="Ubuntu"/>
                        <a:sym typeface="Ubuntu"/>
                      </a:endParaRPr>
                    </a:p>
                  </a:txBody>
                  <a:tcPr marT="91425" marB="91425" marR="91425" marL="91425" anchor="ctr">
                    <a:solidFill>
                      <a:schemeClr val="lt2"/>
                    </a:solidFill>
                  </a:tcPr>
                </a:tc>
              </a:tr>
              <a:tr h="599700">
                <a:tc>
                  <a:txBody>
                    <a:bodyPr/>
                    <a:lstStyle/>
                    <a:p>
                      <a:pPr indent="0" lvl="0" marL="0" rtl="0" algn="ctr">
                        <a:spcBef>
                          <a:spcPts val="0"/>
                        </a:spcBef>
                        <a:spcAft>
                          <a:spcPts val="0"/>
                        </a:spcAft>
                        <a:buNone/>
                      </a:pPr>
                      <a:r>
                        <a:rPr lang="en" sz="1000">
                          <a:latin typeface="Ubuntu"/>
                          <a:ea typeface="Ubuntu"/>
                          <a:cs typeface="Ubuntu"/>
                          <a:sym typeface="Ubuntu"/>
                        </a:rPr>
                        <a:t>Index</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nstep/</a:t>
                      </a:r>
                      <a:r>
                        <a:rPr b="1" lang="en" sz="1000">
                          <a:solidFill>
                            <a:srgbClr val="980000"/>
                          </a:solidFill>
                          <a:latin typeface="Ubuntu"/>
                          <a:ea typeface="Ubuntu"/>
                          <a:cs typeface="Ubuntu"/>
                          <a:sym typeface="Ubuntu"/>
                        </a:rPr>
                        <a:t>npartition</a:t>
                      </a:r>
                      <a:endParaRPr b="1" sz="1000">
                        <a:solidFill>
                          <a:srgbClr val="980000"/>
                        </a:solidFill>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ndis</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ninserts</a:t>
                      </a:r>
                      <a:endParaRPr sz="1000">
                        <a:latin typeface="Ubuntu"/>
                        <a:ea typeface="Ubuntu"/>
                        <a:cs typeface="Ubuntu"/>
                        <a:sym typeface="Ubuntu"/>
                      </a:endParaRPr>
                    </a:p>
                  </a:txBody>
                  <a:tcPr marT="91425" marB="91425" marR="91425" marL="91425" anchor="ctr"/>
                </a:tc>
              </a:tr>
              <a:tr h="742500">
                <a:tc>
                  <a:txBody>
                    <a:bodyPr/>
                    <a:lstStyle/>
                    <a:p>
                      <a:pPr indent="0" lvl="0" marL="0" rtl="0" algn="ctr">
                        <a:spcBef>
                          <a:spcPts val="0"/>
                        </a:spcBef>
                        <a:spcAft>
                          <a:spcPts val="0"/>
                        </a:spcAft>
                        <a:buNone/>
                      </a:pPr>
                      <a:r>
                        <a:rPr lang="en" sz="1000">
                          <a:latin typeface="Ubuntu"/>
                          <a:ea typeface="Ubuntu"/>
                          <a:cs typeface="Ubuntu"/>
                          <a:sym typeface="Ubuntu"/>
                        </a:rPr>
                        <a:t>NN Dist</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firstNN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closestNN</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furthestNN</a:t>
                      </a:r>
                      <a:endParaRPr sz="1000">
                        <a:latin typeface="Ubuntu"/>
                        <a:ea typeface="Ubuntu"/>
                        <a:cs typeface="Ubuntu"/>
                        <a:sym typeface="Ubuntu"/>
                      </a:endParaRPr>
                    </a:p>
                    <a:p>
                      <a:pPr indent="0" lvl="0" marL="0" rtl="0" algn="ctr">
                        <a:spcBef>
                          <a:spcPts val="0"/>
                        </a:spcBef>
                        <a:spcAft>
                          <a:spcPts val="0"/>
                        </a:spcAft>
                        <a:buNone/>
                      </a:pPr>
                      <a:r>
                        <a:rPr b="1" lang="en" sz="1000">
                          <a:solidFill>
                            <a:srgbClr val="980000"/>
                          </a:solidFill>
                          <a:latin typeface="Ubuntu"/>
                          <a:ea typeface="Ubuntu"/>
                          <a:cs typeface="Ubuntu"/>
                          <a:sym typeface="Ubuntu"/>
                        </a:rPr>
                        <a:t>currPartitionDist</a:t>
                      </a:r>
                      <a:endParaRPr b="1" sz="1000">
                        <a:solidFill>
                          <a:srgbClr val="980000"/>
                        </a:solidFill>
                        <a:latin typeface="Ubuntu"/>
                        <a:ea typeface="Ubuntu"/>
                        <a:cs typeface="Ubuntu"/>
                        <a:sym typeface="Ubuntu"/>
                      </a:endParaRPr>
                    </a:p>
                  </a:txBody>
                  <a:tcPr marT="91425" marB="91425" marR="91425" marL="91425" anchor="ctr"/>
                </a:tc>
              </a:tr>
              <a:tr h="456925">
                <a:tc>
                  <a:txBody>
                    <a:bodyPr/>
                    <a:lstStyle/>
                    <a:p>
                      <a:pPr indent="0" lvl="0" marL="0" rtl="0" algn="ctr">
                        <a:spcBef>
                          <a:spcPts val="0"/>
                        </a:spcBef>
                        <a:spcAft>
                          <a:spcPts val="0"/>
                        </a:spcAft>
                        <a:buNone/>
                      </a:pPr>
                      <a:r>
                        <a:rPr lang="en" sz="1000">
                          <a:latin typeface="Ubuntu"/>
                          <a:ea typeface="Ubuntu"/>
                          <a:cs typeface="Ubuntu"/>
                          <a:sym typeface="Ubuntu"/>
                        </a:rPr>
                        <a:t>NN Stats</a:t>
                      </a:r>
                      <a:endParaRPr sz="10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1000">
                          <a:latin typeface="Ubuntu"/>
                          <a:ea typeface="Ubuntu"/>
                          <a:cs typeface="Ubuntu"/>
                          <a:sym typeface="Ubuntu"/>
                        </a:rPr>
                        <a:t>Avg, var </a:t>
                      </a:r>
                      <a:endParaRPr sz="1000">
                        <a:latin typeface="Ubuntu"/>
                        <a:ea typeface="Ubuntu"/>
                        <a:cs typeface="Ubuntu"/>
                        <a:sym typeface="Ubuntu"/>
                      </a:endParaRPr>
                    </a:p>
                    <a:p>
                      <a:pPr indent="0" lvl="0" marL="0" rtl="0" algn="ctr">
                        <a:spcBef>
                          <a:spcPts val="0"/>
                        </a:spcBef>
                        <a:spcAft>
                          <a:spcPts val="0"/>
                        </a:spcAft>
                        <a:buNone/>
                      </a:pPr>
                      <a:r>
                        <a:rPr lang="en" sz="1000">
                          <a:latin typeface="Ubuntu"/>
                          <a:ea typeface="Ubuntu"/>
                          <a:cs typeface="Ubuntu"/>
                          <a:sym typeface="Ubuntu"/>
                        </a:rPr>
                        <a:t>Med, perc25 perc75</a:t>
                      </a:r>
                      <a:endParaRPr sz="1000">
                        <a:latin typeface="Ubuntu"/>
                        <a:ea typeface="Ubuntu"/>
                        <a:cs typeface="Ubuntu"/>
                        <a:sym typeface="Ubuntu"/>
                      </a:endParaRPr>
                    </a:p>
                  </a:txBody>
                  <a:tcPr marT="91425" marB="91425" marR="91425" marL="91425" anchor="ctr"/>
                </a:tc>
              </a:tr>
            </a:tbl>
          </a:graphicData>
        </a:graphic>
      </p:graphicFrame>
      <p:sp>
        <p:nvSpPr>
          <p:cNvPr id="9574" name="Google Shape;9574;p349"/>
          <p:cNvSpPr/>
          <p:nvPr/>
        </p:nvSpPr>
        <p:spPr>
          <a:xfrm>
            <a:off x="3391349" y="3297906"/>
            <a:ext cx="27741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GBDT Recall Predictor</a:t>
            </a:r>
            <a:endParaRPr b="1">
              <a:latin typeface="Ubuntu"/>
              <a:ea typeface="Ubuntu"/>
              <a:cs typeface="Ubuntu"/>
              <a:sym typeface="Ubuntu"/>
            </a:endParaRPr>
          </a:p>
          <a:p>
            <a:pPr indent="0" lvl="0" marL="0" rtl="0" algn="ctr">
              <a:spcBef>
                <a:spcPts val="0"/>
              </a:spcBef>
              <a:spcAft>
                <a:spcPts val="0"/>
              </a:spcAft>
              <a:buClr>
                <a:schemeClr val="dk1"/>
              </a:buClr>
              <a:buSzPts val="1100"/>
              <a:buFont typeface="Arial"/>
              <a:buNone/>
            </a:pPr>
            <a:r>
              <a:rPr lang="en" sz="1100">
                <a:latin typeface="Ubuntu"/>
                <a:ea typeface="Ubuntu"/>
                <a:cs typeface="Ubuntu"/>
                <a:sym typeface="Ubuntu"/>
              </a:rPr>
              <a:t>Trained in seconds for 100Ms samples</a:t>
            </a:r>
            <a:endParaRPr sz="1100">
              <a:latin typeface="Ubuntu"/>
              <a:ea typeface="Ubuntu"/>
              <a:cs typeface="Ubuntu"/>
              <a:sym typeface="Ubuntu"/>
            </a:endParaRPr>
          </a:p>
          <a:p>
            <a:pPr indent="0" lvl="0" marL="0" rtl="0" algn="ctr">
              <a:spcBef>
                <a:spcPts val="0"/>
              </a:spcBef>
              <a:spcAft>
                <a:spcPts val="0"/>
              </a:spcAft>
              <a:buNone/>
            </a:pPr>
            <a:r>
              <a:rPr lang="en" sz="1100">
                <a:latin typeface="Ubuntu"/>
                <a:ea typeface="Ubuntu"/>
                <a:cs typeface="Ubuntu"/>
                <a:sym typeface="Ubuntu"/>
              </a:rPr>
              <a:t>Inference in 0.03ms</a:t>
            </a:r>
            <a:endParaRPr sz="1100">
              <a:latin typeface="Ubuntu"/>
              <a:ea typeface="Ubuntu"/>
              <a:cs typeface="Ubuntu"/>
              <a:sym typeface="Ubuntu"/>
            </a:endParaRPr>
          </a:p>
        </p:txBody>
      </p:sp>
      <p:sp>
        <p:nvSpPr>
          <p:cNvPr id="9575" name="Google Shape;9575;p349"/>
          <p:cNvSpPr/>
          <p:nvPr/>
        </p:nvSpPr>
        <p:spPr>
          <a:xfrm>
            <a:off x="7498124" y="3441206"/>
            <a:ext cx="1455600" cy="278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Current Recall</a:t>
            </a:r>
            <a:endParaRPr>
              <a:latin typeface="Ubuntu"/>
              <a:ea typeface="Ubuntu"/>
              <a:cs typeface="Ubuntu"/>
              <a:sym typeface="Ubuntu"/>
            </a:endParaRPr>
          </a:p>
        </p:txBody>
      </p:sp>
      <p:sp>
        <p:nvSpPr>
          <p:cNvPr id="9576" name="Google Shape;9576;p349"/>
          <p:cNvSpPr txBox="1"/>
          <p:nvPr/>
        </p:nvSpPr>
        <p:spPr>
          <a:xfrm>
            <a:off x="179274" y="1758375"/>
            <a:ext cx="1984200" cy="17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900">
                <a:solidFill>
                  <a:schemeClr val="dk2"/>
                </a:solidFill>
                <a:latin typeface="Ubuntu"/>
                <a:ea typeface="Ubuntu"/>
                <a:cs typeface="Ubuntu"/>
                <a:sym typeface="Ubuntu"/>
              </a:rPr>
              <a:t>many samples per query</a:t>
            </a:r>
            <a:endParaRPr i="1" sz="900">
              <a:solidFill>
                <a:schemeClr val="dk2"/>
              </a:solidFill>
              <a:latin typeface="Ubuntu"/>
              <a:ea typeface="Ubuntu"/>
              <a:cs typeface="Ubuntu"/>
              <a:sym typeface="Ubuntu"/>
            </a:endParaRPr>
          </a:p>
        </p:txBody>
      </p:sp>
      <p:sp>
        <p:nvSpPr>
          <p:cNvPr id="9577" name="Google Shape;9577;p349"/>
          <p:cNvSpPr/>
          <p:nvPr/>
        </p:nvSpPr>
        <p:spPr>
          <a:xfrm>
            <a:off x="4510980" y="2022687"/>
            <a:ext cx="91500" cy="91500"/>
          </a:xfrm>
          <a:prstGeom prst="ellipse">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78" name="Google Shape;9578;p349"/>
          <p:cNvSpPr txBox="1"/>
          <p:nvPr/>
        </p:nvSpPr>
        <p:spPr>
          <a:xfrm>
            <a:off x="4872052" y="1910692"/>
            <a:ext cx="20610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E9E9E"/>
                </a:solidFill>
                <a:latin typeface="Ubuntu"/>
                <a:ea typeface="Ubuntu"/>
                <a:cs typeface="Ubuntu"/>
                <a:sym typeface="Ubuntu"/>
              </a:rPr>
              <a:t>[input] → predictor → 0.63</a:t>
            </a:r>
            <a:endParaRPr b="1" sz="800">
              <a:solidFill>
                <a:srgbClr val="9E9E9E"/>
              </a:solidFill>
              <a:latin typeface="Ubuntu"/>
              <a:ea typeface="Ubuntu"/>
              <a:cs typeface="Ubuntu"/>
              <a:sym typeface="Ubuntu"/>
            </a:endParaRPr>
          </a:p>
        </p:txBody>
      </p:sp>
      <p:cxnSp>
        <p:nvCxnSpPr>
          <p:cNvPr id="9579" name="Google Shape;9579;p349"/>
          <p:cNvCxnSpPr>
            <a:stCxn id="9577" idx="6"/>
          </p:cNvCxnSpPr>
          <p:nvPr/>
        </p:nvCxnSpPr>
        <p:spPr>
          <a:xfrm>
            <a:off x="4602480" y="2068437"/>
            <a:ext cx="376500" cy="0"/>
          </a:xfrm>
          <a:prstGeom prst="straightConnector1">
            <a:avLst/>
          </a:prstGeom>
          <a:noFill/>
          <a:ln cap="flat" cmpd="sng" w="19050">
            <a:solidFill>
              <a:srgbClr val="9E9E9E"/>
            </a:solidFill>
            <a:prstDash val="dot"/>
            <a:round/>
            <a:headEnd len="med" w="med" type="none"/>
            <a:tailEnd len="med" w="med" type="none"/>
          </a:ln>
        </p:spPr>
      </p:cxnSp>
      <p:sp>
        <p:nvSpPr>
          <p:cNvPr id="9580" name="Google Shape;9580;p349"/>
          <p:cNvSpPr/>
          <p:nvPr/>
        </p:nvSpPr>
        <p:spPr>
          <a:xfrm>
            <a:off x="5008344" y="1798350"/>
            <a:ext cx="91500" cy="915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81" name="Google Shape;9581;p349"/>
          <p:cNvSpPr txBox="1"/>
          <p:nvPr/>
        </p:nvSpPr>
        <p:spPr>
          <a:xfrm>
            <a:off x="5501717" y="1685188"/>
            <a:ext cx="32829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Ubuntu"/>
                <a:ea typeface="Ubuntu"/>
                <a:cs typeface="Ubuntu"/>
                <a:sym typeface="Ubuntu"/>
              </a:rPr>
              <a:t>[input] → predictor → 0.82: </a:t>
            </a:r>
            <a:r>
              <a:rPr lang="en" sz="800">
                <a:solidFill>
                  <a:schemeClr val="dk1"/>
                </a:solidFill>
                <a:latin typeface="Ubuntu"/>
                <a:ea typeface="Ubuntu"/>
                <a:cs typeface="Ubuntu"/>
                <a:sym typeface="Ubuntu"/>
              </a:rPr>
              <a:t>Early termination!</a:t>
            </a:r>
            <a:endParaRPr sz="800">
              <a:solidFill>
                <a:schemeClr val="dk1"/>
              </a:solidFill>
              <a:latin typeface="Ubuntu"/>
              <a:ea typeface="Ubuntu"/>
              <a:cs typeface="Ubuntu"/>
              <a:sym typeface="Ubuntu"/>
            </a:endParaRPr>
          </a:p>
        </p:txBody>
      </p:sp>
      <p:cxnSp>
        <p:nvCxnSpPr>
          <p:cNvPr id="9582" name="Google Shape;9582;p349"/>
          <p:cNvCxnSpPr>
            <a:stCxn id="9580" idx="6"/>
          </p:cNvCxnSpPr>
          <p:nvPr/>
        </p:nvCxnSpPr>
        <p:spPr>
          <a:xfrm>
            <a:off x="5099844" y="1844100"/>
            <a:ext cx="504900" cy="2700"/>
          </a:xfrm>
          <a:prstGeom prst="straightConnector1">
            <a:avLst/>
          </a:prstGeom>
          <a:noFill/>
          <a:ln cap="flat" cmpd="sng" w="19050">
            <a:solidFill>
              <a:schemeClr val="dk1"/>
            </a:solidFill>
            <a:prstDash val="dot"/>
            <a:round/>
            <a:headEnd len="med" w="med" type="none"/>
            <a:tailEnd len="med" w="med" type="none"/>
          </a:ln>
        </p:spPr>
      </p:cxnSp>
      <p:cxnSp>
        <p:nvCxnSpPr>
          <p:cNvPr id="9583" name="Google Shape;9583;p349"/>
          <p:cNvCxnSpPr>
            <a:stCxn id="9584" idx="6"/>
            <a:endCxn id="9577" idx="4"/>
          </p:cNvCxnSpPr>
          <p:nvPr/>
        </p:nvCxnSpPr>
        <p:spPr>
          <a:xfrm flipH="1" rot="10800000">
            <a:off x="4419146" y="2114204"/>
            <a:ext cx="137700" cy="382800"/>
          </a:xfrm>
          <a:prstGeom prst="curvedConnector2">
            <a:avLst/>
          </a:prstGeom>
          <a:noFill/>
          <a:ln cap="flat" cmpd="sng" w="9525">
            <a:solidFill>
              <a:srgbClr val="9E9E9E"/>
            </a:solidFill>
            <a:prstDash val="dash"/>
            <a:round/>
            <a:headEnd len="med" w="med" type="none"/>
            <a:tailEnd len="med" w="med" type="stealth"/>
          </a:ln>
        </p:spPr>
      </p:cxnSp>
      <p:cxnSp>
        <p:nvCxnSpPr>
          <p:cNvPr id="9585" name="Google Shape;9585;p349"/>
          <p:cNvCxnSpPr>
            <a:stCxn id="9577" idx="0"/>
            <a:endCxn id="9580" idx="0"/>
          </p:cNvCxnSpPr>
          <p:nvPr/>
        </p:nvCxnSpPr>
        <p:spPr>
          <a:xfrm rot="-5400000">
            <a:off x="4693230" y="1661787"/>
            <a:ext cx="224400" cy="497400"/>
          </a:xfrm>
          <a:prstGeom prst="curvedConnector3">
            <a:avLst>
              <a:gd fmla="val 179105" name="adj1"/>
            </a:avLst>
          </a:prstGeom>
          <a:noFill/>
          <a:ln cap="flat" cmpd="sng" w="9525">
            <a:solidFill>
              <a:srgbClr val="9E9E9E"/>
            </a:solidFill>
            <a:prstDash val="dash"/>
            <a:round/>
            <a:headEnd len="med" w="med" type="none"/>
            <a:tailEnd len="med" w="med" type="stealth"/>
          </a:ln>
        </p:spPr>
      </p:cxnSp>
      <p:sp>
        <p:nvSpPr>
          <p:cNvPr id="9586" name="Google Shape;9586;p349"/>
          <p:cNvSpPr/>
          <p:nvPr/>
        </p:nvSpPr>
        <p:spPr>
          <a:xfrm>
            <a:off x="2212365" y="3445069"/>
            <a:ext cx="11505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84" name="Google Shape;9584;p349"/>
          <p:cNvSpPr/>
          <p:nvPr/>
        </p:nvSpPr>
        <p:spPr>
          <a:xfrm>
            <a:off x="4327646" y="2451254"/>
            <a:ext cx="91500" cy="91500"/>
          </a:xfrm>
          <a:prstGeom prst="ellipse">
            <a:avLst/>
          </a:prstGeom>
          <a:solidFill>
            <a:srgbClr val="9E9E9E"/>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87" name="Google Shape;9587;p349"/>
          <p:cNvSpPr txBox="1"/>
          <p:nvPr/>
        </p:nvSpPr>
        <p:spPr>
          <a:xfrm>
            <a:off x="4905261" y="2341141"/>
            <a:ext cx="15501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E9E9E"/>
                </a:solidFill>
                <a:latin typeface="Ubuntu"/>
                <a:ea typeface="Ubuntu"/>
                <a:cs typeface="Ubuntu"/>
                <a:sym typeface="Ubuntu"/>
              </a:rPr>
              <a:t>[input] → predictor → 0.26</a:t>
            </a:r>
            <a:endParaRPr b="1" sz="800">
              <a:solidFill>
                <a:srgbClr val="9E9E9E"/>
              </a:solidFill>
              <a:latin typeface="Ubuntu"/>
              <a:ea typeface="Ubuntu"/>
              <a:cs typeface="Ubuntu"/>
              <a:sym typeface="Ubuntu"/>
            </a:endParaRPr>
          </a:p>
        </p:txBody>
      </p:sp>
      <p:cxnSp>
        <p:nvCxnSpPr>
          <p:cNvPr id="9588" name="Google Shape;9588;p349"/>
          <p:cNvCxnSpPr>
            <a:stCxn id="9584" idx="6"/>
          </p:cNvCxnSpPr>
          <p:nvPr/>
        </p:nvCxnSpPr>
        <p:spPr>
          <a:xfrm>
            <a:off x="4419146" y="2497004"/>
            <a:ext cx="583500" cy="2100"/>
          </a:xfrm>
          <a:prstGeom prst="straightConnector1">
            <a:avLst/>
          </a:prstGeom>
          <a:noFill/>
          <a:ln cap="flat" cmpd="sng" w="19050">
            <a:solidFill>
              <a:srgbClr val="9E9E9E"/>
            </a:solidFill>
            <a:prstDash val="dot"/>
            <a:round/>
            <a:headEnd len="med" w="med" type="none"/>
            <a:tailEnd len="med" w="med" type="none"/>
          </a:ln>
        </p:spPr>
      </p:cxnSp>
      <p:sp>
        <p:nvSpPr>
          <p:cNvPr id="9589" name="Google Shape;9589;p349"/>
          <p:cNvSpPr/>
          <p:nvPr/>
        </p:nvSpPr>
        <p:spPr>
          <a:xfrm>
            <a:off x="4189575" y="1344056"/>
            <a:ext cx="1414800" cy="21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Ubuntu"/>
                <a:ea typeface="Ubuntu"/>
                <a:cs typeface="Ubuntu"/>
                <a:sym typeface="Ubuntu"/>
              </a:rPr>
              <a:t>ANN(</a:t>
            </a:r>
            <a:r>
              <a:rPr b="1" lang="en" sz="1200">
                <a:solidFill>
                  <a:srgbClr val="0000FF"/>
                </a:solidFill>
                <a:latin typeface="Ubuntu"/>
                <a:ea typeface="Ubuntu"/>
                <a:cs typeface="Ubuntu"/>
                <a:sym typeface="Ubuntu"/>
              </a:rPr>
              <a:t>q1</a:t>
            </a:r>
            <a:r>
              <a:rPr b="1" lang="en" sz="1200">
                <a:latin typeface="Ubuntu"/>
                <a:ea typeface="Ubuntu"/>
                <a:cs typeface="Ubuntu"/>
                <a:sym typeface="Ubuntu"/>
              </a:rPr>
              <a:t>, k, 0.80)</a:t>
            </a:r>
            <a:endParaRPr b="1" sz="1200">
              <a:latin typeface="Ubuntu"/>
              <a:ea typeface="Ubuntu"/>
              <a:cs typeface="Ubuntu"/>
              <a:sym typeface="Ubuntu"/>
            </a:endParaRPr>
          </a:p>
        </p:txBody>
      </p:sp>
      <p:cxnSp>
        <p:nvCxnSpPr>
          <p:cNvPr id="9590" name="Google Shape;9590;p349"/>
          <p:cNvCxnSpPr/>
          <p:nvPr/>
        </p:nvCxnSpPr>
        <p:spPr>
          <a:xfrm>
            <a:off x="4998706" y="1605434"/>
            <a:ext cx="2771100" cy="1200"/>
          </a:xfrm>
          <a:prstGeom prst="straightConnector1">
            <a:avLst/>
          </a:prstGeom>
          <a:noFill/>
          <a:ln cap="flat" cmpd="sng" w="9525">
            <a:solidFill>
              <a:schemeClr val="dk1"/>
            </a:solidFill>
            <a:prstDash val="solid"/>
            <a:round/>
            <a:headEnd len="med" w="med" type="stealth"/>
            <a:tailEnd len="med" w="med" type="stealth"/>
          </a:ln>
        </p:spPr>
      </p:cxnSp>
      <p:sp>
        <p:nvSpPr>
          <p:cNvPr id="9591" name="Google Shape;9591;p349"/>
          <p:cNvSpPr txBox="1"/>
          <p:nvPr/>
        </p:nvSpPr>
        <p:spPr>
          <a:xfrm>
            <a:off x="7517124" y="1319854"/>
            <a:ext cx="877500" cy="2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chemeClr val="dk1"/>
                </a:solidFill>
                <a:latin typeface="Ubuntu"/>
                <a:ea typeface="Ubuntu"/>
                <a:cs typeface="Ubuntu"/>
                <a:sym typeface="Ubuntu"/>
              </a:rPr>
              <a:t>~4x speedup!</a:t>
            </a:r>
            <a:endParaRPr b="1" sz="800">
              <a:solidFill>
                <a:schemeClr val="dk1"/>
              </a:solidFill>
              <a:latin typeface="Ubuntu"/>
              <a:ea typeface="Ubuntu"/>
              <a:cs typeface="Ubuntu"/>
              <a:sym typeface="Ubuntu"/>
            </a:endParaRPr>
          </a:p>
        </p:txBody>
      </p:sp>
      <p:sp>
        <p:nvSpPr>
          <p:cNvPr id="9592" name="Google Shape;9592;p349"/>
          <p:cNvSpPr txBox="1"/>
          <p:nvPr/>
        </p:nvSpPr>
        <p:spPr>
          <a:xfrm>
            <a:off x="-5" y="119769"/>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p:txBody>
      </p:sp>
      <p:grpSp>
        <p:nvGrpSpPr>
          <p:cNvPr id="9593" name="Google Shape;9593;p349"/>
          <p:cNvGrpSpPr/>
          <p:nvPr/>
        </p:nvGrpSpPr>
        <p:grpSpPr>
          <a:xfrm>
            <a:off x="-137190" y="4472688"/>
            <a:ext cx="2237123" cy="454500"/>
            <a:chOff x="-101859" y="798575"/>
            <a:chExt cx="2247687" cy="454500"/>
          </a:xfrm>
        </p:grpSpPr>
        <p:sp>
          <p:nvSpPr>
            <p:cNvPr id="9594" name="Google Shape;9594;p349"/>
            <p:cNvSpPr txBox="1"/>
            <p:nvPr/>
          </p:nvSpPr>
          <p:spPr>
            <a:xfrm>
              <a:off x="-101859" y="798575"/>
              <a:ext cx="1455600" cy="45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solidFill>
                    <a:schemeClr val="dk1"/>
                  </a:solidFill>
                  <a:latin typeface="Ubuntu"/>
                  <a:ea typeface="Ubuntu"/>
                  <a:cs typeface="Ubuntu"/>
                  <a:sym typeface="Ubuntu"/>
                </a:rPr>
                <a:t>Adopted by </a:t>
              </a:r>
              <a:endParaRPr i="1">
                <a:solidFill>
                  <a:schemeClr val="lt1"/>
                </a:solidFill>
                <a:latin typeface="Ubuntu"/>
                <a:ea typeface="Ubuntu"/>
                <a:cs typeface="Ubuntu"/>
                <a:sym typeface="Ubuntu"/>
              </a:endParaRPr>
            </a:p>
          </p:txBody>
        </p:sp>
        <p:pic>
          <p:nvPicPr>
            <p:cNvPr id="9595" name="Google Shape;9595;p349"/>
            <p:cNvPicPr preferRelativeResize="0"/>
            <p:nvPr/>
          </p:nvPicPr>
          <p:blipFill>
            <a:blip r:embed="rId4">
              <a:alphaModFix/>
            </a:blip>
            <a:stretch>
              <a:fillRect/>
            </a:stretch>
          </p:blipFill>
          <p:spPr>
            <a:xfrm>
              <a:off x="1124354" y="874551"/>
              <a:ext cx="1021475" cy="345553"/>
            </a:xfrm>
            <a:prstGeom prst="rect">
              <a:avLst/>
            </a:prstGeom>
            <a:noFill/>
            <a:ln>
              <a:noFill/>
            </a:ln>
          </p:spPr>
        </p:pic>
      </p:grpSp>
      <p:sp>
        <p:nvSpPr>
          <p:cNvPr id="9596" name="Google Shape;9596;p349"/>
          <p:cNvSpPr/>
          <p:nvPr/>
        </p:nvSpPr>
        <p:spPr>
          <a:xfrm>
            <a:off x="6210935" y="3445044"/>
            <a:ext cx="1239300" cy="27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97" name="Google Shape;9597;p349"/>
          <p:cNvSpPr/>
          <p:nvPr/>
        </p:nvSpPr>
        <p:spPr>
          <a:xfrm>
            <a:off x="2431184" y="4147875"/>
            <a:ext cx="3105300" cy="454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Generalizable to different indexes!</a:t>
            </a:r>
            <a:endParaRPr>
              <a:latin typeface="Ubuntu"/>
              <a:ea typeface="Ubuntu"/>
              <a:cs typeface="Ubuntu"/>
              <a:sym typeface="Ubuntu"/>
            </a:endParaRPr>
          </a:p>
          <a:p>
            <a:pPr indent="0" lvl="0" marL="0" rtl="0" algn="ctr">
              <a:spcBef>
                <a:spcPts val="0"/>
              </a:spcBef>
              <a:spcAft>
                <a:spcPts val="0"/>
              </a:spcAft>
              <a:buNone/>
            </a:pPr>
            <a:r>
              <a:rPr lang="en">
                <a:latin typeface="Ubuntu"/>
                <a:ea typeface="Ubuntu"/>
                <a:cs typeface="Ubuntu"/>
                <a:sym typeface="Ubuntu"/>
              </a:rPr>
              <a:t>Heuristics instead of tuning!</a:t>
            </a:r>
            <a:endParaRPr>
              <a:latin typeface="Ubuntu"/>
              <a:ea typeface="Ubuntu"/>
              <a:cs typeface="Ubuntu"/>
              <a:sym typeface="Ubuntu"/>
            </a:endParaRPr>
          </a:p>
        </p:txBody>
      </p:sp>
      <p:sp>
        <p:nvSpPr>
          <p:cNvPr id="9598" name="Google Shape;9598;p349"/>
          <p:cNvSpPr/>
          <p:nvPr/>
        </p:nvSpPr>
        <p:spPr>
          <a:xfrm>
            <a:off x="2428709" y="4652025"/>
            <a:ext cx="3105300" cy="4545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
                <a:latin typeface="Ubuntu"/>
                <a:ea typeface="Ubuntu"/>
                <a:cs typeface="Ubuntu"/>
                <a:sym typeface="Ubuntu"/>
              </a:rPr>
              <a:t>Optimization for the amount of training samples</a:t>
            </a:r>
            <a:endParaRPr>
              <a:latin typeface="Ubuntu"/>
              <a:ea typeface="Ubuntu"/>
              <a:cs typeface="Ubuntu"/>
              <a:sym typeface="Ubuntu"/>
            </a:endParaRPr>
          </a:p>
        </p:txBody>
      </p:sp>
      <p:sp>
        <p:nvSpPr>
          <p:cNvPr id="9599" name="Google Shape;9599;p349"/>
          <p:cNvSpPr/>
          <p:nvPr/>
        </p:nvSpPr>
        <p:spPr>
          <a:xfrm>
            <a:off x="5906775" y="3994775"/>
            <a:ext cx="1732500" cy="1035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Ubuntu"/>
                <a:ea typeface="Ubuntu"/>
                <a:cs typeface="Ubuntu"/>
                <a:sym typeface="Ubuntu"/>
              </a:rPr>
              <a:t>Most methods require GroundTruths (GT) for training</a:t>
            </a:r>
            <a:endParaRPr sz="1200">
              <a:latin typeface="Ubuntu"/>
              <a:ea typeface="Ubuntu"/>
              <a:cs typeface="Ubuntu"/>
              <a:sym typeface="Ubuntu"/>
            </a:endParaRPr>
          </a:p>
          <a:p>
            <a:pPr indent="0" lvl="0" marL="0" rtl="0" algn="ctr">
              <a:spcBef>
                <a:spcPts val="0"/>
              </a:spcBef>
              <a:spcAft>
                <a:spcPts val="0"/>
              </a:spcAft>
              <a:buNone/>
            </a:pPr>
            <a:r>
              <a:t/>
            </a:r>
            <a:endParaRPr sz="1200">
              <a:latin typeface="Ubuntu"/>
              <a:ea typeface="Ubuntu"/>
              <a:cs typeface="Ubuntu"/>
              <a:sym typeface="Ubuntu"/>
            </a:endParaRPr>
          </a:p>
          <a:p>
            <a:pPr indent="0" lvl="0" marL="0" rtl="0" algn="ctr">
              <a:spcBef>
                <a:spcPts val="0"/>
              </a:spcBef>
              <a:spcAft>
                <a:spcPts val="0"/>
              </a:spcAft>
              <a:buNone/>
            </a:pPr>
            <a:r>
              <a:rPr lang="en" sz="1200">
                <a:solidFill>
                  <a:srgbClr val="C00000"/>
                </a:solidFill>
                <a:latin typeface="Ubuntu"/>
                <a:ea typeface="Ubuntu"/>
                <a:cs typeface="Ubuntu"/>
                <a:sym typeface="Ubuntu"/>
              </a:rPr>
              <a:t>GT calculation can be super fast with </a:t>
            </a:r>
            <a:r>
              <a:rPr b="1" lang="en" sz="1200">
                <a:solidFill>
                  <a:srgbClr val="C00000"/>
                </a:solidFill>
                <a:latin typeface="Ubuntu"/>
                <a:ea typeface="Ubuntu"/>
                <a:cs typeface="Ubuntu"/>
                <a:sym typeface="Ubuntu"/>
              </a:rPr>
              <a:t>DaiSy</a:t>
            </a:r>
            <a:r>
              <a:rPr lang="en" sz="1200">
                <a:solidFill>
                  <a:srgbClr val="C00000"/>
                </a:solidFill>
                <a:latin typeface="Ubuntu"/>
                <a:ea typeface="Ubuntu"/>
                <a:cs typeface="Ubuntu"/>
                <a:sym typeface="Ubuntu"/>
              </a:rPr>
              <a:t>!</a:t>
            </a:r>
            <a:endParaRPr sz="1200">
              <a:solidFill>
                <a:srgbClr val="C00000"/>
              </a:solidFill>
              <a:latin typeface="Ubuntu"/>
              <a:ea typeface="Ubuntu"/>
              <a:cs typeface="Ubuntu"/>
              <a:sym typeface="Ubuntu"/>
            </a:endParaRPr>
          </a:p>
        </p:txBody>
      </p:sp>
      <p:pic>
        <p:nvPicPr>
          <p:cNvPr id="9600" name="Google Shape;9600;p349" title="qr-code (5).png"/>
          <p:cNvPicPr preferRelativeResize="0"/>
          <p:nvPr/>
        </p:nvPicPr>
        <p:blipFill rotWithShape="1">
          <a:blip r:embed="rId5">
            <a:alphaModFix/>
          </a:blip>
          <a:srcRect b="7332" l="8254" r="7172" t="7417"/>
          <a:stretch/>
        </p:blipFill>
        <p:spPr>
          <a:xfrm>
            <a:off x="7608075" y="3870600"/>
            <a:ext cx="1150500" cy="1159775"/>
          </a:xfrm>
          <a:prstGeom prst="rect">
            <a:avLst/>
          </a:prstGeom>
          <a:noFill/>
          <a:ln>
            <a:noFill/>
          </a:ln>
        </p:spPr>
      </p:pic>
      <p:sp>
        <p:nvSpPr>
          <p:cNvPr id="9601" name="Google Shape;9601;p349"/>
          <p:cNvSpPr txBox="1"/>
          <p:nvPr/>
        </p:nvSpPr>
        <p:spPr>
          <a:xfrm>
            <a:off x="0" y="877694"/>
            <a:ext cx="9144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Ubuntu"/>
                <a:ea typeface="Ubuntu"/>
                <a:cs typeface="Ubuntu"/>
                <a:sym typeface="Ubuntu"/>
              </a:rPr>
              <a:t>Predict the recall</a:t>
            </a:r>
            <a:r>
              <a:rPr lang="en" sz="1800">
                <a:solidFill>
                  <a:schemeClr val="dk1"/>
                </a:solidFill>
                <a:latin typeface="Ubuntu"/>
                <a:ea typeface="Ubuntu"/>
                <a:cs typeface="Ubuntu"/>
                <a:sym typeface="Ubuntu"/>
              </a:rPr>
              <a:t> of a query any time during the search</a:t>
            </a:r>
            <a:endParaRPr/>
          </a:p>
        </p:txBody>
      </p:sp>
    </p:spTree>
  </p:cSld>
  <p:clrMapOvr>
    <a:masterClrMapping/>
  </p:clrMapOvr>
</p:sld>
</file>

<file path=ppt/slides/slide3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5" name="Shape 9605"/>
        <p:cNvGrpSpPr/>
        <p:nvPr/>
      </p:nvGrpSpPr>
      <p:grpSpPr>
        <a:xfrm>
          <a:off x="0" y="0"/>
          <a:ext cx="0" cy="0"/>
          <a:chOff x="0" y="0"/>
          <a:chExt cx="0" cy="0"/>
        </a:xfrm>
      </p:grpSpPr>
      <p:sp>
        <p:nvSpPr>
          <p:cNvPr id="9606" name="Google Shape;9606;p350"/>
          <p:cNvSpPr txBox="1"/>
          <p:nvPr>
            <p:ph type="title"/>
          </p:nvPr>
        </p:nvSpPr>
        <p:spPr>
          <a:xfrm>
            <a:off x="311700" y="841388"/>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list goes on!</a:t>
            </a:r>
            <a:endParaRPr/>
          </a:p>
        </p:txBody>
      </p:sp>
      <p:sp>
        <p:nvSpPr>
          <p:cNvPr id="9607" name="Google Shape;9607;p350"/>
          <p:cNvSpPr txBox="1"/>
          <p:nvPr>
            <p:ph idx="1" type="body"/>
          </p:nvPr>
        </p:nvSpPr>
        <p:spPr>
          <a:xfrm>
            <a:off x="311700" y="1441650"/>
            <a:ext cx="8520600" cy="34281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chemeClr val="dk1"/>
              </a:buClr>
              <a:buSzPts val="1800"/>
              <a:buChar char="●"/>
            </a:pPr>
            <a:r>
              <a:rPr b="1" lang="en">
                <a:solidFill>
                  <a:schemeClr val="dk1"/>
                </a:solidFill>
              </a:rPr>
              <a:t>Auncel (IVF)</a:t>
            </a:r>
            <a:r>
              <a:rPr lang="en">
                <a:solidFill>
                  <a:schemeClr val="dk1"/>
                </a:solidFill>
              </a:rPr>
              <a:t>: Estimate the recall of each IVF partition using geometric features</a:t>
            </a:r>
            <a:endParaRPr>
              <a:solidFill>
                <a:schemeClr val="dk1"/>
              </a:solidFill>
            </a:endParaRPr>
          </a:p>
          <a:p>
            <a:pPr indent="0" lvl="0" marL="457200" rtl="0" algn="l">
              <a:spcBef>
                <a:spcPts val="1200"/>
              </a:spcBef>
              <a:spcAft>
                <a:spcPts val="0"/>
              </a:spcAft>
              <a:buNone/>
            </a:pPr>
            <a:r>
              <a:t/>
            </a:r>
            <a:endParaRPr sz="1000">
              <a:solidFill>
                <a:schemeClr val="dk1"/>
              </a:solidFill>
            </a:endParaRPr>
          </a:p>
          <a:p>
            <a:pPr indent="-342900" lvl="0" marL="457200" rtl="0" algn="l">
              <a:spcBef>
                <a:spcPts val="1200"/>
              </a:spcBef>
              <a:spcAft>
                <a:spcPts val="0"/>
              </a:spcAft>
              <a:buClr>
                <a:schemeClr val="dk1"/>
              </a:buClr>
              <a:buSzPts val="1800"/>
              <a:buChar char="●"/>
            </a:pPr>
            <a:r>
              <a:rPr b="1" lang="en">
                <a:solidFill>
                  <a:schemeClr val="dk1"/>
                </a:solidFill>
              </a:rPr>
              <a:t>PCE-IVFPQ (IVF):</a:t>
            </a:r>
            <a:r>
              <a:rPr lang="en">
                <a:solidFill>
                  <a:schemeClr val="dk1"/>
                </a:solidFill>
              </a:rPr>
              <a:t> Estimate a minimum nprobe for a target recall</a:t>
            </a:r>
            <a:endParaRPr>
              <a:solidFill>
                <a:schemeClr val="dk1"/>
              </a:solidFill>
            </a:endParaRPr>
          </a:p>
          <a:p>
            <a:pPr indent="0" lvl="0" marL="457200" rtl="0" algn="l">
              <a:spcBef>
                <a:spcPts val="1200"/>
              </a:spcBef>
              <a:spcAft>
                <a:spcPts val="0"/>
              </a:spcAft>
              <a:buNone/>
            </a:pPr>
            <a:r>
              <a:t/>
            </a:r>
            <a:endParaRPr sz="992">
              <a:solidFill>
                <a:schemeClr val="dk1"/>
              </a:solidFill>
            </a:endParaRPr>
          </a:p>
          <a:p>
            <a:pPr indent="-342900" lvl="0" marL="457200" rtl="0" algn="l">
              <a:spcBef>
                <a:spcPts val="1200"/>
              </a:spcBef>
              <a:spcAft>
                <a:spcPts val="0"/>
              </a:spcAft>
              <a:buClr>
                <a:schemeClr val="dk1"/>
              </a:buClr>
              <a:buSzPts val="1800"/>
              <a:buChar char="●"/>
            </a:pPr>
            <a:r>
              <a:rPr b="1" lang="en">
                <a:solidFill>
                  <a:schemeClr val="dk1"/>
                </a:solidFill>
              </a:rPr>
              <a:t>LIRA (IVF)</a:t>
            </a:r>
            <a:r>
              <a:rPr lang="en">
                <a:solidFill>
                  <a:schemeClr val="dk1"/>
                </a:solidFill>
              </a:rPr>
              <a:t>: Predict the probability a partition contains a groundtruth</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Tunable probability threshold → target recall</a:t>
            </a:r>
            <a:endParaRPr>
              <a:solidFill>
                <a:schemeClr val="dk1"/>
              </a:solidFill>
            </a:endParaRPr>
          </a:p>
          <a:p>
            <a:pPr indent="0" lvl="0" marL="457200" rtl="0" algn="l">
              <a:spcBef>
                <a:spcPts val="1200"/>
              </a:spcBef>
              <a:spcAft>
                <a:spcPts val="0"/>
              </a:spcAft>
              <a:buNone/>
            </a:pPr>
            <a:r>
              <a:t/>
            </a:r>
            <a:endParaRPr sz="1000">
              <a:solidFill>
                <a:schemeClr val="dk1"/>
              </a:solidFill>
            </a:endParaRPr>
          </a:p>
          <a:p>
            <a:pPr indent="-342900" lvl="0" marL="457200" rtl="0" algn="l">
              <a:spcBef>
                <a:spcPts val="1200"/>
              </a:spcBef>
              <a:spcAft>
                <a:spcPts val="0"/>
              </a:spcAft>
              <a:buClr>
                <a:schemeClr val="dk1"/>
              </a:buClr>
              <a:buSzPts val="1800"/>
              <a:buChar char="●"/>
            </a:pPr>
            <a:r>
              <a:rPr b="1" lang="en">
                <a:solidFill>
                  <a:schemeClr val="dk1"/>
                </a:solidFill>
              </a:rPr>
              <a:t>PiP (HNSW) </a:t>
            </a:r>
            <a:r>
              <a:rPr lang="en">
                <a:solidFill>
                  <a:schemeClr val="dk1"/>
                </a:solidFill>
              </a:rPr>
              <a:t>&amp;</a:t>
            </a:r>
            <a:r>
              <a:rPr b="1" lang="en">
                <a:solidFill>
                  <a:schemeClr val="dk1"/>
                </a:solidFill>
              </a:rPr>
              <a:t> PatEE (IVF)</a:t>
            </a:r>
            <a:r>
              <a:rPr lang="en">
                <a:solidFill>
                  <a:schemeClr val="dk1"/>
                </a:solidFill>
              </a:rPr>
              <a:t>: Terminate based on the change rate of the identified nearest neighbors (</a:t>
            </a:r>
            <a:r>
              <a:rPr lang="en">
                <a:solidFill>
                  <a:schemeClr val="dk1"/>
                </a:solidFill>
              </a:rPr>
              <a:t>Patience)</a:t>
            </a:r>
            <a:endParaRPr>
              <a:solidFill>
                <a:schemeClr val="dk1"/>
              </a:solidFill>
            </a:endParaRPr>
          </a:p>
        </p:txBody>
      </p:sp>
      <p:sp>
        <p:nvSpPr>
          <p:cNvPr id="9608" name="Google Shape;9608;p3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609" name="Google Shape;9609;p350"/>
          <p:cNvSpPr txBox="1"/>
          <p:nvPr/>
        </p:nvSpPr>
        <p:spPr>
          <a:xfrm>
            <a:off x="0" y="72875"/>
            <a:ext cx="9144000" cy="87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Zhang et al. “Fast, Approximate Vector Queries on Very Large Unstructured Datasets” NSDI 2023</a:t>
            </a:r>
            <a:endParaRPr sz="900">
              <a:solidFill>
                <a:schemeClr val="dk2"/>
              </a:solidFill>
              <a:latin typeface="Ubuntu"/>
              <a:ea typeface="Ubuntu"/>
              <a:cs typeface="Ubuntu"/>
              <a:sym typeface="Ubuntu"/>
            </a:endParaRPr>
          </a:p>
          <a:p>
            <a:pPr indent="0" lvl="0" marL="0" rtl="0" algn="l">
              <a:spcBef>
                <a:spcPts val="0"/>
              </a:spcBef>
              <a:spcAft>
                <a:spcPts val="0"/>
              </a:spcAft>
              <a:buNone/>
            </a:pPr>
            <a:r>
              <a:rPr lang="en" sz="900">
                <a:solidFill>
                  <a:schemeClr val="dk2"/>
                </a:solidFill>
                <a:latin typeface="Ubuntu"/>
                <a:ea typeface="Ubuntu"/>
                <a:cs typeface="Ubuntu"/>
                <a:sym typeface="Ubuntu"/>
              </a:rPr>
              <a:t>Zheng et al. "Learned probing cardinality estimation for high-dimensional approximate NN search." ICDE 2023.</a:t>
            </a:r>
            <a:endParaRPr sz="900">
              <a:solidFill>
                <a:schemeClr val="dk2"/>
              </a:solidFill>
              <a:latin typeface="Ubuntu"/>
              <a:ea typeface="Ubuntu"/>
              <a:cs typeface="Ubuntu"/>
              <a:sym typeface="Ubuntu"/>
            </a:endParaRPr>
          </a:p>
          <a:p>
            <a:pPr indent="0" lvl="0" marL="0" rtl="0" algn="l">
              <a:spcBef>
                <a:spcPts val="0"/>
              </a:spcBef>
              <a:spcAft>
                <a:spcPts val="0"/>
              </a:spcAft>
              <a:buNone/>
            </a:pPr>
            <a:r>
              <a:rPr lang="en" sz="900">
                <a:solidFill>
                  <a:schemeClr val="dk2"/>
                </a:solidFill>
                <a:latin typeface="Ubuntu"/>
                <a:ea typeface="Ubuntu"/>
                <a:cs typeface="Ubuntu"/>
                <a:sym typeface="Ubuntu"/>
              </a:rPr>
              <a:t>Zeng et al. "Lira: A learning-based query-aware partition framework for large-scale ann search." WebConf 2025.</a:t>
            </a:r>
            <a:endParaRPr sz="900">
              <a:solidFill>
                <a:schemeClr val="dk2"/>
              </a:solidFill>
              <a:latin typeface="Ubuntu"/>
              <a:ea typeface="Ubuntu"/>
              <a:cs typeface="Ubuntu"/>
              <a:sym typeface="Ubuntu"/>
            </a:endParaRPr>
          </a:p>
          <a:p>
            <a:pPr indent="0" lvl="0" marL="0" rtl="0" algn="l">
              <a:spcBef>
                <a:spcPts val="0"/>
              </a:spcBef>
              <a:spcAft>
                <a:spcPts val="0"/>
              </a:spcAft>
              <a:buNone/>
            </a:pPr>
            <a:r>
              <a:rPr lang="en" sz="900">
                <a:solidFill>
                  <a:schemeClr val="dk2"/>
                </a:solidFill>
                <a:latin typeface="Ubuntu"/>
                <a:ea typeface="Ubuntu"/>
                <a:cs typeface="Ubuntu"/>
                <a:sym typeface="Ubuntu"/>
              </a:rPr>
              <a:t>Teofili et al. "Patience in proximity: a simple early termination strategy for HNSW graph traversal in approximate K-nearest neighbor search." ECIR 2025.</a:t>
            </a:r>
            <a:endParaRPr sz="900">
              <a:solidFill>
                <a:schemeClr val="dk2"/>
              </a:solidFill>
              <a:latin typeface="Ubuntu"/>
              <a:ea typeface="Ubuntu"/>
              <a:cs typeface="Ubuntu"/>
              <a:sym typeface="Ubuntu"/>
            </a:endParaRPr>
          </a:p>
          <a:p>
            <a:pPr indent="0" lvl="0" marL="0" rtl="0" algn="l">
              <a:spcBef>
                <a:spcPts val="0"/>
              </a:spcBef>
              <a:spcAft>
                <a:spcPts val="0"/>
              </a:spcAft>
              <a:buNone/>
            </a:pPr>
            <a:r>
              <a:rPr lang="en" sz="900">
                <a:solidFill>
                  <a:schemeClr val="dk2"/>
                </a:solidFill>
                <a:latin typeface="Ubuntu"/>
                <a:ea typeface="Ubuntu"/>
                <a:cs typeface="Ubuntu"/>
                <a:sym typeface="Ubuntu"/>
              </a:rPr>
              <a:t>Busolin et al. "Early exit strategies for approximate k-nn search in dense retrieval." ICIKM 2024.</a:t>
            </a:r>
            <a:endParaRPr sz="900">
              <a:solidFill>
                <a:schemeClr val="dk2"/>
              </a:solidFill>
              <a:latin typeface="Ubuntu"/>
              <a:ea typeface="Ubuntu"/>
              <a:cs typeface="Ubuntu"/>
              <a:sym typeface="Ubuntu"/>
            </a:endParaRPr>
          </a:p>
          <a:p>
            <a:pPr indent="0" lvl="0" marL="0" rtl="0" algn="l">
              <a:spcBef>
                <a:spcPts val="0"/>
              </a:spcBef>
              <a:spcAft>
                <a:spcPts val="0"/>
              </a:spcAft>
              <a:buNone/>
            </a:pPr>
            <a:r>
              <a:t/>
            </a:r>
            <a:endParaRPr sz="900">
              <a:solidFill>
                <a:schemeClr val="dk2"/>
              </a:solidFill>
              <a:latin typeface="Ubuntu"/>
              <a:ea typeface="Ubuntu"/>
              <a:cs typeface="Ubuntu"/>
              <a:sym typeface="Ubuntu"/>
            </a:endParaRPr>
          </a:p>
        </p:txBody>
      </p:sp>
    </p:spTree>
  </p:cSld>
  <p:clrMapOvr>
    <a:masterClrMapping/>
  </p:clrMapOvr>
</p:sld>
</file>

<file path=ppt/slides/slide3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3" name="Shape 9613"/>
        <p:cNvGrpSpPr/>
        <p:nvPr/>
      </p:nvGrpSpPr>
      <p:grpSpPr>
        <a:xfrm>
          <a:off x="0" y="0"/>
          <a:ext cx="0" cy="0"/>
          <a:chOff x="0" y="0"/>
          <a:chExt cx="0" cy="0"/>
        </a:xfrm>
      </p:grpSpPr>
      <p:sp>
        <p:nvSpPr>
          <p:cNvPr id="9614" name="Google Shape;9614;p3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Open problems and future directions</a:t>
            </a:r>
            <a:endParaRPr/>
          </a:p>
        </p:txBody>
      </p:sp>
      <p:sp>
        <p:nvSpPr>
          <p:cNvPr id="9615" name="Google Shape;9615;p351"/>
          <p:cNvSpPr txBox="1"/>
          <p:nvPr>
            <p:ph idx="1" type="body"/>
          </p:nvPr>
        </p:nvSpPr>
        <p:spPr>
          <a:xfrm>
            <a:off x="0" y="1152475"/>
            <a:ext cx="5378100" cy="3608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Ubuntu"/>
              <a:buChar char="●"/>
            </a:pPr>
            <a:r>
              <a:rPr b="1" lang="en">
                <a:solidFill>
                  <a:schemeClr val="dk1"/>
                </a:solidFill>
                <a:latin typeface="Ubuntu"/>
                <a:ea typeface="Ubuntu"/>
                <a:cs typeface="Ubuntu"/>
                <a:sym typeface="Ubuntu"/>
              </a:rPr>
              <a:t>Comparative evaluation between early termination methods</a:t>
            </a:r>
            <a:endParaRPr b="1">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Char char="○"/>
            </a:pPr>
            <a:r>
              <a:rPr lang="en">
                <a:solidFill>
                  <a:schemeClr val="dk1"/>
                </a:solidFill>
              </a:rPr>
              <a:t>All of the methods compare to plain search with tuning (BSL)</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Combinations?</a:t>
            </a:r>
            <a:endParaRPr>
              <a:solidFill>
                <a:schemeClr val="dk1"/>
              </a:solidFill>
            </a:endParaRPr>
          </a:p>
          <a:p>
            <a:pPr indent="0" lvl="0" marL="0" rtl="0" algn="l">
              <a:spcBef>
                <a:spcPts val="1200"/>
              </a:spcBef>
              <a:spcAft>
                <a:spcPts val="0"/>
              </a:spcAft>
              <a:buNone/>
            </a:pPr>
            <a:r>
              <a:t/>
            </a:r>
            <a:endParaRPr sz="1000">
              <a:solidFill>
                <a:schemeClr val="dk1"/>
              </a:solidFill>
              <a:latin typeface="Ubuntu"/>
              <a:ea typeface="Ubuntu"/>
              <a:cs typeface="Ubuntu"/>
              <a:sym typeface="Ubuntu"/>
            </a:endParaRPr>
          </a:p>
          <a:p>
            <a:pPr indent="0" lvl="0" marL="0" rtl="0" algn="l">
              <a:spcBef>
                <a:spcPts val="1200"/>
              </a:spcBef>
              <a:spcAft>
                <a:spcPts val="1200"/>
              </a:spcAft>
              <a:buNone/>
            </a:pPr>
            <a:r>
              <a:t/>
            </a:r>
            <a:endParaRPr>
              <a:solidFill>
                <a:schemeClr val="dk1"/>
              </a:solidFill>
              <a:latin typeface="Ubuntu"/>
              <a:ea typeface="Ubuntu"/>
              <a:cs typeface="Ubuntu"/>
              <a:sym typeface="Ubuntu"/>
            </a:endParaRPr>
          </a:p>
        </p:txBody>
      </p:sp>
      <p:graphicFrame>
        <p:nvGraphicFramePr>
          <p:cNvPr id="9616" name="Google Shape;9616;p351"/>
          <p:cNvGraphicFramePr/>
          <p:nvPr/>
        </p:nvGraphicFramePr>
        <p:xfrm>
          <a:off x="5115239" y="937071"/>
          <a:ext cx="3000000" cy="3000000"/>
        </p:xfrm>
        <a:graphic>
          <a:graphicData uri="http://schemas.openxmlformats.org/drawingml/2006/table">
            <a:tbl>
              <a:tblPr>
                <a:noFill/>
                <a:tableStyleId>{9FFA44F4-05DE-4323-9D07-73876B68D0FD}</a:tableStyleId>
              </a:tblPr>
              <a:tblGrid>
                <a:gridCol w="1142350"/>
                <a:gridCol w="1029800"/>
                <a:gridCol w="1376475"/>
              </a:tblGrid>
              <a:tr h="318525">
                <a:tc>
                  <a:txBody>
                    <a:bodyPr/>
                    <a:lstStyle/>
                    <a:p>
                      <a:pPr indent="0" lvl="0" marL="0" rtl="0" algn="ctr">
                        <a:spcBef>
                          <a:spcPts val="0"/>
                        </a:spcBef>
                        <a:spcAft>
                          <a:spcPts val="0"/>
                        </a:spcAft>
                        <a:buNone/>
                      </a:pPr>
                      <a:r>
                        <a:rPr b="1" lang="en" sz="900">
                          <a:latin typeface="Ubuntu"/>
                          <a:ea typeface="Ubuntu"/>
                          <a:cs typeface="Ubuntu"/>
                          <a:sym typeface="Ubuntu"/>
                        </a:rPr>
                        <a:t>Method</a:t>
                      </a:r>
                      <a:endParaRPr b="1" sz="9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Index</a:t>
                      </a:r>
                      <a:endParaRPr b="1" sz="9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Compares to</a:t>
                      </a:r>
                      <a:endParaRPr b="1" sz="900">
                        <a:latin typeface="Ubuntu"/>
                        <a:ea typeface="Ubuntu"/>
                        <a:cs typeface="Ubuntu"/>
                        <a:sym typeface="Ubuntu"/>
                      </a:endParaRPr>
                    </a:p>
                  </a:txBody>
                  <a:tcPr marT="91425" marB="91425" marR="91425" marL="91425" anchor="ctr">
                    <a:solidFill>
                      <a:schemeClr val="lt2"/>
                    </a:solidFill>
                  </a:tcPr>
                </a:tc>
              </a:tr>
              <a:tr h="318525">
                <a:tc>
                  <a:txBody>
                    <a:bodyPr/>
                    <a:lstStyle/>
                    <a:p>
                      <a:pPr indent="0" lvl="0" marL="0" rtl="0" algn="ctr">
                        <a:spcBef>
                          <a:spcPts val="0"/>
                        </a:spcBef>
                        <a:spcAft>
                          <a:spcPts val="0"/>
                        </a:spcAft>
                        <a:buNone/>
                      </a:pPr>
                      <a:r>
                        <a:rPr lang="en" sz="900">
                          <a:latin typeface="Ubuntu"/>
                          <a:ea typeface="Ubuntu"/>
                          <a:cs typeface="Ubuntu"/>
                          <a:sym typeface="Ubuntu"/>
                        </a:rPr>
                        <a:t>LAET (2021)</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HNSW &amp; 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BSL</a:t>
                      </a:r>
                      <a:endParaRPr sz="900">
                        <a:latin typeface="Ubuntu"/>
                        <a:ea typeface="Ubuntu"/>
                        <a:cs typeface="Ubuntu"/>
                        <a:sym typeface="Ubuntu"/>
                      </a:endParaRPr>
                    </a:p>
                  </a:txBody>
                  <a:tcPr marT="91425" marB="91425" marR="91425" marL="91425" anchor="ctr"/>
                </a:tc>
              </a:tr>
              <a:tr h="318525">
                <a:tc>
                  <a:txBody>
                    <a:bodyPr/>
                    <a:lstStyle/>
                    <a:p>
                      <a:pPr indent="0" lvl="0" marL="0" rtl="0" algn="ctr">
                        <a:spcBef>
                          <a:spcPts val="0"/>
                        </a:spcBef>
                        <a:spcAft>
                          <a:spcPts val="0"/>
                        </a:spcAft>
                        <a:buNone/>
                      </a:pPr>
                      <a:r>
                        <a:rPr lang="en" sz="900">
                          <a:latin typeface="Ubuntu"/>
                          <a:ea typeface="Ubuntu"/>
                          <a:cs typeface="Ubuntu"/>
                          <a:sym typeface="Ubuntu"/>
                        </a:rPr>
                        <a:t>SPANN (2021)</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tc>
              </a:tr>
              <a:tr h="318525">
                <a:tc>
                  <a:txBody>
                    <a:bodyPr/>
                    <a:lstStyle/>
                    <a:p>
                      <a:pPr indent="0" lvl="0" marL="0" rtl="0" algn="ctr">
                        <a:spcBef>
                          <a:spcPts val="0"/>
                        </a:spcBef>
                        <a:spcAft>
                          <a:spcPts val="0"/>
                        </a:spcAft>
                        <a:buNone/>
                      </a:pPr>
                      <a:r>
                        <a:rPr lang="en" sz="900">
                          <a:latin typeface="Ubuntu"/>
                          <a:ea typeface="Ubuntu"/>
                          <a:cs typeface="Ubuntu"/>
                          <a:sym typeface="Ubuntu"/>
                        </a:rPr>
                        <a:t>PatEE</a:t>
                      </a:r>
                      <a:r>
                        <a:rPr lang="en" sz="900">
                          <a:latin typeface="Ubuntu"/>
                          <a:ea typeface="Ubuntu"/>
                          <a:cs typeface="Ubuntu"/>
                          <a:sym typeface="Ubuntu"/>
                        </a:rPr>
                        <a:t> (2024)</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LAET, </a:t>
                      </a:r>
                      <a:r>
                        <a:rPr lang="en" sz="900">
                          <a:solidFill>
                            <a:schemeClr val="dk1"/>
                          </a:solidFill>
                          <a:latin typeface="Ubuntu"/>
                          <a:ea typeface="Ubuntu"/>
                          <a:cs typeface="Ubuntu"/>
                          <a:sym typeface="Ubuntu"/>
                        </a:rPr>
                        <a:t>BSL</a:t>
                      </a:r>
                      <a:r>
                        <a:rPr lang="en" sz="900">
                          <a:latin typeface="Ubuntu"/>
                          <a:ea typeface="Ubuntu"/>
                          <a:cs typeface="Ubuntu"/>
                          <a:sym typeface="Ubuntu"/>
                        </a:rPr>
                        <a:t> </a:t>
                      </a:r>
                      <a:endParaRPr sz="900">
                        <a:latin typeface="Ubuntu"/>
                        <a:ea typeface="Ubuntu"/>
                        <a:cs typeface="Ubuntu"/>
                        <a:sym typeface="Ubuntu"/>
                      </a:endParaRPr>
                    </a:p>
                  </a:txBody>
                  <a:tcPr marT="91425" marB="91425" marR="91425" marL="91425" anchor="ctr"/>
                </a:tc>
              </a:tr>
              <a:tr h="454600">
                <a:tc>
                  <a:txBody>
                    <a:bodyPr/>
                    <a:lstStyle/>
                    <a:p>
                      <a:pPr indent="0" lvl="0" marL="0" rtl="0" algn="ctr">
                        <a:spcBef>
                          <a:spcPts val="0"/>
                        </a:spcBef>
                        <a:spcAft>
                          <a:spcPts val="0"/>
                        </a:spcAft>
                        <a:buNone/>
                      </a:pPr>
                      <a:r>
                        <a:rPr lang="en" sz="900">
                          <a:latin typeface="Ubuntu"/>
                          <a:ea typeface="Ubuntu"/>
                          <a:cs typeface="Ubuntu"/>
                          <a:sym typeface="Ubuntu"/>
                        </a:rPr>
                        <a:t>PCE-IVFPQ (2023)</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tc>
              </a:tr>
              <a:tr h="318525">
                <a:tc>
                  <a:txBody>
                    <a:bodyPr/>
                    <a:lstStyle/>
                    <a:p>
                      <a:pPr indent="0" lvl="0" marL="0" rtl="0" algn="ctr">
                        <a:spcBef>
                          <a:spcPts val="0"/>
                        </a:spcBef>
                        <a:spcAft>
                          <a:spcPts val="0"/>
                        </a:spcAft>
                        <a:buNone/>
                      </a:pPr>
                      <a:r>
                        <a:rPr lang="en" sz="900">
                          <a:latin typeface="Ubuntu"/>
                          <a:ea typeface="Ubuntu"/>
                          <a:cs typeface="Ubuntu"/>
                          <a:sym typeface="Ubuntu"/>
                        </a:rPr>
                        <a:t>Auncel (2023)</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LAET, </a:t>
                      </a: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tc>
              </a:tr>
              <a:tr h="375450">
                <a:tc>
                  <a:txBody>
                    <a:bodyPr/>
                    <a:lstStyle/>
                    <a:p>
                      <a:pPr indent="0" lvl="0" marL="0" rtl="0" algn="ctr">
                        <a:spcBef>
                          <a:spcPts val="0"/>
                        </a:spcBef>
                        <a:spcAft>
                          <a:spcPts val="0"/>
                        </a:spcAft>
                        <a:buNone/>
                      </a:pPr>
                      <a:r>
                        <a:rPr lang="en" sz="900">
                          <a:latin typeface="Ubuntu"/>
                          <a:ea typeface="Ubuntu"/>
                          <a:cs typeface="Ubuntu"/>
                          <a:sym typeface="Ubuntu"/>
                        </a:rPr>
                        <a:t>LIRA (2025)</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tc>
              </a:tr>
              <a:tr h="375450">
                <a:tc>
                  <a:txBody>
                    <a:bodyPr/>
                    <a:lstStyle/>
                    <a:p>
                      <a:pPr indent="0" lvl="0" marL="0" rtl="0" algn="ctr">
                        <a:spcBef>
                          <a:spcPts val="0"/>
                        </a:spcBef>
                        <a:spcAft>
                          <a:spcPts val="0"/>
                        </a:spcAft>
                        <a:buNone/>
                      </a:pPr>
                      <a:r>
                        <a:rPr lang="en" sz="900">
                          <a:latin typeface="Ubuntu"/>
                          <a:ea typeface="Ubuntu"/>
                          <a:cs typeface="Ubuntu"/>
                          <a:sym typeface="Ubuntu"/>
                        </a:rPr>
                        <a:t>Quake (2025)</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Auncel, SPANN, LAET</a:t>
                      </a:r>
                      <a:endParaRPr sz="900">
                        <a:latin typeface="Ubuntu"/>
                        <a:ea typeface="Ubuntu"/>
                        <a:cs typeface="Ubuntu"/>
                        <a:sym typeface="Ubuntu"/>
                      </a:endParaRPr>
                    </a:p>
                  </a:txBody>
                  <a:tcPr marT="91425" marB="91425" marR="91425" marL="91425" anchor="ctr"/>
                </a:tc>
              </a:tr>
              <a:tr h="318525">
                <a:tc>
                  <a:txBody>
                    <a:bodyPr/>
                    <a:lstStyle/>
                    <a:p>
                      <a:pPr indent="0" lvl="0" marL="0" rtl="0" algn="ctr">
                        <a:spcBef>
                          <a:spcPts val="0"/>
                        </a:spcBef>
                        <a:spcAft>
                          <a:spcPts val="0"/>
                        </a:spcAft>
                        <a:buNone/>
                      </a:pPr>
                      <a:r>
                        <a:rPr lang="en" sz="900">
                          <a:latin typeface="Ubuntu"/>
                          <a:ea typeface="Ubuntu"/>
                          <a:cs typeface="Ubuntu"/>
                          <a:sym typeface="Ubuntu"/>
                        </a:rPr>
                        <a:t>PiP (2025)</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HSNW</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tc>
              </a:tr>
              <a:tr h="318525">
                <a:tc>
                  <a:txBody>
                    <a:bodyPr/>
                    <a:lstStyle/>
                    <a:p>
                      <a:pPr indent="0" lvl="0" marL="0" rtl="0" algn="ctr">
                        <a:spcBef>
                          <a:spcPts val="0"/>
                        </a:spcBef>
                        <a:spcAft>
                          <a:spcPts val="0"/>
                        </a:spcAft>
                        <a:buNone/>
                      </a:pPr>
                      <a:r>
                        <a:rPr lang="en" sz="900">
                          <a:latin typeface="Ubuntu"/>
                          <a:ea typeface="Ubuntu"/>
                          <a:cs typeface="Ubuntu"/>
                          <a:sym typeface="Ubuntu"/>
                        </a:rPr>
                        <a:t>DARTH (2025)</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HNSW &amp; 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LAET, </a:t>
                      </a: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tc>
              </a:tr>
              <a:tr h="337725">
                <a:tc>
                  <a:txBody>
                    <a:bodyPr/>
                    <a:lstStyle/>
                    <a:p>
                      <a:pPr indent="0" lvl="0" marL="0" rtl="0" algn="ctr">
                        <a:spcBef>
                          <a:spcPts val="0"/>
                        </a:spcBef>
                        <a:spcAft>
                          <a:spcPts val="0"/>
                        </a:spcAft>
                        <a:buNone/>
                      </a:pPr>
                      <a:r>
                        <a:rPr lang="en" sz="900">
                          <a:latin typeface="Ubuntu"/>
                          <a:ea typeface="Ubuntu"/>
                          <a:cs typeface="Ubuntu"/>
                          <a:sym typeface="Ubuntu"/>
                        </a:rPr>
                        <a:t>Ada-ef (2025)</a:t>
                      </a:r>
                      <a:endParaRPr sz="900">
                        <a:latin typeface="Ubuntu"/>
                        <a:ea typeface="Ubuntu"/>
                        <a:cs typeface="Ubuntu"/>
                        <a:sym typeface="Ubuntu"/>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latin typeface="Ubuntu"/>
                          <a:ea typeface="Ubuntu"/>
                          <a:cs typeface="Ubuntu"/>
                          <a:sym typeface="Ubuntu"/>
                        </a:rPr>
                        <a:t>HNSW</a:t>
                      </a:r>
                      <a:endParaRPr sz="900">
                        <a:latin typeface="Ubuntu"/>
                        <a:ea typeface="Ubuntu"/>
                        <a:cs typeface="Ubuntu"/>
                        <a:sym typeface="Ubuntu"/>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Ubuntu"/>
                          <a:ea typeface="Ubuntu"/>
                          <a:cs typeface="Ubuntu"/>
                          <a:sym typeface="Ubuntu"/>
                        </a:rPr>
                        <a:t>DARTH, LAET, </a:t>
                      </a: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lnB cap="flat" cmpd="sng" w="9525">
                      <a:solidFill>
                        <a:srgbClr val="9E9E9E"/>
                      </a:solidFill>
                      <a:prstDash val="solid"/>
                      <a:round/>
                      <a:headEnd len="sm" w="sm" type="none"/>
                      <a:tailEnd len="sm" w="sm" type="none"/>
                    </a:lnB>
                  </a:tcPr>
                </a:tc>
              </a:tr>
              <a:tr h="337725">
                <a:tc>
                  <a:txBody>
                    <a:bodyPr/>
                    <a:lstStyle/>
                    <a:p>
                      <a:pPr indent="0" lvl="0" marL="0" rtl="0" algn="ctr">
                        <a:spcBef>
                          <a:spcPts val="0"/>
                        </a:spcBef>
                        <a:spcAft>
                          <a:spcPts val="0"/>
                        </a:spcAft>
                        <a:buNone/>
                      </a:pPr>
                      <a:r>
                        <a:rPr lang="en" sz="900">
                          <a:latin typeface="Ubuntu"/>
                          <a:ea typeface="Ubuntu"/>
                          <a:cs typeface="Ubuntu"/>
                          <a:sym typeface="Ubuntu"/>
                        </a:rPr>
                        <a:t>ConANN (2025)</a:t>
                      </a:r>
                      <a:endParaRPr sz="900">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solidFill>
                          <a:schemeClr val="dk1"/>
                        </a:solidFill>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9617" name="Google Shape;9617;p351"/>
          <p:cNvSpPr txBox="1"/>
          <p:nvPr>
            <p:ph idx="12" type="sldNum"/>
          </p:nvPr>
        </p:nvSpPr>
        <p:spPr>
          <a:xfrm>
            <a:off x="8472458" y="48377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1" name="Shape 9621"/>
        <p:cNvGrpSpPr/>
        <p:nvPr/>
      </p:nvGrpSpPr>
      <p:grpSpPr>
        <a:xfrm>
          <a:off x="0" y="0"/>
          <a:ext cx="0" cy="0"/>
          <a:chOff x="0" y="0"/>
          <a:chExt cx="0" cy="0"/>
        </a:xfrm>
      </p:grpSpPr>
      <p:sp>
        <p:nvSpPr>
          <p:cNvPr id="9622" name="Google Shape;9622;p3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Open problems and future directions</a:t>
            </a:r>
            <a:endParaRPr/>
          </a:p>
        </p:txBody>
      </p:sp>
      <p:sp>
        <p:nvSpPr>
          <p:cNvPr id="9623" name="Google Shape;9623;p352"/>
          <p:cNvSpPr txBox="1"/>
          <p:nvPr>
            <p:ph idx="1" type="body"/>
          </p:nvPr>
        </p:nvSpPr>
        <p:spPr>
          <a:xfrm>
            <a:off x="0" y="1152475"/>
            <a:ext cx="5378100" cy="3608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Ubuntu"/>
              <a:buChar char="●"/>
            </a:pPr>
            <a:r>
              <a:rPr b="1" lang="en">
                <a:solidFill>
                  <a:schemeClr val="dk1"/>
                </a:solidFill>
                <a:latin typeface="Ubuntu"/>
                <a:ea typeface="Ubuntu"/>
                <a:cs typeface="Ubuntu"/>
                <a:sym typeface="Ubuntu"/>
              </a:rPr>
              <a:t>Comparative evaluation between early termination methods</a:t>
            </a:r>
            <a:endParaRPr b="1">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Char char="○"/>
            </a:pPr>
            <a:r>
              <a:rPr lang="en">
                <a:solidFill>
                  <a:schemeClr val="dk1"/>
                </a:solidFill>
              </a:rPr>
              <a:t>All of the methods compare to plain search with tuning (BSL)</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Combinations?</a:t>
            </a:r>
            <a:endParaRPr>
              <a:solidFill>
                <a:schemeClr val="dk1"/>
              </a:solidFill>
            </a:endParaRPr>
          </a:p>
          <a:p>
            <a:pPr indent="0" lvl="0" marL="0" rtl="0" algn="l">
              <a:spcBef>
                <a:spcPts val="1200"/>
              </a:spcBef>
              <a:spcAft>
                <a:spcPts val="0"/>
              </a:spcAft>
              <a:buNone/>
            </a:pPr>
            <a:r>
              <a:t/>
            </a:r>
            <a:endParaRPr sz="1000">
              <a:solidFill>
                <a:schemeClr val="dk1"/>
              </a:solidFill>
              <a:latin typeface="Ubuntu"/>
              <a:ea typeface="Ubuntu"/>
              <a:cs typeface="Ubuntu"/>
              <a:sym typeface="Ubuntu"/>
            </a:endParaRPr>
          </a:p>
          <a:p>
            <a:pPr indent="-342900" lvl="0" marL="457200" rtl="0" algn="l">
              <a:spcBef>
                <a:spcPts val="1200"/>
              </a:spcBef>
              <a:spcAft>
                <a:spcPts val="0"/>
              </a:spcAft>
              <a:buClr>
                <a:schemeClr val="dk1"/>
              </a:buClr>
              <a:buSzPts val="1800"/>
              <a:buFont typeface="Ubuntu"/>
              <a:buChar char="●"/>
            </a:pPr>
            <a:r>
              <a:rPr lang="en">
                <a:solidFill>
                  <a:schemeClr val="dk1"/>
                </a:solidFill>
                <a:latin typeface="Ubuntu"/>
                <a:ea typeface="Ubuntu"/>
                <a:cs typeface="Ubuntu"/>
                <a:sym typeface="Ubuntu"/>
              </a:rPr>
              <a:t>Extensions to </a:t>
            </a:r>
            <a:r>
              <a:rPr b="1" lang="en">
                <a:solidFill>
                  <a:schemeClr val="dk1"/>
                </a:solidFill>
                <a:latin typeface="Ubuntu"/>
                <a:ea typeface="Ubuntu"/>
                <a:cs typeface="Ubuntu"/>
                <a:sym typeface="Ubuntu"/>
              </a:rPr>
              <a:t>filtered vector search</a:t>
            </a:r>
            <a:endParaRPr b="1">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Char char="○"/>
            </a:pPr>
            <a:r>
              <a:rPr lang="en">
                <a:solidFill>
                  <a:schemeClr val="dk1"/>
                </a:solidFill>
              </a:rPr>
              <a:t>D</a:t>
            </a:r>
            <a:r>
              <a:rPr lang="en">
                <a:solidFill>
                  <a:schemeClr val="dk1"/>
                </a:solidFill>
                <a:latin typeface="Ubuntu"/>
                <a:ea typeface="Ubuntu"/>
                <a:cs typeface="Ubuntu"/>
                <a:sym typeface="Ubuntu"/>
              </a:rPr>
              <a:t>ifficult to capture the search behavior </a:t>
            </a:r>
            <a:endParaRPr>
              <a:solidFill>
                <a:schemeClr val="dk1"/>
              </a:solidFill>
            </a:endParaRPr>
          </a:p>
          <a:p>
            <a:pPr indent="0" lvl="0" marL="0" rtl="0" algn="l">
              <a:spcBef>
                <a:spcPts val="1200"/>
              </a:spcBef>
              <a:spcAft>
                <a:spcPts val="0"/>
              </a:spcAft>
              <a:buNone/>
            </a:pPr>
            <a:r>
              <a:t/>
            </a:r>
            <a:endParaRPr sz="1000">
              <a:solidFill>
                <a:schemeClr val="dk1"/>
              </a:solidFill>
            </a:endParaRPr>
          </a:p>
          <a:p>
            <a:pPr indent="-342900" lvl="0" marL="457200" rtl="0" algn="l">
              <a:spcBef>
                <a:spcPts val="1200"/>
              </a:spcBef>
              <a:spcAft>
                <a:spcPts val="0"/>
              </a:spcAft>
              <a:buClr>
                <a:schemeClr val="dk1"/>
              </a:buClr>
              <a:buSzPts val="1800"/>
              <a:buFont typeface="Ubuntu"/>
              <a:buChar char="●"/>
            </a:pPr>
            <a:r>
              <a:rPr lang="en">
                <a:solidFill>
                  <a:schemeClr val="dk1"/>
                </a:solidFill>
                <a:latin typeface="Ubuntu"/>
                <a:ea typeface="Ubuntu"/>
                <a:cs typeface="Ubuntu"/>
                <a:sym typeface="Ubuntu"/>
              </a:rPr>
              <a:t>Extensions to </a:t>
            </a:r>
            <a:r>
              <a:rPr b="1" lang="en">
                <a:solidFill>
                  <a:schemeClr val="dk1"/>
                </a:solidFill>
              </a:rPr>
              <a:t>streaming</a:t>
            </a:r>
            <a:endParaRPr b="1">
              <a:solidFill>
                <a:schemeClr val="dk1"/>
              </a:solidFill>
            </a:endParaRPr>
          </a:p>
          <a:p>
            <a:pPr indent="-317500" lvl="1" marL="914400" rtl="0" algn="l">
              <a:spcBef>
                <a:spcPts val="0"/>
              </a:spcBef>
              <a:spcAft>
                <a:spcPts val="0"/>
              </a:spcAft>
              <a:buClr>
                <a:schemeClr val="dk1"/>
              </a:buClr>
              <a:buSzPts val="1400"/>
              <a:buFont typeface="Ubuntu"/>
              <a:buChar char="○"/>
            </a:pPr>
            <a:r>
              <a:rPr lang="en">
                <a:solidFill>
                  <a:schemeClr val="dk1"/>
                </a:solidFill>
                <a:latin typeface="Ubuntu"/>
                <a:ea typeface="Ubuntu"/>
                <a:cs typeface="Ubuntu"/>
                <a:sym typeface="Ubuntu"/>
              </a:rPr>
              <a:t>Quake, Ada-ef already support that!</a:t>
            </a:r>
            <a:endParaRPr>
              <a:solidFill>
                <a:schemeClr val="dk1"/>
              </a:solidFill>
              <a:latin typeface="Ubuntu"/>
              <a:ea typeface="Ubuntu"/>
              <a:cs typeface="Ubuntu"/>
              <a:sym typeface="Ubuntu"/>
            </a:endParaRPr>
          </a:p>
        </p:txBody>
      </p:sp>
      <p:graphicFrame>
        <p:nvGraphicFramePr>
          <p:cNvPr id="9624" name="Google Shape;9624;p352"/>
          <p:cNvGraphicFramePr/>
          <p:nvPr/>
        </p:nvGraphicFramePr>
        <p:xfrm>
          <a:off x="5115239" y="937071"/>
          <a:ext cx="3000000" cy="3000000"/>
        </p:xfrm>
        <a:graphic>
          <a:graphicData uri="http://schemas.openxmlformats.org/drawingml/2006/table">
            <a:tbl>
              <a:tblPr>
                <a:noFill/>
                <a:tableStyleId>{9FFA44F4-05DE-4323-9D07-73876B68D0FD}</a:tableStyleId>
              </a:tblPr>
              <a:tblGrid>
                <a:gridCol w="1142350"/>
                <a:gridCol w="1029800"/>
                <a:gridCol w="1376475"/>
              </a:tblGrid>
              <a:tr h="318525">
                <a:tc>
                  <a:txBody>
                    <a:bodyPr/>
                    <a:lstStyle/>
                    <a:p>
                      <a:pPr indent="0" lvl="0" marL="0" rtl="0" algn="ctr">
                        <a:spcBef>
                          <a:spcPts val="0"/>
                        </a:spcBef>
                        <a:spcAft>
                          <a:spcPts val="0"/>
                        </a:spcAft>
                        <a:buNone/>
                      </a:pPr>
                      <a:r>
                        <a:rPr b="1" lang="en" sz="900">
                          <a:latin typeface="Ubuntu"/>
                          <a:ea typeface="Ubuntu"/>
                          <a:cs typeface="Ubuntu"/>
                          <a:sym typeface="Ubuntu"/>
                        </a:rPr>
                        <a:t>Method</a:t>
                      </a:r>
                      <a:endParaRPr b="1" sz="9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Index</a:t>
                      </a:r>
                      <a:endParaRPr b="1" sz="900">
                        <a:latin typeface="Ubuntu"/>
                        <a:ea typeface="Ubuntu"/>
                        <a:cs typeface="Ubuntu"/>
                        <a:sym typeface="Ubuntu"/>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900">
                          <a:latin typeface="Ubuntu"/>
                          <a:ea typeface="Ubuntu"/>
                          <a:cs typeface="Ubuntu"/>
                          <a:sym typeface="Ubuntu"/>
                        </a:rPr>
                        <a:t>Compares to</a:t>
                      </a:r>
                      <a:endParaRPr b="1" sz="900">
                        <a:latin typeface="Ubuntu"/>
                        <a:ea typeface="Ubuntu"/>
                        <a:cs typeface="Ubuntu"/>
                        <a:sym typeface="Ubuntu"/>
                      </a:endParaRPr>
                    </a:p>
                  </a:txBody>
                  <a:tcPr marT="91425" marB="91425" marR="91425" marL="91425" anchor="ctr">
                    <a:solidFill>
                      <a:schemeClr val="lt2"/>
                    </a:solidFill>
                  </a:tcPr>
                </a:tc>
              </a:tr>
              <a:tr h="318525">
                <a:tc>
                  <a:txBody>
                    <a:bodyPr/>
                    <a:lstStyle/>
                    <a:p>
                      <a:pPr indent="0" lvl="0" marL="0" rtl="0" algn="ctr">
                        <a:spcBef>
                          <a:spcPts val="0"/>
                        </a:spcBef>
                        <a:spcAft>
                          <a:spcPts val="0"/>
                        </a:spcAft>
                        <a:buNone/>
                      </a:pPr>
                      <a:r>
                        <a:rPr lang="en" sz="900">
                          <a:latin typeface="Ubuntu"/>
                          <a:ea typeface="Ubuntu"/>
                          <a:cs typeface="Ubuntu"/>
                          <a:sym typeface="Ubuntu"/>
                        </a:rPr>
                        <a:t>LAET (2021)</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HNSW &amp; 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BSL</a:t>
                      </a:r>
                      <a:endParaRPr sz="900">
                        <a:latin typeface="Ubuntu"/>
                        <a:ea typeface="Ubuntu"/>
                        <a:cs typeface="Ubuntu"/>
                        <a:sym typeface="Ubuntu"/>
                      </a:endParaRPr>
                    </a:p>
                  </a:txBody>
                  <a:tcPr marT="91425" marB="91425" marR="91425" marL="91425" anchor="ctr"/>
                </a:tc>
              </a:tr>
              <a:tr h="318525">
                <a:tc>
                  <a:txBody>
                    <a:bodyPr/>
                    <a:lstStyle/>
                    <a:p>
                      <a:pPr indent="0" lvl="0" marL="0" rtl="0" algn="ctr">
                        <a:spcBef>
                          <a:spcPts val="0"/>
                        </a:spcBef>
                        <a:spcAft>
                          <a:spcPts val="0"/>
                        </a:spcAft>
                        <a:buNone/>
                      </a:pPr>
                      <a:r>
                        <a:rPr lang="en" sz="900">
                          <a:latin typeface="Ubuntu"/>
                          <a:ea typeface="Ubuntu"/>
                          <a:cs typeface="Ubuntu"/>
                          <a:sym typeface="Ubuntu"/>
                        </a:rPr>
                        <a:t>SPANN (2021)</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tc>
              </a:tr>
              <a:tr h="318525">
                <a:tc>
                  <a:txBody>
                    <a:bodyPr/>
                    <a:lstStyle/>
                    <a:p>
                      <a:pPr indent="0" lvl="0" marL="0" rtl="0" algn="ctr">
                        <a:spcBef>
                          <a:spcPts val="0"/>
                        </a:spcBef>
                        <a:spcAft>
                          <a:spcPts val="0"/>
                        </a:spcAft>
                        <a:buNone/>
                      </a:pPr>
                      <a:r>
                        <a:rPr lang="en" sz="900">
                          <a:latin typeface="Ubuntu"/>
                          <a:ea typeface="Ubuntu"/>
                          <a:cs typeface="Ubuntu"/>
                          <a:sym typeface="Ubuntu"/>
                        </a:rPr>
                        <a:t>PatEE (2024)</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LAET, </a:t>
                      </a:r>
                      <a:r>
                        <a:rPr lang="en" sz="900">
                          <a:solidFill>
                            <a:schemeClr val="dk1"/>
                          </a:solidFill>
                          <a:latin typeface="Ubuntu"/>
                          <a:ea typeface="Ubuntu"/>
                          <a:cs typeface="Ubuntu"/>
                          <a:sym typeface="Ubuntu"/>
                        </a:rPr>
                        <a:t>BSL</a:t>
                      </a:r>
                      <a:r>
                        <a:rPr lang="en" sz="900">
                          <a:latin typeface="Ubuntu"/>
                          <a:ea typeface="Ubuntu"/>
                          <a:cs typeface="Ubuntu"/>
                          <a:sym typeface="Ubuntu"/>
                        </a:rPr>
                        <a:t> </a:t>
                      </a:r>
                      <a:endParaRPr sz="900">
                        <a:latin typeface="Ubuntu"/>
                        <a:ea typeface="Ubuntu"/>
                        <a:cs typeface="Ubuntu"/>
                        <a:sym typeface="Ubuntu"/>
                      </a:endParaRPr>
                    </a:p>
                  </a:txBody>
                  <a:tcPr marT="91425" marB="91425" marR="91425" marL="91425" anchor="ctr"/>
                </a:tc>
              </a:tr>
              <a:tr h="454600">
                <a:tc>
                  <a:txBody>
                    <a:bodyPr/>
                    <a:lstStyle/>
                    <a:p>
                      <a:pPr indent="0" lvl="0" marL="0" rtl="0" algn="ctr">
                        <a:spcBef>
                          <a:spcPts val="0"/>
                        </a:spcBef>
                        <a:spcAft>
                          <a:spcPts val="0"/>
                        </a:spcAft>
                        <a:buNone/>
                      </a:pPr>
                      <a:r>
                        <a:rPr lang="en" sz="900">
                          <a:latin typeface="Ubuntu"/>
                          <a:ea typeface="Ubuntu"/>
                          <a:cs typeface="Ubuntu"/>
                          <a:sym typeface="Ubuntu"/>
                        </a:rPr>
                        <a:t>PCE-IVFPQ (2023)</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tc>
              </a:tr>
              <a:tr h="318525">
                <a:tc>
                  <a:txBody>
                    <a:bodyPr/>
                    <a:lstStyle/>
                    <a:p>
                      <a:pPr indent="0" lvl="0" marL="0" rtl="0" algn="ctr">
                        <a:spcBef>
                          <a:spcPts val="0"/>
                        </a:spcBef>
                        <a:spcAft>
                          <a:spcPts val="0"/>
                        </a:spcAft>
                        <a:buNone/>
                      </a:pPr>
                      <a:r>
                        <a:rPr lang="en" sz="900">
                          <a:latin typeface="Ubuntu"/>
                          <a:ea typeface="Ubuntu"/>
                          <a:cs typeface="Ubuntu"/>
                          <a:sym typeface="Ubuntu"/>
                        </a:rPr>
                        <a:t>Auncel (2023)</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LAET, </a:t>
                      </a: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tc>
              </a:tr>
              <a:tr h="375450">
                <a:tc>
                  <a:txBody>
                    <a:bodyPr/>
                    <a:lstStyle/>
                    <a:p>
                      <a:pPr indent="0" lvl="0" marL="0" rtl="0" algn="ctr">
                        <a:spcBef>
                          <a:spcPts val="0"/>
                        </a:spcBef>
                        <a:spcAft>
                          <a:spcPts val="0"/>
                        </a:spcAft>
                        <a:buNone/>
                      </a:pPr>
                      <a:r>
                        <a:rPr lang="en" sz="900">
                          <a:latin typeface="Ubuntu"/>
                          <a:ea typeface="Ubuntu"/>
                          <a:cs typeface="Ubuntu"/>
                          <a:sym typeface="Ubuntu"/>
                        </a:rPr>
                        <a:t>LIRA (2025)</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tc>
              </a:tr>
              <a:tr h="375450">
                <a:tc>
                  <a:txBody>
                    <a:bodyPr/>
                    <a:lstStyle/>
                    <a:p>
                      <a:pPr indent="0" lvl="0" marL="0" rtl="0" algn="ctr">
                        <a:spcBef>
                          <a:spcPts val="0"/>
                        </a:spcBef>
                        <a:spcAft>
                          <a:spcPts val="0"/>
                        </a:spcAft>
                        <a:buNone/>
                      </a:pPr>
                      <a:r>
                        <a:rPr lang="en" sz="900">
                          <a:latin typeface="Ubuntu"/>
                          <a:ea typeface="Ubuntu"/>
                          <a:cs typeface="Ubuntu"/>
                          <a:sym typeface="Ubuntu"/>
                        </a:rPr>
                        <a:t>Quake (2025)</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Auncel, SPANN, LAET</a:t>
                      </a:r>
                      <a:endParaRPr sz="900">
                        <a:latin typeface="Ubuntu"/>
                        <a:ea typeface="Ubuntu"/>
                        <a:cs typeface="Ubuntu"/>
                        <a:sym typeface="Ubuntu"/>
                      </a:endParaRPr>
                    </a:p>
                  </a:txBody>
                  <a:tcPr marT="91425" marB="91425" marR="91425" marL="91425" anchor="ctr"/>
                </a:tc>
              </a:tr>
              <a:tr h="318525">
                <a:tc>
                  <a:txBody>
                    <a:bodyPr/>
                    <a:lstStyle/>
                    <a:p>
                      <a:pPr indent="0" lvl="0" marL="0" rtl="0" algn="ctr">
                        <a:spcBef>
                          <a:spcPts val="0"/>
                        </a:spcBef>
                        <a:spcAft>
                          <a:spcPts val="0"/>
                        </a:spcAft>
                        <a:buNone/>
                      </a:pPr>
                      <a:r>
                        <a:rPr lang="en" sz="900">
                          <a:latin typeface="Ubuntu"/>
                          <a:ea typeface="Ubuntu"/>
                          <a:cs typeface="Ubuntu"/>
                          <a:sym typeface="Ubuntu"/>
                        </a:rPr>
                        <a:t>PiP (2025)</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HSNW</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tc>
              </a:tr>
              <a:tr h="318525">
                <a:tc>
                  <a:txBody>
                    <a:bodyPr/>
                    <a:lstStyle/>
                    <a:p>
                      <a:pPr indent="0" lvl="0" marL="0" rtl="0" algn="ctr">
                        <a:spcBef>
                          <a:spcPts val="0"/>
                        </a:spcBef>
                        <a:spcAft>
                          <a:spcPts val="0"/>
                        </a:spcAft>
                        <a:buNone/>
                      </a:pPr>
                      <a:r>
                        <a:rPr lang="en" sz="900">
                          <a:latin typeface="Ubuntu"/>
                          <a:ea typeface="Ubuntu"/>
                          <a:cs typeface="Ubuntu"/>
                          <a:sym typeface="Ubuntu"/>
                        </a:rPr>
                        <a:t>DARTH (2025)</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HNSW &amp; IVF</a:t>
                      </a:r>
                      <a:endParaRPr sz="900">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sz="900">
                          <a:latin typeface="Ubuntu"/>
                          <a:ea typeface="Ubuntu"/>
                          <a:cs typeface="Ubuntu"/>
                          <a:sym typeface="Ubuntu"/>
                        </a:rPr>
                        <a:t>LAET, </a:t>
                      </a: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tc>
              </a:tr>
              <a:tr h="337725">
                <a:tc>
                  <a:txBody>
                    <a:bodyPr/>
                    <a:lstStyle/>
                    <a:p>
                      <a:pPr indent="0" lvl="0" marL="0" rtl="0" algn="ctr">
                        <a:spcBef>
                          <a:spcPts val="0"/>
                        </a:spcBef>
                        <a:spcAft>
                          <a:spcPts val="0"/>
                        </a:spcAft>
                        <a:buNone/>
                      </a:pPr>
                      <a:r>
                        <a:rPr lang="en" sz="900">
                          <a:latin typeface="Ubuntu"/>
                          <a:ea typeface="Ubuntu"/>
                          <a:cs typeface="Ubuntu"/>
                          <a:sym typeface="Ubuntu"/>
                        </a:rPr>
                        <a:t>Ada-ef (2025)</a:t>
                      </a:r>
                      <a:endParaRPr sz="900">
                        <a:latin typeface="Ubuntu"/>
                        <a:ea typeface="Ubuntu"/>
                        <a:cs typeface="Ubuntu"/>
                        <a:sym typeface="Ubuntu"/>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latin typeface="Ubuntu"/>
                          <a:ea typeface="Ubuntu"/>
                          <a:cs typeface="Ubuntu"/>
                          <a:sym typeface="Ubuntu"/>
                        </a:rPr>
                        <a:t>HNSW</a:t>
                      </a:r>
                      <a:endParaRPr sz="900">
                        <a:latin typeface="Ubuntu"/>
                        <a:ea typeface="Ubuntu"/>
                        <a:cs typeface="Ubuntu"/>
                        <a:sym typeface="Ubuntu"/>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Ubuntu"/>
                          <a:ea typeface="Ubuntu"/>
                          <a:cs typeface="Ubuntu"/>
                          <a:sym typeface="Ubuntu"/>
                        </a:rPr>
                        <a:t>DARTH, LAET, </a:t>
                      </a: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lnB cap="flat" cmpd="sng" w="9525">
                      <a:solidFill>
                        <a:srgbClr val="9E9E9E"/>
                      </a:solidFill>
                      <a:prstDash val="solid"/>
                      <a:round/>
                      <a:headEnd len="sm" w="sm" type="none"/>
                      <a:tailEnd len="sm" w="sm" type="none"/>
                    </a:lnB>
                  </a:tcPr>
                </a:tc>
              </a:tr>
              <a:tr h="337725">
                <a:tc>
                  <a:txBody>
                    <a:bodyPr/>
                    <a:lstStyle/>
                    <a:p>
                      <a:pPr indent="0" lvl="0" marL="0" rtl="0" algn="ctr">
                        <a:spcBef>
                          <a:spcPts val="0"/>
                        </a:spcBef>
                        <a:spcAft>
                          <a:spcPts val="0"/>
                        </a:spcAft>
                        <a:buNone/>
                      </a:pPr>
                      <a:r>
                        <a:rPr lang="en" sz="900">
                          <a:latin typeface="Ubuntu"/>
                          <a:ea typeface="Ubuntu"/>
                          <a:cs typeface="Ubuntu"/>
                          <a:sym typeface="Ubuntu"/>
                        </a:rPr>
                        <a:t>ConANN (2025)</a:t>
                      </a:r>
                      <a:endParaRPr sz="900">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Ubuntu"/>
                          <a:ea typeface="Ubuntu"/>
                          <a:cs typeface="Ubuntu"/>
                          <a:sym typeface="Ubuntu"/>
                        </a:rPr>
                        <a:t>IVF</a:t>
                      </a:r>
                      <a:endParaRPr sz="900">
                        <a:solidFill>
                          <a:schemeClr val="dk1"/>
                        </a:solidFill>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chemeClr val="dk1"/>
                          </a:solidFill>
                          <a:latin typeface="Ubuntu"/>
                          <a:ea typeface="Ubuntu"/>
                          <a:cs typeface="Ubuntu"/>
                          <a:sym typeface="Ubuntu"/>
                        </a:rPr>
                        <a:t>BSL</a:t>
                      </a:r>
                      <a:endParaRPr sz="900">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9625" name="Google Shape;9625;p352"/>
          <p:cNvSpPr txBox="1"/>
          <p:nvPr>
            <p:ph idx="12" type="sldNum"/>
          </p:nvPr>
        </p:nvSpPr>
        <p:spPr>
          <a:xfrm>
            <a:off x="8472458" y="48377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9" name="Shape 9629"/>
        <p:cNvGrpSpPr/>
        <p:nvPr/>
      </p:nvGrpSpPr>
      <p:grpSpPr>
        <a:xfrm>
          <a:off x="0" y="0"/>
          <a:ext cx="0" cy="0"/>
          <a:chOff x="0" y="0"/>
          <a:chExt cx="0" cy="0"/>
        </a:xfrm>
      </p:grpSpPr>
      <p:sp>
        <p:nvSpPr>
          <p:cNvPr id="9630" name="Google Shape;9630;p353"/>
          <p:cNvSpPr txBox="1"/>
          <p:nvPr>
            <p:ph type="title"/>
          </p:nvPr>
        </p:nvSpPr>
        <p:spPr>
          <a:xfrm>
            <a:off x="0" y="2285400"/>
            <a:ext cx="9144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Ubuntu"/>
                <a:ea typeface="Ubuntu"/>
                <a:cs typeface="Ubuntu"/>
                <a:sym typeface="Ubuntu"/>
              </a:rPr>
              <a:t>Vector Search Quality Evaluation</a:t>
            </a:r>
            <a:endParaRPr>
              <a:latin typeface="Ubuntu"/>
              <a:ea typeface="Ubuntu"/>
              <a:cs typeface="Ubuntu"/>
              <a:sym typeface="Ubuntu"/>
            </a:endParaRPr>
          </a:p>
        </p:txBody>
      </p:sp>
      <p:sp>
        <p:nvSpPr>
          <p:cNvPr id="9631" name="Google Shape;9631;p3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59" name="Google Shape;559;p57"/>
          <p:cNvSpPr txBox="1"/>
          <p:nvPr/>
        </p:nvSpPr>
        <p:spPr>
          <a:xfrm>
            <a:off x="6373936" y="1188754"/>
            <a:ext cx="19158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 sz="2000" u="none" cap="none" strike="noStrike">
                <a:solidFill>
                  <a:srgbClr val="002060"/>
                </a:solidFill>
                <a:latin typeface="Arial"/>
                <a:ea typeface="Arial"/>
                <a:cs typeface="Arial"/>
                <a:sym typeface="Arial"/>
              </a:rPr>
              <a:t>DaiSy</a:t>
            </a:r>
            <a:r>
              <a:rPr b="0" i="0" lang="en" sz="1800" u="none" cap="none" strike="noStrike">
                <a:solidFill>
                  <a:srgbClr val="002060"/>
                </a:solidFill>
                <a:latin typeface="Arial"/>
                <a:ea typeface="Arial"/>
                <a:cs typeface="Arial"/>
                <a:sym typeface="Arial"/>
              </a:rPr>
              <a:t> library</a:t>
            </a:r>
            <a:endParaRPr/>
          </a:p>
          <a:p>
            <a:pPr indent="0" lvl="0" marL="0" marR="0" rtl="0" algn="ctr">
              <a:lnSpc>
                <a:spcPct val="100000"/>
              </a:lnSpc>
              <a:spcBef>
                <a:spcPts val="0"/>
              </a:spcBef>
              <a:spcAft>
                <a:spcPts val="0"/>
              </a:spcAft>
              <a:buNone/>
            </a:pPr>
            <a:r>
              <a:rPr b="0" i="0" lang="en" sz="1800" u="none" cap="none" strike="noStrike">
                <a:solidFill>
                  <a:srgbClr val="002060"/>
                </a:solidFill>
                <a:latin typeface="Arial"/>
                <a:ea typeface="Arial"/>
                <a:cs typeface="Arial"/>
                <a:sym typeface="Arial"/>
              </a:rPr>
              <a:t>for Fast Exact</a:t>
            </a:r>
            <a:endParaRPr/>
          </a:p>
          <a:p>
            <a:pPr indent="0" lvl="0" marL="0" marR="0" rtl="0" algn="ctr">
              <a:lnSpc>
                <a:spcPct val="100000"/>
              </a:lnSpc>
              <a:spcBef>
                <a:spcPts val="0"/>
              </a:spcBef>
              <a:spcAft>
                <a:spcPts val="0"/>
              </a:spcAft>
              <a:buNone/>
            </a:pPr>
            <a:r>
              <a:rPr b="0" i="0" lang="en" sz="1800" u="none" cap="none" strike="noStrike">
                <a:solidFill>
                  <a:srgbClr val="002060"/>
                </a:solidFill>
                <a:latin typeface="Arial"/>
                <a:ea typeface="Arial"/>
                <a:cs typeface="Arial"/>
                <a:sym typeface="Arial"/>
              </a:rPr>
              <a:t>Similarity Search</a:t>
            </a:r>
            <a:endParaRPr/>
          </a:p>
        </p:txBody>
      </p:sp>
      <p:pic>
        <p:nvPicPr>
          <p:cNvPr id="560" name="Google Shape;560;p57"/>
          <p:cNvPicPr preferRelativeResize="0"/>
          <p:nvPr/>
        </p:nvPicPr>
        <p:blipFill rotWithShape="1">
          <a:blip r:embed="rId3">
            <a:alphaModFix/>
          </a:blip>
          <a:srcRect b="0" l="0" r="0" t="0"/>
          <a:stretch/>
        </p:blipFill>
        <p:spPr>
          <a:xfrm>
            <a:off x="742012" y="262952"/>
            <a:ext cx="3864706" cy="4766470"/>
          </a:xfrm>
          <a:prstGeom prst="rect">
            <a:avLst/>
          </a:prstGeom>
          <a:noFill/>
          <a:ln>
            <a:noFill/>
          </a:ln>
        </p:spPr>
      </p:pic>
      <p:sp>
        <p:nvSpPr>
          <p:cNvPr id="561" name="Google Shape;561;p57"/>
          <p:cNvSpPr txBox="1"/>
          <p:nvPr/>
        </p:nvSpPr>
        <p:spPr>
          <a:xfrm rot="-897047">
            <a:off x="3295625" y="3098602"/>
            <a:ext cx="2001247" cy="1200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3600" u="none" cap="none" strike="noStrike">
                <a:solidFill>
                  <a:schemeClr val="accent4"/>
                </a:solidFill>
                <a:latin typeface="Arial"/>
                <a:ea typeface="Arial"/>
                <a:cs typeface="Arial"/>
                <a:sym typeface="Arial"/>
              </a:rPr>
              <a:t>arriving soon</a:t>
            </a:r>
            <a:endParaRPr b="1" i="0" sz="1400" u="none" cap="none" strike="noStrike">
              <a:solidFill>
                <a:schemeClr val="accent4"/>
              </a:solidFill>
              <a:latin typeface="Arial"/>
              <a:ea typeface="Arial"/>
              <a:cs typeface="Arial"/>
              <a:sym typeface="Arial"/>
            </a:endParaRPr>
          </a:p>
        </p:txBody>
      </p:sp>
      <p:pic>
        <p:nvPicPr>
          <p:cNvPr id="562" name="Google Shape;562;p57" title="qr-code (5).png"/>
          <p:cNvPicPr preferRelativeResize="0"/>
          <p:nvPr/>
        </p:nvPicPr>
        <p:blipFill>
          <a:blip r:embed="rId4">
            <a:alphaModFix/>
          </a:blip>
          <a:stretch>
            <a:fillRect/>
          </a:stretch>
        </p:blipFill>
        <p:spPr>
          <a:xfrm>
            <a:off x="6223564" y="2110800"/>
            <a:ext cx="2243100" cy="2243100"/>
          </a:xfrm>
          <a:prstGeom prst="rect">
            <a:avLst/>
          </a:prstGeom>
          <a:noFill/>
          <a:ln>
            <a:noFill/>
          </a:ln>
        </p:spPr>
      </p:pic>
    </p:spTree>
  </p:cSld>
  <p:clrMapOvr>
    <a:masterClrMapping/>
  </p:clrMapOvr>
</p:sld>
</file>

<file path=ppt/slides/slide3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5" name="Shape 9635"/>
        <p:cNvGrpSpPr/>
        <p:nvPr/>
      </p:nvGrpSpPr>
      <p:grpSpPr>
        <a:xfrm>
          <a:off x="0" y="0"/>
          <a:ext cx="0" cy="0"/>
          <a:chOff x="0" y="0"/>
          <a:chExt cx="0" cy="0"/>
        </a:xfrm>
      </p:grpSpPr>
      <p:sp>
        <p:nvSpPr>
          <p:cNvPr id="9636" name="Google Shape;9636;p3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Pitfalls of </a:t>
            </a:r>
            <a:r>
              <a:rPr lang="en"/>
              <a:t>vector search</a:t>
            </a:r>
            <a:r>
              <a:rPr lang="en">
                <a:latin typeface="Ubuntu"/>
                <a:ea typeface="Ubuntu"/>
                <a:cs typeface="Ubuntu"/>
                <a:sym typeface="Ubuntu"/>
              </a:rPr>
              <a:t> evaluation</a:t>
            </a:r>
            <a:endParaRPr>
              <a:latin typeface="Ubuntu"/>
              <a:ea typeface="Ubuntu"/>
              <a:cs typeface="Ubuntu"/>
              <a:sym typeface="Ubuntu"/>
            </a:endParaRPr>
          </a:p>
        </p:txBody>
      </p:sp>
      <p:sp>
        <p:nvSpPr>
          <p:cNvPr id="9637" name="Google Shape;9637;p354"/>
          <p:cNvSpPr txBox="1"/>
          <p:nvPr>
            <p:ph idx="1" type="body"/>
          </p:nvPr>
        </p:nvSpPr>
        <p:spPr>
          <a:xfrm>
            <a:off x="0" y="1312025"/>
            <a:ext cx="5715000" cy="3698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Ubuntu"/>
              <a:buChar char="●"/>
            </a:pPr>
            <a:r>
              <a:rPr lang="en">
                <a:solidFill>
                  <a:schemeClr val="dk1"/>
                </a:solidFill>
                <a:latin typeface="Ubuntu"/>
                <a:ea typeface="Ubuntu"/>
                <a:cs typeface="Ubuntu"/>
                <a:sym typeface="Ubuntu"/>
              </a:rPr>
              <a:t>Vector search is mainly evaluated using </a:t>
            </a:r>
            <a:r>
              <a:rPr b="1" lang="en">
                <a:solidFill>
                  <a:schemeClr val="dk1"/>
                </a:solidFill>
                <a:latin typeface="Ubuntu"/>
                <a:ea typeface="Ubuntu"/>
                <a:cs typeface="Ubuntu"/>
                <a:sym typeface="Ubuntu"/>
              </a:rPr>
              <a:t>average recall</a:t>
            </a:r>
            <a:r>
              <a:rPr lang="en">
                <a:solidFill>
                  <a:schemeClr val="dk1"/>
                </a:solidFill>
                <a:latin typeface="Ubuntu"/>
                <a:ea typeface="Ubuntu"/>
                <a:cs typeface="Ubuntu"/>
                <a:sym typeface="Ubuntu"/>
              </a:rPr>
              <a:t> over a query workload</a:t>
            </a:r>
            <a:endParaRPr>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Char char="○"/>
            </a:pPr>
            <a:r>
              <a:rPr lang="en">
                <a:solidFill>
                  <a:schemeClr val="dk1"/>
                </a:solidFill>
              </a:rPr>
              <a:t>ANN benchmarks → </a:t>
            </a:r>
            <a:r>
              <a:rPr b="1" lang="en">
                <a:solidFill>
                  <a:schemeClr val="dk1"/>
                </a:solidFill>
              </a:rPr>
              <a:t>y axis: QPS, x axis: Avg. recall</a:t>
            </a:r>
            <a:endParaRPr b="1">
              <a:solidFill>
                <a:schemeClr val="dk1"/>
              </a:solidFill>
            </a:endParaRPr>
          </a:p>
          <a:p>
            <a:pPr indent="0" lvl="0" marL="0" rtl="0" algn="l">
              <a:spcBef>
                <a:spcPts val="1200"/>
              </a:spcBef>
              <a:spcAft>
                <a:spcPts val="0"/>
              </a:spcAft>
              <a:buNone/>
            </a:pPr>
            <a:r>
              <a:t/>
            </a:r>
            <a:endParaRPr sz="1000">
              <a:solidFill>
                <a:schemeClr val="dk1"/>
              </a:solidFill>
            </a:endParaRPr>
          </a:p>
          <a:p>
            <a:pPr indent="0" lvl="0" marL="0" rtl="0" algn="l">
              <a:spcBef>
                <a:spcPts val="1200"/>
              </a:spcBef>
              <a:spcAft>
                <a:spcPts val="0"/>
              </a:spcAft>
              <a:buNone/>
            </a:pPr>
            <a:r>
              <a:t/>
            </a:r>
            <a:endParaRPr sz="1000">
              <a:solidFill>
                <a:schemeClr val="dk1"/>
              </a:solidFill>
            </a:endParaRPr>
          </a:p>
          <a:p>
            <a:pPr indent="0" lvl="0" marL="457200" rtl="0" algn="l">
              <a:spcBef>
                <a:spcPts val="1200"/>
              </a:spcBef>
              <a:spcAft>
                <a:spcPts val="1200"/>
              </a:spcAft>
              <a:buNone/>
            </a:pPr>
            <a:r>
              <a:t/>
            </a:r>
            <a:endParaRPr>
              <a:solidFill>
                <a:schemeClr val="dk1"/>
              </a:solidFill>
              <a:latin typeface="Ubuntu"/>
              <a:ea typeface="Ubuntu"/>
              <a:cs typeface="Ubuntu"/>
              <a:sym typeface="Ubuntu"/>
            </a:endParaRPr>
          </a:p>
        </p:txBody>
      </p:sp>
      <p:sp>
        <p:nvSpPr>
          <p:cNvPr id="9638" name="Google Shape;9638;p3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639" name="Google Shape;9639;p354"/>
          <p:cNvPicPr preferRelativeResize="0"/>
          <p:nvPr/>
        </p:nvPicPr>
        <p:blipFill>
          <a:blip r:embed="rId3">
            <a:alphaModFix/>
          </a:blip>
          <a:stretch>
            <a:fillRect/>
          </a:stretch>
        </p:blipFill>
        <p:spPr>
          <a:xfrm>
            <a:off x="5651250" y="1064850"/>
            <a:ext cx="3000325" cy="201454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3" name="Shape 9643"/>
        <p:cNvGrpSpPr/>
        <p:nvPr/>
      </p:nvGrpSpPr>
      <p:grpSpPr>
        <a:xfrm>
          <a:off x="0" y="0"/>
          <a:ext cx="0" cy="0"/>
          <a:chOff x="0" y="0"/>
          <a:chExt cx="0" cy="0"/>
        </a:xfrm>
      </p:grpSpPr>
      <p:sp>
        <p:nvSpPr>
          <p:cNvPr id="9644" name="Google Shape;9644;p3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
              <a:t>Pitfalls of vector search evaluation</a:t>
            </a:r>
            <a:endParaRPr/>
          </a:p>
          <a:p>
            <a:pPr indent="0" lvl="0" marL="0" rtl="0" algn="l">
              <a:spcBef>
                <a:spcPts val="0"/>
              </a:spcBef>
              <a:spcAft>
                <a:spcPts val="0"/>
              </a:spcAft>
              <a:buNone/>
            </a:pPr>
            <a:r>
              <a:t/>
            </a:r>
            <a:endParaRPr/>
          </a:p>
        </p:txBody>
      </p:sp>
      <p:sp>
        <p:nvSpPr>
          <p:cNvPr id="9645" name="Google Shape;9645;p355"/>
          <p:cNvSpPr txBox="1"/>
          <p:nvPr>
            <p:ph idx="1" type="body"/>
          </p:nvPr>
        </p:nvSpPr>
        <p:spPr>
          <a:xfrm>
            <a:off x="0" y="1312025"/>
            <a:ext cx="5715000" cy="3698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Vector search is mainly evaluated using </a:t>
            </a:r>
            <a:r>
              <a:rPr b="1" lang="en">
                <a:solidFill>
                  <a:schemeClr val="dk1"/>
                </a:solidFill>
              </a:rPr>
              <a:t>average recall</a:t>
            </a:r>
            <a:r>
              <a:rPr lang="en">
                <a:solidFill>
                  <a:schemeClr val="dk1"/>
                </a:solidFill>
              </a:rPr>
              <a:t> over a query workload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ANN benchmarks → </a:t>
            </a:r>
            <a:r>
              <a:rPr b="1" lang="en">
                <a:solidFill>
                  <a:schemeClr val="dk1"/>
                </a:solidFill>
              </a:rPr>
              <a:t>y axis: QPS, </a:t>
            </a:r>
            <a:r>
              <a:rPr b="1" lang="en">
                <a:solidFill>
                  <a:srgbClr val="980000"/>
                </a:solidFill>
              </a:rPr>
              <a:t>x axis: Avg. recall</a:t>
            </a:r>
            <a:endParaRPr>
              <a:solidFill>
                <a:srgbClr val="980000"/>
              </a:solidFill>
            </a:endParaRPr>
          </a:p>
          <a:p>
            <a:pPr indent="0" lvl="0" marL="0" rtl="0" algn="l">
              <a:spcBef>
                <a:spcPts val="1200"/>
              </a:spcBef>
              <a:spcAft>
                <a:spcPts val="0"/>
              </a:spcAft>
              <a:buNone/>
            </a:pPr>
            <a:r>
              <a:t/>
            </a:r>
            <a:endParaRPr sz="1000">
              <a:solidFill>
                <a:schemeClr val="dk1"/>
              </a:solidFill>
            </a:endParaRPr>
          </a:p>
          <a:p>
            <a:pPr indent="0" lvl="0" marL="457200" rtl="0" algn="l">
              <a:spcBef>
                <a:spcPts val="1200"/>
              </a:spcBef>
              <a:spcAft>
                <a:spcPts val="1200"/>
              </a:spcAft>
              <a:buNone/>
            </a:pPr>
            <a:r>
              <a:t/>
            </a:r>
            <a:endParaRPr>
              <a:solidFill>
                <a:schemeClr val="dk1"/>
              </a:solidFill>
              <a:latin typeface="Ubuntu"/>
              <a:ea typeface="Ubuntu"/>
              <a:cs typeface="Ubuntu"/>
              <a:sym typeface="Ubuntu"/>
            </a:endParaRPr>
          </a:p>
        </p:txBody>
      </p:sp>
      <p:sp>
        <p:nvSpPr>
          <p:cNvPr id="9646" name="Google Shape;9646;p3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647" name="Google Shape;9647;p355"/>
          <p:cNvPicPr preferRelativeResize="0"/>
          <p:nvPr/>
        </p:nvPicPr>
        <p:blipFill>
          <a:blip r:embed="rId3">
            <a:alphaModFix/>
          </a:blip>
          <a:stretch>
            <a:fillRect/>
          </a:stretch>
        </p:blipFill>
        <p:spPr>
          <a:xfrm>
            <a:off x="5651250" y="1064850"/>
            <a:ext cx="3000325" cy="2014546"/>
          </a:xfrm>
          <a:prstGeom prst="rect">
            <a:avLst/>
          </a:prstGeom>
          <a:noFill/>
          <a:ln cap="flat" cmpd="sng" w="19050">
            <a:solidFill>
              <a:schemeClr val="dk2"/>
            </a:solidFill>
            <a:prstDash val="solid"/>
            <a:round/>
            <a:headEnd len="sm" w="sm" type="none"/>
            <a:tailEnd len="sm" w="sm" type="none"/>
          </a:ln>
        </p:spPr>
      </p:pic>
      <p:sp>
        <p:nvSpPr>
          <p:cNvPr id="9648" name="Google Shape;9648;p355"/>
          <p:cNvSpPr/>
          <p:nvPr/>
        </p:nvSpPr>
        <p:spPr>
          <a:xfrm>
            <a:off x="5510669" y="2789300"/>
            <a:ext cx="3116100" cy="393600"/>
          </a:xfrm>
          <a:prstGeom prst="ellipse">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2" name="Shape 9652"/>
        <p:cNvGrpSpPr/>
        <p:nvPr/>
      </p:nvGrpSpPr>
      <p:grpSpPr>
        <a:xfrm>
          <a:off x="0" y="0"/>
          <a:ext cx="0" cy="0"/>
          <a:chOff x="0" y="0"/>
          <a:chExt cx="0" cy="0"/>
        </a:xfrm>
      </p:grpSpPr>
      <p:sp>
        <p:nvSpPr>
          <p:cNvPr id="9653" name="Google Shape;9653;p3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Pitfalls of vector search evaluation</a:t>
            </a:r>
            <a:endParaRPr/>
          </a:p>
        </p:txBody>
      </p:sp>
      <p:sp>
        <p:nvSpPr>
          <p:cNvPr id="9654" name="Google Shape;9654;p356"/>
          <p:cNvSpPr txBox="1"/>
          <p:nvPr>
            <p:ph idx="1" type="body"/>
          </p:nvPr>
        </p:nvSpPr>
        <p:spPr>
          <a:xfrm>
            <a:off x="0" y="1312025"/>
            <a:ext cx="5715000" cy="3698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Vector search is mainly evaluated using </a:t>
            </a:r>
            <a:r>
              <a:rPr b="1" lang="en">
                <a:solidFill>
                  <a:schemeClr val="dk1"/>
                </a:solidFill>
              </a:rPr>
              <a:t>average recall</a:t>
            </a:r>
            <a:r>
              <a:rPr lang="en">
                <a:solidFill>
                  <a:schemeClr val="dk1"/>
                </a:solidFill>
              </a:rPr>
              <a:t> over a query workload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ANN benchmarks → </a:t>
            </a:r>
            <a:r>
              <a:rPr b="1" lang="en">
                <a:solidFill>
                  <a:schemeClr val="dk1"/>
                </a:solidFill>
              </a:rPr>
              <a:t>y axis: QPS, </a:t>
            </a:r>
            <a:r>
              <a:rPr b="1" lang="en">
                <a:solidFill>
                  <a:srgbClr val="980000"/>
                </a:solidFill>
              </a:rPr>
              <a:t>x axis: Avg. recall</a:t>
            </a:r>
            <a:endParaRPr>
              <a:solidFill>
                <a:srgbClr val="980000"/>
              </a:solidFill>
            </a:endParaRPr>
          </a:p>
          <a:p>
            <a:pPr indent="0" lvl="0" marL="0" rtl="0" algn="l">
              <a:spcBef>
                <a:spcPts val="1200"/>
              </a:spcBef>
              <a:spcAft>
                <a:spcPts val="0"/>
              </a:spcAft>
              <a:buNone/>
            </a:pPr>
            <a:r>
              <a:t/>
            </a:r>
            <a:endParaRPr sz="1000">
              <a:solidFill>
                <a:schemeClr val="dk1"/>
              </a:solidFill>
            </a:endParaRPr>
          </a:p>
          <a:p>
            <a:pPr indent="-342900" lvl="0" marL="457200" rtl="0" algn="l">
              <a:spcBef>
                <a:spcPts val="1200"/>
              </a:spcBef>
              <a:spcAft>
                <a:spcPts val="0"/>
              </a:spcAft>
              <a:buClr>
                <a:schemeClr val="dk1"/>
              </a:buClr>
              <a:buSzPts val="1800"/>
              <a:buFont typeface="Ubuntu"/>
              <a:buChar char="●"/>
            </a:pPr>
            <a:r>
              <a:rPr lang="en">
                <a:solidFill>
                  <a:schemeClr val="dk1"/>
                </a:solidFill>
                <a:latin typeface="Ubuntu"/>
                <a:ea typeface="Ubuntu"/>
                <a:cs typeface="Ubuntu"/>
                <a:sym typeface="Ubuntu"/>
              </a:rPr>
              <a:t>Average recall can be </a:t>
            </a:r>
            <a:r>
              <a:rPr b="1" lang="en">
                <a:solidFill>
                  <a:schemeClr val="dk1"/>
                </a:solidFill>
                <a:latin typeface="Ubuntu"/>
                <a:ea typeface="Ubuntu"/>
                <a:cs typeface="Ubuntu"/>
                <a:sym typeface="Ubuntu"/>
              </a:rPr>
              <a:t>misleading</a:t>
            </a:r>
            <a:endParaRPr>
              <a:solidFill>
                <a:schemeClr val="dk1"/>
              </a:solidFill>
              <a:latin typeface="Ubuntu"/>
              <a:ea typeface="Ubuntu"/>
              <a:cs typeface="Ubuntu"/>
              <a:sym typeface="Ubuntu"/>
            </a:endParaRPr>
          </a:p>
        </p:txBody>
      </p:sp>
      <p:sp>
        <p:nvSpPr>
          <p:cNvPr id="9655" name="Google Shape;9655;p3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656" name="Google Shape;9656;p356"/>
          <p:cNvPicPr preferRelativeResize="0"/>
          <p:nvPr/>
        </p:nvPicPr>
        <p:blipFill>
          <a:blip r:embed="rId3">
            <a:alphaModFix/>
          </a:blip>
          <a:stretch>
            <a:fillRect/>
          </a:stretch>
        </p:blipFill>
        <p:spPr>
          <a:xfrm>
            <a:off x="5632500" y="3437525"/>
            <a:ext cx="3000326" cy="1553575"/>
          </a:xfrm>
          <a:prstGeom prst="rect">
            <a:avLst/>
          </a:prstGeom>
          <a:noFill/>
          <a:ln cap="flat" cmpd="sng" w="19050">
            <a:solidFill>
              <a:schemeClr val="dk2"/>
            </a:solidFill>
            <a:prstDash val="solid"/>
            <a:round/>
            <a:headEnd len="sm" w="sm" type="none"/>
            <a:tailEnd len="sm" w="sm" type="none"/>
          </a:ln>
        </p:spPr>
      </p:pic>
      <p:pic>
        <p:nvPicPr>
          <p:cNvPr id="9657" name="Google Shape;9657;p356"/>
          <p:cNvPicPr preferRelativeResize="0"/>
          <p:nvPr/>
        </p:nvPicPr>
        <p:blipFill>
          <a:blip r:embed="rId4">
            <a:alphaModFix/>
          </a:blip>
          <a:stretch>
            <a:fillRect/>
          </a:stretch>
        </p:blipFill>
        <p:spPr>
          <a:xfrm>
            <a:off x="5651250" y="1064850"/>
            <a:ext cx="3000325" cy="2014546"/>
          </a:xfrm>
          <a:prstGeom prst="rect">
            <a:avLst/>
          </a:prstGeom>
          <a:noFill/>
          <a:ln cap="flat" cmpd="sng" w="19050">
            <a:solidFill>
              <a:schemeClr val="dk2"/>
            </a:solidFill>
            <a:prstDash val="solid"/>
            <a:round/>
            <a:headEnd len="sm" w="sm" type="none"/>
            <a:tailEnd len="sm" w="sm" type="none"/>
          </a:ln>
        </p:spPr>
      </p:pic>
      <p:sp>
        <p:nvSpPr>
          <p:cNvPr id="9658" name="Google Shape;9658;p356"/>
          <p:cNvSpPr/>
          <p:nvPr/>
        </p:nvSpPr>
        <p:spPr>
          <a:xfrm>
            <a:off x="5510669" y="2789300"/>
            <a:ext cx="3116100" cy="393600"/>
          </a:xfrm>
          <a:prstGeom prst="ellipse">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59" name="Google Shape;9659;p356"/>
          <p:cNvSpPr txBox="1"/>
          <p:nvPr/>
        </p:nvSpPr>
        <p:spPr>
          <a:xfrm>
            <a:off x="5610924" y="3207156"/>
            <a:ext cx="3043500" cy="206100"/>
          </a:xfrm>
          <a:prstGeom prst="rect">
            <a:avLst/>
          </a:prstGeom>
          <a:noFill/>
          <a:ln>
            <a:noFill/>
          </a:ln>
        </p:spPr>
        <p:txBody>
          <a:bodyPr anchorCtr="0" anchor="t" bIns="74900" lIns="74900" spcFirstLastPara="1" rIns="74900" wrap="square" tIns="74900">
            <a:noAutofit/>
          </a:bodyPr>
          <a:lstStyle/>
          <a:p>
            <a:pPr indent="0" lvl="0" marL="0" rtl="0" algn="ctr">
              <a:spcBef>
                <a:spcPts val="0"/>
              </a:spcBef>
              <a:spcAft>
                <a:spcPts val="0"/>
              </a:spcAft>
              <a:buNone/>
            </a:pPr>
            <a:r>
              <a:rPr i="1" lang="en" sz="819">
                <a:solidFill>
                  <a:schemeClr val="dk2"/>
                </a:solidFill>
              </a:rPr>
              <a:t>HNSW (ef=750), DEEP100M, 1000 queries, avg. recall=0.95</a:t>
            </a:r>
            <a:endParaRPr i="1" sz="819">
              <a:solidFill>
                <a:schemeClr val="dk2"/>
              </a:solidFill>
            </a:endParaRPr>
          </a:p>
        </p:txBody>
      </p:sp>
    </p:spTree>
  </p:cSld>
  <p:clrMapOvr>
    <a:masterClrMapping/>
  </p:clrMapOvr>
</p:sld>
</file>

<file path=ppt/slides/slide3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3" name="Shape 9663"/>
        <p:cNvGrpSpPr/>
        <p:nvPr/>
      </p:nvGrpSpPr>
      <p:grpSpPr>
        <a:xfrm>
          <a:off x="0" y="0"/>
          <a:ext cx="0" cy="0"/>
          <a:chOff x="0" y="0"/>
          <a:chExt cx="0" cy="0"/>
        </a:xfrm>
      </p:grpSpPr>
      <p:sp>
        <p:nvSpPr>
          <p:cNvPr id="9664" name="Google Shape;9664;p3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Pitfalls of vector search evaluation</a:t>
            </a:r>
            <a:endParaRPr/>
          </a:p>
        </p:txBody>
      </p:sp>
      <p:sp>
        <p:nvSpPr>
          <p:cNvPr id="9665" name="Google Shape;9665;p357"/>
          <p:cNvSpPr txBox="1"/>
          <p:nvPr>
            <p:ph idx="1" type="body"/>
          </p:nvPr>
        </p:nvSpPr>
        <p:spPr>
          <a:xfrm>
            <a:off x="0" y="1312025"/>
            <a:ext cx="5715000" cy="3698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Vector search is mainly evaluated using </a:t>
            </a:r>
            <a:r>
              <a:rPr b="1" lang="en">
                <a:solidFill>
                  <a:schemeClr val="dk1"/>
                </a:solidFill>
              </a:rPr>
              <a:t>average recall</a:t>
            </a:r>
            <a:r>
              <a:rPr lang="en">
                <a:solidFill>
                  <a:schemeClr val="dk1"/>
                </a:solidFill>
              </a:rPr>
              <a:t> over a query workload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ANN benchmarks → </a:t>
            </a:r>
            <a:r>
              <a:rPr b="1" lang="en">
                <a:solidFill>
                  <a:schemeClr val="dk1"/>
                </a:solidFill>
              </a:rPr>
              <a:t>y axis: QPS, </a:t>
            </a:r>
            <a:r>
              <a:rPr b="1" lang="en">
                <a:solidFill>
                  <a:srgbClr val="980000"/>
                </a:solidFill>
              </a:rPr>
              <a:t>x axis: Avg. recall</a:t>
            </a:r>
            <a:endParaRPr>
              <a:solidFill>
                <a:srgbClr val="980000"/>
              </a:solidFill>
            </a:endParaRPr>
          </a:p>
          <a:p>
            <a:pPr indent="0" lvl="0" marL="0" rtl="0" algn="l">
              <a:spcBef>
                <a:spcPts val="1200"/>
              </a:spcBef>
              <a:spcAft>
                <a:spcPts val="0"/>
              </a:spcAft>
              <a:buNone/>
            </a:pPr>
            <a:r>
              <a:t/>
            </a:r>
            <a:endParaRPr sz="1000">
              <a:solidFill>
                <a:schemeClr val="dk1"/>
              </a:solidFill>
            </a:endParaRPr>
          </a:p>
          <a:p>
            <a:pPr indent="-342900" lvl="0" marL="457200" rtl="0" algn="l">
              <a:spcBef>
                <a:spcPts val="1200"/>
              </a:spcBef>
              <a:spcAft>
                <a:spcPts val="0"/>
              </a:spcAft>
              <a:buClr>
                <a:schemeClr val="dk1"/>
              </a:buClr>
              <a:buSzPts val="1800"/>
              <a:buFont typeface="Ubuntu"/>
              <a:buChar char="●"/>
            </a:pPr>
            <a:r>
              <a:rPr lang="en">
                <a:solidFill>
                  <a:schemeClr val="dk1"/>
                </a:solidFill>
                <a:latin typeface="Ubuntu"/>
                <a:ea typeface="Ubuntu"/>
                <a:cs typeface="Ubuntu"/>
                <a:sym typeface="Ubuntu"/>
              </a:rPr>
              <a:t>Average recall can be </a:t>
            </a:r>
            <a:r>
              <a:rPr b="1" lang="en">
                <a:solidFill>
                  <a:schemeClr val="dk1"/>
                </a:solidFill>
                <a:latin typeface="Ubuntu"/>
                <a:ea typeface="Ubuntu"/>
                <a:cs typeface="Ubuntu"/>
                <a:sym typeface="Ubuntu"/>
              </a:rPr>
              <a:t>misleading</a:t>
            </a:r>
            <a:endParaRPr b="1">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Char char="○"/>
            </a:pPr>
            <a:r>
              <a:rPr lang="en">
                <a:solidFill>
                  <a:schemeClr val="dk1"/>
                </a:solidFill>
                <a:latin typeface="Ubuntu"/>
                <a:ea typeface="Ubuntu"/>
                <a:cs typeface="Ubuntu"/>
                <a:sym typeface="Ubuntu"/>
              </a:rPr>
              <a:t>Recall </a:t>
            </a:r>
            <a:r>
              <a:rPr b="1" lang="en">
                <a:solidFill>
                  <a:schemeClr val="dk1"/>
                </a:solidFill>
                <a:latin typeface="Ubuntu"/>
                <a:ea typeface="Ubuntu"/>
                <a:cs typeface="Ubuntu"/>
                <a:sym typeface="Ubuntu"/>
              </a:rPr>
              <a:t>distributions</a:t>
            </a:r>
            <a:endParaRPr b="1">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Font typeface="Ubuntu"/>
              <a:buChar char="○"/>
            </a:pPr>
            <a:r>
              <a:rPr lang="en">
                <a:solidFill>
                  <a:schemeClr val="dk1"/>
                </a:solidFill>
                <a:latin typeface="Ubuntu"/>
                <a:ea typeface="Ubuntu"/>
                <a:cs typeface="Ubuntu"/>
                <a:sym typeface="Ubuntu"/>
              </a:rPr>
              <a:t>P95,99 percentiles</a:t>
            </a:r>
            <a:endParaRPr>
              <a:solidFill>
                <a:schemeClr val="dk1"/>
              </a:solidFill>
              <a:latin typeface="Ubuntu"/>
              <a:ea typeface="Ubuntu"/>
              <a:cs typeface="Ubuntu"/>
              <a:sym typeface="Ubuntu"/>
            </a:endParaRPr>
          </a:p>
          <a:p>
            <a:pPr indent="-317500" lvl="1" marL="914400" rtl="0" algn="l">
              <a:spcBef>
                <a:spcPts val="0"/>
              </a:spcBef>
              <a:spcAft>
                <a:spcPts val="0"/>
              </a:spcAft>
              <a:buClr>
                <a:schemeClr val="dk1"/>
              </a:buClr>
              <a:buSzPts val="1400"/>
              <a:buChar char="○"/>
            </a:pPr>
            <a:r>
              <a:rPr lang="en">
                <a:solidFill>
                  <a:schemeClr val="dk1"/>
                </a:solidFill>
              </a:rPr>
              <a:t>Worst errors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Queries under target</a:t>
            </a:r>
            <a:endParaRPr>
              <a:solidFill>
                <a:schemeClr val="dk1"/>
              </a:solidFill>
            </a:endParaRPr>
          </a:p>
        </p:txBody>
      </p:sp>
      <p:sp>
        <p:nvSpPr>
          <p:cNvPr id="9666" name="Google Shape;9666;p3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667" name="Google Shape;9667;p357"/>
          <p:cNvPicPr preferRelativeResize="0"/>
          <p:nvPr/>
        </p:nvPicPr>
        <p:blipFill>
          <a:blip r:embed="rId3">
            <a:alphaModFix/>
          </a:blip>
          <a:stretch>
            <a:fillRect/>
          </a:stretch>
        </p:blipFill>
        <p:spPr>
          <a:xfrm>
            <a:off x="5632500" y="3437525"/>
            <a:ext cx="3000326" cy="1553575"/>
          </a:xfrm>
          <a:prstGeom prst="rect">
            <a:avLst/>
          </a:prstGeom>
          <a:noFill/>
          <a:ln cap="flat" cmpd="sng" w="19050">
            <a:solidFill>
              <a:schemeClr val="dk2"/>
            </a:solidFill>
            <a:prstDash val="solid"/>
            <a:round/>
            <a:headEnd len="sm" w="sm" type="none"/>
            <a:tailEnd len="sm" w="sm" type="none"/>
          </a:ln>
        </p:spPr>
      </p:pic>
      <p:pic>
        <p:nvPicPr>
          <p:cNvPr id="9668" name="Google Shape;9668;p357"/>
          <p:cNvPicPr preferRelativeResize="0"/>
          <p:nvPr/>
        </p:nvPicPr>
        <p:blipFill>
          <a:blip r:embed="rId4">
            <a:alphaModFix/>
          </a:blip>
          <a:stretch>
            <a:fillRect/>
          </a:stretch>
        </p:blipFill>
        <p:spPr>
          <a:xfrm>
            <a:off x="5651250" y="1064850"/>
            <a:ext cx="3000325" cy="2014546"/>
          </a:xfrm>
          <a:prstGeom prst="rect">
            <a:avLst/>
          </a:prstGeom>
          <a:noFill/>
          <a:ln cap="flat" cmpd="sng" w="19050">
            <a:solidFill>
              <a:schemeClr val="dk2"/>
            </a:solidFill>
            <a:prstDash val="solid"/>
            <a:round/>
            <a:headEnd len="sm" w="sm" type="none"/>
            <a:tailEnd len="sm" w="sm" type="none"/>
          </a:ln>
        </p:spPr>
      </p:pic>
      <p:sp>
        <p:nvSpPr>
          <p:cNvPr id="9669" name="Google Shape;9669;p357"/>
          <p:cNvSpPr/>
          <p:nvPr/>
        </p:nvSpPr>
        <p:spPr>
          <a:xfrm>
            <a:off x="5510669" y="2789300"/>
            <a:ext cx="3116100" cy="393600"/>
          </a:xfrm>
          <a:prstGeom prst="ellipse">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70" name="Google Shape;9670;p357"/>
          <p:cNvSpPr txBox="1"/>
          <p:nvPr/>
        </p:nvSpPr>
        <p:spPr>
          <a:xfrm>
            <a:off x="5610924" y="3207156"/>
            <a:ext cx="3043500" cy="206100"/>
          </a:xfrm>
          <a:prstGeom prst="rect">
            <a:avLst/>
          </a:prstGeom>
          <a:noFill/>
          <a:ln>
            <a:noFill/>
          </a:ln>
        </p:spPr>
        <p:txBody>
          <a:bodyPr anchorCtr="0" anchor="t" bIns="74900" lIns="74900" spcFirstLastPara="1" rIns="74900" wrap="square" tIns="74900">
            <a:noAutofit/>
          </a:bodyPr>
          <a:lstStyle/>
          <a:p>
            <a:pPr indent="0" lvl="0" marL="0" rtl="0" algn="ctr">
              <a:spcBef>
                <a:spcPts val="0"/>
              </a:spcBef>
              <a:spcAft>
                <a:spcPts val="0"/>
              </a:spcAft>
              <a:buNone/>
            </a:pPr>
            <a:r>
              <a:rPr i="1" lang="en" sz="819">
                <a:solidFill>
                  <a:schemeClr val="dk2"/>
                </a:solidFill>
              </a:rPr>
              <a:t>HNSW (ef=750), DEEP100M, 1000 queries, avg. recall=0.95</a:t>
            </a:r>
            <a:endParaRPr i="1" sz="819">
              <a:solidFill>
                <a:schemeClr val="dk2"/>
              </a:solidFill>
            </a:endParaRPr>
          </a:p>
        </p:txBody>
      </p:sp>
    </p:spTree>
  </p:cSld>
  <p:clrMapOvr>
    <a:masterClrMapping/>
  </p:clrMapOvr>
</p:sld>
</file>

<file path=ppt/slides/slide3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4" name="Shape 9674"/>
        <p:cNvGrpSpPr/>
        <p:nvPr/>
      </p:nvGrpSpPr>
      <p:grpSpPr>
        <a:xfrm>
          <a:off x="0" y="0"/>
          <a:ext cx="0" cy="0"/>
          <a:chOff x="0" y="0"/>
          <a:chExt cx="0" cy="0"/>
        </a:xfrm>
      </p:grpSpPr>
      <p:sp>
        <p:nvSpPr>
          <p:cNvPr id="9675" name="Google Shape;9675;p358"/>
          <p:cNvSpPr txBox="1"/>
          <p:nvPr>
            <p:ph idx="1" type="body"/>
          </p:nvPr>
        </p:nvSpPr>
        <p:spPr>
          <a:xfrm>
            <a:off x="75" y="965450"/>
            <a:ext cx="5678400" cy="3786900"/>
          </a:xfrm>
          <a:prstGeom prst="rect">
            <a:avLst/>
          </a:prstGeom>
        </p:spPr>
        <p:txBody>
          <a:bodyPr anchorCtr="0" anchor="t" bIns="91425" lIns="91425" spcFirstLastPara="1" rIns="91425" wrap="square" tIns="91425">
            <a:normAutofit/>
          </a:bodyPr>
          <a:lstStyle/>
          <a:p>
            <a:pPr indent="-342900" lvl="0" marL="457200" rtl="0" algn="just">
              <a:spcBef>
                <a:spcPts val="0"/>
              </a:spcBef>
              <a:spcAft>
                <a:spcPts val="0"/>
              </a:spcAft>
              <a:buClr>
                <a:schemeClr val="dk1"/>
              </a:buClr>
              <a:buSzPts val="1800"/>
              <a:buFont typeface="Ubuntu"/>
              <a:buChar char="●"/>
            </a:pPr>
            <a:r>
              <a:rPr lang="en">
                <a:solidFill>
                  <a:schemeClr val="dk1"/>
                </a:solidFill>
                <a:latin typeface="Ubuntu"/>
                <a:ea typeface="Ubuntu"/>
                <a:cs typeface="Ubuntu"/>
                <a:sym typeface="Ubuntu"/>
              </a:rPr>
              <a:t>Recall measure has drawbacks</a:t>
            </a:r>
            <a:endParaRPr>
              <a:solidFill>
                <a:schemeClr val="dk1"/>
              </a:solidFill>
              <a:latin typeface="Ubuntu"/>
              <a:ea typeface="Ubuntu"/>
              <a:cs typeface="Ubuntu"/>
              <a:sym typeface="Ubuntu"/>
            </a:endParaRPr>
          </a:p>
          <a:p>
            <a:pPr indent="-317500" lvl="1" marL="914400" rtl="0" algn="just">
              <a:spcBef>
                <a:spcPts val="0"/>
              </a:spcBef>
              <a:spcAft>
                <a:spcPts val="0"/>
              </a:spcAft>
              <a:buClr>
                <a:schemeClr val="dk1"/>
              </a:buClr>
              <a:buSzPts val="1400"/>
              <a:buFont typeface="Ubuntu"/>
              <a:buChar char="○"/>
            </a:pPr>
            <a:r>
              <a:rPr lang="en">
                <a:solidFill>
                  <a:schemeClr val="dk1"/>
                </a:solidFill>
                <a:latin typeface="Ubuntu"/>
                <a:ea typeface="Ubuntu"/>
                <a:cs typeface="Ubuntu"/>
                <a:sym typeface="Ubuntu"/>
              </a:rPr>
              <a:t>It evaluates the result quality as binary decisions</a:t>
            </a:r>
            <a:endParaRPr>
              <a:solidFill>
                <a:schemeClr val="dk1"/>
              </a:solidFill>
              <a:latin typeface="Ubuntu"/>
              <a:ea typeface="Ubuntu"/>
              <a:cs typeface="Ubuntu"/>
              <a:sym typeface="Ubuntu"/>
            </a:endParaRPr>
          </a:p>
          <a:p>
            <a:pPr indent="-317500" lvl="1" marL="914400" rtl="0" algn="just">
              <a:spcBef>
                <a:spcPts val="0"/>
              </a:spcBef>
              <a:spcAft>
                <a:spcPts val="0"/>
              </a:spcAft>
              <a:buClr>
                <a:schemeClr val="dk1"/>
              </a:buClr>
              <a:buSzPts val="1400"/>
              <a:buFont typeface="Ubuntu"/>
              <a:buChar char="○"/>
            </a:pPr>
            <a:r>
              <a:rPr b="1" lang="en">
                <a:solidFill>
                  <a:schemeClr val="dk1"/>
                </a:solidFill>
                <a:latin typeface="Ubuntu"/>
                <a:ea typeface="Ubuntu"/>
                <a:cs typeface="Ubuntu"/>
                <a:sym typeface="Ubuntu"/>
              </a:rPr>
              <a:t>A retrieved vector is either a hit or not</a:t>
            </a:r>
            <a:endParaRPr b="1">
              <a:solidFill>
                <a:schemeClr val="dk1"/>
              </a:solidFill>
            </a:endParaRPr>
          </a:p>
          <a:p>
            <a:pPr indent="-317500" lvl="1" marL="914400" rtl="0" algn="just">
              <a:spcBef>
                <a:spcPts val="0"/>
              </a:spcBef>
              <a:spcAft>
                <a:spcPts val="0"/>
              </a:spcAft>
              <a:buClr>
                <a:schemeClr val="dk1"/>
              </a:buClr>
              <a:buSzPts val="1400"/>
              <a:buFont typeface="Ubuntu"/>
              <a:buChar char="○"/>
            </a:pPr>
            <a:r>
              <a:rPr b="1" lang="en">
                <a:solidFill>
                  <a:schemeClr val="dk1"/>
                </a:solidFill>
                <a:latin typeface="Ubuntu"/>
                <a:ea typeface="Ubuntu"/>
                <a:cs typeface="Ubuntu"/>
                <a:sym typeface="Ubuntu"/>
              </a:rPr>
              <a:t>Semantic search</a:t>
            </a:r>
            <a:r>
              <a:rPr b="1" lang="en">
                <a:solidFill>
                  <a:schemeClr val="dk1"/>
                </a:solidFill>
              </a:rPr>
              <a:t>: </a:t>
            </a:r>
            <a:r>
              <a:rPr lang="en">
                <a:solidFill>
                  <a:schemeClr val="dk1"/>
                </a:solidFill>
              </a:rPr>
              <a:t>Non-gt results might still be relevant!</a:t>
            </a:r>
            <a:endParaRPr>
              <a:solidFill>
                <a:schemeClr val="dk1"/>
              </a:solidFill>
              <a:latin typeface="Ubuntu"/>
              <a:ea typeface="Ubuntu"/>
              <a:cs typeface="Ubuntu"/>
              <a:sym typeface="Ubuntu"/>
            </a:endParaRPr>
          </a:p>
          <a:p>
            <a:pPr indent="0" lvl="0" marL="0" rtl="0" algn="just">
              <a:spcBef>
                <a:spcPts val="1200"/>
              </a:spcBef>
              <a:spcAft>
                <a:spcPts val="0"/>
              </a:spcAft>
              <a:buNone/>
            </a:pPr>
            <a:r>
              <a:t/>
            </a:r>
            <a:endParaRPr sz="1050">
              <a:solidFill>
                <a:schemeClr val="dk1"/>
              </a:solidFill>
              <a:latin typeface="Ubuntu"/>
              <a:ea typeface="Ubuntu"/>
              <a:cs typeface="Ubuntu"/>
              <a:sym typeface="Ubuntu"/>
            </a:endParaRPr>
          </a:p>
          <a:p>
            <a:pPr indent="0" lvl="0" marL="0" rtl="0" algn="just">
              <a:spcBef>
                <a:spcPts val="1200"/>
              </a:spcBef>
              <a:spcAft>
                <a:spcPts val="1200"/>
              </a:spcAft>
              <a:buNone/>
            </a:pPr>
            <a:r>
              <a:t/>
            </a:r>
            <a:endParaRPr>
              <a:solidFill>
                <a:schemeClr val="dk1"/>
              </a:solidFill>
            </a:endParaRPr>
          </a:p>
        </p:txBody>
      </p:sp>
      <p:sp>
        <p:nvSpPr>
          <p:cNvPr id="9676" name="Google Shape;9676;p3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677" name="Google Shape;9677;p358"/>
          <p:cNvSpPr txBox="1"/>
          <p:nvPr/>
        </p:nvSpPr>
        <p:spPr>
          <a:xfrm>
            <a:off x="70" y="103253"/>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a:p>
            <a:pPr indent="0" lvl="0" marL="0" rtl="0" algn="l">
              <a:spcBef>
                <a:spcPts val="0"/>
              </a:spcBef>
              <a:spcAft>
                <a:spcPts val="0"/>
              </a:spcAft>
              <a:buNone/>
            </a:pPr>
            <a:r>
              <a:rPr lang="en" sz="900">
                <a:solidFill>
                  <a:schemeClr val="dk2"/>
                </a:solidFill>
                <a:latin typeface="Ubuntu"/>
                <a:ea typeface="Ubuntu"/>
                <a:cs typeface="Ubuntu"/>
                <a:sym typeface="Ubuntu"/>
              </a:rPr>
              <a:t>Patella et al. “The many facets of approximate similarity search”, SISAP 2008.</a:t>
            </a:r>
            <a:endParaRPr sz="900">
              <a:solidFill>
                <a:schemeClr val="dk2"/>
              </a:solidFill>
              <a:latin typeface="Ubuntu"/>
              <a:ea typeface="Ubuntu"/>
              <a:cs typeface="Ubuntu"/>
              <a:sym typeface="Ubuntu"/>
            </a:endParaRPr>
          </a:p>
        </p:txBody>
      </p:sp>
      <p:sp>
        <p:nvSpPr>
          <p:cNvPr id="9678" name="Google Shape;9678;p3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Beyond Recall</a:t>
            </a:r>
            <a:endParaRPr>
              <a:latin typeface="Ubuntu"/>
              <a:ea typeface="Ubuntu"/>
              <a:cs typeface="Ubuntu"/>
              <a:sym typeface="Ubuntu"/>
            </a:endParaRPr>
          </a:p>
        </p:txBody>
      </p:sp>
    </p:spTree>
  </p:cSld>
  <p:clrMapOvr>
    <a:masterClrMapping/>
  </p:clrMapOvr>
</p:sld>
</file>

<file path=ppt/slides/slide3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2" name="Shape 9682"/>
        <p:cNvGrpSpPr/>
        <p:nvPr/>
      </p:nvGrpSpPr>
      <p:grpSpPr>
        <a:xfrm>
          <a:off x="0" y="0"/>
          <a:ext cx="0" cy="0"/>
          <a:chOff x="0" y="0"/>
          <a:chExt cx="0" cy="0"/>
        </a:xfrm>
      </p:grpSpPr>
      <p:sp>
        <p:nvSpPr>
          <p:cNvPr id="9683" name="Google Shape;9683;p359"/>
          <p:cNvSpPr txBox="1"/>
          <p:nvPr>
            <p:ph idx="1" type="body"/>
          </p:nvPr>
        </p:nvSpPr>
        <p:spPr>
          <a:xfrm>
            <a:off x="75" y="965450"/>
            <a:ext cx="5678400" cy="3786900"/>
          </a:xfrm>
          <a:prstGeom prst="rect">
            <a:avLst/>
          </a:prstGeom>
        </p:spPr>
        <p:txBody>
          <a:bodyPr anchorCtr="0" anchor="t" bIns="91425" lIns="91425" spcFirstLastPara="1" rIns="91425" wrap="square" tIns="91425">
            <a:normAutofit/>
          </a:bodyPr>
          <a:lstStyle/>
          <a:p>
            <a:pPr indent="-342900" lvl="0" marL="457200" rtl="0" algn="just">
              <a:spcBef>
                <a:spcPts val="0"/>
              </a:spcBef>
              <a:spcAft>
                <a:spcPts val="0"/>
              </a:spcAft>
              <a:buClr>
                <a:schemeClr val="dk1"/>
              </a:buClr>
              <a:buSzPts val="1800"/>
              <a:buFont typeface="Ubuntu"/>
              <a:buChar char="●"/>
            </a:pPr>
            <a:r>
              <a:rPr lang="en">
                <a:solidFill>
                  <a:schemeClr val="dk1"/>
                </a:solidFill>
                <a:latin typeface="Ubuntu"/>
                <a:ea typeface="Ubuntu"/>
                <a:cs typeface="Ubuntu"/>
                <a:sym typeface="Ubuntu"/>
              </a:rPr>
              <a:t>Recall measure has drawbacks</a:t>
            </a:r>
            <a:endParaRPr>
              <a:solidFill>
                <a:schemeClr val="dk1"/>
              </a:solidFill>
              <a:latin typeface="Ubuntu"/>
              <a:ea typeface="Ubuntu"/>
              <a:cs typeface="Ubuntu"/>
              <a:sym typeface="Ubuntu"/>
            </a:endParaRPr>
          </a:p>
          <a:p>
            <a:pPr indent="-317500" lvl="1" marL="914400" rtl="0" algn="just">
              <a:spcBef>
                <a:spcPts val="0"/>
              </a:spcBef>
              <a:spcAft>
                <a:spcPts val="0"/>
              </a:spcAft>
              <a:buClr>
                <a:schemeClr val="dk1"/>
              </a:buClr>
              <a:buSzPts val="1400"/>
              <a:buFont typeface="Ubuntu"/>
              <a:buChar char="○"/>
            </a:pPr>
            <a:r>
              <a:rPr lang="en">
                <a:solidFill>
                  <a:schemeClr val="dk1"/>
                </a:solidFill>
                <a:latin typeface="Ubuntu"/>
                <a:ea typeface="Ubuntu"/>
                <a:cs typeface="Ubuntu"/>
                <a:sym typeface="Ubuntu"/>
              </a:rPr>
              <a:t>It evaluates the result quality as binary decisions</a:t>
            </a:r>
            <a:endParaRPr>
              <a:solidFill>
                <a:schemeClr val="dk1"/>
              </a:solidFill>
              <a:latin typeface="Ubuntu"/>
              <a:ea typeface="Ubuntu"/>
              <a:cs typeface="Ubuntu"/>
              <a:sym typeface="Ubuntu"/>
            </a:endParaRPr>
          </a:p>
          <a:p>
            <a:pPr indent="-317500" lvl="1" marL="914400" rtl="0" algn="just">
              <a:spcBef>
                <a:spcPts val="0"/>
              </a:spcBef>
              <a:spcAft>
                <a:spcPts val="0"/>
              </a:spcAft>
              <a:buClr>
                <a:schemeClr val="dk1"/>
              </a:buClr>
              <a:buSzPts val="1400"/>
              <a:buFont typeface="Ubuntu"/>
              <a:buChar char="○"/>
            </a:pPr>
            <a:r>
              <a:rPr b="1" lang="en">
                <a:solidFill>
                  <a:schemeClr val="dk1"/>
                </a:solidFill>
                <a:latin typeface="Ubuntu"/>
                <a:ea typeface="Ubuntu"/>
                <a:cs typeface="Ubuntu"/>
                <a:sym typeface="Ubuntu"/>
              </a:rPr>
              <a:t>A retrieved vector is either a hit or not</a:t>
            </a:r>
            <a:endParaRPr b="1">
              <a:solidFill>
                <a:schemeClr val="dk1"/>
              </a:solidFill>
            </a:endParaRPr>
          </a:p>
          <a:p>
            <a:pPr indent="-317500" lvl="1" marL="914400" rtl="0" algn="just">
              <a:spcBef>
                <a:spcPts val="0"/>
              </a:spcBef>
              <a:spcAft>
                <a:spcPts val="0"/>
              </a:spcAft>
              <a:buClr>
                <a:schemeClr val="dk1"/>
              </a:buClr>
              <a:buSzPts val="1400"/>
              <a:buFont typeface="Ubuntu"/>
              <a:buChar char="○"/>
            </a:pPr>
            <a:r>
              <a:rPr b="1" lang="en">
                <a:solidFill>
                  <a:schemeClr val="dk1"/>
                </a:solidFill>
                <a:latin typeface="Ubuntu"/>
                <a:ea typeface="Ubuntu"/>
                <a:cs typeface="Ubuntu"/>
                <a:sym typeface="Ubuntu"/>
              </a:rPr>
              <a:t>Semantic search</a:t>
            </a:r>
            <a:r>
              <a:rPr b="1" lang="en">
                <a:solidFill>
                  <a:schemeClr val="dk1"/>
                </a:solidFill>
              </a:rPr>
              <a:t>: </a:t>
            </a:r>
            <a:r>
              <a:rPr lang="en">
                <a:solidFill>
                  <a:schemeClr val="dk1"/>
                </a:solidFill>
              </a:rPr>
              <a:t>Non-gt results might still be relevant!</a:t>
            </a:r>
            <a:endParaRPr>
              <a:solidFill>
                <a:schemeClr val="dk1"/>
              </a:solidFill>
              <a:latin typeface="Ubuntu"/>
              <a:ea typeface="Ubuntu"/>
              <a:cs typeface="Ubuntu"/>
              <a:sym typeface="Ubuntu"/>
            </a:endParaRPr>
          </a:p>
          <a:p>
            <a:pPr indent="0" lvl="0" marL="0" rtl="0" algn="just">
              <a:spcBef>
                <a:spcPts val="1200"/>
              </a:spcBef>
              <a:spcAft>
                <a:spcPts val="0"/>
              </a:spcAft>
              <a:buNone/>
            </a:pPr>
            <a:r>
              <a:t/>
            </a:r>
            <a:endParaRPr sz="1050">
              <a:latin typeface="Ubuntu"/>
              <a:ea typeface="Ubuntu"/>
              <a:cs typeface="Ubuntu"/>
              <a:sym typeface="Ubuntu"/>
            </a:endParaRPr>
          </a:p>
          <a:p>
            <a:pPr indent="-342900" lvl="0" marL="457200" rtl="0" algn="just">
              <a:spcBef>
                <a:spcPts val="1200"/>
              </a:spcBef>
              <a:spcAft>
                <a:spcPts val="0"/>
              </a:spcAft>
              <a:buSzPts val="1800"/>
              <a:buFont typeface="Ubuntu"/>
              <a:buChar char="●"/>
            </a:pPr>
            <a:r>
              <a:rPr b="1" lang="en">
                <a:solidFill>
                  <a:srgbClr val="FF5A00"/>
                </a:solidFill>
                <a:latin typeface="Ubuntu"/>
                <a:ea typeface="Ubuntu"/>
                <a:cs typeface="Ubuntu"/>
                <a:sym typeface="Ubuntu"/>
              </a:rPr>
              <a:t>Alg. A</a:t>
            </a:r>
            <a:r>
              <a:rPr lang="en">
                <a:latin typeface="Ubuntu"/>
                <a:ea typeface="Ubuntu"/>
                <a:cs typeface="Ubuntu"/>
                <a:sym typeface="Ubuntu"/>
              </a:rPr>
              <a:t> </a:t>
            </a:r>
            <a:r>
              <a:rPr lang="en">
                <a:solidFill>
                  <a:schemeClr val="dk1"/>
                </a:solidFill>
                <a:latin typeface="Ubuntu"/>
                <a:ea typeface="Ubuntu"/>
                <a:cs typeface="Ubuntu"/>
                <a:sym typeface="Ubuntu"/>
              </a:rPr>
              <a:t>and</a:t>
            </a:r>
            <a:r>
              <a:rPr lang="en">
                <a:latin typeface="Ubuntu"/>
                <a:ea typeface="Ubuntu"/>
                <a:cs typeface="Ubuntu"/>
                <a:sym typeface="Ubuntu"/>
              </a:rPr>
              <a:t> </a:t>
            </a:r>
            <a:r>
              <a:rPr b="1" lang="en">
                <a:solidFill>
                  <a:schemeClr val="accent1"/>
                </a:solidFill>
                <a:latin typeface="Ubuntu"/>
                <a:ea typeface="Ubuntu"/>
                <a:cs typeface="Ubuntu"/>
                <a:sym typeface="Ubuntu"/>
              </a:rPr>
              <a:t>Alg. B</a:t>
            </a:r>
            <a:r>
              <a:rPr lang="en">
                <a:latin typeface="Ubuntu"/>
                <a:ea typeface="Ubuntu"/>
                <a:cs typeface="Ubuntu"/>
                <a:sym typeface="Ubuntu"/>
              </a:rPr>
              <a:t> </a:t>
            </a:r>
            <a:r>
              <a:rPr lang="en">
                <a:solidFill>
                  <a:schemeClr val="dk1"/>
                </a:solidFill>
                <a:latin typeface="Ubuntu"/>
                <a:ea typeface="Ubuntu"/>
                <a:cs typeface="Ubuntu"/>
                <a:sym typeface="Ubuntu"/>
              </a:rPr>
              <a:t>have same recall, but</a:t>
            </a:r>
            <a:r>
              <a:rPr lang="en">
                <a:latin typeface="Ubuntu"/>
                <a:ea typeface="Ubuntu"/>
                <a:cs typeface="Ubuntu"/>
                <a:sym typeface="Ubuntu"/>
              </a:rPr>
              <a:t> </a:t>
            </a:r>
            <a:r>
              <a:rPr b="1" lang="en">
                <a:solidFill>
                  <a:srgbClr val="FF5A00"/>
                </a:solidFill>
                <a:latin typeface="Ubuntu"/>
                <a:ea typeface="Ubuntu"/>
                <a:cs typeface="Ubuntu"/>
                <a:sym typeface="Ubuntu"/>
              </a:rPr>
              <a:t>Alg. A</a:t>
            </a:r>
            <a:r>
              <a:rPr lang="en">
                <a:latin typeface="Ubuntu"/>
                <a:ea typeface="Ubuntu"/>
                <a:cs typeface="Ubuntu"/>
                <a:sym typeface="Ubuntu"/>
              </a:rPr>
              <a:t> </a:t>
            </a:r>
            <a:r>
              <a:rPr lang="en">
                <a:solidFill>
                  <a:schemeClr val="dk1"/>
                </a:solidFill>
                <a:latin typeface="Ubuntu"/>
                <a:ea typeface="Ubuntu"/>
                <a:cs typeface="Ubuntu"/>
                <a:sym typeface="Ubuntu"/>
              </a:rPr>
              <a:t>has better semantic results!</a:t>
            </a:r>
            <a:endParaRPr>
              <a:solidFill>
                <a:schemeClr val="dk1"/>
              </a:solidFill>
              <a:latin typeface="Ubuntu"/>
              <a:ea typeface="Ubuntu"/>
              <a:cs typeface="Ubuntu"/>
              <a:sym typeface="Ubuntu"/>
            </a:endParaRPr>
          </a:p>
          <a:p>
            <a:pPr indent="-317500" lvl="1" marL="914400" rtl="0" algn="just">
              <a:spcBef>
                <a:spcPts val="0"/>
              </a:spcBef>
              <a:spcAft>
                <a:spcPts val="0"/>
              </a:spcAft>
              <a:buClr>
                <a:schemeClr val="dk1"/>
              </a:buClr>
              <a:buSzPts val="1400"/>
              <a:buFont typeface="Ubuntu"/>
              <a:buChar char="○"/>
            </a:pPr>
            <a:r>
              <a:rPr b="1" lang="en">
                <a:solidFill>
                  <a:schemeClr val="dk1"/>
                </a:solidFill>
                <a:latin typeface="Ubuntu"/>
                <a:ea typeface="Ubuntu"/>
                <a:cs typeface="Ubuntu"/>
                <a:sym typeface="Ubuntu"/>
              </a:rPr>
              <a:t>Relative Distance Error (RDE)</a:t>
            </a:r>
            <a:r>
              <a:rPr lang="en">
                <a:solidFill>
                  <a:schemeClr val="dk1"/>
                </a:solidFill>
                <a:latin typeface="Ubuntu"/>
                <a:ea typeface="Ubuntu"/>
                <a:cs typeface="Ubuntu"/>
                <a:sym typeface="Ubuntu"/>
              </a:rPr>
              <a:t> captures this!</a:t>
            </a:r>
            <a:endParaRPr>
              <a:solidFill>
                <a:schemeClr val="dk1"/>
              </a:solidFill>
              <a:latin typeface="Ubuntu"/>
              <a:ea typeface="Ubuntu"/>
              <a:cs typeface="Ubuntu"/>
              <a:sym typeface="Ubuntu"/>
            </a:endParaRPr>
          </a:p>
          <a:p>
            <a:pPr indent="0" lvl="0" marL="914400" rtl="0" algn="just">
              <a:spcBef>
                <a:spcPts val="1200"/>
              </a:spcBef>
              <a:spcAft>
                <a:spcPts val="1200"/>
              </a:spcAft>
              <a:buNone/>
            </a:pPr>
            <a:r>
              <a:t/>
            </a:r>
            <a:endParaRPr/>
          </a:p>
        </p:txBody>
      </p:sp>
      <p:sp>
        <p:nvSpPr>
          <p:cNvPr id="9684" name="Google Shape;9684;p3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685" name="Google Shape;9685;p359"/>
          <p:cNvSpPr txBox="1"/>
          <p:nvPr/>
        </p:nvSpPr>
        <p:spPr>
          <a:xfrm>
            <a:off x="70" y="103253"/>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a:p>
            <a:pPr indent="0" lvl="0" marL="0" rtl="0" algn="l">
              <a:spcBef>
                <a:spcPts val="0"/>
              </a:spcBef>
              <a:spcAft>
                <a:spcPts val="0"/>
              </a:spcAft>
              <a:buNone/>
            </a:pPr>
            <a:r>
              <a:rPr lang="en" sz="900">
                <a:solidFill>
                  <a:schemeClr val="dk2"/>
                </a:solidFill>
                <a:latin typeface="Ubuntu"/>
                <a:ea typeface="Ubuntu"/>
                <a:cs typeface="Ubuntu"/>
                <a:sym typeface="Ubuntu"/>
              </a:rPr>
              <a:t>Patella et al. “The many facets of approximate similarity search”, SISAP 2008.</a:t>
            </a:r>
            <a:endParaRPr sz="900">
              <a:solidFill>
                <a:schemeClr val="dk2"/>
              </a:solidFill>
              <a:latin typeface="Ubuntu"/>
              <a:ea typeface="Ubuntu"/>
              <a:cs typeface="Ubuntu"/>
              <a:sym typeface="Ubuntu"/>
            </a:endParaRPr>
          </a:p>
        </p:txBody>
      </p:sp>
      <p:sp>
        <p:nvSpPr>
          <p:cNvPr id="9686" name="Google Shape;9686;p3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Beyond Recall</a:t>
            </a:r>
            <a:endParaRPr>
              <a:latin typeface="Ubuntu"/>
              <a:ea typeface="Ubuntu"/>
              <a:cs typeface="Ubuntu"/>
              <a:sym typeface="Ubuntu"/>
            </a:endParaRPr>
          </a:p>
        </p:txBody>
      </p:sp>
      <p:pic>
        <p:nvPicPr>
          <p:cNvPr id="9687" name="Google Shape;9687;p359"/>
          <p:cNvPicPr preferRelativeResize="0"/>
          <p:nvPr/>
        </p:nvPicPr>
        <p:blipFill rotWithShape="1">
          <a:blip r:embed="rId3">
            <a:alphaModFix/>
          </a:blip>
          <a:srcRect b="6936" l="8804" r="2268" t="8790"/>
          <a:stretch/>
        </p:blipFill>
        <p:spPr>
          <a:xfrm>
            <a:off x="5920040" y="1240963"/>
            <a:ext cx="3023436" cy="14565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1" name="Shape 9691"/>
        <p:cNvGrpSpPr/>
        <p:nvPr/>
      </p:nvGrpSpPr>
      <p:grpSpPr>
        <a:xfrm>
          <a:off x="0" y="0"/>
          <a:ext cx="0" cy="0"/>
          <a:chOff x="0" y="0"/>
          <a:chExt cx="0" cy="0"/>
        </a:xfrm>
      </p:grpSpPr>
      <p:sp>
        <p:nvSpPr>
          <p:cNvPr id="9692" name="Google Shape;9692;p360"/>
          <p:cNvSpPr txBox="1"/>
          <p:nvPr>
            <p:ph idx="1" type="body"/>
          </p:nvPr>
        </p:nvSpPr>
        <p:spPr>
          <a:xfrm>
            <a:off x="75" y="965450"/>
            <a:ext cx="5678400" cy="3786900"/>
          </a:xfrm>
          <a:prstGeom prst="rect">
            <a:avLst/>
          </a:prstGeom>
        </p:spPr>
        <p:txBody>
          <a:bodyPr anchorCtr="0" anchor="t" bIns="91425" lIns="91425" spcFirstLastPara="1" rIns="91425" wrap="square" tIns="91425">
            <a:normAutofit/>
          </a:bodyPr>
          <a:lstStyle/>
          <a:p>
            <a:pPr indent="-342900" lvl="0" marL="457200" rtl="0" algn="just">
              <a:spcBef>
                <a:spcPts val="0"/>
              </a:spcBef>
              <a:spcAft>
                <a:spcPts val="0"/>
              </a:spcAft>
              <a:buClr>
                <a:schemeClr val="dk1"/>
              </a:buClr>
              <a:buSzPts val="1800"/>
              <a:buFont typeface="Ubuntu"/>
              <a:buChar char="●"/>
            </a:pPr>
            <a:r>
              <a:rPr lang="en">
                <a:solidFill>
                  <a:schemeClr val="dk1"/>
                </a:solidFill>
                <a:latin typeface="Ubuntu"/>
                <a:ea typeface="Ubuntu"/>
                <a:cs typeface="Ubuntu"/>
                <a:sym typeface="Ubuntu"/>
              </a:rPr>
              <a:t>Recall measure has drawbacks</a:t>
            </a:r>
            <a:endParaRPr>
              <a:solidFill>
                <a:schemeClr val="dk1"/>
              </a:solidFill>
              <a:latin typeface="Ubuntu"/>
              <a:ea typeface="Ubuntu"/>
              <a:cs typeface="Ubuntu"/>
              <a:sym typeface="Ubuntu"/>
            </a:endParaRPr>
          </a:p>
          <a:p>
            <a:pPr indent="-317500" lvl="1" marL="914400" rtl="0" algn="just">
              <a:spcBef>
                <a:spcPts val="0"/>
              </a:spcBef>
              <a:spcAft>
                <a:spcPts val="0"/>
              </a:spcAft>
              <a:buClr>
                <a:schemeClr val="dk1"/>
              </a:buClr>
              <a:buSzPts val="1400"/>
              <a:buFont typeface="Ubuntu"/>
              <a:buChar char="○"/>
            </a:pPr>
            <a:r>
              <a:rPr lang="en">
                <a:solidFill>
                  <a:schemeClr val="dk1"/>
                </a:solidFill>
                <a:latin typeface="Ubuntu"/>
                <a:ea typeface="Ubuntu"/>
                <a:cs typeface="Ubuntu"/>
                <a:sym typeface="Ubuntu"/>
              </a:rPr>
              <a:t>It evaluates the result quality as binary decisions</a:t>
            </a:r>
            <a:endParaRPr>
              <a:solidFill>
                <a:schemeClr val="dk1"/>
              </a:solidFill>
              <a:latin typeface="Ubuntu"/>
              <a:ea typeface="Ubuntu"/>
              <a:cs typeface="Ubuntu"/>
              <a:sym typeface="Ubuntu"/>
            </a:endParaRPr>
          </a:p>
          <a:p>
            <a:pPr indent="-317500" lvl="1" marL="914400" rtl="0" algn="just">
              <a:spcBef>
                <a:spcPts val="0"/>
              </a:spcBef>
              <a:spcAft>
                <a:spcPts val="0"/>
              </a:spcAft>
              <a:buClr>
                <a:schemeClr val="dk1"/>
              </a:buClr>
              <a:buSzPts val="1400"/>
              <a:buFont typeface="Ubuntu"/>
              <a:buChar char="○"/>
            </a:pPr>
            <a:r>
              <a:rPr b="1" lang="en">
                <a:solidFill>
                  <a:schemeClr val="dk1"/>
                </a:solidFill>
                <a:latin typeface="Ubuntu"/>
                <a:ea typeface="Ubuntu"/>
                <a:cs typeface="Ubuntu"/>
                <a:sym typeface="Ubuntu"/>
              </a:rPr>
              <a:t>A retrieved vector is either a hit or not</a:t>
            </a:r>
            <a:endParaRPr b="1">
              <a:solidFill>
                <a:schemeClr val="dk1"/>
              </a:solidFill>
            </a:endParaRPr>
          </a:p>
          <a:p>
            <a:pPr indent="-317500" lvl="1" marL="914400" rtl="0" algn="just">
              <a:spcBef>
                <a:spcPts val="0"/>
              </a:spcBef>
              <a:spcAft>
                <a:spcPts val="0"/>
              </a:spcAft>
              <a:buClr>
                <a:schemeClr val="dk1"/>
              </a:buClr>
              <a:buSzPts val="1400"/>
              <a:buFont typeface="Ubuntu"/>
              <a:buChar char="○"/>
            </a:pPr>
            <a:r>
              <a:rPr b="1" lang="en">
                <a:solidFill>
                  <a:schemeClr val="dk1"/>
                </a:solidFill>
                <a:latin typeface="Ubuntu"/>
                <a:ea typeface="Ubuntu"/>
                <a:cs typeface="Ubuntu"/>
                <a:sym typeface="Ubuntu"/>
              </a:rPr>
              <a:t>Semantic search</a:t>
            </a:r>
            <a:r>
              <a:rPr b="1" lang="en">
                <a:solidFill>
                  <a:schemeClr val="dk1"/>
                </a:solidFill>
              </a:rPr>
              <a:t>: </a:t>
            </a:r>
            <a:r>
              <a:rPr lang="en">
                <a:solidFill>
                  <a:schemeClr val="dk1"/>
                </a:solidFill>
              </a:rPr>
              <a:t>Non-gt results might still be relevant!</a:t>
            </a:r>
            <a:endParaRPr>
              <a:solidFill>
                <a:schemeClr val="dk1"/>
              </a:solidFill>
              <a:latin typeface="Ubuntu"/>
              <a:ea typeface="Ubuntu"/>
              <a:cs typeface="Ubuntu"/>
              <a:sym typeface="Ubuntu"/>
            </a:endParaRPr>
          </a:p>
          <a:p>
            <a:pPr indent="0" lvl="0" marL="0" rtl="0" algn="just">
              <a:spcBef>
                <a:spcPts val="1200"/>
              </a:spcBef>
              <a:spcAft>
                <a:spcPts val="0"/>
              </a:spcAft>
              <a:buNone/>
            </a:pPr>
            <a:r>
              <a:t/>
            </a:r>
            <a:endParaRPr sz="1050">
              <a:latin typeface="Ubuntu"/>
              <a:ea typeface="Ubuntu"/>
              <a:cs typeface="Ubuntu"/>
              <a:sym typeface="Ubuntu"/>
            </a:endParaRPr>
          </a:p>
          <a:p>
            <a:pPr indent="-342900" lvl="0" marL="457200" rtl="0" algn="just">
              <a:spcBef>
                <a:spcPts val="1200"/>
              </a:spcBef>
              <a:spcAft>
                <a:spcPts val="0"/>
              </a:spcAft>
              <a:buSzPts val="1800"/>
              <a:buChar char="●"/>
            </a:pPr>
            <a:r>
              <a:rPr b="1" lang="en">
                <a:solidFill>
                  <a:srgbClr val="FF5A00"/>
                </a:solidFill>
              </a:rPr>
              <a:t>Alg. A</a:t>
            </a:r>
            <a:r>
              <a:rPr lang="en"/>
              <a:t> </a:t>
            </a:r>
            <a:r>
              <a:rPr lang="en">
                <a:solidFill>
                  <a:schemeClr val="dk1"/>
                </a:solidFill>
              </a:rPr>
              <a:t>and</a:t>
            </a:r>
            <a:r>
              <a:rPr lang="en"/>
              <a:t> </a:t>
            </a:r>
            <a:r>
              <a:rPr b="1" lang="en">
                <a:solidFill>
                  <a:schemeClr val="accent1"/>
                </a:solidFill>
              </a:rPr>
              <a:t>Alg. B</a:t>
            </a:r>
            <a:r>
              <a:rPr lang="en"/>
              <a:t> </a:t>
            </a:r>
            <a:r>
              <a:rPr lang="en">
                <a:solidFill>
                  <a:schemeClr val="dk1"/>
                </a:solidFill>
              </a:rPr>
              <a:t>have same recall, but</a:t>
            </a:r>
            <a:r>
              <a:rPr lang="en"/>
              <a:t> </a:t>
            </a:r>
            <a:r>
              <a:rPr b="1" lang="en">
                <a:solidFill>
                  <a:srgbClr val="FF5A00"/>
                </a:solidFill>
              </a:rPr>
              <a:t>Alg. A</a:t>
            </a:r>
            <a:r>
              <a:rPr lang="en"/>
              <a:t> </a:t>
            </a:r>
            <a:r>
              <a:rPr lang="en">
                <a:solidFill>
                  <a:schemeClr val="dk1"/>
                </a:solidFill>
              </a:rPr>
              <a:t>has better semantic results!</a:t>
            </a:r>
            <a:endParaRPr>
              <a:solidFill>
                <a:schemeClr val="dk1"/>
              </a:solidFill>
            </a:endParaRPr>
          </a:p>
          <a:p>
            <a:pPr indent="-317500" lvl="1" marL="914400" rtl="0" algn="just">
              <a:spcBef>
                <a:spcPts val="0"/>
              </a:spcBef>
              <a:spcAft>
                <a:spcPts val="0"/>
              </a:spcAft>
              <a:buClr>
                <a:schemeClr val="dk1"/>
              </a:buClr>
              <a:buSzPts val="1400"/>
              <a:buChar char="○"/>
            </a:pPr>
            <a:r>
              <a:rPr b="1" lang="en">
                <a:solidFill>
                  <a:schemeClr val="dk1"/>
                </a:solidFill>
              </a:rPr>
              <a:t>Relative Distance Error (RDE)</a:t>
            </a:r>
            <a:r>
              <a:rPr lang="en">
                <a:solidFill>
                  <a:schemeClr val="dk1"/>
                </a:solidFill>
              </a:rPr>
              <a:t> captures this!</a:t>
            </a:r>
            <a:endParaRPr b="1">
              <a:solidFill>
                <a:srgbClr val="FF5A00"/>
              </a:solidFill>
            </a:endParaRPr>
          </a:p>
          <a:p>
            <a:pPr indent="-317500" lvl="1" marL="914400" rtl="0" algn="just">
              <a:spcBef>
                <a:spcPts val="0"/>
              </a:spcBef>
              <a:spcAft>
                <a:spcPts val="0"/>
              </a:spcAft>
              <a:buClr>
                <a:schemeClr val="dk1"/>
              </a:buClr>
              <a:buSzPts val="1400"/>
              <a:buChar char="○"/>
            </a:pPr>
            <a:r>
              <a:rPr lang="en">
                <a:solidFill>
                  <a:schemeClr val="dk1"/>
                </a:solidFill>
              </a:rPr>
              <a:t>The IR community has proposed such measures many years ago!</a:t>
            </a:r>
            <a:br>
              <a:rPr lang="en">
                <a:solidFill>
                  <a:schemeClr val="dk1"/>
                </a:solidFill>
              </a:rPr>
            </a:br>
            <a:r>
              <a:rPr i="1" lang="en" sz="1100">
                <a:solidFill>
                  <a:schemeClr val="dk1"/>
                </a:solidFill>
              </a:rPr>
              <a:t>SISAP </a:t>
            </a:r>
            <a:r>
              <a:rPr b="1" i="1" lang="en" sz="1100">
                <a:solidFill>
                  <a:schemeClr val="dk1"/>
                </a:solidFill>
              </a:rPr>
              <a:t>2008</a:t>
            </a:r>
            <a:r>
              <a:rPr i="1" lang="en" sz="1100">
                <a:solidFill>
                  <a:schemeClr val="dk1"/>
                </a:solidFill>
              </a:rPr>
              <a:t>, Patella et al.: The Many Facets of Approximate Similarity Search</a:t>
            </a:r>
            <a:endParaRPr i="1" sz="1100">
              <a:solidFill>
                <a:schemeClr val="dk1"/>
              </a:solidFill>
            </a:endParaRPr>
          </a:p>
        </p:txBody>
      </p:sp>
      <p:sp>
        <p:nvSpPr>
          <p:cNvPr id="9693" name="Google Shape;9693;p3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694" name="Google Shape;9694;p360"/>
          <p:cNvSpPr txBox="1"/>
          <p:nvPr/>
        </p:nvSpPr>
        <p:spPr>
          <a:xfrm>
            <a:off x="0" y="4552668"/>
            <a:ext cx="91440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5A00"/>
                </a:solidFill>
                <a:latin typeface="Ubuntu"/>
                <a:ea typeface="Ubuntu"/>
                <a:cs typeface="Ubuntu"/>
                <a:sym typeface="Ubuntu"/>
              </a:rPr>
              <a:t>We should consider additional measures beyond recall!</a:t>
            </a:r>
            <a:endParaRPr b="1" sz="1800">
              <a:solidFill>
                <a:srgbClr val="FF5A00"/>
              </a:solidFill>
              <a:latin typeface="Ubuntu"/>
              <a:ea typeface="Ubuntu"/>
              <a:cs typeface="Ubuntu"/>
              <a:sym typeface="Ubuntu"/>
            </a:endParaRPr>
          </a:p>
        </p:txBody>
      </p:sp>
      <p:sp>
        <p:nvSpPr>
          <p:cNvPr id="9695" name="Google Shape;9695;p360"/>
          <p:cNvSpPr txBox="1"/>
          <p:nvPr/>
        </p:nvSpPr>
        <p:spPr>
          <a:xfrm>
            <a:off x="70" y="103253"/>
            <a:ext cx="742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Chatzakis et al. "Darth: Declarative recall through early termination for approximate nearest neighbor search." SIGMOD 2026.</a:t>
            </a:r>
            <a:endParaRPr sz="900">
              <a:solidFill>
                <a:schemeClr val="dk2"/>
              </a:solidFill>
              <a:latin typeface="Ubuntu"/>
              <a:ea typeface="Ubuntu"/>
              <a:cs typeface="Ubuntu"/>
              <a:sym typeface="Ubuntu"/>
            </a:endParaRPr>
          </a:p>
          <a:p>
            <a:pPr indent="0" lvl="0" marL="0" rtl="0" algn="l">
              <a:spcBef>
                <a:spcPts val="0"/>
              </a:spcBef>
              <a:spcAft>
                <a:spcPts val="0"/>
              </a:spcAft>
              <a:buNone/>
            </a:pPr>
            <a:r>
              <a:rPr lang="en" sz="900">
                <a:solidFill>
                  <a:schemeClr val="dk2"/>
                </a:solidFill>
                <a:latin typeface="Ubuntu"/>
                <a:ea typeface="Ubuntu"/>
                <a:cs typeface="Ubuntu"/>
                <a:sym typeface="Ubuntu"/>
              </a:rPr>
              <a:t>Patella et al. “The many facets of approximate similarity search”, SISAP 2008.</a:t>
            </a:r>
            <a:endParaRPr sz="900">
              <a:solidFill>
                <a:schemeClr val="dk2"/>
              </a:solidFill>
              <a:latin typeface="Ubuntu"/>
              <a:ea typeface="Ubuntu"/>
              <a:cs typeface="Ubuntu"/>
              <a:sym typeface="Ubuntu"/>
            </a:endParaRPr>
          </a:p>
        </p:txBody>
      </p:sp>
      <p:pic>
        <p:nvPicPr>
          <p:cNvPr id="9696" name="Google Shape;9696;p360"/>
          <p:cNvPicPr preferRelativeResize="0"/>
          <p:nvPr/>
        </p:nvPicPr>
        <p:blipFill rotWithShape="1">
          <a:blip r:embed="rId3">
            <a:alphaModFix/>
          </a:blip>
          <a:srcRect b="0" l="0" r="3344" t="0"/>
          <a:stretch/>
        </p:blipFill>
        <p:spPr>
          <a:xfrm>
            <a:off x="5957050" y="2914650"/>
            <a:ext cx="2970126" cy="1631308"/>
          </a:xfrm>
          <a:prstGeom prst="rect">
            <a:avLst/>
          </a:prstGeom>
          <a:noFill/>
          <a:ln cap="flat" cmpd="sng" w="19050">
            <a:solidFill>
              <a:schemeClr val="dk2"/>
            </a:solidFill>
            <a:prstDash val="solid"/>
            <a:round/>
            <a:headEnd len="sm" w="sm" type="none"/>
            <a:tailEnd len="sm" w="sm" type="none"/>
          </a:ln>
        </p:spPr>
      </p:pic>
      <p:sp>
        <p:nvSpPr>
          <p:cNvPr id="9697" name="Google Shape;9697;p3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Beyond Recall</a:t>
            </a:r>
            <a:endParaRPr>
              <a:latin typeface="Ubuntu"/>
              <a:ea typeface="Ubuntu"/>
              <a:cs typeface="Ubuntu"/>
              <a:sym typeface="Ubuntu"/>
            </a:endParaRPr>
          </a:p>
        </p:txBody>
      </p:sp>
      <p:pic>
        <p:nvPicPr>
          <p:cNvPr id="9698" name="Google Shape;9698;p360"/>
          <p:cNvPicPr preferRelativeResize="0"/>
          <p:nvPr/>
        </p:nvPicPr>
        <p:blipFill rotWithShape="1">
          <a:blip r:embed="rId4">
            <a:alphaModFix/>
          </a:blip>
          <a:srcRect b="6936" l="8804" r="2268" t="8790"/>
          <a:stretch/>
        </p:blipFill>
        <p:spPr>
          <a:xfrm>
            <a:off x="5920040" y="1240963"/>
            <a:ext cx="3023436" cy="14565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2" name="Shape 9702"/>
        <p:cNvGrpSpPr/>
        <p:nvPr/>
      </p:nvGrpSpPr>
      <p:grpSpPr>
        <a:xfrm>
          <a:off x="0" y="0"/>
          <a:ext cx="0" cy="0"/>
          <a:chOff x="0" y="0"/>
          <a:chExt cx="0" cy="0"/>
        </a:xfrm>
      </p:grpSpPr>
      <p:sp>
        <p:nvSpPr>
          <p:cNvPr id="9703" name="Google Shape;9703;p361"/>
          <p:cNvSpPr txBox="1"/>
          <p:nvPr>
            <p:ph idx="1" type="body"/>
          </p:nvPr>
        </p:nvSpPr>
        <p:spPr>
          <a:xfrm>
            <a:off x="75" y="941927"/>
            <a:ext cx="9144000" cy="484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Query </a:t>
            </a:r>
            <a:r>
              <a:rPr b="1" lang="en">
                <a:solidFill>
                  <a:schemeClr val="dk1"/>
                </a:solidFill>
              </a:rPr>
              <a:t>hardness</a:t>
            </a:r>
            <a:r>
              <a:rPr lang="en">
                <a:solidFill>
                  <a:schemeClr val="dk1"/>
                </a:solidFill>
              </a:rPr>
              <a:t> corresponds to the effort needed to reach a recall target</a:t>
            </a:r>
            <a:endParaRPr>
              <a:solidFill>
                <a:schemeClr val="dk1"/>
              </a:solidFill>
            </a:endParaRPr>
          </a:p>
        </p:txBody>
      </p:sp>
      <p:sp>
        <p:nvSpPr>
          <p:cNvPr id="9704" name="Google Shape;9704;p3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705" name="Google Shape;9705;p361"/>
          <p:cNvSpPr txBox="1"/>
          <p:nvPr>
            <p:ph type="title"/>
          </p:nvPr>
        </p:nvSpPr>
        <p:spPr>
          <a:xfrm>
            <a:off x="311700" y="50539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Remarks on query hardness</a:t>
            </a:r>
            <a:endParaRPr>
              <a:latin typeface="Ubuntu"/>
              <a:ea typeface="Ubuntu"/>
              <a:cs typeface="Ubuntu"/>
              <a:sym typeface="Ubuntu"/>
            </a:endParaRPr>
          </a:p>
        </p:txBody>
      </p:sp>
    </p:spTree>
  </p:cSld>
  <p:clrMapOvr>
    <a:masterClrMapping/>
  </p:clrMapOvr>
</p:sld>
</file>

<file path=ppt/slides/slide3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9" name="Shape 9709"/>
        <p:cNvGrpSpPr/>
        <p:nvPr/>
      </p:nvGrpSpPr>
      <p:grpSpPr>
        <a:xfrm>
          <a:off x="0" y="0"/>
          <a:ext cx="0" cy="0"/>
          <a:chOff x="0" y="0"/>
          <a:chExt cx="0" cy="0"/>
        </a:xfrm>
      </p:grpSpPr>
      <p:sp>
        <p:nvSpPr>
          <p:cNvPr id="9710" name="Google Shape;9710;p362"/>
          <p:cNvSpPr txBox="1"/>
          <p:nvPr>
            <p:ph idx="1" type="body"/>
          </p:nvPr>
        </p:nvSpPr>
        <p:spPr>
          <a:xfrm>
            <a:off x="75" y="941927"/>
            <a:ext cx="9144000" cy="484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Query </a:t>
            </a:r>
            <a:r>
              <a:rPr b="1" lang="en">
                <a:solidFill>
                  <a:schemeClr val="dk1"/>
                </a:solidFill>
              </a:rPr>
              <a:t>hardness</a:t>
            </a:r>
            <a:r>
              <a:rPr lang="en">
                <a:solidFill>
                  <a:schemeClr val="dk1"/>
                </a:solidFill>
              </a:rPr>
              <a:t> corresponds to the effort needed to reach a recall target</a:t>
            </a:r>
            <a:endParaRPr>
              <a:solidFill>
                <a:schemeClr val="dk1"/>
              </a:solidFill>
            </a:endParaRPr>
          </a:p>
        </p:txBody>
      </p:sp>
      <p:sp>
        <p:nvSpPr>
          <p:cNvPr id="9711" name="Google Shape;9711;p3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712" name="Google Shape;9712;p362"/>
          <p:cNvSpPr txBox="1"/>
          <p:nvPr/>
        </p:nvSpPr>
        <p:spPr>
          <a:xfrm>
            <a:off x="75" y="89820"/>
            <a:ext cx="7423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Wang et al. "Steiner-Hardness: A Query Hardness Measure for Graph-Based ANN Indexes." PVLDB 2025.</a:t>
            </a:r>
            <a:endParaRPr sz="900">
              <a:solidFill>
                <a:schemeClr val="dk2"/>
              </a:solidFill>
              <a:latin typeface="Ubuntu"/>
              <a:ea typeface="Ubuntu"/>
              <a:cs typeface="Ubuntu"/>
              <a:sym typeface="Ubuntu"/>
            </a:endParaRPr>
          </a:p>
        </p:txBody>
      </p:sp>
      <p:sp>
        <p:nvSpPr>
          <p:cNvPr id="9713" name="Google Shape;9713;p362"/>
          <p:cNvSpPr txBox="1"/>
          <p:nvPr>
            <p:ph type="title"/>
          </p:nvPr>
        </p:nvSpPr>
        <p:spPr>
          <a:xfrm>
            <a:off x="311700" y="50539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Remarks on query hardness</a:t>
            </a:r>
            <a:endParaRPr>
              <a:latin typeface="Ubuntu"/>
              <a:ea typeface="Ubuntu"/>
              <a:cs typeface="Ubuntu"/>
              <a:sym typeface="Ubuntu"/>
            </a:endParaRPr>
          </a:p>
        </p:txBody>
      </p:sp>
      <p:graphicFrame>
        <p:nvGraphicFramePr>
          <p:cNvPr id="9714" name="Google Shape;9714;p362"/>
          <p:cNvGraphicFramePr/>
          <p:nvPr/>
        </p:nvGraphicFramePr>
        <p:xfrm>
          <a:off x="412316" y="1517021"/>
          <a:ext cx="3000000" cy="3000000"/>
        </p:xfrm>
        <a:graphic>
          <a:graphicData uri="http://schemas.openxmlformats.org/drawingml/2006/table">
            <a:tbl>
              <a:tblPr>
                <a:noFill/>
                <a:tableStyleId>{9FFA44F4-05DE-4323-9D07-73876B68D0FD}</a:tableStyleId>
              </a:tblPr>
              <a:tblGrid>
                <a:gridCol w="1364025"/>
                <a:gridCol w="2999650"/>
              </a:tblGrid>
              <a:tr h="403375">
                <a:tc>
                  <a:txBody>
                    <a:bodyPr/>
                    <a:lstStyle/>
                    <a:p>
                      <a:pPr indent="0" lvl="0" marL="0" rtl="0" algn="ctr">
                        <a:spcBef>
                          <a:spcPts val="0"/>
                        </a:spcBef>
                        <a:spcAft>
                          <a:spcPts val="0"/>
                        </a:spcAft>
                        <a:buNone/>
                      </a:pPr>
                      <a:r>
                        <a:rPr b="1" lang="en" sz="1200"/>
                        <a:t>Measure</a:t>
                      </a:r>
                      <a:endParaRPr b="1" sz="1200"/>
                    </a:p>
                  </a:txBody>
                  <a:tcPr marT="91425" marB="91425" marR="91425" marL="91425" anchor="ctr">
                    <a:solidFill>
                      <a:schemeClr val="accent4"/>
                    </a:solidFill>
                  </a:tcPr>
                </a:tc>
                <a:tc>
                  <a:txBody>
                    <a:bodyPr/>
                    <a:lstStyle/>
                    <a:p>
                      <a:pPr indent="0" lvl="0" marL="0" rtl="0" algn="ctr">
                        <a:spcBef>
                          <a:spcPts val="0"/>
                        </a:spcBef>
                        <a:spcAft>
                          <a:spcPts val="0"/>
                        </a:spcAft>
                        <a:buNone/>
                      </a:pPr>
                      <a:r>
                        <a:rPr b="1" lang="en" sz="1200"/>
                        <a:t>Description</a:t>
                      </a:r>
                      <a:endParaRPr b="1" sz="1200"/>
                    </a:p>
                  </a:txBody>
                  <a:tcPr marT="91425" marB="91425" marR="91425" marL="91425" anchor="ctr">
                    <a:solidFill>
                      <a:schemeClr val="accent4"/>
                    </a:solidFill>
                  </a:tcPr>
                </a:tc>
              </a:tr>
              <a:tr h="1032775">
                <a:tc>
                  <a:txBody>
                    <a:bodyPr/>
                    <a:lstStyle/>
                    <a:p>
                      <a:pPr indent="0" lvl="0" marL="0" rtl="0" algn="ctr">
                        <a:spcBef>
                          <a:spcPts val="0"/>
                        </a:spcBef>
                        <a:spcAft>
                          <a:spcPts val="0"/>
                        </a:spcAft>
                        <a:buNone/>
                      </a:pPr>
                      <a:r>
                        <a:rPr lang="en" sz="1200"/>
                        <a:t>LID</a:t>
                      </a:r>
                      <a:endParaRPr sz="1200"/>
                    </a:p>
                  </a:txBody>
                  <a:tcPr marT="91425" marB="91425" marR="91425" marL="91425" anchor="ctr"/>
                </a:tc>
                <a:tc>
                  <a:txBody>
                    <a:bodyPr/>
                    <a:lstStyle/>
                    <a:p>
                      <a:pPr indent="0" lvl="0" marL="0" rtl="0" algn="ctr">
                        <a:spcBef>
                          <a:spcPts val="0"/>
                        </a:spcBef>
                        <a:spcAft>
                          <a:spcPts val="0"/>
                        </a:spcAft>
                        <a:buNone/>
                      </a:pPr>
                      <a:r>
                        <a:rPr lang="en" sz="1200"/>
                        <a:t>Intrinsic query hardness based on the distribution of GT nn distances for a given query. (higher is harder)</a:t>
                      </a:r>
                      <a:endParaRPr sz="1200"/>
                    </a:p>
                  </a:txBody>
                  <a:tcPr marT="91425" marB="91425" marR="91425" marL="91425" anchor="ctr"/>
                </a:tc>
              </a:tr>
              <a:tr h="699575">
                <a:tc>
                  <a:txBody>
                    <a:bodyPr/>
                    <a:lstStyle/>
                    <a:p>
                      <a:pPr indent="0" lvl="0" marL="0" rtl="0" algn="ctr">
                        <a:spcBef>
                          <a:spcPts val="0"/>
                        </a:spcBef>
                        <a:spcAft>
                          <a:spcPts val="0"/>
                        </a:spcAft>
                        <a:buNone/>
                      </a:pPr>
                      <a:r>
                        <a:rPr lang="en" sz="1200"/>
                        <a:t>RC</a:t>
                      </a:r>
                      <a:endParaRPr sz="1200"/>
                    </a:p>
                  </a:txBody>
                  <a:tcPr marT="91425" marB="91425" marR="91425" marL="91425" anchor="ctr"/>
                </a:tc>
                <a:tc>
                  <a:txBody>
                    <a:bodyPr/>
                    <a:lstStyle/>
                    <a:p>
                      <a:pPr indent="0" lvl="0" marL="0" rtl="0" algn="ctr">
                        <a:spcBef>
                          <a:spcPts val="0"/>
                        </a:spcBef>
                        <a:spcAft>
                          <a:spcPts val="0"/>
                        </a:spcAft>
                        <a:buNone/>
                      </a:pPr>
                      <a:r>
                        <a:rPr lang="en" sz="1200"/>
                        <a:t>Closeness of the k-th distance of the query to the average distance of the k-nn (lower is harder)</a:t>
                      </a:r>
                      <a:endParaRPr sz="1200"/>
                    </a:p>
                  </a:txBody>
                  <a:tcPr marT="91425" marB="91425" marR="91425" marL="91425" anchor="ctr"/>
                </a:tc>
              </a:tr>
              <a:tr h="403375">
                <a:tc gridSpan="2">
                  <a:txBody>
                    <a:bodyPr/>
                    <a:lstStyle/>
                    <a:p>
                      <a:pPr indent="0" lvl="0" marL="0" rtl="0" algn="ctr">
                        <a:spcBef>
                          <a:spcPts val="0"/>
                        </a:spcBef>
                        <a:spcAft>
                          <a:spcPts val="0"/>
                        </a:spcAft>
                        <a:buNone/>
                      </a:pPr>
                      <a:r>
                        <a:rPr lang="en" sz="1200"/>
                        <a:t>…</a:t>
                      </a:r>
                      <a:endParaRPr sz="1200"/>
                    </a:p>
                  </a:txBody>
                  <a:tcPr marT="91425" marB="91425" marR="91425" marL="91425" anchor="ctr"/>
                </a:tc>
                <a:tc hMerge="1"/>
              </a:tr>
              <a:tr h="770025">
                <a:tc>
                  <a:txBody>
                    <a:bodyPr/>
                    <a:lstStyle/>
                    <a:p>
                      <a:pPr indent="0" lvl="0" marL="0" rtl="0" algn="ctr">
                        <a:spcBef>
                          <a:spcPts val="0"/>
                        </a:spcBef>
                        <a:spcAft>
                          <a:spcPts val="0"/>
                        </a:spcAft>
                        <a:buNone/>
                      </a:pPr>
                      <a:r>
                        <a:rPr lang="en" sz="1200"/>
                        <a:t>Steiner-hardness</a:t>
                      </a:r>
                      <a:endParaRPr sz="1200"/>
                    </a:p>
                  </a:txBody>
                  <a:tcPr marT="91425" marB="91425" marR="91425" marL="91425" anchor="ctr"/>
                </a:tc>
                <a:tc>
                  <a:txBody>
                    <a:bodyPr/>
                    <a:lstStyle/>
                    <a:p>
                      <a:pPr indent="0" lvl="0" marL="0" rtl="0" algn="ctr">
                        <a:spcBef>
                          <a:spcPts val="0"/>
                        </a:spcBef>
                        <a:spcAft>
                          <a:spcPts val="0"/>
                        </a:spcAft>
                        <a:buNone/>
                      </a:pPr>
                      <a:r>
                        <a:rPr lang="en" sz="1200"/>
                        <a:t>Difficulty of reaching the true nn of query in a graph index (higher is harder)</a:t>
                      </a:r>
                      <a:endParaRPr sz="1200"/>
                    </a:p>
                  </a:txBody>
                  <a:tcPr marT="91425" marB="91425" marR="91425" marL="91425" anchor="ctr"/>
                </a:tc>
              </a:tr>
            </a:tbl>
          </a:graphicData>
        </a:graphic>
      </p:graphicFrame>
    </p:spTree>
  </p:cSld>
  <p:clrMapOvr>
    <a:masterClrMapping/>
  </p:clrMapOvr>
</p:sld>
</file>

<file path=ppt/slides/slide3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8" name="Shape 9718"/>
        <p:cNvGrpSpPr/>
        <p:nvPr/>
      </p:nvGrpSpPr>
      <p:grpSpPr>
        <a:xfrm>
          <a:off x="0" y="0"/>
          <a:ext cx="0" cy="0"/>
          <a:chOff x="0" y="0"/>
          <a:chExt cx="0" cy="0"/>
        </a:xfrm>
      </p:grpSpPr>
      <p:sp>
        <p:nvSpPr>
          <p:cNvPr id="9719" name="Google Shape;9719;p363"/>
          <p:cNvSpPr txBox="1"/>
          <p:nvPr>
            <p:ph idx="1" type="body"/>
          </p:nvPr>
        </p:nvSpPr>
        <p:spPr>
          <a:xfrm>
            <a:off x="75" y="941927"/>
            <a:ext cx="9144000" cy="484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Query </a:t>
            </a:r>
            <a:r>
              <a:rPr b="1" lang="en">
                <a:solidFill>
                  <a:schemeClr val="dk1"/>
                </a:solidFill>
              </a:rPr>
              <a:t>hardness</a:t>
            </a:r>
            <a:r>
              <a:rPr lang="en">
                <a:solidFill>
                  <a:schemeClr val="dk1"/>
                </a:solidFill>
              </a:rPr>
              <a:t> corresponds to the effort needed to reach a recall target</a:t>
            </a:r>
            <a:endParaRPr>
              <a:solidFill>
                <a:schemeClr val="dk1"/>
              </a:solidFill>
            </a:endParaRPr>
          </a:p>
        </p:txBody>
      </p:sp>
      <p:sp>
        <p:nvSpPr>
          <p:cNvPr id="9720" name="Google Shape;9720;p3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721" name="Google Shape;9721;p363"/>
          <p:cNvSpPr txBox="1"/>
          <p:nvPr/>
        </p:nvSpPr>
        <p:spPr>
          <a:xfrm>
            <a:off x="75" y="89820"/>
            <a:ext cx="74232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latin typeface="Ubuntu"/>
                <a:ea typeface="Ubuntu"/>
                <a:cs typeface="Ubuntu"/>
                <a:sym typeface="Ubuntu"/>
              </a:rPr>
              <a:t>Wang et al. "Steiner-Hardness: A Query Hardness Measure for Graph-Based ANN Indexes." PVLDB 2025.</a:t>
            </a:r>
            <a:endParaRPr sz="900">
              <a:solidFill>
                <a:schemeClr val="dk2"/>
              </a:solidFill>
              <a:latin typeface="Ubuntu"/>
              <a:ea typeface="Ubuntu"/>
              <a:cs typeface="Ubuntu"/>
              <a:sym typeface="Ubuntu"/>
            </a:endParaRPr>
          </a:p>
          <a:p>
            <a:pPr indent="0" lvl="0" marL="0" rtl="0" algn="l">
              <a:spcBef>
                <a:spcPts val="0"/>
              </a:spcBef>
              <a:spcAft>
                <a:spcPts val="0"/>
              </a:spcAft>
              <a:buNone/>
            </a:pPr>
            <a:r>
              <a:rPr lang="en" sz="900">
                <a:solidFill>
                  <a:schemeClr val="dk2"/>
                </a:solidFill>
                <a:latin typeface="Ubuntu"/>
                <a:ea typeface="Ubuntu"/>
                <a:cs typeface="Ubuntu"/>
                <a:sym typeface="Ubuntu"/>
              </a:rPr>
              <a:t>Ceccarello et al. "Evaluating and generating query workloads for high dimensional vector similarity search." SIGKDD 2025.</a:t>
            </a:r>
            <a:endParaRPr sz="900">
              <a:solidFill>
                <a:schemeClr val="dk2"/>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sz="900">
                <a:solidFill>
                  <a:schemeClr val="dk2"/>
                </a:solidFill>
                <a:latin typeface="Ubuntu"/>
                <a:ea typeface="Ubuntu"/>
                <a:cs typeface="Ubuntu"/>
                <a:sym typeface="Ubuntu"/>
              </a:rPr>
              <a:t>Zoumpatianos et al. "Query workloads for data series indexes." SIGKDD 2015.</a:t>
            </a:r>
            <a:endParaRPr sz="900">
              <a:solidFill>
                <a:schemeClr val="dk2"/>
              </a:solidFill>
              <a:latin typeface="Ubuntu"/>
              <a:ea typeface="Ubuntu"/>
              <a:cs typeface="Ubuntu"/>
              <a:sym typeface="Ubuntu"/>
            </a:endParaRPr>
          </a:p>
          <a:p>
            <a:pPr indent="0" lvl="0" marL="0" rtl="0" algn="l">
              <a:spcBef>
                <a:spcPts val="0"/>
              </a:spcBef>
              <a:spcAft>
                <a:spcPts val="0"/>
              </a:spcAft>
              <a:buNone/>
            </a:pPr>
            <a:r>
              <a:t/>
            </a:r>
            <a:endParaRPr sz="900">
              <a:solidFill>
                <a:schemeClr val="dk2"/>
              </a:solidFill>
              <a:latin typeface="Ubuntu"/>
              <a:ea typeface="Ubuntu"/>
              <a:cs typeface="Ubuntu"/>
              <a:sym typeface="Ubuntu"/>
            </a:endParaRPr>
          </a:p>
        </p:txBody>
      </p:sp>
      <p:sp>
        <p:nvSpPr>
          <p:cNvPr id="9722" name="Google Shape;9722;p363"/>
          <p:cNvSpPr txBox="1"/>
          <p:nvPr>
            <p:ph type="title"/>
          </p:nvPr>
        </p:nvSpPr>
        <p:spPr>
          <a:xfrm>
            <a:off x="311700" y="50539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Remarks on query hardness</a:t>
            </a:r>
            <a:endParaRPr>
              <a:latin typeface="Ubuntu"/>
              <a:ea typeface="Ubuntu"/>
              <a:cs typeface="Ubuntu"/>
              <a:sym typeface="Ubuntu"/>
            </a:endParaRPr>
          </a:p>
        </p:txBody>
      </p:sp>
      <p:graphicFrame>
        <p:nvGraphicFramePr>
          <p:cNvPr id="9723" name="Google Shape;9723;p363"/>
          <p:cNvGraphicFramePr/>
          <p:nvPr/>
        </p:nvGraphicFramePr>
        <p:xfrm>
          <a:off x="412316" y="1517021"/>
          <a:ext cx="3000000" cy="3000000"/>
        </p:xfrm>
        <a:graphic>
          <a:graphicData uri="http://schemas.openxmlformats.org/drawingml/2006/table">
            <a:tbl>
              <a:tblPr>
                <a:noFill/>
                <a:tableStyleId>{9FFA44F4-05DE-4323-9D07-73876B68D0FD}</a:tableStyleId>
              </a:tblPr>
              <a:tblGrid>
                <a:gridCol w="1364025"/>
                <a:gridCol w="2999650"/>
              </a:tblGrid>
              <a:tr h="403375">
                <a:tc>
                  <a:txBody>
                    <a:bodyPr/>
                    <a:lstStyle/>
                    <a:p>
                      <a:pPr indent="0" lvl="0" marL="0" rtl="0" algn="ctr">
                        <a:spcBef>
                          <a:spcPts val="0"/>
                        </a:spcBef>
                        <a:spcAft>
                          <a:spcPts val="0"/>
                        </a:spcAft>
                        <a:buNone/>
                      </a:pPr>
                      <a:r>
                        <a:rPr b="1" lang="en" sz="1200"/>
                        <a:t>Measure</a:t>
                      </a:r>
                      <a:endParaRPr b="1" sz="1200"/>
                    </a:p>
                  </a:txBody>
                  <a:tcPr marT="91425" marB="91425" marR="91425" marL="91425" anchor="ctr">
                    <a:solidFill>
                      <a:schemeClr val="accent4"/>
                    </a:solidFill>
                  </a:tcPr>
                </a:tc>
                <a:tc>
                  <a:txBody>
                    <a:bodyPr/>
                    <a:lstStyle/>
                    <a:p>
                      <a:pPr indent="0" lvl="0" marL="0" rtl="0" algn="ctr">
                        <a:spcBef>
                          <a:spcPts val="0"/>
                        </a:spcBef>
                        <a:spcAft>
                          <a:spcPts val="0"/>
                        </a:spcAft>
                        <a:buNone/>
                      </a:pPr>
                      <a:r>
                        <a:rPr b="1" lang="en" sz="1200"/>
                        <a:t>Description</a:t>
                      </a:r>
                      <a:endParaRPr b="1" sz="1200"/>
                    </a:p>
                  </a:txBody>
                  <a:tcPr marT="91425" marB="91425" marR="91425" marL="91425" anchor="ctr">
                    <a:solidFill>
                      <a:schemeClr val="accent4"/>
                    </a:solidFill>
                  </a:tcPr>
                </a:tc>
              </a:tr>
              <a:tr h="1032775">
                <a:tc>
                  <a:txBody>
                    <a:bodyPr/>
                    <a:lstStyle/>
                    <a:p>
                      <a:pPr indent="0" lvl="0" marL="0" rtl="0" algn="ctr">
                        <a:spcBef>
                          <a:spcPts val="0"/>
                        </a:spcBef>
                        <a:spcAft>
                          <a:spcPts val="0"/>
                        </a:spcAft>
                        <a:buNone/>
                      </a:pPr>
                      <a:r>
                        <a:rPr lang="en" sz="1200"/>
                        <a:t>LID</a:t>
                      </a:r>
                      <a:endParaRPr sz="1200"/>
                    </a:p>
                  </a:txBody>
                  <a:tcPr marT="91425" marB="91425" marR="91425" marL="91425" anchor="ctr"/>
                </a:tc>
                <a:tc>
                  <a:txBody>
                    <a:bodyPr/>
                    <a:lstStyle/>
                    <a:p>
                      <a:pPr indent="0" lvl="0" marL="0" rtl="0" algn="ctr">
                        <a:spcBef>
                          <a:spcPts val="0"/>
                        </a:spcBef>
                        <a:spcAft>
                          <a:spcPts val="0"/>
                        </a:spcAft>
                        <a:buNone/>
                      </a:pPr>
                      <a:r>
                        <a:rPr lang="en" sz="1200"/>
                        <a:t>Intrinsic query hardness based on the distribution of GT nn distances for a given query. (higher is harder)</a:t>
                      </a:r>
                      <a:endParaRPr sz="1200"/>
                    </a:p>
                  </a:txBody>
                  <a:tcPr marT="91425" marB="91425" marR="91425" marL="91425" anchor="ctr"/>
                </a:tc>
              </a:tr>
              <a:tr h="699575">
                <a:tc>
                  <a:txBody>
                    <a:bodyPr/>
                    <a:lstStyle/>
                    <a:p>
                      <a:pPr indent="0" lvl="0" marL="0" rtl="0" algn="ctr">
                        <a:spcBef>
                          <a:spcPts val="0"/>
                        </a:spcBef>
                        <a:spcAft>
                          <a:spcPts val="0"/>
                        </a:spcAft>
                        <a:buNone/>
                      </a:pPr>
                      <a:r>
                        <a:rPr lang="en" sz="1200"/>
                        <a:t>RC</a:t>
                      </a:r>
                      <a:endParaRPr sz="1200"/>
                    </a:p>
                  </a:txBody>
                  <a:tcPr marT="91425" marB="91425" marR="91425" marL="91425" anchor="ctr"/>
                </a:tc>
                <a:tc>
                  <a:txBody>
                    <a:bodyPr/>
                    <a:lstStyle/>
                    <a:p>
                      <a:pPr indent="0" lvl="0" marL="0" rtl="0" algn="ctr">
                        <a:spcBef>
                          <a:spcPts val="0"/>
                        </a:spcBef>
                        <a:spcAft>
                          <a:spcPts val="0"/>
                        </a:spcAft>
                        <a:buNone/>
                      </a:pPr>
                      <a:r>
                        <a:rPr lang="en" sz="1200"/>
                        <a:t>Closeness of the k-th distance of the query to the average distance of the k-nn (lower is harder)</a:t>
                      </a:r>
                      <a:endParaRPr sz="1200"/>
                    </a:p>
                  </a:txBody>
                  <a:tcPr marT="91425" marB="91425" marR="91425" marL="91425" anchor="ctr"/>
                </a:tc>
              </a:tr>
              <a:tr h="403375">
                <a:tc gridSpan="2">
                  <a:txBody>
                    <a:bodyPr/>
                    <a:lstStyle/>
                    <a:p>
                      <a:pPr indent="0" lvl="0" marL="0" rtl="0" algn="ctr">
                        <a:spcBef>
                          <a:spcPts val="0"/>
                        </a:spcBef>
                        <a:spcAft>
                          <a:spcPts val="0"/>
                        </a:spcAft>
                        <a:buNone/>
                      </a:pPr>
                      <a:r>
                        <a:rPr lang="en" sz="1200"/>
                        <a:t>…</a:t>
                      </a:r>
                      <a:endParaRPr sz="1200"/>
                    </a:p>
                  </a:txBody>
                  <a:tcPr marT="91425" marB="91425" marR="91425" marL="91425" anchor="ctr"/>
                </a:tc>
                <a:tc hMerge="1"/>
              </a:tr>
              <a:tr h="770025">
                <a:tc>
                  <a:txBody>
                    <a:bodyPr/>
                    <a:lstStyle/>
                    <a:p>
                      <a:pPr indent="0" lvl="0" marL="0" rtl="0" algn="ctr">
                        <a:spcBef>
                          <a:spcPts val="0"/>
                        </a:spcBef>
                        <a:spcAft>
                          <a:spcPts val="0"/>
                        </a:spcAft>
                        <a:buNone/>
                      </a:pPr>
                      <a:r>
                        <a:rPr lang="en" sz="1200"/>
                        <a:t>Steiner-hardness</a:t>
                      </a:r>
                      <a:endParaRPr sz="1200"/>
                    </a:p>
                  </a:txBody>
                  <a:tcPr marT="91425" marB="91425" marR="91425" marL="91425" anchor="ctr"/>
                </a:tc>
                <a:tc>
                  <a:txBody>
                    <a:bodyPr/>
                    <a:lstStyle/>
                    <a:p>
                      <a:pPr indent="0" lvl="0" marL="0" rtl="0" algn="ctr">
                        <a:spcBef>
                          <a:spcPts val="0"/>
                        </a:spcBef>
                        <a:spcAft>
                          <a:spcPts val="0"/>
                        </a:spcAft>
                        <a:buNone/>
                      </a:pPr>
                      <a:r>
                        <a:rPr lang="en" sz="1200"/>
                        <a:t>Difficulty of reaching the true nn of query in a graph index (higher is harder)</a:t>
                      </a:r>
                      <a:endParaRPr sz="1200"/>
                    </a:p>
                  </a:txBody>
                  <a:tcPr marT="91425" marB="91425" marR="91425" marL="91425" anchor="ctr"/>
                </a:tc>
              </a:tr>
            </a:tbl>
          </a:graphicData>
        </a:graphic>
      </p:graphicFrame>
      <p:pic>
        <p:nvPicPr>
          <p:cNvPr id="9724" name="Google Shape;9724;p363"/>
          <p:cNvPicPr preferRelativeResize="0"/>
          <p:nvPr/>
        </p:nvPicPr>
        <p:blipFill rotWithShape="1">
          <a:blip r:embed="rId3">
            <a:alphaModFix/>
          </a:blip>
          <a:srcRect b="0" l="4819" r="5935" t="0"/>
          <a:stretch/>
        </p:blipFill>
        <p:spPr>
          <a:xfrm>
            <a:off x="5235700" y="3248121"/>
            <a:ext cx="3070000" cy="1659294"/>
          </a:xfrm>
          <a:prstGeom prst="rect">
            <a:avLst/>
          </a:prstGeom>
          <a:noFill/>
          <a:ln cap="flat" cmpd="sng" w="19050">
            <a:solidFill>
              <a:schemeClr val="dk2"/>
            </a:solidFill>
            <a:prstDash val="solid"/>
            <a:round/>
            <a:headEnd len="sm" w="sm" type="none"/>
            <a:tailEnd len="sm" w="sm" type="none"/>
          </a:ln>
        </p:spPr>
      </p:pic>
      <p:pic>
        <p:nvPicPr>
          <p:cNvPr id="9725" name="Google Shape;9725;p363"/>
          <p:cNvPicPr preferRelativeResize="0"/>
          <p:nvPr/>
        </p:nvPicPr>
        <p:blipFill rotWithShape="1">
          <a:blip r:embed="rId4">
            <a:alphaModFix/>
          </a:blip>
          <a:srcRect b="0" l="4165" r="4302" t="7373"/>
          <a:stretch/>
        </p:blipFill>
        <p:spPr>
          <a:xfrm>
            <a:off x="5235700" y="1512775"/>
            <a:ext cx="3070007" cy="15635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Similarity Search Communities</a:t>
            </a:r>
            <a:endParaRPr/>
          </a:p>
        </p:txBody>
      </p:sp>
      <p:sp>
        <p:nvSpPr>
          <p:cNvPr id="568" name="Google Shape;568;p58"/>
          <p:cNvSpPr txBox="1"/>
          <p:nvPr>
            <p:ph idx="1" type="body"/>
          </p:nvPr>
        </p:nvSpPr>
        <p:spPr>
          <a:xfrm>
            <a:off x="311699" y="1152475"/>
            <a:ext cx="8739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high-d vector similarity search</a:t>
            </a:r>
            <a:r>
              <a:rPr lang="en"/>
              <a:t> </a:t>
            </a:r>
            <a:r>
              <a:rPr lang="en">
                <a:solidFill>
                  <a:srgbClr val="C00000"/>
                </a:solidFill>
              </a:rPr>
              <a:t>relevant to many </a:t>
            </a:r>
            <a:r>
              <a:rPr lang="en">
                <a:solidFill>
                  <a:schemeClr val="dk1"/>
                </a:solidFill>
              </a:rPr>
              <a:t>communities</a:t>
            </a:r>
            <a:r>
              <a:rPr lang="en"/>
              <a:t>		</a:t>
            </a:r>
            <a:endParaRPr/>
          </a:p>
          <a:p>
            <a:pPr indent="-228600" lvl="0" marL="457200" rtl="0" algn="l">
              <a:lnSpc>
                <a:spcPct val="115000"/>
              </a:lnSpc>
              <a:spcBef>
                <a:spcPts val="0"/>
              </a:spcBef>
              <a:spcAft>
                <a:spcPts val="0"/>
              </a:spcAft>
              <a:buSzPts val="1800"/>
              <a:buFont typeface="Ubuntu"/>
              <a:buNone/>
            </a:pPr>
            <a:r>
              <a:t/>
            </a:r>
            <a:endParaRPr/>
          </a:p>
          <a:p>
            <a:pPr indent="-228600" lvl="1" marL="914400" rtl="0" algn="l">
              <a:lnSpc>
                <a:spcPct val="115000"/>
              </a:lnSpc>
              <a:spcBef>
                <a:spcPts val="0"/>
              </a:spcBef>
              <a:spcAft>
                <a:spcPts val="0"/>
              </a:spcAft>
              <a:buSzPts val="1400"/>
              <a:buNone/>
            </a:pPr>
            <a:r>
              <a:t/>
            </a:r>
            <a:endParaRPr/>
          </a:p>
          <a:p>
            <a:pPr indent="-228600" lvl="1" marL="914400" rtl="0" algn="l">
              <a:lnSpc>
                <a:spcPct val="115000"/>
              </a:lnSpc>
              <a:spcBef>
                <a:spcPts val="0"/>
              </a:spcBef>
              <a:spcAft>
                <a:spcPts val="0"/>
              </a:spcAft>
              <a:buSzPts val="1400"/>
              <a:buNone/>
            </a:pPr>
            <a:r>
              <a:t/>
            </a:r>
            <a:endParaRPr/>
          </a:p>
          <a:p>
            <a:pPr indent="-228600" lvl="1" marL="914400" rtl="0" algn="l">
              <a:lnSpc>
                <a:spcPct val="115000"/>
              </a:lnSpc>
              <a:spcBef>
                <a:spcPts val="0"/>
              </a:spcBef>
              <a:spcAft>
                <a:spcPts val="0"/>
              </a:spcAft>
              <a:buSzPts val="1400"/>
              <a:buNone/>
            </a:pPr>
            <a:r>
              <a:t/>
            </a:r>
            <a:endParaRPr/>
          </a:p>
          <a:p>
            <a:pPr indent="-228600" lvl="0" marL="457200" rtl="0" algn="l">
              <a:lnSpc>
                <a:spcPct val="115000"/>
              </a:lnSpc>
              <a:spcBef>
                <a:spcPts val="0"/>
              </a:spcBef>
              <a:spcAft>
                <a:spcPts val="0"/>
              </a:spcAft>
              <a:buSzPts val="1800"/>
              <a:buFont typeface="Ubuntu"/>
              <a:buNone/>
            </a:pPr>
            <a:r>
              <a:t/>
            </a:r>
            <a:endParaRPr/>
          </a:p>
        </p:txBody>
      </p:sp>
      <p:sp>
        <p:nvSpPr>
          <p:cNvPr id="569" name="Google Shape;569;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graphicFrame>
        <p:nvGraphicFramePr>
          <p:cNvPr id="570" name="Google Shape;570;p58"/>
          <p:cNvGraphicFramePr/>
          <p:nvPr/>
        </p:nvGraphicFramePr>
        <p:xfrm>
          <a:off x="755022" y="1553311"/>
          <a:ext cx="3000000" cy="3000000"/>
        </p:xfrm>
        <a:graphic>
          <a:graphicData uri="http://schemas.openxmlformats.org/drawingml/2006/table">
            <a:tbl>
              <a:tblPr bandRow="1" firstRow="1">
                <a:noFill/>
                <a:tableStyleId>{176046A0-A246-4EF8-A613-C4ABA1380C3F}</a:tableStyleId>
              </a:tblPr>
              <a:tblGrid>
                <a:gridCol w="3858725"/>
                <a:gridCol w="3858725"/>
              </a:tblGrid>
              <a:tr h="370850">
                <a:tc>
                  <a:txBody>
                    <a:bodyPr/>
                    <a:lstStyle/>
                    <a:p>
                      <a:pPr indent="-285750" lvl="0" marL="285750" marR="0" rtl="0" algn="l">
                        <a:lnSpc>
                          <a:spcPct val="100000"/>
                        </a:lnSpc>
                        <a:spcBef>
                          <a:spcPts val="0"/>
                        </a:spcBef>
                        <a:spcAft>
                          <a:spcPts val="0"/>
                        </a:spcAft>
                        <a:buClr>
                          <a:schemeClr val="dk1"/>
                        </a:buClr>
                        <a:buSzPts val="1400"/>
                        <a:buFont typeface="Arial"/>
                        <a:buChar char="•"/>
                      </a:pPr>
                      <a:r>
                        <a:rPr lang="en" sz="1400" u="none" cap="none" strike="noStrike">
                          <a:solidFill>
                            <a:schemeClr val="dk1"/>
                          </a:solidFill>
                          <a:latin typeface="Ubuntu"/>
                          <a:ea typeface="Ubuntu"/>
                          <a:cs typeface="Ubuntu"/>
                          <a:sym typeface="Ubuntu"/>
                        </a:rPr>
                        <a:t>data management</a:t>
                      </a:r>
                      <a:endParaRPr>
                        <a:solidFill>
                          <a:schemeClr val="dk1"/>
                        </a:solidFill>
                      </a:endParaRPr>
                    </a:p>
                    <a:p>
                      <a:pPr indent="-285750" lvl="0" marL="285750" marR="0" rtl="0" algn="l">
                        <a:lnSpc>
                          <a:spcPct val="100000"/>
                        </a:lnSpc>
                        <a:spcBef>
                          <a:spcPts val="0"/>
                        </a:spcBef>
                        <a:spcAft>
                          <a:spcPts val="0"/>
                        </a:spcAft>
                        <a:buClr>
                          <a:schemeClr val="dk1"/>
                        </a:buClr>
                        <a:buSzPts val="1400"/>
                        <a:buFont typeface="Arial"/>
                        <a:buChar char="•"/>
                      </a:pPr>
                      <a:r>
                        <a:rPr lang="en" sz="1400" u="none" cap="none" strike="noStrike">
                          <a:solidFill>
                            <a:schemeClr val="dk1"/>
                          </a:solidFill>
                          <a:latin typeface="Ubuntu"/>
                          <a:ea typeface="Ubuntu"/>
                          <a:cs typeface="Ubuntu"/>
                          <a:sym typeface="Ubuntu"/>
                        </a:rPr>
                        <a:t>information retrieval / text search</a:t>
                      </a:r>
                      <a:endParaRPr>
                        <a:solidFill>
                          <a:schemeClr val="dk1"/>
                        </a:solidFill>
                      </a:endParaRPr>
                    </a:p>
                    <a:p>
                      <a:pPr indent="-285750" lvl="0" marL="285750" marR="0" rtl="0" algn="l">
                        <a:lnSpc>
                          <a:spcPct val="100000"/>
                        </a:lnSpc>
                        <a:spcBef>
                          <a:spcPts val="0"/>
                        </a:spcBef>
                        <a:spcAft>
                          <a:spcPts val="0"/>
                        </a:spcAft>
                        <a:buClr>
                          <a:schemeClr val="dk1"/>
                        </a:buClr>
                        <a:buSzPts val="1400"/>
                        <a:buFont typeface="Arial"/>
                        <a:buChar char="•"/>
                      </a:pPr>
                      <a:r>
                        <a:rPr lang="en" sz="1400" u="none" cap="none" strike="noStrike">
                          <a:solidFill>
                            <a:schemeClr val="dk1"/>
                          </a:solidFill>
                          <a:latin typeface="Ubuntu"/>
                          <a:ea typeface="Ubuntu"/>
                          <a:cs typeface="Ubuntu"/>
                          <a:sym typeface="Ubuntu"/>
                        </a:rPr>
                        <a:t>parallel and distributed computing</a:t>
                      </a:r>
                      <a:endParaRPr>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chemeClr val="dk1"/>
                        </a:buClr>
                        <a:buSzPts val="1400"/>
                        <a:buFont typeface="Arial"/>
                        <a:buChar char="•"/>
                      </a:pPr>
                      <a:r>
                        <a:rPr lang="en" sz="1400" u="none" cap="none" strike="noStrike">
                          <a:solidFill>
                            <a:schemeClr val="dk1"/>
                          </a:solidFill>
                          <a:latin typeface="Ubuntu"/>
                          <a:ea typeface="Ubuntu"/>
                          <a:cs typeface="Ubuntu"/>
                          <a:sym typeface="Ubuntu"/>
                        </a:rPr>
                        <a:t>time series</a:t>
                      </a:r>
                      <a:endParaRPr>
                        <a:solidFill>
                          <a:schemeClr val="dk1"/>
                        </a:solidFill>
                      </a:endParaRPr>
                    </a:p>
                    <a:p>
                      <a:pPr indent="-285750" lvl="0" marL="285750" marR="0" rtl="0" algn="l">
                        <a:lnSpc>
                          <a:spcPct val="100000"/>
                        </a:lnSpc>
                        <a:spcBef>
                          <a:spcPts val="0"/>
                        </a:spcBef>
                        <a:spcAft>
                          <a:spcPts val="0"/>
                        </a:spcAft>
                        <a:buClr>
                          <a:schemeClr val="dk1"/>
                        </a:buClr>
                        <a:buSzPts val="1400"/>
                        <a:buFont typeface="Arial"/>
                        <a:buChar char="•"/>
                      </a:pPr>
                      <a:r>
                        <a:rPr lang="en" sz="1400" u="none" cap="none" strike="noStrike">
                          <a:solidFill>
                            <a:schemeClr val="dk1"/>
                          </a:solidFill>
                          <a:latin typeface="Ubuntu"/>
                          <a:ea typeface="Ubuntu"/>
                          <a:cs typeface="Ubuntu"/>
                          <a:sym typeface="Ubuntu"/>
                        </a:rPr>
                        <a:t>machine learning / deep learning</a:t>
                      </a:r>
                      <a:endParaRPr>
                        <a:solidFill>
                          <a:schemeClr val="dk1"/>
                        </a:solidFill>
                      </a:endParaRPr>
                    </a:p>
                    <a:p>
                      <a:pPr indent="-285750" lvl="0" marL="285750" marR="0" rtl="0" algn="l">
                        <a:lnSpc>
                          <a:spcPct val="100000"/>
                        </a:lnSpc>
                        <a:spcBef>
                          <a:spcPts val="0"/>
                        </a:spcBef>
                        <a:spcAft>
                          <a:spcPts val="0"/>
                        </a:spcAft>
                        <a:buClr>
                          <a:schemeClr val="dk1"/>
                        </a:buClr>
                        <a:buSzPts val="1400"/>
                        <a:buFont typeface="Arial"/>
                        <a:buChar char="•"/>
                      </a:pPr>
                      <a:r>
                        <a:rPr lang="en" sz="1400" u="none" cap="none" strike="noStrike">
                          <a:solidFill>
                            <a:schemeClr val="dk1"/>
                          </a:solidFill>
                          <a:latin typeface="Ubuntu"/>
                          <a:ea typeface="Ubuntu"/>
                          <a:cs typeface="Ubuntu"/>
                          <a:sym typeface="Ubuntu"/>
                        </a:rPr>
                        <a:t>computer architecture</a:t>
                      </a:r>
                      <a:endParaRPr>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9" name="Shape 9729"/>
        <p:cNvGrpSpPr/>
        <p:nvPr/>
      </p:nvGrpSpPr>
      <p:grpSpPr>
        <a:xfrm>
          <a:off x="0" y="0"/>
          <a:ext cx="0" cy="0"/>
          <a:chOff x="0" y="0"/>
          <a:chExt cx="0" cy="0"/>
        </a:xfrm>
      </p:grpSpPr>
      <p:sp>
        <p:nvSpPr>
          <p:cNvPr id="9730" name="Google Shape;9730;p3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Towards </a:t>
            </a:r>
            <a:r>
              <a:rPr lang="en"/>
              <a:t>b</a:t>
            </a:r>
            <a:r>
              <a:rPr lang="en">
                <a:latin typeface="Ubuntu"/>
                <a:ea typeface="Ubuntu"/>
                <a:cs typeface="Ubuntu"/>
                <a:sym typeface="Ubuntu"/>
              </a:rPr>
              <a:t>etter </a:t>
            </a:r>
            <a:r>
              <a:rPr lang="en"/>
              <a:t>evaluation suites</a:t>
            </a:r>
            <a:endParaRPr>
              <a:latin typeface="Ubuntu"/>
              <a:ea typeface="Ubuntu"/>
              <a:cs typeface="Ubuntu"/>
              <a:sym typeface="Ubuntu"/>
            </a:endParaRPr>
          </a:p>
        </p:txBody>
      </p:sp>
      <p:sp>
        <p:nvSpPr>
          <p:cNvPr id="9731" name="Google Shape;9731;p3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732" name="Google Shape;9732;p364"/>
          <p:cNvGraphicFramePr/>
          <p:nvPr/>
        </p:nvGraphicFramePr>
        <p:xfrm>
          <a:off x="110450" y="1263723"/>
          <a:ext cx="3000000" cy="3000000"/>
        </p:xfrm>
        <a:graphic>
          <a:graphicData uri="http://schemas.openxmlformats.org/drawingml/2006/table">
            <a:tbl>
              <a:tblPr>
                <a:noFill/>
                <a:tableStyleId>{9FFA44F4-05DE-4323-9D07-73876B68D0FD}</a:tableStyleId>
              </a:tblPr>
              <a:tblGrid>
                <a:gridCol w="1697800"/>
                <a:gridCol w="4234200"/>
                <a:gridCol w="1146700"/>
                <a:gridCol w="1832025"/>
              </a:tblGrid>
              <a:tr h="403250">
                <a:tc>
                  <a:txBody>
                    <a:bodyPr/>
                    <a:lstStyle/>
                    <a:p>
                      <a:pPr indent="0" lvl="0" marL="0" rtl="0" algn="ctr">
                        <a:spcBef>
                          <a:spcPts val="0"/>
                        </a:spcBef>
                        <a:spcAft>
                          <a:spcPts val="0"/>
                        </a:spcAft>
                        <a:buNone/>
                      </a:pPr>
                      <a:r>
                        <a:rPr b="1" lang="en">
                          <a:latin typeface="Ubuntu"/>
                          <a:ea typeface="Ubuntu"/>
                          <a:cs typeface="Ubuntu"/>
                          <a:sym typeface="Ubuntu"/>
                        </a:rPr>
                        <a:t>Measure</a:t>
                      </a:r>
                      <a:endParaRPr b="1">
                        <a:latin typeface="Ubuntu"/>
                        <a:ea typeface="Ubuntu"/>
                        <a:cs typeface="Ubuntu"/>
                        <a:sym typeface="Ubuntu"/>
                      </a:endParaRPr>
                    </a:p>
                  </a:txBody>
                  <a:tcPr marT="91425" marB="91425" marR="91425" marL="91425" anchor="ctr">
                    <a:solidFill>
                      <a:srgbClr val="FF9900"/>
                    </a:solidFill>
                  </a:tcPr>
                </a:tc>
                <a:tc>
                  <a:txBody>
                    <a:bodyPr/>
                    <a:lstStyle/>
                    <a:p>
                      <a:pPr indent="0" lvl="0" marL="0" rtl="0" algn="ctr">
                        <a:spcBef>
                          <a:spcPts val="0"/>
                        </a:spcBef>
                        <a:spcAft>
                          <a:spcPts val="0"/>
                        </a:spcAft>
                        <a:buNone/>
                      </a:pPr>
                      <a:r>
                        <a:rPr b="1" lang="en">
                          <a:latin typeface="Ubuntu"/>
                          <a:ea typeface="Ubuntu"/>
                          <a:cs typeface="Ubuntu"/>
                          <a:sym typeface="Ubuntu"/>
                        </a:rPr>
                        <a:t>Description</a:t>
                      </a:r>
                      <a:endParaRPr b="1">
                        <a:latin typeface="Ubuntu"/>
                        <a:ea typeface="Ubuntu"/>
                        <a:cs typeface="Ubuntu"/>
                        <a:sym typeface="Ubuntu"/>
                      </a:endParaRPr>
                    </a:p>
                  </a:txBody>
                  <a:tcPr marT="91425" marB="91425" marR="91425" marL="91425" anchor="ctr">
                    <a:solidFill>
                      <a:srgbClr val="FF9900"/>
                    </a:solidFill>
                  </a:tcPr>
                </a:tc>
                <a:tc>
                  <a:txBody>
                    <a:bodyPr/>
                    <a:lstStyle/>
                    <a:p>
                      <a:pPr indent="0" lvl="0" marL="0" rtl="0" algn="ctr">
                        <a:spcBef>
                          <a:spcPts val="0"/>
                        </a:spcBef>
                        <a:spcAft>
                          <a:spcPts val="0"/>
                        </a:spcAft>
                        <a:buNone/>
                      </a:pPr>
                      <a:r>
                        <a:rPr b="1" lang="en">
                          <a:latin typeface="Ubuntu"/>
                          <a:ea typeface="Ubuntu"/>
                          <a:cs typeface="Ubuntu"/>
                          <a:sym typeface="Ubuntu"/>
                        </a:rPr>
                        <a:t>Range</a:t>
                      </a:r>
                      <a:endParaRPr b="1">
                        <a:latin typeface="Ubuntu"/>
                        <a:ea typeface="Ubuntu"/>
                        <a:cs typeface="Ubuntu"/>
                        <a:sym typeface="Ubuntu"/>
                      </a:endParaRPr>
                    </a:p>
                  </a:txBody>
                  <a:tcPr marT="91425" marB="91425" marR="91425" marL="91425" anchor="ctr">
                    <a:solidFill>
                      <a:srgbClr val="FF9900"/>
                    </a:solidFill>
                  </a:tcPr>
                </a:tc>
                <a:tc>
                  <a:txBody>
                    <a:bodyPr/>
                    <a:lstStyle/>
                    <a:p>
                      <a:pPr indent="0" lvl="0" marL="0" rtl="0" algn="ctr">
                        <a:spcBef>
                          <a:spcPts val="0"/>
                        </a:spcBef>
                        <a:spcAft>
                          <a:spcPts val="0"/>
                        </a:spcAft>
                        <a:buNone/>
                      </a:pPr>
                      <a:r>
                        <a:rPr b="1" lang="en">
                          <a:latin typeface="Ubuntu"/>
                          <a:ea typeface="Ubuntu"/>
                          <a:cs typeface="Ubuntu"/>
                          <a:sym typeface="Ubuntu"/>
                        </a:rPr>
                        <a:t>Improvement</a:t>
                      </a:r>
                      <a:endParaRPr b="1">
                        <a:latin typeface="Ubuntu"/>
                        <a:ea typeface="Ubuntu"/>
                        <a:cs typeface="Ubuntu"/>
                        <a:sym typeface="Ubuntu"/>
                      </a:endParaRPr>
                    </a:p>
                  </a:txBody>
                  <a:tcPr marT="91425" marB="91425" marR="91425" marL="91425" anchor="ctr">
                    <a:solidFill>
                      <a:srgbClr val="FF9900"/>
                    </a:solidFill>
                  </a:tcPr>
                </a:tc>
              </a:tr>
              <a:tr h="495550">
                <a:tc>
                  <a:txBody>
                    <a:bodyPr/>
                    <a:lstStyle/>
                    <a:p>
                      <a:pPr indent="0" lvl="0" marL="0" rtl="0" algn="ctr">
                        <a:spcBef>
                          <a:spcPts val="0"/>
                        </a:spcBef>
                        <a:spcAft>
                          <a:spcPts val="0"/>
                        </a:spcAft>
                        <a:buNone/>
                      </a:pPr>
                      <a:r>
                        <a:rPr b="1" lang="en">
                          <a:latin typeface="Ubuntu"/>
                          <a:ea typeface="Ubuntu"/>
                          <a:cs typeface="Ubuntu"/>
                          <a:sym typeface="Ubuntu"/>
                        </a:rPr>
                        <a:t>Recall</a:t>
                      </a:r>
                      <a:endParaRPr b="1">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proportion of GTs retrieved over k</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0 → 1</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Higher is better</a:t>
                      </a:r>
                      <a:endParaRPr>
                        <a:latin typeface="Ubuntu"/>
                        <a:ea typeface="Ubuntu"/>
                        <a:cs typeface="Ubuntu"/>
                        <a:sym typeface="Ubuntu"/>
                      </a:endParaRPr>
                    </a:p>
                  </a:txBody>
                  <a:tcPr marT="91425" marB="91425" marR="91425" marL="91425" anchor="ctr"/>
                </a:tc>
              </a:tr>
            </a:tbl>
          </a:graphicData>
        </a:graphic>
      </p:graphicFrame>
    </p:spTree>
  </p:cSld>
  <p:clrMapOvr>
    <a:masterClrMapping/>
  </p:clrMapOvr>
</p:sld>
</file>

<file path=ppt/slides/slide3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6" name="Shape 9736"/>
        <p:cNvGrpSpPr/>
        <p:nvPr/>
      </p:nvGrpSpPr>
      <p:grpSpPr>
        <a:xfrm>
          <a:off x="0" y="0"/>
          <a:ext cx="0" cy="0"/>
          <a:chOff x="0" y="0"/>
          <a:chExt cx="0" cy="0"/>
        </a:xfrm>
      </p:grpSpPr>
      <p:sp>
        <p:nvSpPr>
          <p:cNvPr id="9737" name="Google Shape;9737;p3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Towards </a:t>
            </a:r>
            <a:r>
              <a:rPr lang="en"/>
              <a:t>b</a:t>
            </a:r>
            <a:r>
              <a:rPr lang="en">
                <a:latin typeface="Ubuntu"/>
                <a:ea typeface="Ubuntu"/>
                <a:cs typeface="Ubuntu"/>
                <a:sym typeface="Ubuntu"/>
              </a:rPr>
              <a:t>etter </a:t>
            </a:r>
            <a:r>
              <a:rPr lang="en"/>
              <a:t>evaluation suites</a:t>
            </a:r>
            <a:endParaRPr>
              <a:latin typeface="Ubuntu"/>
              <a:ea typeface="Ubuntu"/>
              <a:cs typeface="Ubuntu"/>
              <a:sym typeface="Ubuntu"/>
            </a:endParaRPr>
          </a:p>
        </p:txBody>
      </p:sp>
      <p:sp>
        <p:nvSpPr>
          <p:cNvPr id="9738" name="Google Shape;9738;p3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739" name="Google Shape;9739;p365"/>
          <p:cNvGraphicFramePr/>
          <p:nvPr/>
        </p:nvGraphicFramePr>
        <p:xfrm>
          <a:off x="110450" y="1263723"/>
          <a:ext cx="3000000" cy="3000000"/>
        </p:xfrm>
        <a:graphic>
          <a:graphicData uri="http://schemas.openxmlformats.org/drawingml/2006/table">
            <a:tbl>
              <a:tblPr>
                <a:noFill/>
                <a:tableStyleId>{9FFA44F4-05DE-4323-9D07-73876B68D0FD}</a:tableStyleId>
              </a:tblPr>
              <a:tblGrid>
                <a:gridCol w="1697800"/>
                <a:gridCol w="4234200"/>
                <a:gridCol w="1146700"/>
                <a:gridCol w="1832025"/>
              </a:tblGrid>
              <a:tr h="403250">
                <a:tc>
                  <a:txBody>
                    <a:bodyPr/>
                    <a:lstStyle/>
                    <a:p>
                      <a:pPr indent="0" lvl="0" marL="0" rtl="0" algn="ctr">
                        <a:spcBef>
                          <a:spcPts val="0"/>
                        </a:spcBef>
                        <a:spcAft>
                          <a:spcPts val="0"/>
                        </a:spcAft>
                        <a:buNone/>
                      </a:pPr>
                      <a:r>
                        <a:rPr b="1" lang="en">
                          <a:latin typeface="Ubuntu"/>
                          <a:ea typeface="Ubuntu"/>
                          <a:cs typeface="Ubuntu"/>
                          <a:sym typeface="Ubuntu"/>
                        </a:rPr>
                        <a:t>Measure</a:t>
                      </a:r>
                      <a:endParaRPr b="1">
                        <a:latin typeface="Ubuntu"/>
                        <a:ea typeface="Ubuntu"/>
                        <a:cs typeface="Ubuntu"/>
                        <a:sym typeface="Ubuntu"/>
                      </a:endParaRPr>
                    </a:p>
                  </a:txBody>
                  <a:tcPr marT="91425" marB="91425" marR="91425" marL="91425" anchor="ctr">
                    <a:solidFill>
                      <a:srgbClr val="FF9900"/>
                    </a:solidFill>
                  </a:tcPr>
                </a:tc>
                <a:tc>
                  <a:txBody>
                    <a:bodyPr/>
                    <a:lstStyle/>
                    <a:p>
                      <a:pPr indent="0" lvl="0" marL="0" rtl="0" algn="ctr">
                        <a:spcBef>
                          <a:spcPts val="0"/>
                        </a:spcBef>
                        <a:spcAft>
                          <a:spcPts val="0"/>
                        </a:spcAft>
                        <a:buNone/>
                      </a:pPr>
                      <a:r>
                        <a:rPr b="1" lang="en">
                          <a:latin typeface="Ubuntu"/>
                          <a:ea typeface="Ubuntu"/>
                          <a:cs typeface="Ubuntu"/>
                          <a:sym typeface="Ubuntu"/>
                        </a:rPr>
                        <a:t>Description</a:t>
                      </a:r>
                      <a:endParaRPr b="1">
                        <a:latin typeface="Ubuntu"/>
                        <a:ea typeface="Ubuntu"/>
                        <a:cs typeface="Ubuntu"/>
                        <a:sym typeface="Ubuntu"/>
                      </a:endParaRPr>
                    </a:p>
                  </a:txBody>
                  <a:tcPr marT="91425" marB="91425" marR="91425" marL="91425" anchor="ctr">
                    <a:solidFill>
                      <a:srgbClr val="FF9900"/>
                    </a:solidFill>
                  </a:tcPr>
                </a:tc>
                <a:tc>
                  <a:txBody>
                    <a:bodyPr/>
                    <a:lstStyle/>
                    <a:p>
                      <a:pPr indent="0" lvl="0" marL="0" rtl="0" algn="ctr">
                        <a:spcBef>
                          <a:spcPts val="0"/>
                        </a:spcBef>
                        <a:spcAft>
                          <a:spcPts val="0"/>
                        </a:spcAft>
                        <a:buNone/>
                      </a:pPr>
                      <a:r>
                        <a:rPr b="1" lang="en">
                          <a:latin typeface="Ubuntu"/>
                          <a:ea typeface="Ubuntu"/>
                          <a:cs typeface="Ubuntu"/>
                          <a:sym typeface="Ubuntu"/>
                        </a:rPr>
                        <a:t>Range</a:t>
                      </a:r>
                      <a:endParaRPr b="1">
                        <a:latin typeface="Ubuntu"/>
                        <a:ea typeface="Ubuntu"/>
                        <a:cs typeface="Ubuntu"/>
                        <a:sym typeface="Ubuntu"/>
                      </a:endParaRPr>
                    </a:p>
                  </a:txBody>
                  <a:tcPr marT="91425" marB="91425" marR="91425" marL="91425" anchor="ctr">
                    <a:solidFill>
                      <a:srgbClr val="FF9900"/>
                    </a:solidFill>
                  </a:tcPr>
                </a:tc>
                <a:tc>
                  <a:txBody>
                    <a:bodyPr/>
                    <a:lstStyle/>
                    <a:p>
                      <a:pPr indent="0" lvl="0" marL="0" rtl="0" algn="ctr">
                        <a:spcBef>
                          <a:spcPts val="0"/>
                        </a:spcBef>
                        <a:spcAft>
                          <a:spcPts val="0"/>
                        </a:spcAft>
                        <a:buNone/>
                      </a:pPr>
                      <a:r>
                        <a:rPr b="1" lang="en">
                          <a:latin typeface="Ubuntu"/>
                          <a:ea typeface="Ubuntu"/>
                          <a:cs typeface="Ubuntu"/>
                          <a:sym typeface="Ubuntu"/>
                        </a:rPr>
                        <a:t>Improvement</a:t>
                      </a:r>
                      <a:endParaRPr b="1">
                        <a:latin typeface="Ubuntu"/>
                        <a:ea typeface="Ubuntu"/>
                        <a:cs typeface="Ubuntu"/>
                        <a:sym typeface="Ubuntu"/>
                      </a:endParaRPr>
                    </a:p>
                  </a:txBody>
                  <a:tcPr marT="91425" marB="91425" marR="91425" marL="91425" anchor="ctr">
                    <a:solidFill>
                      <a:srgbClr val="FF9900"/>
                    </a:solidFill>
                  </a:tcPr>
                </a:tc>
              </a:tr>
              <a:tr h="495550">
                <a:tc>
                  <a:txBody>
                    <a:bodyPr/>
                    <a:lstStyle/>
                    <a:p>
                      <a:pPr indent="0" lvl="0" marL="0" rtl="0" algn="ctr">
                        <a:spcBef>
                          <a:spcPts val="0"/>
                        </a:spcBef>
                        <a:spcAft>
                          <a:spcPts val="0"/>
                        </a:spcAft>
                        <a:buNone/>
                      </a:pPr>
                      <a:r>
                        <a:rPr b="1" lang="en">
                          <a:latin typeface="Ubuntu"/>
                          <a:ea typeface="Ubuntu"/>
                          <a:cs typeface="Ubuntu"/>
                          <a:sym typeface="Ubuntu"/>
                        </a:rPr>
                        <a:t>Recall</a:t>
                      </a:r>
                      <a:endParaRPr b="1">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proportion of GTs retrieved over k</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0 → 1</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Higher is better</a:t>
                      </a:r>
                      <a:endParaRPr>
                        <a:latin typeface="Ubuntu"/>
                        <a:ea typeface="Ubuntu"/>
                        <a:cs typeface="Ubuntu"/>
                        <a:sym typeface="Ubuntu"/>
                      </a:endParaRPr>
                    </a:p>
                  </a:txBody>
                  <a:tcPr marT="91425" marB="91425" marR="91425" marL="91425" anchor="ctr"/>
                </a:tc>
              </a:tr>
              <a:tr h="403250">
                <a:tc>
                  <a:txBody>
                    <a:bodyPr/>
                    <a:lstStyle/>
                    <a:p>
                      <a:pPr indent="0" lvl="0" marL="0" rtl="0" algn="ctr">
                        <a:spcBef>
                          <a:spcPts val="0"/>
                        </a:spcBef>
                        <a:spcAft>
                          <a:spcPts val="0"/>
                        </a:spcAft>
                        <a:buNone/>
                      </a:pPr>
                      <a:r>
                        <a:rPr b="1" lang="en">
                          <a:latin typeface="Ubuntu"/>
                          <a:ea typeface="Ubuntu"/>
                          <a:cs typeface="Ubuntu"/>
                          <a:sym typeface="Ubuntu"/>
                        </a:rPr>
                        <a:t>RDE</a:t>
                      </a:r>
                      <a:endParaRPr b="1">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deviation of retrieved distances to GT distances</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 → 0</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Lower is better</a:t>
                      </a:r>
                      <a:endParaRPr>
                        <a:latin typeface="Ubuntu"/>
                        <a:ea typeface="Ubuntu"/>
                        <a:cs typeface="Ubuntu"/>
                        <a:sym typeface="Ubuntu"/>
                      </a:endParaRPr>
                    </a:p>
                  </a:txBody>
                  <a:tcPr marT="91425" marB="91425" marR="91425" marL="91425" anchor="ctr"/>
                </a:tc>
              </a:tr>
            </a:tbl>
          </a:graphicData>
        </a:graphic>
      </p:graphicFrame>
    </p:spTree>
  </p:cSld>
  <p:clrMapOvr>
    <a:masterClrMapping/>
  </p:clrMapOvr>
</p:sld>
</file>

<file path=ppt/slides/slide3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3" name="Shape 9743"/>
        <p:cNvGrpSpPr/>
        <p:nvPr/>
      </p:nvGrpSpPr>
      <p:grpSpPr>
        <a:xfrm>
          <a:off x="0" y="0"/>
          <a:ext cx="0" cy="0"/>
          <a:chOff x="0" y="0"/>
          <a:chExt cx="0" cy="0"/>
        </a:xfrm>
      </p:grpSpPr>
      <p:sp>
        <p:nvSpPr>
          <p:cNvPr id="9744" name="Google Shape;9744;p3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Towards </a:t>
            </a:r>
            <a:r>
              <a:rPr lang="en"/>
              <a:t>b</a:t>
            </a:r>
            <a:r>
              <a:rPr lang="en">
                <a:latin typeface="Ubuntu"/>
                <a:ea typeface="Ubuntu"/>
                <a:cs typeface="Ubuntu"/>
                <a:sym typeface="Ubuntu"/>
              </a:rPr>
              <a:t>etter </a:t>
            </a:r>
            <a:r>
              <a:rPr lang="en"/>
              <a:t>evaluation suites</a:t>
            </a:r>
            <a:endParaRPr>
              <a:latin typeface="Ubuntu"/>
              <a:ea typeface="Ubuntu"/>
              <a:cs typeface="Ubuntu"/>
              <a:sym typeface="Ubuntu"/>
            </a:endParaRPr>
          </a:p>
        </p:txBody>
      </p:sp>
      <p:sp>
        <p:nvSpPr>
          <p:cNvPr id="9745" name="Google Shape;9745;p3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746" name="Google Shape;9746;p366"/>
          <p:cNvGraphicFramePr/>
          <p:nvPr/>
        </p:nvGraphicFramePr>
        <p:xfrm>
          <a:off x="110450" y="1263723"/>
          <a:ext cx="3000000" cy="3000000"/>
        </p:xfrm>
        <a:graphic>
          <a:graphicData uri="http://schemas.openxmlformats.org/drawingml/2006/table">
            <a:tbl>
              <a:tblPr>
                <a:noFill/>
                <a:tableStyleId>{9FFA44F4-05DE-4323-9D07-73876B68D0FD}</a:tableStyleId>
              </a:tblPr>
              <a:tblGrid>
                <a:gridCol w="1697800"/>
                <a:gridCol w="4234200"/>
                <a:gridCol w="1146700"/>
                <a:gridCol w="1832025"/>
              </a:tblGrid>
              <a:tr h="403250">
                <a:tc>
                  <a:txBody>
                    <a:bodyPr/>
                    <a:lstStyle/>
                    <a:p>
                      <a:pPr indent="0" lvl="0" marL="0" rtl="0" algn="ctr">
                        <a:spcBef>
                          <a:spcPts val="0"/>
                        </a:spcBef>
                        <a:spcAft>
                          <a:spcPts val="0"/>
                        </a:spcAft>
                        <a:buNone/>
                      </a:pPr>
                      <a:r>
                        <a:rPr b="1" lang="en">
                          <a:latin typeface="Ubuntu"/>
                          <a:ea typeface="Ubuntu"/>
                          <a:cs typeface="Ubuntu"/>
                          <a:sym typeface="Ubuntu"/>
                        </a:rPr>
                        <a:t>Measure</a:t>
                      </a:r>
                      <a:endParaRPr b="1">
                        <a:latin typeface="Ubuntu"/>
                        <a:ea typeface="Ubuntu"/>
                        <a:cs typeface="Ubuntu"/>
                        <a:sym typeface="Ubuntu"/>
                      </a:endParaRPr>
                    </a:p>
                  </a:txBody>
                  <a:tcPr marT="91425" marB="91425" marR="91425" marL="91425" anchor="ctr">
                    <a:solidFill>
                      <a:srgbClr val="FF9900"/>
                    </a:solidFill>
                  </a:tcPr>
                </a:tc>
                <a:tc>
                  <a:txBody>
                    <a:bodyPr/>
                    <a:lstStyle/>
                    <a:p>
                      <a:pPr indent="0" lvl="0" marL="0" rtl="0" algn="ctr">
                        <a:spcBef>
                          <a:spcPts val="0"/>
                        </a:spcBef>
                        <a:spcAft>
                          <a:spcPts val="0"/>
                        </a:spcAft>
                        <a:buNone/>
                      </a:pPr>
                      <a:r>
                        <a:rPr b="1" lang="en">
                          <a:latin typeface="Ubuntu"/>
                          <a:ea typeface="Ubuntu"/>
                          <a:cs typeface="Ubuntu"/>
                          <a:sym typeface="Ubuntu"/>
                        </a:rPr>
                        <a:t>Description</a:t>
                      </a:r>
                      <a:endParaRPr b="1">
                        <a:latin typeface="Ubuntu"/>
                        <a:ea typeface="Ubuntu"/>
                        <a:cs typeface="Ubuntu"/>
                        <a:sym typeface="Ubuntu"/>
                      </a:endParaRPr>
                    </a:p>
                  </a:txBody>
                  <a:tcPr marT="91425" marB="91425" marR="91425" marL="91425" anchor="ctr">
                    <a:solidFill>
                      <a:srgbClr val="FF9900"/>
                    </a:solidFill>
                  </a:tcPr>
                </a:tc>
                <a:tc>
                  <a:txBody>
                    <a:bodyPr/>
                    <a:lstStyle/>
                    <a:p>
                      <a:pPr indent="0" lvl="0" marL="0" rtl="0" algn="ctr">
                        <a:spcBef>
                          <a:spcPts val="0"/>
                        </a:spcBef>
                        <a:spcAft>
                          <a:spcPts val="0"/>
                        </a:spcAft>
                        <a:buNone/>
                      </a:pPr>
                      <a:r>
                        <a:rPr b="1" lang="en">
                          <a:latin typeface="Ubuntu"/>
                          <a:ea typeface="Ubuntu"/>
                          <a:cs typeface="Ubuntu"/>
                          <a:sym typeface="Ubuntu"/>
                        </a:rPr>
                        <a:t>Range</a:t>
                      </a:r>
                      <a:endParaRPr b="1">
                        <a:latin typeface="Ubuntu"/>
                        <a:ea typeface="Ubuntu"/>
                        <a:cs typeface="Ubuntu"/>
                        <a:sym typeface="Ubuntu"/>
                      </a:endParaRPr>
                    </a:p>
                  </a:txBody>
                  <a:tcPr marT="91425" marB="91425" marR="91425" marL="91425" anchor="ctr">
                    <a:solidFill>
                      <a:srgbClr val="FF9900"/>
                    </a:solidFill>
                  </a:tcPr>
                </a:tc>
                <a:tc>
                  <a:txBody>
                    <a:bodyPr/>
                    <a:lstStyle/>
                    <a:p>
                      <a:pPr indent="0" lvl="0" marL="0" rtl="0" algn="ctr">
                        <a:spcBef>
                          <a:spcPts val="0"/>
                        </a:spcBef>
                        <a:spcAft>
                          <a:spcPts val="0"/>
                        </a:spcAft>
                        <a:buNone/>
                      </a:pPr>
                      <a:r>
                        <a:rPr b="1" lang="en">
                          <a:latin typeface="Ubuntu"/>
                          <a:ea typeface="Ubuntu"/>
                          <a:cs typeface="Ubuntu"/>
                          <a:sym typeface="Ubuntu"/>
                        </a:rPr>
                        <a:t>Improvement</a:t>
                      </a:r>
                      <a:endParaRPr b="1">
                        <a:latin typeface="Ubuntu"/>
                        <a:ea typeface="Ubuntu"/>
                        <a:cs typeface="Ubuntu"/>
                        <a:sym typeface="Ubuntu"/>
                      </a:endParaRPr>
                    </a:p>
                  </a:txBody>
                  <a:tcPr marT="91425" marB="91425" marR="91425" marL="91425" anchor="ctr">
                    <a:solidFill>
                      <a:srgbClr val="FF9900"/>
                    </a:solidFill>
                  </a:tcPr>
                </a:tc>
              </a:tr>
              <a:tr h="495550">
                <a:tc>
                  <a:txBody>
                    <a:bodyPr/>
                    <a:lstStyle/>
                    <a:p>
                      <a:pPr indent="0" lvl="0" marL="0" rtl="0" algn="ctr">
                        <a:spcBef>
                          <a:spcPts val="0"/>
                        </a:spcBef>
                        <a:spcAft>
                          <a:spcPts val="0"/>
                        </a:spcAft>
                        <a:buNone/>
                      </a:pPr>
                      <a:r>
                        <a:rPr b="1" lang="en">
                          <a:latin typeface="Ubuntu"/>
                          <a:ea typeface="Ubuntu"/>
                          <a:cs typeface="Ubuntu"/>
                          <a:sym typeface="Ubuntu"/>
                        </a:rPr>
                        <a:t>Recall</a:t>
                      </a:r>
                      <a:endParaRPr b="1">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p</a:t>
                      </a:r>
                      <a:r>
                        <a:rPr lang="en">
                          <a:latin typeface="Ubuntu"/>
                          <a:ea typeface="Ubuntu"/>
                          <a:cs typeface="Ubuntu"/>
                          <a:sym typeface="Ubuntu"/>
                        </a:rPr>
                        <a:t>roportion of GTs retrieved over k</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0 → 1</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Higher is better</a:t>
                      </a:r>
                      <a:endParaRPr>
                        <a:latin typeface="Ubuntu"/>
                        <a:ea typeface="Ubuntu"/>
                        <a:cs typeface="Ubuntu"/>
                        <a:sym typeface="Ubuntu"/>
                      </a:endParaRPr>
                    </a:p>
                  </a:txBody>
                  <a:tcPr marT="91425" marB="91425" marR="91425" marL="91425" anchor="ctr"/>
                </a:tc>
              </a:tr>
              <a:tr h="403250">
                <a:tc>
                  <a:txBody>
                    <a:bodyPr/>
                    <a:lstStyle/>
                    <a:p>
                      <a:pPr indent="0" lvl="0" marL="0" rtl="0" algn="ctr">
                        <a:spcBef>
                          <a:spcPts val="0"/>
                        </a:spcBef>
                        <a:spcAft>
                          <a:spcPts val="0"/>
                        </a:spcAft>
                        <a:buNone/>
                      </a:pPr>
                      <a:r>
                        <a:rPr b="1" lang="en">
                          <a:latin typeface="Ubuntu"/>
                          <a:ea typeface="Ubuntu"/>
                          <a:cs typeface="Ubuntu"/>
                          <a:sym typeface="Ubuntu"/>
                        </a:rPr>
                        <a:t>RDE</a:t>
                      </a:r>
                      <a:endParaRPr b="1">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d</a:t>
                      </a:r>
                      <a:r>
                        <a:rPr lang="en">
                          <a:latin typeface="Ubuntu"/>
                          <a:ea typeface="Ubuntu"/>
                          <a:cs typeface="Ubuntu"/>
                          <a:sym typeface="Ubuntu"/>
                        </a:rPr>
                        <a:t>eviation of retrieved distances to GT distances</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solidFill>
                            <a:schemeClr val="dk1"/>
                          </a:solidFill>
                          <a:latin typeface="Ubuntu"/>
                          <a:ea typeface="Ubuntu"/>
                          <a:cs typeface="Ubuntu"/>
                          <a:sym typeface="Ubuntu"/>
                        </a:rPr>
                        <a:t>∞ → 0</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Lower is better</a:t>
                      </a:r>
                      <a:endParaRPr>
                        <a:latin typeface="Ubuntu"/>
                        <a:ea typeface="Ubuntu"/>
                        <a:cs typeface="Ubuntu"/>
                        <a:sym typeface="Ubuntu"/>
                      </a:endParaRPr>
                    </a:p>
                  </a:txBody>
                  <a:tcPr marT="91425" marB="91425" marR="91425" marL="91425" anchor="ctr"/>
                </a:tc>
              </a:tr>
              <a:tr h="648650">
                <a:tc>
                  <a:txBody>
                    <a:bodyPr/>
                    <a:lstStyle/>
                    <a:p>
                      <a:pPr indent="0" lvl="0" marL="0" rtl="0" algn="ctr">
                        <a:spcBef>
                          <a:spcPts val="0"/>
                        </a:spcBef>
                        <a:spcAft>
                          <a:spcPts val="0"/>
                        </a:spcAft>
                        <a:buNone/>
                      </a:pPr>
                      <a:r>
                        <a:rPr b="1" lang="en">
                          <a:latin typeface="Ubuntu"/>
                          <a:ea typeface="Ubuntu"/>
                          <a:cs typeface="Ubuntu"/>
                          <a:sym typeface="Ubuntu"/>
                        </a:rPr>
                        <a:t>RQUT</a:t>
                      </a:r>
                      <a:endParaRPr b="1">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R</a:t>
                      </a:r>
                      <a:r>
                        <a:rPr lang="en">
                          <a:latin typeface="Ubuntu"/>
                          <a:ea typeface="Ubuntu"/>
                          <a:cs typeface="Ubuntu"/>
                          <a:sym typeface="Ubuntu"/>
                        </a:rPr>
                        <a:t>atio of the Queries that fall Under the recall Target</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1 → 0</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Lower is better</a:t>
                      </a:r>
                      <a:endParaRPr>
                        <a:latin typeface="Ubuntu"/>
                        <a:ea typeface="Ubuntu"/>
                        <a:cs typeface="Ubuntu"/>
                        <a:sym typeface="Ubuntu"/>
                      </a:endParaRPr>
                    </a:p>
                  </a:txBody>
                  <a:tcPr marT="91425" marB="91425" marR="91425" marL="91425" anchor="ctr"/>
                </a:tc>
              </a:tr>
            </a:tbl>
          </a:graphicData>
        </a:graphic>
      </p:graphicFrame>
    </p:spTree>
  </p:cSld>
  <p:clrMapOvr>
    <a:masterClrMapping/>
  </p:clrMapOvr>
</p:sld>
</file>

<file path=ppt/slides/slide3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0" name="Shape 9750"/>
        <p:cNvGrpSpPr/>
        <p:nvPr/>
      </p:nvGrpSpPr>
      <p:grpSpPr>
        <a:xfrm>
          <a:off x="0" y="0"/>
          <a:ext cx="0" cy="0"/>
          <a:chOff x="0" y="0"/>
          <a:chExt cx="0" cy="0"/>
        </a:xfrm>
      </p:grpSpPr>
      <p:sp>
        <p:nvSpPr>
          <p:cNvPr id="9751" name="Google Shape;9751;p3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Towards </a:t>
            </a:r>
            <a:r>
              <a:rPr lang="en"/>
              <a:t>b</a:t>
            </a:r>
            <a:r>
              <a:rPr lang="en">
                <a:latin typeface="Ubuntu"/>
                <a:ea typeface="Ubuntu"/>
                <a:cs typeface="Ubuntu"/>
                <a:sym typeface="Ubuntu"/>
              </a:rPr>
              <a:t>etter </a:t>
            </a:r>
            <a:r>
              <a:rPr lang="en"/>
              <a:t>evaluation suites</a:t>
            </a:r>
            <a:endParaRPr>
              <a:latin typeface="Ubuntu"/>
              <a:ea typeface="Ubuntu"/>
              <a:cs typeface="Ubuntu"/>
              <a:sym typeface="Ubuntu"/>
            </a:endParaRPr>
          </a:p>
        </p:txBody>
      </p:sp>
      <p:sp>
        <p:nvSpPr>
          <p:cNvPr id="9752" name="Google Shape;9752;p3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753" name="Google Shape;9753;p367"/>
          <p:cNvGraphicFramePr/>
          <p:nvPr/>
        </p:nvGraphicFramePr>
        <p:xfrm>
          <a:off x="116638" y="1263748"/>
          <a:ext cx="3000000" cy="3000000"/>
        </p:xfrm>
        <a:graphic>
          <a:graphicData uri="http://schemas.openxmlformats.org/drawingml/2006/table">
            <a:tbl>
              <a:tblPr>
                <a:noFill/>
                <a:tableStyleId>{9FFA44F4-05DE-4323-9D07-73876B68D0FD}</a:tableStyleId>
              </a:tblPr>
              <a:tblGrid>
                <a:gridCol w="1697800"/>
                <a:gridCol w="4234200"/>
                <a:gridCol w="1146700"/>
                <a:gridCol w="1832025"/>
              </a:tblGrid>
              <a:tr h="415250">
                <a:tc>
                  <a:txBody>
                    <a:bodyPr/>
                    <a:lstStyle/>
                    <a:p>
                      <a:pPr indent="0" lvl="0" marL="0" rtl="0" algn="ctr">
                        <a:spcBef>
                          <a:spcPts val="0"/>
                        </a:spcBef>
                        <a:spcAft>
                          <a:spcPts val="0"/>
                        </a:spcAft>
                        <a:buNone/>
                      </a:pPr>
                      <a:r>
                        <a:rPr b="1" lang="en">
                          <a:latin typeface="Ubuntu"/>
                          <a:ea typeface="Ubuntu"/>
                          <a:cs typeface="Ubuntu"/>
                          <a:sym typeface="Ubuntu"/>
                        </a:rPr>
                        <a:t>Measure</a:t>
                      </a:r>
                      <a:endParaRPr b="1">
                        <a:latin typeface="Ubuntu"/>
                        <a:ea typeface="Ubuntu"/>
                        <a:cs typeface="Ubuntu"/>
                        <a:sym typeface="Ubuntu"/>
                      </a:endParaRPr>
                    </a:p>
                  </a:txBody>
                  <a:tcPr marT="91425" marB="91425" marR="91425" marL="91425" anchor="ctr">
                    <a:solidFill>
                      <a:srgbClr val="FF9900"/>
                    </a:solidFill>
                  </a:tcPr>
                </a:tc>
                <a:tc>
                  <a:txBody>
                    <a:bodyPr/>
                    <a:lstStyle/>
                    <a:p>
                      <a:pPr indent="0" lvl="0" marL="0" rtl="0" algn="ctr">
                        <a:spcBef>
                          <a:spcPts val="0"/>
                        </a:spcBef>
                        <a:spcAft>
                          <a:spcPts val="0"/>
                        </a:spcAft>
                        <a:buNone/>
                      </a:pPr>
                      <a:r>
                        <a:rPr b="1" lang="en">
                          <a:latin typeface="Ubuntu"/>
                          <a:ea typeface="Ubuntu"/>
                          <a:cs typeface="Ubuntu"/>
                          <a:sym typeface="Ubuntu"/>
                        </a:rPr>
                        <a:t>Description</a:t>
                      </a:r>
                      <a:endParaRPr b="1">
                        <a:latin typeface="Ubuntu"/>
                        <a:ea typeface="Ubuntu"/>
                        <a:cs typeface="Ubuntu"/>
                        <a:sym typeface="Ubuntu"/>
                      </a:endParaRPr>
                    </a:p>
                  </a:txBody>
                  <a:tcPr marT="91425" marB="91425" marR="91425" marL="91425" anchor="ctr">
                    <a:solidFill>
                      <a:srgbClr val="FF9900"/>
                    </a:solidFill>
                  </a:tcPr>
                </a:tc>
                <a:tc>
                  <a:txBody>
                    <a:bodyPr/>
                    <a:lstStyle/>
                    <a:p>
                      <a:pPr indent="0" lvl="0" marL="0" rtl="0" algn="ctr">
                        <a:spcBef>
                          <a:spcPts val="0"/>
                        </a:spcBef>
                        <a:spcAft>
                          <a:spcPts val="0"/>
                        </a:spcAft>
                        <a:buNone/>
                      </a:pPr>
                      <a:r>
                        <a:rPr b="1" lang="en">
                          <a:latin typeface="Ubuntu"/>
                          <a:ea typeface="Ubuntu"/>
                          <a:cs typeface="Ubuntu"/>
                          <a:sym typeface="Ubuntu"/>
                        </a:rPr>
                        <a:t>Range</a:t>
                      </a:r>
                      <a:endParaRPr b="1">
                        <a:latin typeface="Ubuntu"/>
                        <a:ea typeface="Ubuntu"/>
                        <a:cs typeface="Ubuntu"/>
                        <a:sym typeface="Ubuntu"/>
                      </a:endParaRPr>
                    </a:p>
                  </a:txBody>
                  <a:tcPr marT="91425" marB="91425" marR="91425" marL="91425" anchor="ctr">
                    <a:solidFill>
                      <a:srgbClr val="FF9900"/>
                    </a:solidFill>
                  </a:tcPr>
                </a:tc>
                <a:tc>
                  <a:txBody>
                    <a:bodyPr/>
                    <a:lstStyle/>
                    <a:p>
                      <a:pPr indent="0" lvl="0" marL="0" rtl="0" algn="ctr">
                        <a:spcBef>
                          <a:spcPts val="0"/>
                        </a:spcBef>
                        <a:spcAft>
                          <a:spcPts val="0"/>
                        </a:spcAft>
                        <a:buNone/>
                      </a:pPr>
                      <a:r>
                        <a:rPr b="1" lang="en">
                          <a:latin typeface="Ubuntu"/>
                          <a:ea typeface="Ubuntu"/>
                          <a:cs typeface="Ubuntu"/>
                          <a:sym typeface="Ubuntu"/>
                        </a:rPr>
                        <a:t>Improvement</a:t>
                      </a:r>
                      <a:endParaRPr b="1">
                        <a:latin typeface="Ubuntu"/>
                        <a:ea typeface="Ubuntu"/>
                        <a:cs typeface="Ubuntu"/>
                        <a:sym typeface="Ubuntu"/>
                      </a:endParaRPr>
                    </a:p>
                  </a:txBody>
                  <a:tcPr marT="91425" marB="91425" marR="91425" marL="91425" anchor="ctr">
                    <a:solidFill>
                      <a:srgbClr val="FF9900"/>
                    </a:solidFill>
                  </a:tcPr>
                </a:tc>
              </a:tr>
              <a:tr h="484650">
                <a:tc>
                  <a:txBody>
                    <a:bodyPr/>
                    <a:lstStyle/>
                    <a:p>
                      <a:pPr indent="0" lvl="0" marL="0" rtl="0" algn="ctr">
                        <a:spcBef>
                          <a:spcPts val="0"/>
                        </a:spcBef>
                        <a:spcAft>
                          <a:spcPts val="0"/>
                        </a:spcAft>
                        <a:buNone/>
                      </a:pPr>
                      <a:r>
                        <a:rPr b="1" lang="en">
                          <a:latin typeface="Ubuntu"/>
                          <a:ea typeface="Ubuntu"/>
                          <a:cs typeface="Ubuntu"/>
                          <a:sym typeface="Ubuntu"/>
                        </a:rPr>
                        <a:t>Recall</a:t>
                      </a:r>
                      <a:endParaRPr b="1">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p</a:t>
                      </a:r>
                      <a:r>
                        <a:rPr lang="en">
                          <a:latin typeface="Ubuntu"/>
                          <a:ea typeface="Ubuntu"/>
                          <a:cs typeface="Ubuntu"/>
                          <a:sym typeface="Ubuntu"/>
                        </a:rPr>
                        <a:t>roportion of GTs retrieved over k</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0 → 1</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Higher is better</a:t>
                      </a:r>
                      <a:endParaRPr>
                        <a:latin typeface="Ubuntu"/>
                        <a:ea typeface="Ubuntu"/>
                        <a:cs typeface="Ubuntu"/>
                        <a:sym typeface="Ubuntu"/>
                      </a:endParaRPr>
                    </a:p>
                  </a:txBody>
                  <a:tcPr marT="91425" marB="91425" marR="91425" marL="91425" anchor="ctr"/>
                </a:tc>
              </a:tr>
              <a:tr h="415250">
                <a:tc>
                  <a:txBody>
                    <a:bodyPr/>
                    <a:lstStyle/>
                    <a:p>
                      <a:pPr indent="0" lvl="0" marL="0" rtl="0" algn="ctr">
                        <a:spcBef>
                          <a:spcPts val="0"/>
                        </a:spcBef>
                        <a:spcAft>
                          <a:spcPts val="0"/>
                        </a:spcAft>
                        <a:buNone/>
                      </a:pPr>
                      <a:r>
                        <a:rPr b="1" lang="en">
                          <a:latin typeface="Ubuntu"/>
                          <a:ea typeface="Ubuntu"/>
                          <a:cs typeface="Ubuntu"/>
                          <a:sym typeface="Ubuntu"/>
                        </a:rPr>
                        <a:t>RDE</a:t>
                      </a:r>
                      <a:endParaRPr b="1">
                        <a:latin typeface="Ubuntu"/>
                        <a:ea typeface="Ubuntu"/>
                        <a:cs typeface="Ubuntu"/>
                        <a:sym typeface="Ubuntu"/>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Ubuntu"/>
                          <a:ea typeface="Ubuntu"/>
                          <a:cs typeface="Ubuntu"/>
                          <a:sym typeface="Ubuntu"/>
                        </a:rPr>
                        <a:t>d</a:t>
                      </a:r>
                      <a:r>
                        <a:rPr lang="en">
                          <a:latin typeface="Ubuntu"/>
                          <a:ea typeface="Ubuntu"/>
                          <a:cs typeface="Ubuntu"/>
                          <a:sym typeface="Ubuntu"/>
                        </a:rPr>
                        <a:t>eviation of retrieved distances to GT distances</a:t>
                      </a:r>
                      <a:endParaRPr>
                        <a:latin typeface="Ubuntu"/>
                        <a:ea typeface="Ubuntu"/>
                        <a:cs typeface="Ubuntu"/>
                        <a:sym typeface="Ubuntu"/>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Ubuntu"/>
                          <a:ea typeface="Ubuntu"/>
                          <a:cs typeface="Ubuntu"/>
                          <a:sym typeface="Ubuntu"/>
                        </a:rPr>
                        <a:t>∞ → 0</a:t>
                      </a:r>
                      <a:endParaRPr>
                        <a:latin typeface="Ubuntu"/>
                        <a:ea typeface="Ubuntu"/>
                        <a:cs typeface="Ubuntu"/>
                        <a:sym typeface="Ubuntu"/>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Ubuntu"/>
                          <a:ea typeface="Ubuntu"/>
                          <a:cs typeface="Ubuntu"/>
                          <a:sym typeface="Ubuntu"/>
                        </a:rPr>
                        <a:t>Lower is better</a:t>
                      </a:r>
                      <a:endParaRPr>
                        <a:latin typeface="Ubuntu"/>
                        <a:ea typeface="Ubuntu"/>
                        <a:cs typeface="Ubuntu"/>
                        <a:sym typeface="Ubuntu"/>
                      </a:endParaRPr>
                    </a:p>
                  </a:txBody>
                  <a:tcPr marT="91425" marB="91425" marR="91425" marL="91425" anchor="ctr">
                    <a:lnB cap="flat" cmpd="sng" w="9525">
                      <a:solidFill>
                        <a:srgbClr val="9E9E9E"/>
                      </a:solidFill>
                      <a:prstDash val="solid"/>
                      <a:round/>
                      <a:headEnd len="sm" w="sm" type="none"/>
                      <a:tailEnd len="sm" w="sm" type="none"/>
                    </a:lnB>
                  </a:tcPr>
                </a:tc>
              </a:tr>
              <a:tr h="638875">
                <a:tc>
                  <a:txBody>
                    <a:bodyPr/>
                    <a:lstStyle/>
                    <a:p>
                      <a:pPr indent="0" lvl="0" marL="0" rtl="0" algn="ctr">
                        <a:spcBef>
                          <a:spcPts val="0"/>
                        </a:spcBef>
                        <a:spcAft>
                          <a:spcPts val="0"/>
                        </a:spcAft>
                        <a:buNone/>
                      </a:pPr>
                      <a:r>
                        <a:rPr b="1" lang="en">
                          <a:latin typeface="Ubuntu"/>
                          <a:ea typeface="Ubuntu"/>
                          <a:cs typeface="Ubuntu"/>
                          <a:sym typeface="Ubuntu"/>
                        </a:rPr>
                        <a:t>RQUT</a:t>
                      </a:r>
                      <a:endParaRPr b="1">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Ubuntu"/>
                          <a:ea typeface="Ubuntu"/>
                          <a:cs typeface="Ubuntu"/>
                          <a:sym typeface="Ubuntu"/>
                        </a:rPr>
                        <a:t>Ratio of the Queries that fall Under the recall Target</a:t>
                      </a:r>
                      <a:endParaRPr>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1 → 0</a:t>
                      </a:r>
                      <a:endParaRPr>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Ubuntu"/>
                          <a:ea typeface="Ubuntu"/>
                          <a:cs typeface="Ubuntu"/>
                          <a:sym typeface="Ubuntu"/>
                        </a:rPr>
                        <a:t>Lower is better</a:t>
                      </a:r>
                      <a:endParaRPr>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92875">
                <a:tc>
                  <a:txBody>
                    <a:bodyPr/>
                    <a:lstStyle/>
                    <a:p>
                      <a:pPr indent="0" lvl="0" marL="0" rtl="0" algn="ctr">
                        <a:spcBef>
                          <a:spcPts val="0"/>
                        </a:spcBef>
                        <a:spcAft>
                          <a:spcPts val="0"/>
                        </a:spcAft>
                        <a:buNone/>
                      </a:pPr>
                      <a:r>
                        <a:rPr b="1" lang="en">
                          <a:latin typeface="Ubuntu"/>
                          <a:ea typeface="Ubuntu"/>
                          <a:cs typeface="Ubuntu"/>
                          <a:sym typeface="Ubuntu"/>
                        </a:rPr>
                        <a:t>Worst Errors</a:t>
                      </a:r>
                      <a:endParaRPr b="1">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latin typeface="Ubuntu"/>
                          <a:ea typeface="Ubuntu"/>
                          <a:cs typeface="Ubuntu"/>
                          <a:sym typeface="Ubuntu"/>
                        </a:rPr>
                        <a:t>re</a:t>
                      </a:r>
                      <a:r>
                        <a:rPr lang="en">
                          <a:latin typeface="Ubuntu"/>
                          <a:ea typeface="Ubuntu"/>
                          <a:cs typeface="Ubuntu"/>
                          <a:sym typeface="Ubuntu"/>
                        </a:rPr>
                        <a:t>call deviation of the queries that fell under the recall target</a:t>
                      </a:r>
                      <a:endParaRPr>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latin typeface="Ubuntu"/>
                          <a:ea typeface="Ubuntu"/>
                          <a:cs typeface="Ubuntu"/>
                          <a:sym typeface="Ubuntu"/>
                        </a:rPr>
                        <a:t>1 → 0</a:t>
                      </a:r>
                      <a:endParaRPr>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latin typeface="Ubuntu"/>
                          <a:ea typeface="Ubuntu"/>
                          <a:cs typeface="Ubuntu"/>
                          <a:sym typeface="Ubuntu"/>
                        </a:rPr>
                        <a:t>Lower is better</a:t>
                      </a:r>
                      <a:endParaRPr>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r>
            </a:tbl>
          </a:graphicData>
        </a:graphic>
      </p:graphicFrame>
    </p:spTree>
  </p:cSld>
  <p:clrMapOvr>
    <a:masterClrMapping/>
  </p:clrMapOvr>
</p:sld>
</file>

<file path=ppt/slides/slide3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7" name="Shape 9757"/>
        <p:cNvGrpSpPr/>
        <p:nvPr/>
      </p:nvGrpSpPr>
      <p:grpSpPr>
        <a:xfrm>
          <a:off x="0" y="0"/>
          <a:ext cx="0" cy="0"/>
          <a:chOff x="0" y="0"/>
          <a:chExt cx="0" cy="0"/>
        </a:xfrm>
      </p:grpSpPr>
      <p:sp>
        <p:nvSpPr>
          <p:cNvPr id="9758" name="Google Shape;9758;p3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Towards </a:t>
            </a:r>
            <a:r>
              <a:rPr lang="en"/>
              <a:t>b</a:t>
            </a:r>
            <a:r>
              <a:rPr lang="en">
                <a:latin typeface="Ubuntu"/>
                <a:ea typeface="Ubuntu"/>
                <a:cs typeface="Ubuntu"/>
                <a:sym typeface="Ubuntu"/>
              </a:rPr>
              <a:t>etter </a:t>
            </a:r>
            <a:r>
              <a:rPr lang="en"/>
              <a:t>evaluation suites</a:t>
            </a:r>
            <a:endParaRPr>
              <a:latin typeface="Ubuntu"/>
              <a:ea typeface="Ubuntu"/>
              <a:cs typeface="Ubuntu"/>
              <a:sym typeface="Ubuntu"/>
            </a:endParaRPr>
          </a:p>
        </p:txBody>
      </p:sp>
      <p:sp>
        <p:nvSpPr>
          <p:cNvPr id="9759" name="Google Shape;9759;p368"/>
          <p:cNvSpPr txBox="1"/>
          <p:nvPr>
            <p:ph idx="12" type="sldNum"/>
          </p:nvPr>
        </p:nvSpPr>
        <p:spPr>
          <a:xfrm>
            <a:off x="84724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9760" name="Google Shape;9760;p368"/>
          <p:cNvGraphicFramePr/>
          <p:nvPr/>
        </p:nvGraphicFramePr>
        <p:xfrm>
          <a:off x="116638" y="1263748"/>
          <a:ext cx="3000000" cy="3000000"/>
        </p:xfrm>
        <a:graphic>
          <a:graphicData uri="http://schemas.openxmlformats.org/drawingml/2006/table">
            <a:tbl>
              <a:tblPr>
                <a:noFill/>
                <a:tableStyleId>{9FFA44F4-05DE-4323-9D07-73876B68D0FD}</a:tableStyleId>
              </a:tblPr>
              <a:tblGrid>
                <a:gridCol w="1697800"/>
                <a:gridCol w="4234200"/>
                <a:gridCol w="1146700"/>
                <a:gridCol w="1832025"/>
              </a:tblGrid>
              <a:tr h="415250">
                <a:tc>
                  <a:txBody>
                    <a:bodyPr/>
                    <a:lstStyle/>
                    <a:p>
                      <a:pPr indent="0" lvl="0" marL="0" rtl="0" algn="ctr">
                        <a:spcBef>
                          <a:spcPts val="0"/>
                        </a:spcBef>
                        <a:spcAft>
                          <a:spcPts val="0"/>
                        </a:spcAft>
                        <a:buNone/>
                      </a:pPr>
                      <a:r>
                        <a:rPr b="1" lang="en">
                          <a:latin typeface="Ubuntu"/>
                          <a:ea typeface="Ubuntu"/>
                          <a:cs typeface="Ubuntu"/>
                          <a:sym typeface="Ubuntu"/>
                        </a:rPr>
                        <a:t>Measure</a:t>
                      </a:r>
                      <a:endParaRPr b="1">
                        <a:latin typeface="Ubuntu"/>
                        <a:ea typeface="Ubuntu"/>
                        <a:cs typeface="Ubuntu"/>
                        <a:sym typeface="Ubuntu"/>
                      </a:endParaRPr>
                    </a:p>
                  </a:txBody>
                  <a:tcPr marT="91425" marB="91425" marR="91425" marL="91425" anchor="ctr">
                    <a:solidFill>
                      <a:srgbClr val="FF9900"/>
                    </a:solidFill>
                  </a:tcPr>
                </a:tc>
                <a:tc>
                  <a:txBody>
                    <a:bodyPr/>
                    <a:lstStyle/>
                    <a:p>
                      <a:pPr indent="0" lvl="0" marL="0" rtl="0" algn="ctr">
                        <a:spcBef>
                          <a:spcPts val="0"/>
                        </a:spcBef>
                        <a:spcAft>
                          <a:spcPts val="0"/>
                        </a:spcAft>
                        <a:buNone/>
                      </a:pPr>
                      <a:r>
                        <a:rPr b="1" lang="en">
                          <a:latin typeface="Ubuntu"/>
                          <a:ea typeface="Ubuntu"/>
                          <a:cs typeface="Ubuntu"/>
                          <a:sym typeface="Ubuntu"/>
                        </a:rPr>
                        <a:t>Description</a:t>
                      </a:r>
                      <a:endParaRPr b="1">
                        <a:latin typeface="Ubuntu"/>
                        <a:ea typeface="Ubuntu"/>
                        <a:cs typeface="Ubuntu"/>
                        <a:sym typeface="Ubuntu"/>
                      </a:endParaRPr>
                    </a:p>
                  </a:txBody>
                  <a:tcPr marT="91425" marB="91425" marR="91425" marL="91425" anchor="ctr">
                    <a:solidFill>
                      <a:srgbClr val="FF9900"/>
                    </a:solidFill>
                  </a:tcPr>
                </a:tc>
                <a:tc>
                  <a:txBody>
                    <a:bodyPr/>
                    <a:lstStyle/>
                    <a:p>
                      <a:pPr indent="0" lvl="0" marL="0" rtl="0" algn="ctr">
                        <a:spcBef>
                          <a:spcPts val="0"/>
                        </a:spcBef>
                        <a:spcAft>
                          <a:spcPts val="0"/>
                        </a:spcAft>
                        <a:buNone/>
                      </a:pPr>
                      <a:r>
                        <a:rPr b="1" lang="en">
                          <a:latin typeface="Ubuntu"/>
                          <a:ea typeface="Ubuntu"/>
                          <a:cs typeface="Ubuntu"/>
                          <a:sym typeface="Ubuntu"/>
                        </a:rPr>
                        <a:t>Range</a:t>
                      </a:r>
                      <a:endParaRPr b="1">
                        <a:latin typeface="Ubuntu"/>
                        <a:ea typeface="Ubuntu"/>
                        <a:cs typeface="Ubuntu"/>
                        <a:sym typeface="Ubuntu"/>
                      </a:endParaRPr>
                    </a:p>
                  </a:txBody>
                  <a:tcPr marT="91425" marB="91425" marR="91425" marL="91425" anchor="ctr">
                    <a:solidFill>
                      <a:srgbClr val="FF9900"/>
                    </a:solidFill>
                  </a:tcPr>
                </a:tc>
                <a:tc>
                  <a:txBody>
                    <a:bodyPr/>
                    <a:lstStyle/>
                    <a:p>
                      <a:pPr indent="0" lvl="0" marL="0" rtl="0" algn="ctr">
                        <a:spcBef>
                          <a:spcPts val="0"/>
                        </a:spcBef>
                        <a:spcAft>
                          <a:spcPts val="0"/>
                        </a:spcAft>
                        <a:buNone/>
                      </a:pPr>
                      <a:r>
                        <a:rPr b="1" lang="en">
                          <a:latin typeface="Ubuntu"/>
                          <a:ea typeface="Ubuntu"/>
                          <a:cs typeface="Ubuntu"/>
                          <a:sym typeface="Ubuntu"/>
                        </a:rPr>
                        <a:t>Improvement</a:t>
                      </a:r>
                      <a:endParaRPr b="1">
                        <a:latin typeface="Ubuntu"/>
                        <a:ea typeface="Ubuntu"/>
                        <a:cs typeface="Ubuntu"/>
                        <a:sym typeface="Ubuntu"/>
                      </a:endParaRPr>
                    </a:p>
                  </a:txBody>
                  <a:tcPr marT="91425" marB="91425" marR="91425" marL="91425" anchor="ctr">
                    <a:solidFill>
                      <a:srgbClr val="FF9900"/>
                    </a:solidFill>
                  </a:tcPr>
                </a:tc>
              </a:tr>
              <a:tr h="484650">
                <a:tc>
                  <a:txBody>
                    <a:bodyPr/>
                    <a:lstStyle/>
                    <a:p>
                      <a:pPr indent="0" lvl="0" marL="0" rtl="0" algn="ctr">
                        <a:spcBef>
                          <a:spcPts val="0"/>
                        </a:spcBef>
                        <a:spcAft>
                          <a:spcPts val="0"/>
                        </a:spcAft>
                        <a:buNone/>
                      </a:pPr>
                      <a:r>
                        <a:rPr b="1" lang="en">
                          <a:latin typeface="Ubuntu"/>
                          <a:ea typeface="Ubuntu"/>
                          <a:cs typeface="Ubuntu"/>
                          <a:sym typeface="Ubuntu"/>
                        </a:rPr>
                        <a:t>Recall</a:t>
                      </a:r>
                      <a:endParaRPr b="1">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proportion of GTs retrieved over k</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0 → 1</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Higher is better</a:t>
                      </a:r>
                      <a:endParaRPr>
                        <a:latin typeface="Ubuntu"/>
                        <a:ea typeface="Ubuntu"/>
                        <a:cs typeface="Ubuntu"/>
                        <a:sym typeface="Ubuntu"/>
                      </a:endParaRPr>
                    </a:p>
                  </a:txBody>
                  <a:tcPr marT="91425" marB="91425" marR="91425" marL="91425" anchor="ctr"/>
                </a:tc>
              </a:tr>
              <a:tr h="415250">
                <a:tc>
                  <a:txBody>
                    <a:bodyPr/>
                    <a:lstStyle/>
                    <a:p>
                      <a:pPr indent="0" lvl="0" marL="0" rtl="0" algn="ctr">
                        <a:spcBef>
                          <a:spcPts val="0"/>
                        </a:spcBef>
                        <a:spcAft>
                          <a:spcPts val="0"/>
                        </a:spcAft>
                        <a:buNone/>
                      </a:pPr>
                      <a:r>
                        <a:rPr b="1" lang="en">
                          <a:latin typeface="Ubuntu"/>
                          <a:ea typeface="Ubuntu"/>
                          <a:cs typeface="Ubuntu"/>
                          <a:sym typeface="Ubuntu"/>
                        </a:rPr>
                        <a:t>RDE</a:t>
                      </a:r>
                      <a:endParaRPr b="1">
                        <a:latin typeface="Ubuntu"/>
                        <a:ea typeface="Ubuntu"/>
                        <a:cs typeface="Ubuntu"/>
                        <a:sym typeface="Ubuntu"/>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Ubuntu"/>
                          <a:ea typeface="Ubuntu"/>
                          <a:cs typeface="Ubuntu"/>
                          <a:sym typeface="Ubuntu"/>
                        </a:rPr>
                        <a:t>deviation of retrieved distances to GT distances</a:t>
                      </a:r>
                      <a:endParaRPr>
                        <a:latin typeface="Ubuntu"/>
                        <a:ea typeface="Ubuntu"/>
                        <a:cs typeface="Ubuntu"/>
                        <a:sym typeface="Ubuntu"/>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Ubuntu"/>
                          <a:ea typeface="Ubuntu"/>
                          <a:cs typeface="Ubuntu"/>
                          <a:sym typeface="Ubuntu"/>
                        </a:rPr>
                        <a:t>∞ → 0</a:t>
                      </a:r>
                      <a:endParaRPr>
                        <a:latin typeface="Ubuntu"/>
                        <a:ea typeface="Ubuntu"/>
                        <a:cs typeface="Ubuntu"/>
                        <a:sym typeface="Ubuntu"/>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Ubuntu"/>
                          <a:ea typeface="Ubuntu"/>
                          <a:cs typeface="Ubuntu"/>
                          <a:sym typeface="Ubuntu"/>
                        </a:rPr>
                        <a:t>Lower is better</a:t>
                      </a:r>
                      <a:endParaRPr>
                        <a:latin typeface="Ubuntu"/>
                        <a:ea typeface="Ubuntu"/>
                        <a:cs typeface="Ubuntu"/>
                        <a:sym typeface="Ubuntu"/>
                      </a:endParaRPr>
                    </a:p>
                  </a:txBody>
                  <a:tcPr marT="91425" marB="91425" marR="91425" marL="91425" anchor="ctr">
                    <a:lnB cap="flat" cmpd="sng" w="9525">
                      <a:solidFill>
                        <a:srgbClr val="9E9E9E"/>
                      </a:solidFill>
                      <a:prstDash val="solid"/>
                      <a:round/>
                      <a:headEnd len="sm" w="sm" type="none"/>
                      <a:tailEnd len="sm" w="sm" type="none"/>
                    </a:lnB>
                  </a:tcPr>
                </a:tc>
              </a:tr>
              <a:tr h="638875">
                <a:tc>
                  <a:txBody>
                    <a:bodyPr/>
                    <a:lstStyle/>
                    <a:p>
                      <a:pPr indent="0" lvl="0" marL="0" rtl="0" algn="ctr">
                        <a:spcBef>
                          <a:spcPts val="0"/>
                        </a:spcBef>
                        <a:spcAft>
                          <a:spcPts val="0"/>
                        </a:spcAft>
                        <a:buNone/>
                      </a:pPr>
                      <a:r>
                        <a:rPr b="1" lang="en">
                          <a:latin typeface="Ubuntu"/>
                          <a:ea typeface="Ubuntu"/>
                          <a:cs typeface="Ubuntu"/>
                          <a:sym typeface="Ubuntu"/>
                        </a:rPr>
                        <a:t>RQUT</a:t>
                      </a:r>
                      <a:endParaRPr b="1">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Ubuntu"/>
                          <a:ea typeface="Ubuntu"/>
                          <a:cs typeface="Ubuntu"/>
                          <a:sym typeface="Ubuntu"/>
                        </a:rPr>
                        <a:t>Ratio of the Queries that fall Under the recall Target</a:t>
                      </a:r>
                      <a:endParaRPr>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1 → 0</a:t>
                      </a:r>
                      <a:endParaRPr>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Ubuntu"/>
                          <a:ea typeface="Ubuntu"/>
                          <a:cs typeface="Ubuntu"/>
                          <a:sym typeface="Ubuntu"/>
                        </a:rPr>
                        <a:t>Lower is better</a:t>
                      </a:r>
                      <a:endParaRPr>
                        <a:latin typeface="Ubuntu"/>
                        <a:ea typeface="Ubuntu"/>
                        <a:cs typeface="Ubuntu"/>
                        <a:sym typeface="Ubuntu"/>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92875">
                <a:tc>
                  <a:txBody>
                    <a:bodyPr/>
                    <a:lstStyle/>
                    <a:p>
                      <a:pPr indent="0" lvl="0" marL="0" rtl="0" algn="ctr">
                        <a:spcBef>
                          <a:spcPts val="0"/>
                        </a:spcBef>
                        <a:spcAft>
                          <a:spcPts val="0"/>
                        </a:spcAft>
                        <a:buNone/>
                      </a:pPr>
                      <a:r>
                        <a:rPr b="1" lang="en">
                          <a:latin typeface="Ubuntu"/>
                          <a:ea typeface="Ubuntu"/>
                          <a:cs typeface="Ubuntu"/>
                          <a:sym typeface="Ubuntu"/>
                        </a:rPr>
                        <a:t>Worst Errors</a:t>
                      </a:r>
                      <a:endParaRPr b="1">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latin typeface="Ubuntu"/>
                          <a:ea typeface="Ubuntu"/>
                          <a:cs typeface="Ubuntu"/>
                          <a:sym typeface="Ubuntu"/>
                        </a:rPr>
                        <a:t>recall deviation of the queries that fell under the recall target</a:t>
                      </a:r>
                      <a:endParaRPr>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latin typeface="Ubuntu"/>
                          <a:ea typeface="Ubuntu"/>
                          <a:cs typeface="Ubuntu"/>
                          <a:sym typeface="Ubuntu"/>
                        </a:rPr>
                        <a:t>1 → 0</a:t>
                      </a:r>
                      <a:endParaRPr>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latin typeface="Ubuntu"/>
                          <a:ea typeface="Ubuntu"/>
                          <a:cs typeface="Ubuntu"/>
                          <a:sym typeface="Ubuntu"/>
                        </a:rPr>
                        <a:t>Lower is better</a:t>
                      </a:r>
                      <a:endParaRPr>
                        <a:latin typeface="Ubuntu"/>
                        <a:ea typeface="Ubuntu"/>
                        <a:cs typeface="Ubuntu"/>
                        <a:sym typeface="Ubuntu"/>
                      </a:endParaRPr>
                    </a:p>
                  </a:txBody>
                  <a:tcPr marT="91425" marB="91425" marR="91425" marL="91425" anchor="ctr">
                    <a:lnT cap="flat" cmpd="sng" w="9525">
                      <a:solidFill>
                        <a:srgbClr val="9E9E9E"/>
                      </a:solidFill>
                      <a:prstDash val="solid"/>
                      <a:round/>
                      <a:headEnd len="sm" w="sm" type="none"/>
                      <a:tailEnd len="sm" w="sm" type="none"/>
                    </a:lnT>
                  </a:tcPr>
                </a:tc>
              </a:tr>
              <a:tr h="792875">
                <a:tc>
                  <a:txBody>
                    <a:bodyPr/>
                    <a:lstStyle/>
                    <a:p>
                      <a:pPr indent="0" lvl="0" marL="0" rtl="0" algn="ctr">
                        <a:spcBef>
                          <a:spcPts val="0"/>
                        </a:spcBef>
                        <a:spcAft>
                          <a:spcPts val="0"/>
                        </a:spcAft>
                        <a:buNone/>
                      </a:pPr>
                      <a:r>
                        <a:rPr b="1" lang="en">
                          <a:latin typeface="Ubuntu"/>
                          <a:ea typeface="Ubuntu"/>
                          <a:cs typeface="Ubuntu"/>
                          <a:sym typeface="Ubuntu"/>
                        </a:rPr>
                        <a:t>Query Hardness</a:t>
                      </a:r>
                      <a:endParaRPr b="1">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Hardness measures of the queries of the workload (LID, RC, Steiner, …)</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a:t>
                      </a:r>
                      <a:endParaRPr>
                        <a:latin typeface="Ubuntu"/>
                        <a:ea typeface="Ubuntu"/>
                        <a:cs typeface="Ubuntu"/>
                        <a:sym typeface="Ubuntu"/>
                      </a:endParaRPr>
                    </a:p>
                  </a:txBody>
                  <a:tcPr marT="91425" marB="91425" marR="91425" marL="91425" anchor="ctr"/>
                </a:tc>
                <a:tc>
                  <a:txBody>
                    <a:bodyPr/>
                    <a:lstStyle/>
                    <a:p>
                      <a:pPr indent="0" lvl="0" marL="0" rtl="0" algn="ctr">
                        <a:spcBef>
                          <a:spcPts val="0"/>
                        </a:spcBef>
                        <a:spcAft>
                          <a:spcPts val="0"/>
                        </a:spcAft>
                        <a:buNone/>
                      </a:pPr>
                      <a:r>
                        <a:rPr lang="en">
                          <a:latin typeface="Ubuntu"/>
                          <a:ea typeface="Ubuntu"/>
                          <a:cs typeface="Ubuntu"/>
                          <a:sym typeface="Ubuntu"/>
                        </a:rPr>
                        <a:t>-</a:t>
                      </a:r>
                      <a:endParaRPr>
                        <a:latin typeface="Ubuntu"/>
                        <a:ea typeface="Ubuntu"/>
                        <a:cs typeface="Ubuntu"/>
                        <a:sym typeface="Ubuntu"/>
                      </a:endParaRPr>
                    </a:p>
                  </a:txBody>
                  <a:tcPr marT="91425" marB="91425" marR="91425" marL="91425" anchor="ctr"/>
                </a:tc>
              </a:tr>
            </a:tbl>
          </a:graphicData>
        </a:graphic>
      </p:graphicFrame>
    </p:spTree>
  </p:cSld>
  <p:clrMapOvr>
    <a:masterClrMapping/>
  </p:clrMapOvr>
</p:sld>
</file>

<file path=ppt/slides/slide3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4" name="Shape 9764"/>
        <p:cNvGrpSpPr/>
        <p:nvPr/>
      </p:nvGrpSpPr>
      <p:grpSpPr>
        <a:xfrm>
          <a:off x="0" y="0"/>
          <a:ext cx="0" cy="0"/>
          <a:chOff x="0" y="0"/>
          <a:chExt cx="0" cy="0"/>
        </a:xfrm>
      </p:grpSpPr>
      <p:sp>
        <p:nvSpPr>
          <p:cNvPr id="9765" name="Google Shape;9765;p3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Concluding Remarks</a:t>
            </a:r>
            <a:endParaRPr/>
          </a:p>
        </p:txBody>
      </p:sp>
      <p:sp>
        <p:nvSpPr>
          <p:cNvPr id="9766" name="Google Shape;9766;p369"/>
          <p:cNvSpPr txBox="1"/>
          <p:nvPr>
            <p:ph idx="1" type="body"/>
          </p:nvPr>
        </p:nvSpPr>
        <p:spPr>
          <a:xfrm>
            <a:off x="0" y="998468"/>
            <a:ext cx="9021300" cy="4100700"/>
          </a:xfrm>
          <a:prstGeom prst="rect">
            <a:avLst/>
          </a:prstGeom>
        </p:spPr>
        <p:txBody>
          <a:bodyPr anchorCtr="0" anchor="t" bIns="91425" lIns="91425" spcFirstLastPara="1" rIns="91425" wrap="square" tIns="91425">
            <a:normAutofit fontScale="92500" lnSpcReduction="20000"/>
          </a:bodyPr>
          <a:lstStyle/>
          <a:p>
            <a:pPr indent="-334328" lvl="0" marL="457200" rtl="0" algn="l">
              <a:spcBef>
                <a:spcPts val="0"/>
              </a:spcBef>
              <a:spcAft>
                <a:spcPts val="0"/>
              </a:spcAft>
              <a:buClr>
                <a:schemeClr val="dk1"/>
              </a:buClr>
              <a:buSzPct val="100000"/>
              <a:buChar char="●"/>
            </a:pPr>
            <a:r>
              <a:rPr lang="en">
                <a:solidFill>
                  <a:schemeClr val="dk1"/>
                </a:solidFill>
              </a:rPr>
              <a:t>Parallel and Distributed Vector Search</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Still no solutions that probe only one shard</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Still communication required. Advanced components that leverage this overhead are expensive</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Hybrid search as future direction</a:t>
            </a:r>
            <a:endParaRPr>
              <a:solidFill>
                <a:schemeClr val="dk1"/>
              </a:solidFill>
            </a:endParaRPr>
          </a:p>
          <a:p>
            <a:pPr indent="0" lvl="0" marL="0" rtl="0" algn="l">
              <a:spcBef>
                <a:spcPts val="1200"/>
              </a:spcBef>
              <a:spcAft>
                <a:spcPts val="0"/>
              </a:spcAft>
              <a:buNone/>
            </a:pPr>
            <a:r>
              <a:t/>
            </a:r>
            <a:endParaRPr sz="1000">
              <a:solidFill>
                <a:schemeClr val="dk1"/>
              </a:solidFill>
            </a:endParaRPr>
          </a:p>
          <a:p>
            <a:pPr indent="-334328" lvl="0" marL="457200" rtl="0" algn="l">
              <a:spcBef>
                <a:spcPts val="1200"/>
              </a:spcBef>
              <a:spcAft>
                <a:spcPts val="0"/>
              </a:spcAft>
              <a:buClr>
                <a:schemeClr val="dk1"/>
              </a:buClr>
              <a:buSzPct val="100000"/>
              <a:buChar char="●"/>
            </a:pPr>
            <a:r>
              <a:rPr lang="en">
                <a:solidFill>
                  <a:schemeClr val="dk1"/>
                </a:solidFill>
              </a:rPr>
              <a:t>Streaming</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No single winner, each approach tackles a different problem</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Index quality under updates is an open problem</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Lack of a standard benchmarks</a:t>
            </a:r>
            <a:endParaRPr>
              <a:solidFill>
                <a:schemeClr val="dk1"/>
              </a:solidFill>
            </a:endParaRPr>
          </a:p>
          <a:p>
            <a:pPr indent="0" lvl="0" marL="0" rtl="0" algn="l">
              <a:spcBef>
                <a:spcPts val="1200"/>
              </a:spcBef>
              <a:spcAft>
                <a:spcPts val="0"/>
              </a:spcAft>
              <a:buNone/>
            </a:pPr>
            <a:r>
              <a:t/>
            </a:r>
            <a:endParaRPr sz="1000">
              <a:solidFill>
                <a:schemeClr val="dk1"/>
              </a:solidFill>
            </a:endParaRPr>
          </a:p>
          <a:p>
            <a:pPr indent="-334328" lvl="0" marL="457200" rtl="0" algn="l">
              <a:spcBef>
                <a:spcPts val="1200"/>
              </a:spcBef>
              <a:spcAft>
                <a:spcPts val="0"/>
              </a:spcAft>
              <a:buClr>
                <a:schemeClr val="dk1"/>
              </a:buClr>
              <a:buSzPct val="100000"/>
              <a:buChar char="●"/>
            </a:pPr>
            <a:r>
              <a:rPr lang="en">
                <a:solidFill>
                  <a:schemeClr val="dk1"/>
                </a:solidFill>
              </a:rPr>
              <a:t>Early termination enables adaptive vector search</a:t>
            </a:r>
            <a:endParaRPr>
              <a:solidFill>
                <a:schemeClr val="dk1"/>
              </a:solidFill>
            </a:endParaRPr>
          </a:p>
          <a:p>
            <a:pPr indent="-310832" lvl="1" marL="914400" rtl="0" algn="l">
              <a:spcBef>
                <a:spcPts val="0"/>
              </a:spcBef>
              <a:spcAft>
                <a:spcPts val="0"/>
              </a:spcAft>
              <a:buClr>
                <a:schemeClr val="dk1"/>
              </a:buClr>
              <a:buSzPct val="100000"/>
              <a:buChar char="○"/>
            </a:pPr>
            <a:r>
              <a:rPr lang="en">
                <a:solidFill>
                  <a:schemeClr val="dk1"/>
                </a:solidFill>
              </a:rPr>
              <a:t>Comparative evaluations, filtered vector search, streaming</a:t>
            </a:r>
            <a:endParaRPr>
              <a:solidFill>
                <a:schemeClr val="dk1"/>
              </a:solidFill>
            </a:endParaRPr>
          </a:p>
          <a:p>
            <a:pPr indent="0" lvl="0" marL="0" rtl="0" algn="l">
              <a:spcBef>
                <a:spcPts val="1200"/>
              </a:spcBef>
              <a:spcAft>
                <a:spcPts val="0"/>
              </a:spcAft>
              <a:buNone/>
            </a:pPr>
            <a:r>
              <a:rPr lang="en">
                <a:solidFill>
                  <a:schemeClr val="dk1"/>
                </a:solidFill>
              </a:rPr>
              <a:t> </a:t>
            </a:r>
            <a:endParaRPr sz="1200">
              <a:solidFill>
                <a:schemeClr val="dk1"/>
              </a:solidFill>
            </a:endParaRPr>
          </a:p>
          <a:p>
            <a:pPr indent="-334328" lvl="0" marL="457200" rtl="0" algn="l">
              <a:spcBef>
                <a:spcPts val="1200"/>
              </a:spcBef>
              <a:spcAft>
                <a:spcPts val="0"/>
              </a:spcAft>
              <a:buClr>
                <a:schemeClr val="dk1"/>
              </a:buClr>
              <a:buSzPct val="100000"/>
              <a:buChar char="●"/>
            </a:pPr>
            <a:r>
              <a:rPr lang="en">
                <a:solidFill>
                  <a:schemeClr val="dk1"/>
                </a:solidFill>
              </a:rPr>
              <a:t>Vector search quality comparison should go beyond average recall</a:t>
            </a:r>
            <a:endParaRPr>
              <a:solidFill>
                <a:schemeClr val="dk1"/>
              </a:solidFill>
            </a:endParaRPr>
          </a:p>
        </p:txBody>
      </p:sp>
      <p:sp>
        <p:nvSpPr>
          <p:cNvPr id="9767" name="Google Shape;9767;p3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1" name="Shape 9771"/>
        <p:cNvGrpSpPr/>
        <p:nvPr/>
      </p:nvGrpSpPr>
      <p:grpSpPr>
        <a:xfrm>
          <a:off x="0" y="0"/>
          <a:ext cx="0" cy="0"/>
          <a:chOff x="0" y="0"/>
          <a:chExt cx="0" cy="0"/>
        </a:xfrm>
      </p:grpSpPr>
      <p:sp>
        <p:nvSpPr>
          <p:cNvPr id="9772" name="Google Shape;9772;p3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Acknowledgements</a:t>
            </a:r>
            <a:endParaRPr/>
          </a:p>
        </p:txBody>
      </p:sp>
      <p:sp>
        <p:nvSpPr>
          <p:cNvPr id="9773" name="Google Shape;9773;p370"/>
          <p:cNvSpPr txBox="1"/>
          <p:nvPr>
            <p:ph idx="1" type="body"/>
          </p:nvPr>
        </p:nvSpPr>
        <p:spPr>
          <a:xfrm>
            <a:off x="0" y="1156325"/>
            <a:ext cx="9144000" cy="753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We thank the authors for providing us the material and slides of their work. </a:t>
            </a:r>
            <a:r>
              <a:rPr lang="en"/>
              <a:t> </a:t>
            </a:r>
            <a:endParaRPr/>
          </a:p>
        </p:txBody>
      </p:sp>
      <p:sp>
        <p:nvSpPr>
          <p:cNvPr id="9774" name="Google Shape;9774;p3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8" name="Shape 9778"/>
        <p:cNvGrpSpPr/>
        <p:nvPr/>
      </p:nvGrpSpPr>
      <p:grpSpPr>
        <a:xfrm>
          <a:off x="0" y="0"/>
          <a:ext cx="0" cy="0"/>
          <a:chOff x="0" y="0"/>
          <a:chExt cx="0" cy="0"/>
        </a:xfrm>
      </p:grpSpPr>
      <p:sp>
        <p:nvSpPr>
          <p:cNvPr id="9779" name="Google Shape;9779;p371"/>
          <p:cNvSpPr txBox="1"/>
          <p:nvPr>
            <p:ph type="title"/>
          </p:nvPr>
        </p:nvSpPr>
        <p:spPr>
          <a:xfrm>
            <a:off x="311700" y="294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 [1/4]</a:t>
            </a:r>
            <a:endParaRPr/>
          </a:p>
        </p:txBody>
      </p:sp>
      <p:sp>
        <p:nvSpPr>
          <p:cNvPr id="9780" name="Google Shape;9780;p371"/>
          <p:cNvSpPr txBox="1"/>
          <p:nvPr>
            <p:ph idx="1" type="body"/>
          </p:nvPr>
        </p:nvSpPr>
        <p:spPr>
          <a:xfrm>
            <a:off x="341750" y="830937"/>
            <a:ext cx="8520600" cy="40032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lang="en" sz="788">
                <a:solidFill>
                  <a:schemeClr val="dk1"/>
                </a:solidFill>
              </a:rPr>
              <a:t>[1] Azizi et al. ELPIS: Graph-Based Similarity Search for Scalable Data Science. VLDB 2023</a:t>
            </a:r>
            <a:endParaRPr sz="788">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788">
                <a:solidFill>
                  <a:schemeClr val="dk1"/>
                </a:solidFill>
              </a:rPr>
              <a:t>[2] Peng et al. iQAN: Fast and Accurate Vector Search with Efficient Intra-Query Parallelism on Multi-Core Architectures. PPoPP 2023.</a:t>
            </a:r>
            <a:endParaRPr sz="788">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788">
                <a:solidFill>
                  <a:schemeClr val="dk1"/>
                </a:solidFill>
              </a:rPr>
              <a:t>[3] Li et al. Scalable Graph Indexing using GPUs for Approximate Nearest Neighbor Search. ACM Manag. Data 2025.</a:t>
            </a:r>
            <a:endParaRPr sz="788">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788">
                <a:solidFill>
                  <a:schemeClr val="dk1"/>
                </a:solidFill>
              </a:rPr>
              <a:t>[4] Mohoney et al. Quake: Adaptive Indexing for Vector Search. OSDI 2025.</a:t>
            </a:r>
            <a:endParaRPr sz="788">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788">
                <a:solidFill>
                  <a:schemeClr val="dk1"/>
                </a:solidFill>
              </a:rPr>
              <a:t>[5] Dobson et al. ParlayANN: Scalable and Deterministic Parallel Graph-Based Approximate Nearest Neighbor Search. PPoPP 2023.</a:t>
            </a:r>
            <a:endParaRPr sz="788">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788">
                <a:solidFill>
                  <a:schemeClr val="dk1"/>
                </a:solidFill>
              </a:rPr>
              <a:t>[6] Douze et al. The Faiss Library. arXive 2025.</a:t>
            </a:r>
            <a:endParaRPr sz="788">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788">
                <a:solidFill>
                  <a:schemeClr val="dk1"/>
                </a:solidFill>
              </a:rPr>
              <a:t>[7] Dang et al. Passing the Baton: High Throughput Distributed Disk-Based</a:t>
            </a:r>
            <a:endParaRPr sz="788">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788">
                <a:solidFill>
                  <a:schemeClr val="dk1"/>
                </a:solidFill>
              </a:rPr>
              <a:t>Vector Search with BatANN. arXiv 2025.</a:t>
            </a:r>
            <a:endParaRPr sz="788">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788">
                <a:solidFill>
                  <a:schemeClr val="dk1"/>
                </a:solidFill>
              </a:rPr>
              <a:t>[8] Xu et al. Scalable Distributed Vector Search via Accuracy Preserving Index Construction. arXiv 2025.</a:t>
            </a:r>
            <a:endParaRPr sz="788">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788">
                <a:solidFill>
                  <a:schemeClr val="dk1"/>
                </a:solidFill>
              </a:rPr>
              <a:t>[9] Zhang et al. Fast, Approximate Vector Queries on Very Large Unstructured Datasets. NSDI 2023.</a:t>
            </a:r>
            <a:endParaRPr sz="788">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788">
                <a:solidFill>
                  <a:schemeClr val="dk1"/>
                </a:solidFill>
              </a:rPr>
              <a:t>[10] Deng et al. Pyramid: A General Framework for Distributed Similarity Search on Large-Scale Datasets. IEEE Big Data 2019.</a:t>
            </a:r>
            <a:endParaRPr sz="788">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788">
                <a:solidFill>
                  <a:schemeClr val="dk1"/>
                </a:solidFill>
              </a:rPr>
              <a:t>[11] Adams et al. DistributedANN: Efficient Scaling of a Single DiskANN Graph Across Thousands of Computers. arXiv 2025.</a:t>
            </a:r>
            <a:endParaRPr sz="788">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788">
                <a:solidFill>
                  <a:schemeClr val="dk1"/>
                </a:solidFill>
              </a:rPr>
              <a:t>[12] Xu et al. Harmony: A Scalable Distributed Vector Database for High-Throughput Approximate Nearest Neighbor Search. ACM Manag. Data 2025.</a:t>
            </a:r>
            <a:endParaRPr sz="788">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788">
                <a:solidFill>
                  <a:schemeClr val="dk1"/>
                </a:solidFill>
              </a:rPr>
              <a:t>[13] Zhi et al. Towards Efficient and Scalable Distributed Vector Search with RDMA. arXiv 2025.</a:t>
            </a:r>
            <a:endParaRPr sz="788">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788">
                <a:solidFill>
                  <a:schemeClr val="dk1"/>
                </a:solidFill>
              </a:rPr>
              <a:t>[14] Gottesbüren et al. Unleashing Graph Partitioning for Large-Scale Nearest Neighbor Search. VLDB 2025.</a:t>
            </a:r>
            <a:endParaRPr sz="788">
              <a:solidFill>
                <a:schemeClr val="dk1"/>
              </a:solidFill>
            </a:endParaRPr>
          </a:p>
          <a:p>
            <a:pPr indent="0" lvl="0" marL="0" rtl="0" algn="l">
              <a:lnSpc>
                <a:spcPct val="100000"/>
              </a:lnSpc>
              <a:spcBef>
                <a:spcPts val="1200"/>
              </a:spcBef>
              <a:spcAft>
                <a:spcPts val="1200"/>
              </a:spcAft>
              <a:buSzPts val="688"/>
              <a:buNone/>
            </a:pPr>
            <a:r>
              <a:t/>
            </a:r>
            <a:endParaRPr sz="788">
              <a:solidFill>
                <a:schemeClr val="dk1"/>
              </a:solidFill>
            </a:endParaRPr>
          </a:p>
        </p:txBody>
      </p:sp>
      <p:sp>
        <p:nvSpPr>
          <p:cNvPr id="9781" name="Google Shape;9781;p37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5" name="Shape 9785"/>
        <p:cNvGrpSpPr/>
        <p:nvPr/>
      </p:nvGrpSpPr>
      <p:grpSpPr>
        <a:xfrm>
          <a:off x="0" y="0"/>
          <a:ext cx="0" cy="0"/>
          <a:chOff x="0" y="0"/>
          <a:chExt cx="0" cy="0"/>
        </a:xfrm>
      </p:grpSpPr>
      <p:sp>
        <p:nvSpPr>
          <p:cNvPr id="9786" name="Google Shape;9786;p372"/>
          <p:cNvSpPr txBox="1"/>
          <p:nvPr>
            <p:ph type="title"/>
          </p:nvPr>
        </p:nvSpPr>
        <p:spPr>
          <a:xfrm>
            <a:off x="311700" y="294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 [2/4]</a:t>
            </a:r>
            <a:endParaRPr/>
          </a:p>
        </p:txBody>
      </p:sp>
      <p:sp>
        <p:nvSpPr>
          <p:cNvPr id="9787" name="Google Shape;9787;p372"/>
          <p:cNvSpPr txBox="1"/>
          <p:nvPr>
            <p:ph idx="1" type="body"/>
          </p:nvPr>
        </p:nvSpPr>
        <p:spPr>
          <a:xfrm>
            <a:off x="341750" y="860052"/>
            <a:ext cx="8520600" cy="40032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SzPts val="688"/>
              <a:buNone/>
            </a:pPr>
            <a:r>
              <a:rPr lang="en" sz="788">
                <a:solidFill>
                  <a:schemeClr val="dk1"/>
                </a:solidFill>
              </a:rPr>
              <a:t>[15] Singh et al. "FreshDiskANN: A Fast and Accurate Graph-Based ANN Index for Streaming Similarity Search" arXiv 2021</a:t>
            </a:r>
            <a:endParaRPr sz="788">
              <a:solidFill>
                <a:schemeClr val="dk1"/>
              </a:solidFill>
            </a:endParaRPr>
          </a:p>
          <a:p>
            <a:pPr indent="0" lvl="0" marL="0" rtl="0" algn="l">
              <a:lnSpc>
                <a:spcPct val="95000"/>
              </a:lnSpc>
              <a:spcBef>
                <a:spcPts val="1200"/>
              </a:spcBef>
              <a:spcAft>
                <a:spcPts val="0"/>
              </a:spcAft>
              <a:buSzPts val="688"/>
              <a:buNone/>
            </a:pPr>
            <a:r>
              <a:rPr lang="en" sz="788">
                <a:solidFill>
                  <a:schemeClr val="dk1"/>
                </a:solidFill>
              </a:rPr>
              <a:t> [16] Xu et al. "In-place Updates of a Graph Index for Streaming Approximate Nearest Neighbor Search" arXiv 2025</a:t>
            </a:r>
            <a:endParaRPr sz="788">
              <a:solidFill>
                <a:schemeClr val="dk1"/>
              </a:solidFill>
            </a:endParaRPr>
          </a:p>
          <a:p>
            <a:pPr indent="0" lvl="0" marL="0" rtl="0" algn="l">
              <a:lnSpc>
                <a:spcPct val="95000"/>
              </a:lnSpc>
              <a:spcBef>
                <a:spcPts val="1200"/>
              </a:spcBef>
              <a:spcAft>
                <a:spcPts val="0"/>
              </a:spcAft>
              <a:buSzPts val="688"/>
              <a:buNone/>
            </a:pPr>
            <a:r>
              <a:rPr lang="en" sz="788">
                <a:solidFill>
                  <a:schemeClr val="dk1"/>
                </a:solidFill>
              </a:rPr>
              <a:t> [17] Zhang et al. "CleANN: Efficient Full Dynamism in Graph-based Approximate Nearest Neighbor Search" arXiv 2025</a:t>
            </a:r>
            <a:endParaRPr sz="788">
              <a:solidFill>
                <a:schemeClr val="dk1"/>
              </a:solidFill>
            </a:endParaRPr>
          </a:p>
          <a:p>
            <a:pPr indent="0" lvl="0" marL="0" rtl="0" algn="l">
              <a:lnSpc>
                <a:spcPct val="95000"/>
              </a:lnSpc>
              <a:spcBef>
                <a:spcPts val="1200"/>
              </a:spcBef>
              <a:spcAft>
                <a:spcPts val="0"/>
              </a:spcAft>
              <a:buSzPts val="688"/>
              <a:buNone/>
            </a:pPr>
            <a:r>
              <a:rPr lang="en" sz="788">
                <a:solidFill>
                  <a:schemeClr val="dk1"/>
                </a:solidFill>
              </a:rPr>
              <a:t> [18] Xu et al. "SPFresh: Incremental In-Place Update for Billion-Scale Vector Search" SOSP 2023</a:t>
            </a:r>
            <a:endParaRPr sz="788">
              <a:solidFill>
                <a:schemeClr val="dk1"/>
              </a:solidFill>
            </a:endParaRPr>
          </a:p>
          <a:p>
            <a:pPr indent="0" lvl="0" marL="0" rtl="0" algn="l">
              <a:lnSpc>
                <a:spcPct val="95000"/>
              </a:lnSpc>
              <a:spcBef>
                <a:spcPts val="1200"/>
              </a:spcBef>
              <a:spcAft>
                <a:spcPts val="0"/>
              </a:spcAft>
              <a:buSzPts val="688"/>
              <a:buNone/>
            </a:pPr>
            <a:r>
              <a:rPr lang="en" sz="788">
                <a:solidFill>
                  <a:schemeClr val="dk1"/>
                </a:solidFill>
              </a:rPr>
              <a:t> [19] Mohoney et al. "Incremental IVF Index Maintenance for Streaming Vector Search" arXiv 2024</a:t>
            </a:r>
            <a:endParaRPr sz="788">
              <a:solidFill>
                <a:schemeClr val="dk1"/>
              </a:solidFill>
            </a:endParaRPr>
          </a:p>
          <a:p>
            <a:pPr indent="0" lvl="0" marL="0" rtl="0" algn="l">
              <a:lnSpc>
                <a:spcPct val="95000"/>
              </a:lnSpc>
              <a:spcBef>
                <a:spcPts val="1200"/>
              </a:spcBef>
              <a:spcAft>
                <a:spcPts val="0"/>
              </a:spcAft>
              <a:buSzPts val="688"/>
              <a:buNone/>
            </a:pPr>
            <a:r>
              <a:rPr lang="en" sz="788">
                <a:solidFill>
                  <a:schemeClr val="dk1"/>
                </a:solidFill>
              </a:rPr>
              <a:t> [20] Mohoney et al. "Quake: Adaptive Indexing for Vector Search" OSDI 2025</a:t>
            </a:r>
            <a:endParaRPr sz="788">
              <a:solidFill>
                <a:schemeClr val="dk1"/>
              </a:solidFill>
            </a:endParaRPr>
          </a:p>
          <a:p>
            <a:pPr indent="0" lvl="0" marL="0" rtl="0" algn="l">
              <a:lnSpc>
                <a:spcPct val="95000"/>
              </a:lnSpc>
              <a:spcBef>
                <a:spcPts val="1200"/>
              </a:spcBef>
              <a:spcAft>
                <a:spcPts val="0"/>
              </a:spcAft>
              <a:buSzPts val="688"/>
              <a:buNone/>
            </a:pPr>
            <a:r>
              <a:rPr lang="en" sz="788">
                <a:solidFill>
                  <a:schemeClr val="dk1"/>
                </a:solidFill>
              </a:rPr>
              <a:t> [21] Lu et al. "VectraFlow: Integrating Vectors into Stream Processing" CIDR 2025</a:t>
            </a:r>
            <a:endParaRPr sz="788">
              <a:solidFill>
                <a:schemeClr val="dk1"/>
              </a:solidFill>
            </a:endParaRPr>
          </a:p>
          <a:p>
            <a:pPr indent="0" lvl="0" marL="0" rtl="0" algn="l">
              <a:lnSpc>
                <a:spcPct val="95000"/>
              </a:lnSpc>
              <a:spcBef>
                <a:spcPts val="1200"/>
              </a:spcBef>
              <a:spcAft>
                <a:spcPts val="0"/>
              </a:spcAft>
              <a:buSzPts val="688"/>
              <a:buNone/>
            </a:pPr>
            <a:r>
              <a:rPr lang="en" sz="788">
                <a:solidFill>
                  <a:schemeClr val="dk1"/>
                </a:solidFill>
              </a:rPr>
              <a:t> [22] Sun et al. "A Real-Time Adaptive Multi-Stream GPU System for Online Approximate Nearest Neighborhood Search" CIKM 2024</a:t>
            </a:r>
            <a:endParaRPr sz="788">
              <a:solidFill>
                <a:schemeClr val="dk1"/>
              </a:solidFill>
            </a:endParaRPr>
          </a:p>
          <a:p>
            <a:pPr indent="0" lvl="0" marL="0" rtl="0" algn="l">
              <a:lnSpc>
                <a:spcPct val="95000"/>
              </a:lnSpc>
              <a:spcBef>
                <a:spcPts val="1200"/>
              </a:spcBef>
              <a:spcAft>
                <a:spcPts val="0"/>
              </a:spcAft>
              <a:buSzPts val="688"/>
              <a:buNone/>
            </a:pPr>
            <a:r>
              <a:rPr lang="en" sz="788">
                <a:solidFill>
                  <a:schemeClr val="dk1"/>
                </a:solidFill>
              </a:rPr>
              <a:t> [23] Gong et al. "VStream: A Distributed Streaming Vector Search System" VLDB 2025</a:t>
            </a:r>
            <a:endParaRPr sz="788">
              <a:solidFill>
                <a:schemeClr val="dk1"/>
              </a:solidFill>
            </a:endParaRPr>
          </a:p>
          <a:p>
            <a:pPr indent="0" lvl="0" marL="0" rtl="0" algn="l">
              <a:lnSpc>
                <a:spcPct val="95000"/>
              </a:lnSpc>
              <a:spcBef>
                <a:spcPts val="1200"/>
              </a:spcBef>
              <a:spcAft>
                <a:spcPts val="0"/>
              </a:spcAft>
              <a:buSzPts val="688"/>
              <a:buNone/>
            </a:pPr>
            <a:r>
              <a:rPr lang="en" sz="788">
                <a:solidFill>
                  <a:schemeClr val="dk1"/>
                </a:solidFill>
              </a:rPr>
              <a:t> [24] Hezel et al. "Fast Approximate Nearest Neighbor Search with a Dynamic Exploration Graph using Continuous Refinement" arXiv 2023</a:t>
            </a:r>
            <a:endParaRPr sz="788">
              <a:solidFill>
                <a:schemeClr val="dk1"/>
              </a:solidFill>
            </a:endParaRPr>
          </a:p>
          <a:p>
            <a:pPr indent="0" lvl="0" marL="0" rtl="0" algn="l">
              <a:lnSpc>
                <a:spcPct val="95000"/>
              </a:lnSpc>
              <a:spcBef>
                <a:spcPts val="1200"/>
              </a:spcBef>
              <a:spcAft>
                <a:spcPts val="1200"/>
              </a:spcAft>
              <a:buSzPts val="688"/>
              <a:buNone/>
            </a:pPr>
            <a:r>
              <a:rPr lang="en" sz="788">
                <a:solidFill>
                  <a:schemeClr val="dk1"/>
                </a:solidFill>
              </a:rPr>
              <a:t> [25] Aguerrebere et al. "Similarity Search in the Blink of an Eye with Compressed Indices" VLDB 2023</a:t>
            </a:r>
            <a:endParaRPr sz="788">
              <a:solidFill>
                <a:schemeClr val="dk1"/>
              </a:solidFill>
            </a:endParaRPr>
          </a:p>
        </p:txBody>
      </p:sp>
      <p:sp>
        <p:nvSpPr>
          <p:cNvPr id="9788" name="Google Shape;9788;p3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2" name="Shape 9792"/>
        <p:cNvGrpSpPr/>
        <p:nvPr/>
      </p:nvGrpSpPr>
      <p:grpSpPr>
        <a:xfrm>
          <a:off x="0" y="0"/>
          <a:ext cx="0" cy="0"/>
          <a:chOff x="0" y="0"/>
          <a:chExt cx="0" cy="0"/>
        </a:xfrm>
      </p:grpSpPr>
      <p:sp>
        <p:nvSpPr>
          <p:cNvPr id="9793" name="Google Shape;9793;p373"/>
          <p:cNvSpPr txBox="1"/>
          <p:nvPr>
            <p:ph type="title"/>
          </p:nvPr>
        </p:nvSpPr>
        <p:spPr>
          <a:xfrm>
            <a:off x="311700" y="294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 [3/4]</a:t>
            </a:r>
            <a:endParaRPr/>
          </a:p>
        </p:txBody>
      </p:sp>
      <p:sp>
        <p:nvSpPr>
          <p:cNvPr id="9794" name="Google Shape;9794;p373"/>
          <p:cNvSpPr txBox="1"/>
          <p:nvPr>
            <p:ph idx="1" type="body"/>
          </p:nvPr>
        </p:nvSpPr>
        <p:spPr>
          <a:xfrm>
            <a:off x="341750" y="860050"/>
            <a:ext cx="8520600" cy="42834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SzPts val="1100"/>
              <a:buNone/>
            </a:pPr>
            <a:r>
              <a:rPr lang="en" sz="788">
                <a:solidFill>
                  <a:schemeClr val="dk1"/>
                </a:solidFill>
              </a:rPr>
              <a:t>[26] Chen et al. "Spann: Highly-efficient billion-scale approximate nearest neighborhood search." NeurIPS 2021</a:t>
            </a:r>
            <a:endParaRPr sz="788">
              <a:solidFill>
                <a:schemeClr val="dk1"/>
              </a:solidFill>
            </a:endParaRPr>
          </a:p>
          <a:p>
            <a:pPr indent="0" lvl="0" marL="0" rtl="0" algn="l">
              <a:lnSpc>
                <a:spcPct val="95000"/>
              </a:lnSpc>
              <a:spcBef>
                <a:spcPts val="1200"/>
              </a:spcBef>
              <a:spcAft>
                <a:spcPts val="0"/>
              </a:spcAft>
              <a:buSzPts val="1100"/>
              <a:buNone/>
            </a:pPr>
            <a:r>
              <a:rPr lang="en" sz="788">
                <a:solidFill>
                  <a:schemeClr val="dk1"/>
                </a:solidFill>
              </a:rPr>
              <a:t>[27] Horchidan et al. “ConANN: Conformal Approximate Nearest Neighbor Search” PVLDB 2026.</a:t>
            </a:r>
            <a:endParaRPr sz="788">
              <a:solidFill>
                <a:schemeClr val="dk1"/>
              </a:solidFill>
            </a:endParaRPr>
          </a:p>
          <a:p>
            <a:pPr indent="0" lvl="0" marL="0" rtl="0" algn="l">
              <a:lnSpc>
                <a:spcPct val="95000"/>
              </a:lnSpc>
              <a:spcBef>
                <a:spcPts val="1200"/>
              </a:spcBef>
              <a:spcAft>
                <a:spcPts val="0"/>
              </a:spcAft>
              <a:buSzPts val="1100"/>
              <a:buNone/>
            </a:pPr>
            <a:r>
              <a:rPr lang="en" sz="788">
                <a:solidFill>
                  <a:schemeClr val="dk1"/>
                </a:solidFill>
              </a:rPr>
              <a:t>[28] Zhang et al. "Distribution-Aware Exploration for Adaptive HNSW Search." SIGMOD 2026.</a:t>
            </a:r>
            <a:endParaRPr sz="788">
              <a:solidFill>
                <a:schemeClr val="dk1"/>
              </a:solidFill>
            </a:endParaRPr>
          </a:p>
          <a:p>
            <a:pPr indent="0" lvl="0" marL="0" rtl="0" algn="l">
              <a:lnSpc>
                <a:spcPct val="95000"/>
              </a:lnSpc>
              <a:spcBef>
                <a:spcPts val="1200"/>
              </a:spcBef>
              <a:spcAft>
                <a:spcPts val="0"/>
              </a:spcAft>
              <a:buSzPts val="1100"/>
              <a:buNone/>
            </a:pPr>
            <a:r>
              <a:rPr lang="en" sz="788">
                <a:solidFill>
                  <a:schemeClr val="dk1"/>
                </a:solidFill>
              </a:rPr>
              <a:t>[29] Li et al. "Learned adaptive early termination for approximate nearest neighbor search." SIGMOD 2021.</a:t>
            </a:r>
            <a:endParaRPr sz="788">
              <a:solidFill>
                <a:schemeClr val="dk1"/>
              </a:solidFill>
            </a:endParaRPr>
          </a:p>
          <a:p>
            <a:pPr indent="0" lvl="0" marL="0" rtl="0" algn="l">
              <a:lnSpc>
                <a:spcPct val="95000"/>
              </a:lnSpc>
              <a:spcBef>
                <a:spcPts val="1200"/>
              </a:spcBef>
              <a:spcAft>
                <a:spcPts val="0"/>
              </a:spcAft>
              <a:buSzPts val="1100"/>
              <a:buNone/>
            </a:pPr>
            <a:r>
              <a:rPr lang="en" sz="788">
                <a:solidFill>
                  <a:schemeClr val="dk1"/>
                </a:solidFill>
              </a:rPr>
              <a:t>[30] Chatzakis et al. "Darth: Declarative recall through early termination for approximate nearest neighbor search." SIGMOD 2026.</a:t>
            </a:r>
            <a:endParaRPr sz="788">
              <a:solidFill>
                <a:schemeClr val="dk1"/>
              </a:solidFill>
            </a:endParaRPr>
          </a:p>
          <a:p>
            <a:pPr indent="0" lvl="0" marL="0" rtl="0" algn="l">
              <a:lnSpc>
                <a:spcPct val="95000"/>
              </a:lnSpc>
              <a:spcBef>
                <a:spcPts val="1200"/>
              </a:spcBef>
              <a:spcAft>
                <a:spcPts val="0"/>
              </a:spcAft>
              <a:buSzPts val="1100"/>
              <a:buNone/>
            </a:pPr>
            <a:r>
              <a:rPr lang="en" sz="788">
                <a:solidFill>
                  <a:schemeClr val="dk1"/>
                </a:solidFill>
              </a:rPr>
              <a:t>[31] Zhang et al. “Fast, Approximate Vector Queries on Very Large Unstructured Datasets” NSDI 2023.</a:t>
            </a:r>
            <a:endParaRPr sz="788">
              <a:solidFill>
                <a:schemeClr val="dk1"/>
              </a:solidFill>
            </a:endParaRPr>
          </a:p>
          <a:p>
            <a:pPr indent="0" lvl="0" marL="0" rtl="0" algn="l">
              <a:lnSpc>
                <a:spcPct val="95000"/>
              </a:lnSpc>
              <a:spcBef>
                <a:spcPts val="1200"/>
              </a:spcBef>
              <a:spcAft>
                <a:spcPts val="0"/>
              </a:spcAft>
              <a:buSzPts val="1100"/>
              <a:buNone/>
            </a:pPr>
            <a:r>
              <a:rPr lang="en" sz="788">
                <a:solidFill>
                  <a:schemeClr val="dk1"/>
                </a:solidFill>
              </a:rPr>
              <a:t>[32] Zheng et al. "Learned probing cardinality estimation for high-dimensional approximate NN search." ICDE 2023.</a:t>
            </a:r>
            <a:endParaRPr sz="788">
              <a:solidFill>
                <a:schemeClr val="dk1"/>
              </a:solidFill>
            </a:endParaRPr>
          </a:p>
          <a:p>
            <a:pPr indent="0" lvl="0" marL="0" rtl="0" algn="l">
              <a:lnSpc>
                <a:spcPct val="95000"/>
              </a:lnSpc>
              <a:spcBef>
                <a:spcPts val="1200"/>
              </a:spcBef>
              <a:spcAft>
                <a:spcPts val="0"/>
              </a:spcAft>
              <a:buSzPts val="1100"/>
              <a:buNone/>
            </a:pPr>
            <a:r>
              <a:rPr lang="en" sz="788">
                <a:solidFill>
                  <a:schemeClr val="dk1"/>
                </a:solidFill>
              </a:rPr>
              <a:t>[33] Zeng et al. "Lira: A learning-based query-aware partition framework for large-scale ann search." WebConf 2025.</a:t>
            </a:r>
            <a:endParaRPr sz="788">
              <a:solidFill>
                <a:schemeClr val="dk1"/>
              </a:solidFill>
            </a:endParaRPr>
          </a:p>
          <a:p>
            <a:pPr indent="0" lvl="0" marL="0" rtl="0" algn="l">
              <a:lnSpc>
                <a:spcPct val="95000"/>
              </a:lnSpc>
              <a:spcBef>
                <a:spcPts val="1200"/>
              </a:spcBef>
              <a:spcAft>
                <a:spcPts val="0"/>
              </a:spcAft>
              <a:buSzPts val="1100"/>
              <a:buNone/>
            </a:pPr>
            <a:r>
              <a:rPr lang="en" sz="788">
                <a:solidFill>
                  <a:schemeClr val="dk1"/>
                </a:solidFill>
              </a:rPr>
              <a:t>[34] Teofili et al. "Patience in proximity: a simple early termination strategy for HNSW graph traversal in approximate K-nearest neighbor search" ECIR 2025.</a:t>
            </a:r>
            <a:endParaRPr sz="788">
              <a:solidFill>
                <a:schemeClr val="dk1"/>
              </a:solidFill>
            </a:endParaRPr>
          </a:p>
          <a:p>
            <a:pPr indent="0" lvl="0" marL="0" rtl="0" algn="l">
              <a:lnSpc>
                <a:spcPct val="95000"/>
              </a:lnSpc>
              <a:spcBef>
                <a:spcPts val="1200"/>
              </a:spcBef>
              <a:spcAft>
                <a:spcPts val="0"/>
              </a:spcAft>
              <a:buSzPts val="1100"/>
              <a:buNone/>
            </a:pPr>
            <a:r>
              <a:rPr lang="en" sz="788">
                <a:solidFill>
                  <a:schemeClr val="dk1"/>
                </a:solidFill>
              </a:rPr>
              <a:t>[35] Busolin et al. "Early exit strategies for approximate k-nn search in dense retrieval." ICIKM 2024.</a:t>
            </a:r>
            <a:endParaRPr sz="788">
              <a:solidFill>
                <a:schemeClr val="dk1"/>
              </a:solidFill>
            </a:endParaRPr>
          </a:p>
          <a:p>
            <a:pPr indent="0" lvl="0" marL="0" rtl="0" algn="l">
              <a:lnSpc>
                <a:spcPct val="95000"/>
              </a:lnSpc>
              <a:spcBef>
                <a:spcPts val="1200"/>
              </a:spcBef>
              <a:spcAft>
                <a:spcPts val="0"/>
              </a:spcAft>
              <a:buSzPts val="1100"/>
              <a:buNone/>
            </a:pPr>
            <a:r>
              <a:rPr lang="en" sz="788">
                <a:solidFill>
                  <a:schemeClr val="dk1"/>
                </a:solidFill>
              </a:rPr>
              <a:t>[36] Patella et al. “The many facets of approximate similarity search” SISAP 2008.</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t/>
            </a:r>
            <a:endParaRPr sz="788">
              <a:solidFill>
                <a:schemeClr val="dk1"/>
              </a:solidFill>
            </a:endParaRPr>
          </a:p>
          <a:p>
            <a:pPr indent="0" lvl="0" marL="0" rtl="0" algn="l">
              <a:lnSpc>
                <a:spcPct val="95000"/>
              </a:lnSpc>
              <a:spcBef>
                <a:spcPts val="1200"/>
              </a:spcBef>
              <a:spcAft>
                <a:spcPts val="0"/>
              </a:spcAft>
              <a:buSzPts val="1100"/>
              <a:buNone/>
            </a:pPr>
            <a:r>
              <a:t/>
            </a:r>
            <a:endParaRPr sz="788">
              <a:solidFill>
                <a:schemeClr val="dk1"/>
              </a:solidFill>
            </a:endParaRPr>
          </a:p>
          <a:p>
            <a:pPr indent="0" lvl="0" marL="0" rtl="0" algn="l">
              <a:lnSpc>
                <a:spcPct val="95000"/>
              </a:lnSpc>
              <a:spcBef>
                <a:spcPts val="1200"/>
              </a:spcBef>
              <a:spcAft>
                <a:spcPts val="1200"/>
              </a:spcAft>
              <a:buSzPts val="1100"/>
              <a:buNone/>
            </a:pPr>
            <a:r>
              <a:t/>
            </a:r>
            <a:endParaRPr sz="788">
              <a:solidFill>
                <a:schemeClr val="dk1"/>
              </a:solidFill>
            </a:endParaRPr>
          </a:p>
        </p:txBody>
      </p:sp>
      <p:sp>
        <p:nvSpPr>
          <p:cNvPr id="9795" name="Google Shape;9795;p3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Similarity Search Communities</a:t>
            </a:r>
            <a:endParaRPr/>
          </a:p>
        </p:txBody>
      </p:sp>
      <p:sp>
        <p:nvSpPr>
          <p:cNvPr id="576" name="Google Shape;576;p59"/>
          <p:cNvSpPr txBox="1"/>
          <p:nvPr>
            <p:ph idx="1" type="body"/>
          </p:nvPr>
        </p:nvSpPr>
        <p:spPr>
          <a:xfrm>
            <a:off x="311700" y="1152475"/>
            <a:ext cx="88323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high-d vector similarity search</a:t>
            </a:r>
            <a:r>
              <a:rPr lang="en"/>
              <a:t> </a:t>
            </a:r>
            <a:r>
              <a:rPr lang="en">
                <a:solidFill>
                  <a:srgbClr val="C00000"/>
                </a:solidFill>
              </a:rPr>
              <a:t>relevant to many </a:t>
            </a:r>
            <a:r>
              <a:rPr lang="en">
                <a:solidFill>
                  <a:schemeClr val="dk1"/>
                </a:solidFill>
              </a:rPr>
              <a:t>communities</a:t>
            </a:r>
            <a:r>
              <a:rPr lang="en"/>
              <a:t>		</a:t>
            </a:r>
            <a:endParaRPr/>
          </a:p>
          <a:p>
            <a:pPr indent="-228600" lvl="0" marL="457200" rtl="0" algn="l">
              <a:lnSpc>
                <a:spcPct val="115000"/>
              </a:lnSpc>
              <a:spcBef>
                <a:spcPts val="0"/>
              </a:spcBef>
              <a:spcAft>
                <a:spcPts val="0"/>
              </a:spcAft>
              <a:buSzPts val="1800"/>
              <a:buFont typeface="Ubuntu"/>
              <a:buNone/>
            </a:pPr>
            <a:r>
              <a:t/>
            </a:r>
            <a:endParaRPr/>
          </a:p>
          <a:p>
            <a:pPr indent="-228600" lvl="1" marL="914400" rtl="0" algn="l">
              <a:lnSpc>
                <a:spcPct val="115000"/>
              </a:lnSpc>
              <a:spcBef>
                <a:spcPts val="0"/>
              </a:spcBef>
              <a:spcAft>
                <a:spcPts val="0"/>
              </a:spcAft>
              <a:buSzPts val="1400"/>
              <a:buNone/>
            </a:pPr>
            <a:r>
              <a:t/>
            </a:r>
            <a:endParaRPr/>
          </a:p>
          <a:p>
            <a:pPr indent="-228600" lvl="1" marL="914400" rtl="0" algn="l">
              <a:lnSpc>
                <a:spcPct val="115000"/>
              </a:lnSpc>
              <a:spcBef>
                <a:spcPts val="0"/>
              </a:spcBef>
              <a:spcAft>
                <a:spcPts val="0"/>
              </a:spcAft>
              <a:buSzPts val="1400"/>
              <a:buNone/>
            </a:pPr>
            <a:r>
              <a:t/>
            </a:r>
            <a:endParaRPr/>
          </a:p>
          <a:p>
            <a:pPr indent="-228600" lvl="1" marL="914400" rtl="0" algn="l">
              <a:lnSpc>
                <a:spcPct val="115000"/>
              </a:lnSpc>
              <a:spcBef>
                <a:spcPts val="0"/>
              </a:spcBef>
              <a:spcAft>
                <a:spcPts val="0"/>
              </a:spcAft>
              <a:buSzPts val="1400"/>
              <a:buNone/>
            </a:pPr>
            <a:r>
              <a:t/>
            </a:r>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cross-fertilization of ideas is useful</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bringing together these communities</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b="1" lang="en">
                <a:solidFill>
                  <a:schemeClr val="dk1"/>
                </a:solidFill>
              </a:rPr>
              <a:t>IEEE Bulletin on Data Engineering </a:t>
            </a:r>
            <a:r>
              <a:rPr lang="en">
                <a:solidFill>
                  <a:schemeClr val="dk1"/>
                </a:solidFill>
              </a:rPr>
              <a:t>Special Issues: </a:t>
            </a:r>
            <a:r>
              <a:rPr b="1" lang="en">
                <a:solidFill>
                  <a:schemeClr val="dk1"/>
                </a:solidFill>
              </a:rPr>
              <a:t>High-Dimensional Vector Similarity Search</a:t>
            </a:r>
            <a:endParaRPr b="1" sz="1000">
              <a:solidFill>
                <a:schemeClr val="dk1"/>
              </a:solidFill>
            </a:endParaRPr>
          </a:p>
          <a:p>
            <a:pPr indent="-228600" lvl="0" marL="457200" rtl="0" algn="l">
              <a:lnSpc>
                <a:spcPct val="115000"/>
              </a:lnSpc>
              <a:spcBef>
                <a:spcPts val="0"/>
              </a:spcBef>
              <a:spcAft>
                <a:spcPts val="0"/>
              </a:spcAft>
              <a:buSzPts val="1800"/>
              <a:buFont typeface="Ubuntu"/>
              <a:buNone/>
            </a:pPr>
            <a:r>
              <a:t/>
            </a:r>
            <a:endParaRPr/>
          </a:p>
        </p:txBody>
      </p:sp>
      <p:sp>
        <p:nvSpPr>
          <p:cNvPr id="577" name="Google Shape;577;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graphicFrame>
        <p:nvGraphicFramePr>
          <p:cNvPr id="578" name="Google Shape;578;p59"/>
          <p:cNvGraphicFramePr/>
          <p:nvPr/>
        </p:nvGraphicFramePr>
        <p:xfrm>
          <a:off x="755022" y="1553311"/>
          <a:ext cx="3000000" cy="3000000"/>
        </p:xfrm>
        <a:graphic>
          <a:graphicData uri="http://schemas.openxmlformats.org/drawingml/2006/table">
            <a:tbl>
              <a:tblPr bandRow="1" firstRow="1">
                <a:noFill/>
                <a:tableStyleId>{176046A0-A246-4EF8-A613-C4ABA1380C3F}</a:tableStyleId>
              </a:tblPr>
              <a:tblGrid>
                <a:gridCol w="3858725"/>
                <a:gridCol w="3858725"/>
              </a:tblGrid>
              <a:tr h="370850">
                <a:tc>
                  <a:txBody>
                    <a:bodyPr/>
                    <a:lstStyle/>
                    <a:p>
                      <a:pPr indent="-285750" lvl="0" marL="285750" marR="0" rtl="0" algn="l">
                        <a:lnSpc>
                          <a:spcPct val="100000"/>
                        </a:lnSpc>
                        <a:spcBef>
                          <a:spcPts val="0"/>
                        </a:spcBef>
                        <a:spcAft>
                          <a:spcPts val="0"/>
                        </a:spcAft>
                        <a:buClr>
                          <a:schemeClr val="dk1"/>
                        </a:buClr>
                        <a:buSzPts val="1400"/>
                        <a:buFont typeface="Arial"/>
                        <a:buChar char="•"/>
                      </a:pPr>
                      <a:r>
                        <a:rPr lang="en" sz="1400" u="none" cap="none" strike="noStrike">
                          <a:solidFill>
                            <a:schemeClr val="dk1"/>
                          </a:solidFill>
                          <a:latin typeface="Ubuntu"/>
                          <a:ea typeface="Ubuntu"/>
                          <a:cs typeface="Ubuntu"/>
                          <a:sym typeface="Ubuntu"/>
                        </a:rPr>
                        <a:t>data management</a:t>
                      </a:r>
                      <a:endParaRPr>
                        <a:solidFill>
                          <a:schemeClr val="dk1"/>
                        </a:solidFill>
                      </a:endParaRPr>
                    </a:p>
                    <a:p>
                      <a:pPr indent="-285750" lvl="0" marL="285750" marR="0" rtl="0" algn="l">
                        <a:lnSpc>
                          <a:spcPct val="100000"/>
                        </a:lnSpc>
                        <a:spcBef>
                          <a:spcPts val="0"/>
                        </a:spcBef>
                        <a:spcAft>
                          <a:spcPts val="0"/>
                        </a:spcAft>
                        <a:buClr>
                          <a:schemeClr val="dk1"/>
                        </a:buClr>
                        <a:buSzPts val="1400"/>
                        <a:buFont typeface="Arial"/>
                        <a:buChar char="•"/>
                      </a:pPr>
                      <a:r>
                        <a:rPr lang="en" sz="1400" u="none" cap="none" strike="noStrike">
                          <a:solidFill>
                            <a:schemeClr val="dk1"/>
                          </a:solidFill>
                          <a:latin typeface="Ubuntu"/>
                          <a:ea typeface="Ubuntu"/>
                          <a:cs typeface="Ubuntu"/>
                          <a:sym typeface="Ubuntu"/>
                        </a:rPr>
                        <a:t>information retrieval / text search</a:t>
                      </a:r>
                      <a:endParaRPr>
                        <a:solidFill>
                          <a:schemeClr val="dk1"/>
                        </a:solidFill>
                      </a:endParaRPr>
                    </a:p>
                    <a:p>
                      <a:pPr indent="-285750" lvl="0" marL="285750" marR="0" rtl="0" algn="l">
                        <a:lnSpc>
                          <a:spcPct val="100000"/>
                        </a:lnSpc>
                        <a:spcBef>
                          <a:spcPts val="0"/>
                        </a:spcBef>
                        <a:spcAft>
                          <a:spcPts val="0"/>
                        </a:spcAft>
                        <a:buClr>
                          <a:schemeClr val="dk1"/>
                        </a:buClr>
                        <a:buSzPts val="1400"/>
                        <a:buFont typeface="Arial"/>
                        <a:buChar char="•"/>
                      </a:pPr>
                      <a:r>
                        <a:rPr lang="en" sz="1400" u="none" cap="none" strike="noStrike">
                          <a:solidFill>
                            <a:schemeClr val="dk1"/>
                          </a:solidFill>
                          <a:latin typeface="Ubuntu"/>
                          <a:ea typeface="Ubuntu"/>
                          <a:cs typeface="Ubuntu"/>
                          <a:sym typeface="Ubuntu"/>
                        </a:rPr>
                        <a:t>parallel and distributed computing</a:t>
                      </a:r>
                      <a:endParaRPr>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chemeClr val="dk1"/>
                        </a:buClr>
                        <a:buSzPts val="1400"/>
                        <a:buFont typeface="Arial"/>
                        <a:buChar char="•"/>
                      </a:pPr>
                      <a:r>
                        <a:rPr lang="en" sz="1400" u="none" cap="none" strike="noStrike">
                          <a:solidFill>
                            <a:schemeClr val="dk1"/>
                          </a:solidFill>
                          <a:latin typeface="Ubuntu"/>
                          <a:ea typeface="Ubuntu"/>
                          <a:cs typeface="Ubuntu"/>
                          <a:sym typeface="Ubuntu"/>
                        </a:rPr>
                        <a:t>time series</a:t>
                      </a:r>
                      <a:endParaRPr>
                        <a:solidFill>
                          <a:schemeClr val="dk1"/>
                        </a:solidFill>
                      </a:endParaRPr>
                    </a:p>
                    <a:p>
                      <a:pPr indent="-285750" lvl="0" marL="285750" marR="0" rtl="0" algn="l">
                        <a:lnSpc>
                          <a:spcPct val="100000"/>
                        </a:lnSpc>
                        <a:spcBef>
                          <a:spcPts val="0"/>
                        </a:spcBef>
                        <a:spcAft>
                          <a:spcPts val="0"/>
                        </a:spcAft>
                        <a:buClr>
                          <a:schemeClr val="dk1"/>
                        </a:buClr>
                        <a:buSzPts val="1400"/>
                        <a:buFont typeface="Arial"/>
                        <a:buChar char="•"/>
                      </a:pPr>
                      <a:r>
                        <a:rPr lang="en" sz="1400" u="none" cap="none" strike="noStrike">
                          <a:solidFill>
                            <a:schemeClr val="dk1"/>
                          </a:solidFill>
                          <a:latin typeface="Ubuntu"/>
                          <a:ea typeface="Ubuntu"/>
                          <a:cs typeface="Ubuntu"/>
                          <a:sym typeface="Ubuntu"/>
                        </a:rPr>
                        <a:t>machine learning / deep learning</a:t>
                      </a:r>
                      <a:endParaRPr>
                        <a:solidFill>
                          <a:schemeClr val="dk1"/>
                        </a:solidFill>
                      </a:endParaRPr>
                    </a:p>
                    <a:p>
                      <a:pPr indent="-285750" lvl="0" marL="285750" marR="0" rtl="0" algn="l">
                        <a:lnSpc>
                          <a:spcPct val="100000"/>
                        </a:lnSpc>
                        <a:spcBef>
                          <a:spcPts val="0"/>
                        </a:spcBef>
                        <a:spcAft>
                          <a:spcPts val="0"/>
                        </a:spcAft>
                        <a:buClr>
                          <a:schemeClr val="dk1"/>
                        </a:buClr>
                        <a:buSzPts val="1400"/>
                        <a:buFont typeface="Arial"/>
                        <a:buChar char="•"/>
                      </a:pPr>
                      <a:r>
                        <a:rPr lang="en" sz="1400" u="none" cap="none" strike="noStrike">
                          <a:solidFill>
                            <a:schemeClr val="dk1"/>
                          </a:solidFill>
                          <a:latin typeface="Ubuntu"/>
                          <a:ea typeface="Ubuntu"/>
                          <a:cs typeface="Ubuntu"/>
                          <a:sym typeface="Ubuntu"/>
                        </a:rPr>
                        <a:t>computer architecture</a:t>
                      </a:r>
                      <a:endParaRPr>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579" name="Google Shape;579;p59"/>
          <p:cNvPicPr preferRelativeResize="0"/>
          <p:nvPr/>
        </p:nvPicPr>
        <p:blipFill rotWithShape="1">
          <a:blip r:embed="rId3">
            <a:alphaModFix/>
          </a:blip>
          <a:srcRect b="0" l="0" r="0" t="0"/>
          <a:stretch/>
        </p:blipFill>
        <p:spPr>
          <a:xfrm>
            <a:off x="4794110" y="3690919"/>
            <a:ext cx="1293329" cy="1267610"/>
          </a:xfrm>
          <a:prstGeom prst="rect">
            <a:avLst/>
          </a:prstGeom>
          <a:noFill/>
          <a:ln>
            <a:noFill/>
          </a:ln>
        </p:spPr>
      </p:pic>
      <p:pic>
        <p:nvPicPr>
          <p:cNvPr id="580" name="Google Shape;580;p59"/>
          <p:cNvPicPr preferRelativeResize="0"/>
          <p:nvPr/>
        </p:nvPicPr>
        <p:blipFill rotWithShape="1">
          <a:blip r:embed="rId4">
            <a:alphaModFix/>
          </a:blip>
          <a:srcRect b="0" l="0" r="0" t="0"/>
          <a:stretch/>
        </p:blipFill>
        <p:spPr>
          <a:xfrm>
            <a:off x="558578" y="3669319"/>
            <a:ext cx="1330071" cy="1293329"/>
          </a:xfrm>
          <a:prstGeom prst="rect">
            <a:avLst/>
          </a:prstGeom>
          <a:noFill/>
          <a:ln>
            <a:noFill/>
          </a:ln>
        </p:spPr>
      </p:pic>
      <p:sp>
        <p:nvSpPr>
          <p:cNvPr id="581" name="Google Shape;581;p59"/>
          <p:cNvSpPr txBox="1"/>
          <p:nvPr/>
        </p:nvSpPr>
        <p:spPr>
          <a:xfrm>
            <a:off x="1873291" y="3685686"/>
            <a:ext cx="22038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3333FF"/>
                </a:solidFill>
                <a:latin typeface="Arial"/>
                <a:ea typeface="Arial"/>
                <a:cs typeface="Arial"/>
                <a:sym typeface="Arial"/>
              </a:rPr>
              <a:t>September 2023</a:t>
            </a:r>
            <a:endParaRPr/>
          </a:p>
          <a:p>
            <a:pPr indent="0" lvl="0" marL="0" marR="0" rtl="0" algn="l">
              <a:lnSpc>
                <a:spcPct val="100000"/>
              </a:lnSpc>
              <a:spcBef>
                <a:spcPts val="0"/>
              </a:spcBef>
              <a:spcAft>
                <a:spcPts val="0"/>
              </a:spcAft>
              <a:buNone/>
            </a:pPr>
            <a:r>
              <a:t/>
            </a:r>
            <a:endParaRPr b="0" i="0" sz="140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chemeClr val="dk1"/>
                </a:solidFill>
                <a:latin typeface="Arial"/>
                <a:ea typeface="Arial"/>
                <a:cs typeface="Arial"/>
                <a:sym typeface="Arial"/>
              </a:rPr>
              <a:t>From Time Series to Vector Databases</a:t>
            </a:r>
            <a:endParaRPr b="0" i="0" sz="1400" u="none" cap="none" strike="noStrike">
              <a:solidFill>
                <a:schemeClr val="dk1"/>
              </a:solidFill>
              <a:latin typeface="Arial"/>
              <a:ea typeface="Arial"/>
              <a:cs typeface="Arial"/>
              <a:sym typeface="Arial"/>
            </a:endParaRPr>
          </a:p>
        </p:txBody>
      </p:sp>
      <p:sp>
        <p:nvSpPr>
          <p:cNvPr id="582" name="Google Shape;582;p59"/>
          <p:cNvSpPr txBox="1"/>
          <p:nvPr/>
        </p:nvSpPr>
        <p:spPr>
          <a:xfrm>
            <a:off x="6091297" y="3690919"/>
            <a:ext cx="27258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3333FF"/>
                </a:solidFill>
                <a:latin typeface="Arial"/>
                <a:ea typeface="Arial"/>
                <a:cs typeface="Arial"/>
                <a:sym typeface="Arial"/>
              </a:rPr>
              <a:t>September 2024</a:t>
            </a:r>
            <a:endParaRPr/>
          </a:p>
          <a:p>
            <a:pPr indent="0" lvl="0" marL="0" marR="0" rtl="0" algn="l">
              <a:lnSpc>
                <a:spcPct val="100000"/>
              </a:lnSpc>
              <a:spcBef>
                <a:spcPts val="0"/>
              </a:spcBef>
              <a:spcAft>
                <a:spcPts val="0"/>
              </a:spcAft>
              <a:buNone/>
            </a:pPr>
            <a:r>
              <a:t/>
            </a:r>
            <a:endParaRPr b="0" i="0" sz="1400" u="none" cap="none" strike="noStrike">
              <a:solidFill>
                <a:srgbClr val="3333FF"/>
              </a:solidFill>
              <a:latin typeface="Arial"/>
              <a:ea typeface="Arial"/>
              <a:cs typeface="Arial"/>
              <a:sym typeface="Arial"/>
            </a:endParaRPr>
          </a:p>
          <a:p>
            <a:pPr indent="0" lvl="0" marL="0" marR="0" rtl="0" algn="l">
              <a:lnSpc>
                <a:spcPct val="100000"/>
              </a:lnSpc>
              <a:spcBef>
                <a:spcPts val="0"/>
              </a:spcBef>
              <a:spcAft>
                <a:spcPts val="0"/>
              </a:spcAft>
              <a:buNone/>
            </a:pPr>
            <a:r>
              <a:rPr b="0" i="0" lang="en" sz="1400" u="none" cap="none" strike="noStrike">
                <a:solidFill>
                  <a:schemeClr val="dk1"/>
                </a:solidFill>
                <a:latin typeface="Arial"/>
                <a:ea typeface="Arial"/>
                <a:cs typeface="Arial"/>
                <a:sym typeface="Arial"/>
              </a:rPr>
              <a:t>Role of Machine Learning and Future Perspectives</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9" name="Shape 9799"/>
        <p:cNvGrpSpPr/>
        <p:nvPr/>
      </p:nvGrpSpPr>
      <p:grpSpPr>
        <a:xfrm>
          <a:off x="0" y="0"/>
          <a:ext cx="0" cy="0"/>
          <a:chOff x="0" y="0"/>
          <a:chExt cx="0" cy="0"/>
        </a:xfrm>
      </p:grpSpPr>
      <p:sp>
        <p:nvSpPr>
          <p:cNvPr id="9800" name="Google Shape;9800;p374"/>
          <p:cNvSpPr txBox="1"/>
          <p:nvPr>
            <p:ph type="title"/>
          </p:nvPr>
        </p:nvSpPr>
        <p:spPr>
          <a:xfrm>
            <a:off x="311700" y="294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 [4/4]</a:t>
            </a:r>
            <a:endParaRPr/>
          </a:p>
        </p:txBody>
      </p:sp>
      <p:sp>
        <p:nvSpPr>
          <p:cNvPr id="9801" name="Google Shape;9801;p374"/>
          <p:cNvSpPr txBox="1"/>
          <p:nvPr>
            <p:ph idx="1" type="body"/>
          </p:nvPr>
        </p:nvSpPr>
        <p:spPr>
          <a:xfrm>
            <a:off x="341750" y="860050"/>
            <a:ext cx="8520600" cy="4283400"/>
          </a:xfrm>
          <a:prstGeom prst="rect">
            <a:avLst/>
          </a:prstGeom>
        </p:spPr>
        <p:txBody>
          <a:bodyPr anchorCtr="0" anchor="t" bIns="91425" lIns="91425" spcFirstLastPara="1" rIns="91425" wrap="square" tIns="91425">
            <a:noAutofit/>
          </a:bodyPr>
          <a:lstStyle/>
          <a:p>
            <a:pPr indent="0" lvl="0" marL="0" rtl="0" algn="l">
              <a:lnSpc>
                <a:spcPct val="95000"/>
              </a:lnSpc>
              <a:spcBef>
                <a:spcPts val="1200"/>
              </a:spcBef>
              <a:spcAft>
                <a:spcPts val="0"/>
              </a:spcAft>
              <a:buClr>
                <a:schemeClr val="dk1"/>
              </a:buClr>
              <a:buSzPts val="1100"/>
              <a:buFont typeface="Arial"/>
              <a:buNone/>
            </a:pPr>
            <a:r>
              <a:rPr lang="en" sz="788">
                <a:solidFill>
                  <a:schemeClr val="dk1"/>
                </a:solidFill>
              </a:rPr>
              <a:t>[37] Wang et al. "Steiner-Hardness: A Query Hardness Measure for Graph-Based ANN Indexes." PVLDB 2025.</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rPr lang="en" sz="788">
                <a:solidFill>
                  <a:schemeClr val="dk1"/>
                </a:solidFill>
              </a:rPr>
              <a:t>[38] Ceccarello et al. "Evaluating and generating query workloads for high dimensional vector similarity search." SIGKDD 2025.</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rPr lang="en" sz="788">
                <a:solidFill>
                  <a:schemeClr val="dk1"/>
                </a:solidFill>
              </a:rPr>
              <a:t>[39] Zoumpatianos et al. "Query workloads for data series indexes." SIGKDD 2015. </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rPr lang="en" sz="788">
                <a:solidFill>
                  <a:schemeClr val="dk1"/>
                </a:solidFill>
              </a:rPr>
              <a:t>[40] Echihabi et al. “New Trends in High-D Vector Similarity Search: AI-driven, Progressive, and Distributed” PVLDB 2021.</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rPr lang="en" sz="788">
                <a:solidFill>
                  <a:schemeClr val="dk1"/>
                </a:solidFill>
              </a:rPr>
              <a:t>[41] Wei et al. “DET-LSH: A Locality-Sensitive Hashing Scheme with Dynamic Encoding Tree for Approximate Nearest Neighbor Search” PVLDB 2024</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rPr lang="en" sz="788">
                <a:solidFill>
                  <a:schemeClr val="dk1"/>
                </a:solidFill>
              </a:rPr>
              <a:t>[42] Azizi et al. “ELPIS: Graph-Based Similarity Search for Scalable Data Science” PVLDB 2023</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rPr lang="en" sz="788">
                <a:solidFill>
                  <a:schemeClr val="dk1"/>
                </a:solidFill>
              </a:rPr>
              <a:t>[43] Echihabi et al. “ProS: data series progressive k-NN similarity search and classification with probabilistic quality guarantees” VLDBJ 2023</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rPr lang="en" sz="788">
                <a:solidFill>
                  <a:schemeClr val="dk1"/>
                </a:solidFill>
              </a:rPr>
              <a:t>[44] Malkov et al. "Efficient and robust approximate nearest neighbor search using hierarchical navigable small world graphs." PAMI 2018.</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rPr lang="en" sz="788">
                <a:solidFill>
                  <a:schemeClr val="dk1"/>
                </a:solidFill>
              </a:rPr>
              <a:t>[45] Fu et al. "Fast approximate nearest neighbor search with the navigating spreading-out graph." PVLDB 2017.</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rPr lang="en" sz="788">
                <a:solidFill>
                  <a:schemeClr val="dk1"/>
                </a:solidFill>
              </a:rPr>
              <a:t>[46] Subramanya et al. "Diskann: Fast accurate billion-point nearest neighbor search on a single node." NeurIPS 2019.</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rPr lang="en" sz="788">
                <a:solidFill>
                  <a:schemeClr val="dk1"/>
                </a:solidFill>
              </a:rPr>
              <a:t>[47] Douze, Matthijs et al. "The faiss library." IEEE Big Data 2025.</a:t>
            </a:r>
            <a:endParaRPr sz="788">
              <a:solidFill>
                <a:schemeClr val="dk1"/>
              </a:solidFill>
            </a:endParaRPr>
          </a:p>
          <a:p>
            <a:pPr indent="0" lvl="0" marL="0" rtl="0" algn="l">
              <a:lnSpc>
                <a:spcPct val="95000"/>
              </a:lnSpc>
              <a:spcBef>
                <a:spcPts val="1200"/>
              </a:spcBef>
              <a:spcAft>
                <a:spcPts val="0"/>
              </a:spcAft>
              <a:buClr>
                <a:schemeClr val="dk1"/>
              </a:buClr>
              <a:buSzPts val="1100"/>
              <a:buFont typeface="Arial"/>
              <a:buNone/>
            </a:pPr>
            <a:r>
              <a:rPr lang="en" sz="788">
                <a:solidFill>
                  <a:schemeClr val="dk1"/>
                </a:solidFill>
              </a:rPr>
              <a:t>[48] Google Research. “Announcing ScaNN: Efficient Vector Similarity Search.” Google Research Blog 2020.</a:t>
            </a:r>
            <a:endParaRPr sz="788">
              <a:solidFill>
                <a:schemeClr val="dk1"/>
              </a:solidFill>
            </a:endParaRPr>
          </a:p>
          <a:p>
            <a:pPr indent="0" lvl="0" marL="0" rtl="0" algn="l">
              <a:lnSpc>
                <a:spcPct val="95000"/>
              </a:lnSpc>
              <a:spcBef>
                <a:spcPts val="1200"/>
              </a:spcBef>
              <a:spcAft>
                <a:spcPts val="1200"/>
              </a:spcAft>
              <a:buSzPts val="1100"/>
              <a:buNone/>
            </a:pPr>
            <a:r>
              <a:t/>
            </a:r>
            <a:endParaRPr sz="788">
              <a:solidFill>
                <a:schemeClr val="dk1"/>
              </a:solidFill>
            </a:endParaRPr>
          </a:p>
        </p:txBody>
      </p:sp>
      <p:sp>
        <p:nvSpPr>
          <p:cNvPr id="9802" name="Google Shape;9802;p37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6" name="Shape 9806"/>
        <p:cNvGrpSpPr/>
        <p:nvPr/>
      </p:nvGrpSpPr>
      <p:grpSpPr>
        <a:xfrm>
          <a:off x="0" y="0"/>
          <a:ext cx="0" cy="0"/>
          <a:chOff x="0" y="0"/>
          <a:chExt cx="0" cy="0"/>
        </a:xfrm>
      </p:grpSpPr>
      <p:sp>
        <p:nvSpPr>
          <p:cNvPr id="9807" name="Google Shape;9807;p375"/>
          <p:cNvSpPr txBox="1"/>
          <p:nvPr>
            <p:ph type="title"/>
          </p:nvPr>
        </p:nvSpPr>
        <p:spPr>
          <a:xfrm>
            <a:off x="311700" y="22854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Thank you!</a:t>
            </a:r>
            <a:endParaRPr/>
          </a:p>
        </p:txBody>
      </p:sp>
      <p:sp>
        <p:nvSpPr>
          <p:cNvPr id="9808" name="Google Shape;9808;p37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809" name="Google Shape;9809;p375"/>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pic>
        <p:nvPicPr>
          <p:cNvPr id="9810" name="Google Shape;9810;p375"/>
          <p:cNvPicPr preferRelativeResize="0"/>
          <p:nvPr/>
        </p:nvPicPr>
        <p:blipFill>
          <a:blip r:embed="rId3">
            <a:alphaModFix/>
          </a:blip>
          <a:stretch>
            <a:fillRect/>
          </a:stretch>
        </p:blipFill>
        <p:spPr>
          <a:xfrm>
            <a:off x="1096940" y="4539841"/>
            <a:ext cx="514337" cy="518450"/>
          </a:xfrm>
          <a:prstGeom prst="rect">
            <a:avLst/>
          </a:prstGeom>
          <a:noFill/>
          <a:ln>
            <a:noFill/>
          </a:ln>
        </p:spPr>
      </p:pic>
      <p:pic>
        <p:nvPicPr>
          <p:cNvPr id="9811" name="Google Shape;9811;p375" title="logo (1).png"/>
          <p:cNvPicPr preferRelativeResize="0"/>
          <p:nvPr/>
        </p:nvPicPr>
        <p:blipFill>
          <a:blip r:embed="rId4">
            <a:alphaModFix/>
          </a:blip>
          <a:stretch>
            <a:fillRect/>
          </a:stretch>
        </p:blipFill>
        <p:spPr>
          <a:xfrm>
            <a:off x="4888415" y="4183434"/>
            <a:ext cx="1915845" cy="354564"/>
          </a:xfrm>
          <a:prstGeom prst="rect">
            <a:avLst/>
          </a:prstGeom>
          <a:noFill/>
          <a:ln>
            <a:noFill/>
          </a:ln>
        </p:spPr>
      </p:pic>
      <p:pic>
        <p:nvPicPr>
          <p:cNvPr id="9812" name="Google Shape;9812;p375"/>
          <p:cNvPicPr preferRelativeResize="0"/>
          <p:nvPr/>
        </p:nvPicPr>
        <p:blipFill>
          <a:blip r:embed="rId5">
            <a:alphaModFix/>
          </a:blip>
          <a:stretch>
            <a:fillRect/>
          </a:stretch>
        </p:blipFill>
        <p:spPr>
          <a:xfrm>
            <a:off x="2589730" y="4183434"/>
            <a:ext cx="995963" cy="354564"/>
          </a:xfrm>
          <a:prstGeom prst="rect">
            <a:avLst/>
          </a:prstGeom>
          <a:noFill/>
          <a:ln>
            <a:noFill/>
          </a:ln>
        </p:spPr>
      </p:pic>
      <p:pic>
        <p:nvPicPr>
          <p:cNvPr id="9813" name="Google Shape;9813;p375"/>
          <p:cNvPicPr preferRelativeResize="0"/>
          <p:nvPr/>
        </p:nvPicPr>
        <p:blipFill>
          <a:blip r:embed="rId6">
            <a:alphaModFix/>
          </a:blip>
          <a:stretch>
            <a:fillRect/>
          </a:stretch>
        </p:blipFill>
        <p:spPr>
          <a:xfrm>
            <a:off x="3757262" y="4234838"/>
            <a:ext cx="1067648" cy="251755"/>
          </a:xfrm>
          <a:prstGeom prst="rect">
            <a:avLst/>
          </a:prstGeom>
          <a:noFill/>
          <a:ln>
            <a:noFill/>
          </a:ln>
        </p:spPr>
      </p:pic>
      <p:sp>
        <p:nvSpPr>
          <p:cNvPr id="9814" name="Google Shape;9814;p375"/>
          <p:cNvSpPr txBox="1"/>
          <p:nvPr>
            <p:ph type="title"/>
          </p:nvPr>
        </p:nvSpPr>
        <p:spPr>
          <a:xfrm>
            <a:off x="311700" y="28581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i="1" lang="en"/>
              <a:t>Questions?</a:t>
            </a:r>
            <a:endParaRPr i="1"/>
          </a:p>
        </p:txBody>
      </p:sp>
      <p:pic>
        <p:nvPicPr>
          <p:cNvPr id="9815" name="Google Shape;9815;p375"/>
          <p:cNvPicPr preferRelativeResize="0"/>
          <p:nvPr/>
        </p:nvPicPr>
        <p:blipFill>
          <a:blip r:embed="rId7">
            <a:alphaModFix/>
          </a:blip>
          <a:stretch>
            <a:fillRect/>
          </a:stretch>
        </p:blipFill>
        <p:spPr>
          <a:xfrm>
            <a:off x="7241627" y="4621770"/>
            <a:ext cx="1042097" cy="354592"/>
          </a:xfrm>
          <a:prstGeom prst="rect">
            <a:avLst/>
          </a:prstGeom>
          <a:noFill/>
          <a:ln>
            <a:noFill/>
          </a:ln>
        </p:spPr>
      </p:pic>
      <p:pic>
        <p:nvPicPr>
          <p:cNvPr id="9816" name="Google Shape;9816;p375" title="armada-logo-c-v.png"/>
          <p:cNvPicPr preferRelativeResize="0"/>
          <p:nvPr/>
        </p:nvPicPr>
        <p:blipFill>
          <a:blip r:embed="rId8">
            <a:alphaModFix/>
          </a:blip>
          <a:stretch>
            <a:fillRect/>
          </a:stretch>
        </p:blipFill>
        <p:spPr>
          <a:xfrm>
            <a:off x="7679245" y="4116992"/>
            <a:ext cx="514348" cy="487434"/>
          </a:xfrm>
          <a:prstGeom prst="rect">
            <a:avLst/>
          </a:prstGeom>
          <a:noFill/>
          <a:ln>
            <a:noFill/>
          </a:ln>
        </p:spPr>
      </p:pic>
      <p:pic>
        <p:nvPicPr>
          <p:cNvPr id="9817" name="Google Shape;9817;p375" title="logo-harsh-black-transparent.png"/>
          <p:cNvPicPr preferRelativeResize="0"/>
          <p:nvPr/>
        </p:nvPicPr>
        <p:blipFill>
          <a:blip r:embed="rId9">
            <a:alphaModFix/>
          </a:blip>
          <a:stretch>
            <a:fillRect/>
          </a:stretch>
        </p:blipFill>
        <p:spPr>
          <a:xfrm>
            <a:off x="1072330" y="4183445"/>
            <a:ext cx="1418200" cy="354550"/>
          </a:xfrm>
          <a:prstGeom prst="rect">
            <a:avLst/>
          </a:prstGeom>
          <a:noFill/>
          <a:ln>
            <a:noFill/>
          </a:ln>
        </p:spPr>
      </p:pic>
      <p:pic>
        <p:nvPicPr>
          <p:cNvPr id="9818" name="Google Shape;9818;p375"/>
          <p:cNvPicPr preferRelativeResize="0"/>
          <p:nvPr/>
        </p:nvPicPr>
        <p:blipFill>
          <a:blip r:embed="rId10">
            <a:alphaModFix/>
          </a:blip>
          <a:stretch>
            <a:fillRect/>
          </a:stretch>
        </p:blipFill>
        <p:spPr>
          <a:xfrm>
            <a:off x="6806398" y="4158490"/>
            <a:ext cx="703384" cy="404446"/>
          </a:xfrm>
          <a:prstGeom prst="rect">
            <a:avLst/>
          </a:prstGeom>
          <a:noFill/>
          <a:ln>
            <a:noFill/>
          </a:ln>
        </p:spPr>
      </p:pic>
      <p:pic>
        <p:nvPicPr>
          <p:cNvPr id="9819" name="Google Shape;9819;p375"/>
          <p:cNvPicPr preferRelativeResize="0"/>
          <p:nvPr/>
        </p:nvPicPr>
        <p:blipFill>
          <a:blip r:embed="rId11">
            <a:alphaModFix/>
          </a:blip>
          <a:stretch>
            <a:fillRect/>
          </a:stretch>
        </p:blipFill>
        <p:spPr>
          <a:xfrm>
            <a:off x="6233981" y="4506183"/>
            <a:ext cx="785445" cy="545123"/>
          </a:xfrm>
          <a:prstGeom prst="rect">
            <a:avLst/>
          </a:prstGeom>
          <a:noFill/>
          <a:ln>
            <a:noFill/>
          </a:ln>
        </p:spPr>
      </p:pic>
      <p:pic>
        <p:nvPicPr>
          <p:cNvPr id="9820" name="Google Shape;9820;p375"/>
          <p:cNvPicPr preferRelativeResize="0"/>
          <p:nvPr/>
        </p:nvPicPr>
        <p:blipFill>
          <a:blip r:embed="rId12">
            <a:alphaModFix/>
          </a:blip>
          <a:stretch>
            <a:fillRect/>
          </a:stretch>
        </p:blipFill>
        <p:spPr>
          <a:xfrm>
            <a:off x="1702724" y="4564602"/>
            <a:ext cx="1893275" cy="468923"/>
          </a:xfrm>
          <a:prstGeom prst="rect">
            <a:avLst/>
          </a:prstGeom>
          <a:noFill/>
          <a:ln>
            <a:noFill/>
          </a:ln>
        </p:spPr>
      </p:pic>
      <p:pic>
        <p:nvPicPr>
          <p:cNvPr id="9821" name="Google Shape;9821;p375"/>
          <p:cNvPicPr preferRelativeResize="0"/>
          <p:nvPr/>
        </p:nvPicPr>
        <p:blipFill>
          <a:blip r:embed="rId13">
            <a:alphaModFix/>
          </a:blip>
          <a:stretch>
            <a:fillRect/>
          </a:stretch>
        </p:blipFill>
        <p:spPr>
          <a:xfrm>
            <a:off x="3656955" y="4567163"/>
            <a:ext cx="2491151" cy="42789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Approximate NN Search (ANNS)</a:t>
            </a:r>
            <a:br>
              <a:rPr lang="en"/>
            </a:br>
            <a:r>
              <a:rPr lang="en"/>
              <a:t>[ng-approximate search]</a:t>
            </a:r>
            <a:br>
              <a:rPr lang="en"/>
            </a:br>
            <a:r>
              <a:rPr lang="en"/>
              <a:t>[vector search]</a:t>
            </a:r>
            <a:br>
              <a:rPr lang="en"/>
            </a:br>
            <a:endParaRPr/>
          </a:p>
        </p:txBody>
      </p:sp>
      <p:sp>
        <p:nvSpPr>
          <p:cNvPr id="588" name="Google Shape;588;p60"/>
          <p:cNvSpPr txBox="1"/>
          <p:nvPr>
            <p:ph idx="1" type="body"/>
          </p:nvPr>
        </p:nvSpPr>
        <p:spPr>
          <a:xfrm>
            <a:off x="311700" y="1152474"/>
            <a:ext cx="8709600" cy="39909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solidFill>
                <a:schemeClr val="dk1"/>
              </a:solidFill>
            </a:endParaRPr>
          </a:p>
          <a:p>
            <a:pPr indent="-228600" lvl="0" marL="457200" rtl="0" algn="l">
              <a:lnSpc>
                <a:spcPct val="115000"/>
              </a:lnSpc>
              <a:spcBef>
                <a:spcPts val="0"/>
              </a:spcBef>
              <a:spcAft>
                <a:spcPts val="0"/>
              </a:spcAft>
              <a:buSzPts val="1800"/>
              <a:buFont typeface="Ubuntu"/>
              <a:buNone/>
            </a:pPr>
            <a:r>
              <a:t/>
            </a:r>
            <a:endParaRPr>
              <a:solidFill>
                <a:schemeClr val="dk1"/>
              </a:solidFill>
            </a:endParaRPr>
          </a:p>
          <a:p>
            <a:pPr indent="-228600" lvl="0" marL="457200" rtl="0" algn="l">
              <a:lnSpc>
                <a:spcPct val="115000"/>
              </a:lnSpc>
              <a:spcBef>
                <a:spcPts val="0"/>
              </a:spcBef>
              <a:spcAft>
                <a:spcPts val="0"/>
              </a:spcAft>
              <a:buSzPts val="1800"/>
              <a:buFont typeface="Ubuntu"/>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Font typeface="Ubuntu"/>
              <a:buChar char="●"/>
            </a:pPr>
            <a:r>
              <a:rPr lang="en">
                <a:solidFill>
                  <a:schemeClr val="dk1"/>
                </a:solidFill>
              </a:rPr>
              <a:t>we focus on approximate NN search with no guarantees</a:t>
            </a:r>
            <a:endParaRPr>
              <a:solidFill>
                <a:schemeClr val="dk1"/>
              </a:solidFill>
            </a:endParaRPr>
          </a:p>
          <a:p>
            <a:pPr indent="-228600" lvl="0" marL="457200" rtl="0" algn="l">
              <a:lnSpc>
                <a:spcPct val="115000"/>
              </a:lnSpc>
              <a:spcBef>
                <a:spcPts val="0"/>
              </a:spcBef>
              <a:spcAft>
                <a:spcPts val="0"/>
              </a:spcAft>
              <a:buSzPts val="1800"/>
              <a:buFont typeface="Ubuntu"/>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Font typeface="Ubuntu"/>
              <a:buChar char="●"/>
            </a:pPr>
            <a:r>
              <a:rPr lang="en">
                <a:solidFill>
                  <a:schemeClr val="dk1"/>
                </a:solidFill>
              </a:rPr>
              <a:t>study solutions based on:</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k-NN-Graphs</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Inverted Files</a:t>
            </a:r>
            <a:endParaRPr>
              <a:solidFill>
                <a:schemeClr val="dk1"/>
              </a:solidFill>
            </a:endParaRPr>
          </a:p>
        </p:txBody>
      </p:sp>
      <p:sp>
        <p:nvSpPr>
          <p:cNvPr id="589" name="Google Shape;589;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61"/>
          <p:cNvSpPr txBox="1"/>
          <p:nvPr>
            <p:ph type="title"/>
          </p:nvPr>
        </p:nvSpPr>
        <p:spPr>
          <a:xfrm>
            <a:off x="311700" y="529069"/>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Vector Search </a:t>
            </a:r>
            <a:br>
              <a:rPr lang="en"/>
            </a:br>
            <a:r>
              <a:rPr lang="en"/>
              <a:t>with kNN-Graph Indexes</a:t>
            </a:r>
            <a:endParaRPr/>
          </a:p>
        </p:txBody>
      </p:sp>
      <p:sp>
        <p:nvSpPr>
          <p:cNvPr id="595" name="Google Shape;595;p61"/>
          <p:cNvSpPr txBox="1"/>
          <p:nvPr>
            <p:ph idx="1" type="body"/>
          </p:nvPr>
        </p:nvSpPr>
        <p:spPr>
          <a:xfrm>
            <a:off x="0" y="1152474"/>
            <a:ext cx="5535000" cy="38286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Clr>
                <a:schemeClr val="dk1"/>
              </a:buClr>
              <a:buSzPts val="1800"/>
              <a:buNone/>
            </a:pPr>
            <a:r>
              <a:t/>
            </a:r>
            <a:endParaRPr>
              <a:solidFill>
                <a:schemeClr val="dk1"/>
              </a:solidFill>
            </a:endParaRPr>
          </a:p>
          <a:p>
            <a:pPr indent="-228600" lvl="0" marL="457200" rtl="0" algn="l">
              <a:lnSpc>
                <a:spcPct val="115000"/>
              </a:lnSpc>
              <a:spcBef>
                <a:spcPts val="0"/>
              </a:spcBef>
              <a:spcAft>
                <a:spcPts val="0"/>
              </a:spcAft>
              <a:buClr>
                <a:schemeClr val="dk1"/>
              </a:buClr>
              <a:buSzPts val="1800"/>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Create a proximity graph index over the vector collections</a:t>
            </a:r>
            <a:endParaRPr/>
          </a:p>
          <a:p>
            <a:pPr indent="-228600" lvl="0" marL="457200" rtl="0" algn="l">
              <a:lnSpc>
                <a:spcPct val="115000"/>
              </a:lnSpc>
              <a:spcBef>
                <a:spcPts val="0"/>
              </a:spcBef>
              <a:spcAft>
                <a:spcPts val="0"/>
              </a:spcAft>
              <a:buClr>
                <a:schemeClr val="dk1"/>
              </a:buClr>
              <a:buSzPts val="1800"/>
              <a:buNone/>
            </a:pPr>
            <a:r>
              <a:t/>
            </a:r>
            <a:endParaRPr sz="1000">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Greedy search from </a:t>
            </a:r>
            <a:r>
              <a:rPr b="1" lang="en">
                <a:solidFill>
                  <a:schemeClr val="accent1"/>
                </a:solidFill>
              </a:rPr>
              <a:t>entry point</a:t>
            </a:r>
            <a:r>
              <a:rPr lang="en">
                <a:solidFill>
                  <a:schemeClr val="dk1"/>
                </a:solidFill>
              </a:rPr>
              <a:t> with effort </a:t>
            </a:r>
            <a:r>
              <a:rPr b="1" lang="en">
                <a:solidFill>
                  <a:schemeClr val="dk1"/>
                </a:solidFill>
              </a:rPr>
              <a:t>ef</a:t>
            </a:r>
            <a:endParaRPr/>
          </a:p>
          <a:p>
            <a:pPr indent="-228600" lvl="0" marL="457200" rtl="0" algn="l">
              <a:lnSpc>
                <a:spcPct val="115000"/>
              </a:lnSpc>
              <a:spcBef>
                <a:spcPts val="1200"/>
              </a:spcBef>
              <a:spcAft>
                <a:spcPts val="0"/>
              </a:spcAft>
              <a:buClr>
                <a:schemeClr val="dk1"/>
              </a:buClr>
              <a:buSzPts val="1800"/>
              <a:buNone/>
            </a:pPr>
            <a:r>
              <a:t/>
            </a:r>
            <a:endParaRPr sz="1000">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Variations:</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HNSW: Hierarchical</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Vamana: Relaxed edge pruning</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NSG: Optimized search pruning </a:t>
            </a:r>
            <a:endParaRPr>
              <a:solidFill>
                <a:schemeClr val="dk1"/>
              </a:solidFill>
            </a:endParaRPr>
          </a:p>
        </p:txBody>
      </p:sp>
      <p:sp>
        <p:nvSpPr>
          <p:cNvPr id="596" name="Google Shape;596;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97" name="Google Shape;597;p61"/>
          <p:cNvSpPr/>
          <p:nvPr/>
        </p:nvSpPr>
        <p:spPr>
          <a:xfrm>
            <a:off x="5325276" y="3521156"/>
            <a:ext cx="183000" cy="1830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61"/>
          <p:cNvSpPr/>
          <p:nvPr/>
        </p:nvSpPr>
        <p:spPr>
          <a:xfrm>
            <a:off x="6141713" y="3643019"/>
            <a:ext cx="183000" cy="1830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61"/>
          <p:cNvSpPr/>
          <p:nvPr/>
        </p:nvSpPr>
        <p:spPr>
          <a:xfrm>
            <a:off x="6059626" y="2973869"/>
            <a:ext cx="183000" cy="1830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61"/>
          <p:cNvSpPr/>
          <p:nvPr/>
        </p:nvSpPr>
        <p:spPr>
          <a:xfrm>
            <a:off x="5890076" y="4312156"/>
            <a:ext cx="183000" cy="1830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61"/>
          <p:cNvSpPr/>
          <p:nvPr/>
        </p:nvSpPr>
        <p:spPr>
          <a:xfrm>
            <a:off x="6737263" y="2790881"/>
            <a:ext cx="183000" cy="1830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61"/>
          <p:cNvSpPr/>
          <p:nvPr/>
        </p:nvSpPr>
        <p:spPr>
          <a:xfrm>
            <a:off x="8325563" y="2790869"/>
            <a:ext cx="183000" cy="1830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61"/>
          <p:cNvSpPr/>
          <p:nvPr/>
        </p:nvSpPr>
        <p:spPr>
          <a:xfrm>
            <a:off x="8666626" y="3521156"/>
            <a:ext cx="183000" cy="183000"/>
          </a:xfrm>
          <a:prstGeom prst="ellipse">
            <a:avLst/>
          </a:prstGeom>
          <a:solidFill>
            <a:srgbClr val="6AA84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93C47D"/>
              </a:solidFill>
              <a:latin typeface="Arial"/>
              <a:ea typeface="Arial"/>
              <a:cs typeface="Arial"/>
              <a:sym typeface="Arial"/>
            </a:endParaRPr>
          </a:p>
        </p:txBody>
      </p:sp>
      <p:sp>
        <p:nvSpPr>
          <p:cNvPr id="604" name="Google Shape;604;p61"/>
          <p:cNvSpPr/>
          <p:nvPr/>
        </p:nvSpPr>
        <p:spPr>
          <a:xfrm>
            <a:off x="7745401" y="4329681"/>
            <a:ext cx="183000" cy="1830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61"/>
          <p:cNvSpPr/>
          <p:nvPr/>
        </p:nvSpPr>
        <p:spPr>
          <a:xfrm>
            <a:off x="6920276" y="4312156"/>
            <a:ext cx="183000" cy="1830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61"/>
          <p:cNvSpPr/>
          <p:nvPr/>
        </p:nvSpPr>
        <p:spPr>
          <a:xfrm>
            <a:off x="7284057" y="3992659"/>
            <a:ext cx="183000" cy="1830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07" name="Google Shape;607;p61"/>
          <p:cNvCxnSpPr>
            <a:stCxn id="597" idx="0"/>
            <a:endCxn id="599" idx="3"/>
          </p:cNvCxnSpPr>
          <p:nvPr/>
        </p:nvCxnSpPr>
        <p:spPr>
          <a:xfrm flipH="1" rot="10800000">
            <a:off x="5416776" y="3129956"/>
            <a:ext cx="669600" cy="391200"/>
          </a:xfrm>
          <a:prstGeom prst="straightConnector1">
            <a:avLst/>
          </a:prstGeom>
          <a:noFill/>
          <a:ln cap="flat" cmpd="sng" w="19050">
            <a:solidFill>
              <a:schemeClr val="dk1"/>
            </a:solidFill>
            <a:prstDash val="solid"/>
            <a:round/>
            <a:headEnd len="sm" w="sm" type="none"/>
            <a:tailEnd len="sm" w="sm" type="none"/>
          </a:ln>
        </p:spPr>
      </p:cxnSp>
      <p:cxnSp>
        <p:nvCxnSpPr>
          <p:cNvPr id="608" name="Google Shape;608;p61"/>
          <p:cNvCxnSpPr>
            <a:stCxn id="598" idx="0"/>
            <a:endCxn id="599" idx="4"/>
          </p:cNvCxnSpPr>
          <p:nvPr/>
        </p:nvCxnSpPr>
        <p:spPr>
          <a:xfrm rot="10800000">
            <a:off x="6151013" y="3156719"/>
            <a:ext cx="82200" cy="486300"/>
          </a:xfrm>
          <a:prstGeom prst="straightConnector1">
            <a:avLst/>
          </a:prstGeom>
          <a:noFill/>
          <a:ln cap="flat" cmpd="sng" w="19050">
            <a:solidFill>
              <a:schemeClr val="dk1"/>
            </a:solidFill>
            <a:prstDash val="solid"/>
            <a:round/>
            <a:headEnd len="sm" w="sm" type="none"/>
            <a:tailEnd len="sm" w="sm" type="none"/>
          </a:ln>
        </p:spPr>
      </p:cxnSp>
      <p:cxnSp>
        <p:nvCxnSpPr>
          <p:cNvPr id="609" name="Google Shape;609;p61"/>
          <p:cNvCxnSpPr>
            <a:stCxn id="600" idx="1"/>
            <a:endCxn id="597" idx="4"/>
          </p:cNvCxnSpPr>
          <p:nvPr/>
        </p:nvCxnSpPr>
        <p:spPr>
          <a:xfrm rot="10800000">
            <a:off x="5416776" y="3704156"/>
            <a:ext cx="500100" cy="634800"/>
          </a:xfrm>
          <a:prstGeom prst="straightConnector1">
            <a:avLst/>
          </a:prstGeom>
          <a:noFill/>
          <a:ln cap="flat" cmpd="sng" w="19050">
            <a:solidFill>
              <a:schemeClr val="dk1"/>
            </a:solidFill>
            <a:prstDash val="solid"/>
            <a:round/>
            <a:headEnd len="sm" w="sm" type="none"/>
            <a:tailEnd len="sm" w="sm" type="none"/>
          </a:ln>
        </p:spPr>
      </p:cxnSp>
      <p:cxnSp>
        <p:nvCxnSpPr>
          <p:cNvPr id="610" name="Google Shape;610;p61"/>
          <p:cNvCxnSpPr>
            <a:stCxn id="600" idx="7"/>
            <a:endCxn id="598" idx="4"/>
          </p:cNvCxnSpPr>
          <p:nvPr/>
        </p:nvCxnSpPr>
        <p:spPr>
          <a:xfrm flipH="1" rot="10800000">
            <a:off x="6046276" y="3825956"/>
            <a:ext cx="186900" cy="513000"/>
          </a:xfrm>
          <a:prstGeom prst="straightConnector1">
            <a:avLst/>
          </a:prstGeom>
          <a:noFill/>
          <a:ln cap="flat" cmpd="sng" w="19050">
            <a:solidFill>
              <a:schemeClr val="dk1"/>
            </a:solidFill>
            <a:prstDash val="solid"/>
            <a:round/>
            <a:headEnd len="sm" w="sm" type="none"/>
            <a:tailEnd len="sm" w="sm" type="none"/>
          </a:ln>
        </p:spPr>
      </p:cxnSp>
      <p:cxnSp>
        <p:nvCxnSpPr>
          <p:cNvPr id="611" name="Google Shape;611;p61"/>
          <p:cNvCxnSpPr>
            <a:stCxn id="599" idx="6"/>
            <a:endCxn id="601" idx="2"/>
          </p:cNvCxnSpPr>
          <p:nvPr/>
        </p:nvCxnSpPr>
        <p:spPr>
          <a:xfrm flipH="1" rot="10800000">
            <a:off x="6242626" y="2882369"/>
            <a:ext cx="494700" cy="183000"/>
          </a:xfrm>
          <a:prstGeom prst="straightConnector1">
            <a:avLst/>
          </a:prstGeom>
          <a:noFill/>
          <a:ln cap="flat" cmpd="sng" w="19050">
            <a:solidFill>
              <a:schemeClr val="dk1"/>
            </a:solidFill>
            <a:prstDash val="solid"/>
            <a:round/>
            <a:headEnd len="sm" w="sm" type="none"/>
            <a:tailEnd len="sm" w="sm" type="none"/>
          </a:ln>
        </p:spPr>
      </p:cxnSp>
      <p:cxnSp>
        <p:nvCxnSpPr>
          <p:cNvPr id="612" name="Google Shape;612;p61"/>
          <p:cNvCxnSpPr>
            <a:stCxn id="598" idx="6"/>
            <a:endCxn id="606" idx="2"/>
          </p:cNvCxnSpPr>
          <p:nvPr/>
        </p:nvCxnSpPr>
        <p:spPr>
          <a:xfrm>
            <a:off x="6324713" y="3734519"/>
            <a:ext cx="959400" cy="349500"/>
          </a:xfrm>
          <a:prstGeom prst="straightConnector1">
            <a:avLst/>
          </a:prstGeom>
          <a:noFill/>
          <a:ln cap="flat" cmpd="sng" w="19050">
            <a:solidFill>
              <a:schemeClr val="dk1"/>
            </a:solidFill>
            <a:prstDash val="solid"/>
            <a:round/>
            <a:headEnd len="sm" w="sm" type="none"/>
            <a:tailEnd len="sm" w="sm" type="none"/>
          </a:ln>
        </p:spPr>
      </p:cxnSp>
      <p:cxnSp>
        <p:nvCxnSpPr>
          <p:cNvPr id="613" name="Google Shape;613;p61"/>
          <p:cNvCxnSpPr>
            <a:stCxn id="600" idx="6"/>
            <a:endCxn id="605" idx="2"/>
          </p:cNvCxnSpPr>
          <p:nvPr/>
        </p:nvCxnSpPr>
        <p:spPr>
          <a:xfrm>
            <a:off x="6073076" y="4403656"/>
            <a:ext cx="847200" cy="0"/>
          </a:xfrm>
          <a:prstGeom prst="straightConnector1">
            <a:avLst/>
          </a:prstGeom>
          <a:noFill/>
          <a:ln cap="flat" cmpd="sng" w="19050">
            <a:solidFill>
              <a:schemeClr val="dk1"/>
            </a:solidFill>
            <a:prstDash val="solid"/>
            <a:round/>
            <a:headEnd len="sm" w="sm" type="none"/>
            <a:tailEnd len="sm" w="sm" type="none"/>
          </a:ln>
        </p:spPr>
      </p:cxnSp>
      <p:cxnSp>
        <p:nvCxnSpPr>
          <p:cNvPr id="614" name="Google Shape;614;p61"/>
          <p:cNvCxnSpPr>
            <a:stCxn id="615" idx="5"/>
            <a:endCxn id="616" idx="1"/>
          </p:cNvCxnSpPr>
          <p:nvPr/>
        </p:nvCxnSpPr>
        <p:spPr>
          <a:xfrm>
            <a:off x="7531263" y="3382581"/>
            <a:ext cx="857400" cy="621900"/>
          </a:xfrm>
          <a:prstGeom prst="straightConnector1">
            <a:avLst/>
          </a:prstGeom>
          <a:noFill/>
          <a:ln cap="flat" cmpd="sng" w="19050">
            <a:solidFill>
              <a:schemeClr val="dk1"/>
            </a:solidFill>
            <a:prstDash val="solid"/>
            <a:round/>
            <a:headEnd len="sm" w="sm" type="none"/>
            <a:tailEnd len="sm" w="sm" type="none"/>
          </a:ln>
        </p:spPr>
      </p:cxnSp>
      <p:cxnSp>
        <p:nvCxnSpPr>
          <p:cNvPr id="617" name="Google Shape;617;p61"/>
          <p:cNvCxnSpPr>
            <a:stCxn id="601" idx="6"/>
            <a:endCxn id="602" idx="2"/>
          </p:cNvCxnSpPr>
          <p:nvPr/>
        </p:nvCxnSpPr>
        <p:spPr>
          <a:xfrm>
            <a:off x="6920263" y="2882381"/>
            <a:ext cx="1405200" cy="0"/>
          </a:xfrm>
          <a:prstGeom prst="straightConnector1">
            <a:avLst/>
          </a:prstGeom>
          <a:noFill/>
          <a:ln cap="flat" cmpd="sng" w="19050">
            <a:solidFill>
              <a:schemeClr val="dk1"/>
            </a:solidFill>
            <a:prstDash val="solid"/>
            <a:round/>
            <a:headEnd len="sm" w="sm" type="none"/>
            <a:tailEnd len="sm" w="sm" type="none"/>
          </a:ln>
        </p:spPr>
      </p:cxnSp>
      <p:cxnSp>
        <p:nvCxnSpPr>
          <p:cNvPr id="618" name="Google Shape;618;p61"/>
          <p:cNvCxnSpPr>
            <a:stCxn id="606" idx="6"/>
            <a:endCxn id="616" idx="2"/>
          </p:cNvCxnSpPr>
          <p:nvPr/>
        </p:nvCxnSpPr>
        <p:spPr>
          <a:xfrm flipH="1" rot="10800000">
            <a:off x="7467057" y="4069159"/>
            <a:ext cx="894600" cy="15000"/>
          </a:xfrm>
          <a:prstGeom prst="straightConnector1">
            <a:avLst/>
          </a:prstGeom>
          <a:noFill/>
          <a:ln cap="flat" cmpd="sng" w="19050">
            <a:solidFill>
              <a:schemeClr val="dk1"/>
            </a:solidFill>
            <a:prstDash val="solid"/>
            <a:round/>
            <a:headEnd len="sm" w="sm" type="none"/>
            <a:tailEnd len="sm" w="sm" type="none"/>
          </a:ln>
        </p:spPr>
      </p:cxnSp>
      <p:cxnSp>
        <p:nvCxnSpPr>
          <p:cNvPr id="619" name="Google Shape;619;p61"/>
          <p:cNvCxnSpPr>
            <a:stCxn id="605" idx="6"/>
            <a:endCxn id="604" idx="3"/>
          </p:cNvCxnSpPr>
          <p:nvPr/>
        </p:nvCxnSpPr>
        <p:spPr>
          <a:xfrm>
            <a:off x="7103276" y="4403656"/>
            <a:ext cx="669000" cy="82200"/>
          </a:xfrm>
          <a:prstGeom prst="straightConnector1">
            <a:avLst/>
          </a:prstGeom>
          <a:noFill/>
          <a:ln cap="flat" cmpd="sng" w="19050">
            <a:solidFill>
              <a:schemeClr val="dk1"/>
            </a:solidFill>
            <a:prstDash val="solid"/>
            <a:round/>
            <a:headEnd len="sm" w="sm" type="none"/>
            <a:tailEnd len="sm" w="sm" type="none"/>
          </a:ln>
        </p:spPr>
      </p:cxnSp>
      <p:cxnSp>
        <p:nvCxnSpPr>
          <p:cNvPr id="620" name="Google Shape;620;p61"/>
          <p:cNvCxnSpPr>
            <a:stCxn id="616" idx="7"/>
            <a:endCxn id="603" idx="4"/>
          </p:cNvCxnSpPr>
          <p:nvPr/>
        </p:nvCxnSpPr>
        <p:spPr>
          <a:xfrm flipH="1" rot="10800000">
            <a:off x="8517926" y="3704106"/>
            <a:ext cx="240300" cy="300300"/>
          </a:xfrm>
          <a:prstGeom prst="straightConnector1">
            <a:avLst/>
          </a:prstGeom>
          <a:noFill/>
          <a:ln cap="flat" cmpd="sng" w="19050">
            <a:solidFill>
              <a:schemeClr val="dk1"/>
            </a:solidFill>
            <a:prstDash val="solid"/>
            <a:round/>
            <a:headEnd len="sm" w="sm" type="none"/>
            <a:tailEnd len="sm" w="sm" type="none"/>
          </a:ln>
        </p:spPr>
      </p:cxnSp>
      <p:cxnSp>
        <p:nvCxnSpPr>
          <p:cNvPr id="621" name="Google Shape;621;p61"/>
          <p:cNvCxnSpPr>
            <a:stCxn id="602" idx="5"/>
            <a:endCxn id="603" idx="0"/>
          </p:cNvCxnSpPr>
          <p:nvPr/>
        </p:nvCxnSpPr>
        <p:spPr>
          <a:xfrm>
            <a:off x="8481763" y="2947069"/>
            <a:ext cx="276300" cy="574200"/>
          </a:xfrm>
          <a:prstGeom prst="straightConnector1">
            <a:avLst/>
          </a:prstGeom>
          <a:noFill/>
          <a:ln cap="flat" cmpd="sng" w="19050">
            <a:solidFill>
              <a:schemeClr val="dk1"/>
            </a:solidFill>
            <a:prstDash val="solid"/>
            <a:round/>
            <a:headEnd len="sm" w="sm" type="none"/>
            <a:tailEnd len="sm" w="sm" type="none"/>
          </a:ln>
        </p:spPr>
      </p:cxnSp>
      <p:cxnSp>
        <p:nvCxnSpPr>
          <p:cNvPr id="622" name="Google Shape;622;p61"/>
          <p:cNvCxnSpPr>
            <a:stCxn id="605" idx="1"/>
            <a:endCxn id="598" idx="5"/>
          </p:cNvCxnSpPr>
          <p:nvPr/>
        </p:nvCxnSpPr>
        <p:spPr>
          <a:xfrm rot="10800000">
            <a:off x="6297876" y="3799256"/>
            <a:ext cx="649200" cy="539700"/>
          </a:xfrm>
          <a:prstGeom prst="straightConnector1">
            <a:avLst/>
          </a:prstGeom>
          <a:noFill/>
          <a:ln cap="flat" cmpd="sng" w="19050">
            <a:solidFill>
              <a:schemeClr val="dk1"/>
            </a:solidFill>
            <a:prstDash val="solid"/>
            <a:round/>
            <a:headEnd len="sm" w="sm" type="none"/>
            <a:tailEnd len="sm" w="sm" type="none"/>
          </a:ln>
        </p:spPr>
      </p:cxnSp>
      <p:sp>
        <p:nvSpPr>
          <p:cNvPr id="616" name="Google Shape;616;p61"/>
          <p:cNvSpPr/>
          <p:nvPr/>
        </p:nvSpPr>
        <p:spPr>
          <a:xfrm>
            <a:off x="8361726" y="3977606"/>
            <a:ext cx="183000" cy="1830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23" name="Google Shape;623;p61"/>
          <p:cNvCxnSpPr>
            <a:stCxn id="604" idx="6"/>
            <a:endCxn id="616" idx="3"/>
          </p:cNvCxnSpPr>
          <p:nvPr/>
        </p:nvCxnSpPr>
        <p:spPr>
          <a:xfrm flipH="1" rot="10800000">
            <a:off x="7928401" y="4133781"/>
            <a:ext cx="460200" cy="287400"/>
          </a:xfrm>
          <a:prstGeom prst="straightConnector1">
            <a:avLst/>
          </a:prstGeom>
          <a:noFill/>
          <a:ln cap="flat" cmpd="sng" w="19050">
            <a:solidFill>
              <a:schemeClr val="dk1"/>
            </a:solidFill>
            <a:prstDash val="solid"/>
            <a:round/>
            <a:headEnd len="sm" w="sm" type="none"/>
            <a:tailEnd len="sm" w="sm" type="none"/>
          </a:ln>
        </p:spPr>
      </p:cxnSp>
      <p:cxnSp>
        <p:nvCxnSpPr>
          <p:cNvPr id="624" name="Google Shape;624;p61"/>
          <p:cNvCxnSpPr>
            <a:stCxn id="615" idx="7"/>
            <a:endCxn id="602" idx="3"/>
          </p:cNvCxnSpPr>
          <p:nvPr/>
        </p:nvCxnSpPr>
        <p:spPr>
          <a:xfrm flipH="1" rot="10800000">
            <a:off x="7531263" y="2947181"/>
            <a:ext cx="821100" cy="306000"/>
          </a:xfrm>
          <a:prstGeom prst="straightConnector1">
            <a:avLst/>
          </a:prstGeom>
          <a:noFill/>
          <a:ln cap="flat" cmpd="sng" w="19050">
            <a:solidFill>
              <a:schemeClr val="dk1"/>
            </a:solidFill>
            <a:prstDash val="solid"/>
            <a:round/>
            <a:headEnd len="sm" w="sm" type="none"/>
            <a:tailEnd len="sm" w="sm" type="none"/>
          </a:ln>
        </p:spPr>
      </p:cxnSp>
      <p:sp>
        <p:nvSpPr>
          <p:cNvPr id="615" name="Google Shape;615;p61"/>
          <p:cNvSpPr/>
          <p:nvPr/>
        </p:nvSpPr>
        <p:spPr>
          <a:xfrm>
            <a:off x="7375063" y="3226381"/>
            <a:ext cx="183000" cy="1830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25" name="Google Shape;625;p61"/>
          <p:cNvCxnSpPr>
            <a:stCxn id="601" idx="5"/>
            <a:endCxn id="615" idx="1"/>
          </p:cNvCxnSpPr>
          <p:nvPr/>
        </p:nvCxnSpPr>
        <p:spPr>
          <a:xfrm>
            <a:off x="6893463" y="2947081"/>
            <a:ext cx="508500" cy="306000"/>
          </a:xfrm>
          <a:prstGeom prst="straightConnector1">
            <a:avLst/>
          </a:prstGeom>
          <a:noFill/>
          <a:ln cap="flat" cmpd="sng" w="19050">
            <a:solidFill>
              <a:schemeClr val="dk1"/>
            </a:solidFill>
            <a:prstDash val="solid"/>
            <a:round/>
            <a:headEnd len="sm" w="sm" type="none"/>
            <a:tailEnd len="sm" w="sm" type="none"/>
          </a:ln>
        </p:spPr>
      </p:cxnSp>
      <p:sp>
        <p:nvSpPr>
          <p:cNvPr id="626" name="Google Shape;626;p61"/>
          <p:cNvSpPr/>
          <p:nvPr/>
        </p:nvSpPr>
        <p:spPr>
          <a:xfrm>
            <a:off x="8431438" y="3461744"/>
            <a:ext cx="183000" cy="183000"/>
          </a:xfrm>
          <a:prstGeom prst="ellipse">
            <a:avLst/>
          </a:prstGeom>
          <a:solidFill>
            <a:srgbClr val="C0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27" name="Google Shape;627;p61"/>
          <p:cNvCxnSpPr>
            <a:stCxn id="606" idx="0"/>
            <a:endCxn id="615" idx="3"/>
          </p:cNvCxnSpPr>
          <p:nvPr/>
        </p:nvCxnSpPr>
        <p:spPr>
          <a:xfrm flipH="1" rot="10800000">
            <a:off x="7375557" y="3382459"/>
            <a:ext cx="26400" cy="610200"/>
          </a:xfrm>
          <a:prstGeom prst="straightConnector1">
            <a:avLst/>
          </a:prstGeom>
          <a:noFill/>
          <a:ln cap="flat" cmpd="sng" w="19050">
            <a:solidFill>
              <a:schemeClr val="dk1"/>
            </a:solidFill>
            <a:prstDash val="solid"/>
            <a:round/>
            <a:headEnd len="sm" w="sm" type="none"/>
            <a:tailEnd len="sm" w="sm" type="none"/>
          </a:ln>
        </p:spPr>
      </p:cxnSp>
      <p:cxnSp>
        <p:nvCxnSpPr>
          <p:cNvPr id="628" name="Google Shape;628;p61"/>
          <p:cNvCxnSpPr>
            <a:stCxn id="598" idx="7"/>
            <a:endCxn id="606" idx="1"/>
          </p:cNvCxnSpPr>
          <p:nvPr/>
        </p:nvCxnSpPr>
        <p:spPr>
          <a:xfrm>
            <a:off x="6297913" y="3669819"/>
            <a:ext cx="1012800" cy="349500"/>
          </a:xfrm>
          <a:prstGeom prst="straightConnector1">
            <a:avLst/>
          </a:prstGeom>
          <a:noFill/>
          <a:ln cap="flat" cmpd="sng" w="19050">
            <a:solidFill>
              <a:schemeClr val="dk2"/>
            </a:solidFill>
            <a:prstDash val="dash"/>
            <a:round/>
            <a:headEnd len="sm" w="sm" type="none"/>
            <a:tailEnd len="med" w="med" type="triangle"/>
          </a:ln>
        </p:spPr>
      </p:cxnSp>
      <p:cxnSp>
        <p:nvCxnSpPr>
          <p:cNvPr id="629" name="Google Shape;629;p61"/>
          <p:cNvCxnSpPr>
            <a:stCxn id="606" idx="7"/>
            <a:endCxn id="616" idx="1"/>
          </p:cNvCxnSpPr>
          <p:nvPr/>
        </p:nvCxnSpPr>
        <p:spPr>
          <a:xfrm flipH="1" rot="10800000">
            <a:off x="7440257" y="4004459"/>
            <a:ext cx="948300" cy="15000"/>
          </a:xfrm>
          <a:prstGeom prst="straightConnector1">
            <a:avLst/>
          </a:prstGeom>
          <a:noFill/>
          <a:ln cap="flat" cmpd="sng" w="19050">
            <a:solidFill>
              <a:schemeClr val="dk2"/>
            </a:solidFill>
            <a:prstDash val="dash"/>
            <a:round/>
            <a:headEnd len="sm" w="sm" type="none"/>
            <a:tailEnd len="med" w="med" type="triangle"/>
          </a:ln>
        </p:spPr>
      </p:cxnSp>
      <p:cxnSp>
        <p:nvCxnSpPr>
          <p:cNvPr id="630" name="Google Shape;630;p61"/>
          <p:cNvCxnSpPr>
            <a:stCxn id="616" idx="0"/>
            <a:endCxn id="603" idx="3"/>
          </p:cNvCxnSpPr>
          <p:nvPr/>
        </p:nvCxnSpPr>
        <p:spPr>
          <a:xfrm flipH="1" rot="10800000">
            <a:off x="8453226" y="3677306"/>
            <a:ext cx="240300" cy="300300"/>
          </a:xfrm>
          <a:prstGeom prst="straightConnector1">
            <a:avLst/>
          </a:prstGeom>
          <a:noFill/>
          <a:ln cap="flat" cmpd="sng" w="19050">
            <a:solidFill>
              <a:schemeClr val="dk2"/>
            </a:solidFill>
            <a:prstDash val="dash"/>
            <a:round/>
            <a:headEnd len="sm" w="sm" type="none"/>
            <a:tailEnd len="med" w="med" type="triangle"/>
          </a:ln>
        </p:spPr>
      </p:cxnSp>
      <p:sp>
        <p:nvSpPr>
          <p:cNvPr id="631" name="Google Shape;631;p61"/>
          <p:cNvSpPr txBox="1"/>
          <p:nvPr/>
        </p:nvSpPr>
        <p:spPr>
          <a:xfrm>
            <a:off x="5642151" y="3409381"/>
            <a:ext cx="548700" cy="46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accent1"/>
                </a:solidFill>
                <a:latin typeface="Ubuntu"/>
                <a:ea typeface="Ubuntu"/>
                <a:cs typeface="Ubuntu"/>
                <a:sym typeface="Ubuntu"/>
              </a:rPr>
              <a:t>Entry</a:t>
            </a:r>
            <a:endParaRPr b="1" i="0" sz="1000" u="none" cap="none" strike="noStrike">
              <a:solidFill>
                <a:schemeClr val="accent1"/>
              </a:solidFill>
              <a:latin typeface="Ubuntu"/>
              <a:ea typeface="Ubuntu"/>
              <a:cs typeface="Ubuntu"/>
              <a:sym typeface="Ubuntu"/>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accent1"/>
                </a:solidFill>
                <a:latin typeface="Ubuntu"/>
                <a:ea typeface="Ubuntu"/>
                <a:cs typeface="Ubuntu"/>
                <a:sym typeface="Ubuntu"/>
              </a:rPr>
              <a:t>point</a:t>
            </a:r>
            <a:endParaRPr b="1" baseline="-25000" i="0" sz="1000" u="none" cap="none" strike="noStrike">
              <a:solidFill>
                <a:schemeClr val="accent1"/>
              </a:solidFill>
              <a:latin typeface="Ubuntu"/>
              <a:ea typeface="Ubuntu"/>
              <a:cs typeface="Ubuntu"/>
              <a:sym typeface="Ubuntu"/>
            </a:endParaRPr>
          </a:p>
        </p:txBody>
      </p:sp>
      <p:sp>
        <p:nvSpPr>
          <p:cNvPr id="632" name="Google Shape;632;p61"/>
          <p:cNvSpPr txBox="1"/>
          <p:nvPr/>
        </p:nvSpPr>
        <p:spPr>
          <a:xfrm>
            <a:off x="8671233" y="3311535"/>
            <a:ext cx="548700" cy="22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6AA84F"/>
                </a:solidFill>
                <a:latin typeface="Ubuntu"/>
                <a:ea typeface="Ubuntu"/>
                <a:cs typeface="Ubuntu"/>
                <a:sym typeface="Ubuntu"/>
              </a:rPr>
              <a:t>1-NN</a:t>
            </a:r>
            <a:endParaRPr b="1" baseline="-25000" i="0" sz="1000" u="none" cap="none" strike="noStrike">
              <a:solidFill>
                <a:srgbClr val="6AA84F"/>
              </a:solidFill>
              <a:latin typeface="Ubuntu"/>
              <a:ea typeface="Ubuntu"/>
              <a:cs typeface="Ubuntu"/>
              <a:sym typeface="Ubuntu"/>
            </a:endParaRPr>
          </a:p>
        </p:txBody>
      </p:sp>
      <p:sp>
        <p:nvSpPr>
          <p:cNvPr id="633" name="Google Shape;633;p61"/>
          <p:cNvSpPr txBox="1"/>
          <p:nvPr/>
        </p:nvSpPr>
        <p:spPr>
          <a:xfrm>
            <a:off x="8101061" y="3232670"/>
            <a:ext cx="609900" cy="286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C00000"/>
                </a:solidFill>
                <a:latin typeface="Ubuntu"/>
                <a:ea typeface="Ubuntu"/>
                <a:cs typeface="Ubuntu"/>
                <a:sym typeface="Ubuntu"/>
              </a:rPr>
              <a:t>q</a:t>
            </a:r>
            <a:endParaRPr b="1" baseline="-25000" i="0" sz="1000" u="none" cap="none" strike="noStrike">
              <a:solidFill>
                <a:srgbClr val="C00000"/>
              </a:solidFill>
              <a:latin typeface="Ubuntu"/>
              <a:ea typeface="Ubuntu"/>
              <a:cs typeface="Ubuntu"/>
              <a:sym typeface="Ubuntu"/>
            </a:endParaRPr>
          </a:p>
        </p:txBody>
      </p:sp>
      <p:sp>
        <p:nvSpPr>
          <p:cNvPr id="634" name="Google Shape;634;p61"/>
          <p:cNvSpPr txBox="1"/>
          <p:nvPr/>
        </p:nvSpPr>
        <p:spPr>
          <a:xfrm>
            <a:off x="0" y="63750"/>
            <a:ext cx="9144000" cy="51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Malkov et al. "Efficient and robust approximate nearest neighbor search using hierarchical navigable small world graphs." PAMI 2018.</a:t>
            </a:r>
            <a:br>
              <a:rPr b="0" i="0" lang="en" sz="900" u="none" cap="none" strike="noStrike">
                <a:solidFill>
                  <a:schemeClr val="dk2"/>
                </a:solidFill>
                <a:latin typeface="Ubuntu"/>
                <a:ea typeface="Ubuntu"/>
                <a:cs typeface="Ubuntu"/>
                <a:sym typeface="Ubuntu"/>
              </a:rPr>
            </a:br>
            <a:r>
              <a:rPr b="0" i="0" lang="en" sz="900" u="none" cap="none" strike="noStrike">
                <a:solidFill>
                  <a:schemeClr val="dk2"/>
                </a:solidFill>
                <a:latin typeface="Ubuntu"/>
                <a:ea typeface="Ubuntu"/>
                <a:cs typeface="Ubuntu"/>
                <a:sym typeface="Ubuntu"/>
              </a:rPr>
              <a:t>Fu et al. "Fast approximate nearest neighbor search with the navigating spreading-out graph." PVLDB 2017.</a:t>
            </a:r>
            <a:br>
              <a:rPr b="0" i="0" lang="en" sz="900" u="none" cap="none" strike="noStrike">
                <a:solidFill>
                  <a:schemeClr val="dk2"/>
                </a:solidFill>
                <a:latin typeface="Ubuntu"/>
                <a:ea typeface="Ubuntu"/>
                <a:cs typeface="Ubuntu"/>
                <a:sym typeface="Ubuntu"/>
              </a:rPr>
            </a:br>
            <a:r>
              <a:rPr b="0" i="0" lang="en" sz="900" u="none" cap="none" strike="noStrike">
                <a:solidFill>
                  <a:schemeClr val="dk2"/>
                </a:solidFill>
                <a:latin typeface="Ubuntu"/>
                <a:ea typeface="Ubuntu"/>
                <a:cs typeface="Ubuntu"/>
                <a:sym typeface="Ubuntu"/>
              </a:rPr>
              <a:t>Subramanya et al. "Diskann: Fast accurate billion-point nearest neighbor search on a single node." NeurIPS 2019.</a:t>
            </a:r>
            <a:br>
              <a:rPr b="0" i="0" lang="en" sz="900" u="none" cap="none" strike="noStrike">
                <a:solidFill>
                  <a:schemeClr val="dk2"/>
                </a:solidFill>
                <a:latin typeface="Ubuntu"/>
                <a:ea typeface="Ubuntu"/>
                <a:cs typeface="Ubuntu"/>
                <a:sym typeface="Ubuntu"/>
              </a:rPr>
            </a:br>
            <a:endParaRPr b="0" i="0" sz="900" u="none" cap="none" strike="noStrike">
              <a:solidFill>
                <a:schemeClr val="dk2"/>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2"/>
              </a:solidFill>
              <a:latin typeface="Ubuntu"/>
              <a:ea typeface="Ubuntu"/>
              <a:cs typeface="Ubuntu"/>
              <a:sym typeface="Ubuntu"/>
            </a:endParaRPr>
          </a:p>
        </p:txBody>
      </p:sp>
      <p:sp>
        <p:nvSpPr>
          <p:cNvPr id="635" name="Google Shape;635;p61"/>
          <p:cNvSpPr/>
          <p:nvPr/>
        </p:nvSpPr>
        <p:spPr>
          <a:xfrm>
            <a:off x="6077426" y="2428900"/>
            <a:ext cx="2268000" cy="214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Ubuntu"/>
                <a:ea typeface="Ubuntu"/>
                <a:cs typeface="Ubuntu"/>
                <a:sym typeface="Ubuntu"/>
              </a:rPr>
              <a:t>ANN(</a:t>
            </a:r>
            <a:r>
              <a:rPr b="1" i="0" lang="en" sz="1200" u="none" cap="none" strike="noStrike">
                <a:solidFill>
                  <a:srgbClr val="C00000"/>
                </a:solidFill>
                <a:latin typeface="Ubuntu"/>
                <a:ea typeface="Ubuntu"/>
                <a:cs typeface="Ubuntu"/>
                <a:sym typeface="Ubuntu"/>
              </a:rPr>
              <a:t>q</a:t>
            </a:r>
            <a:r>
              <a:rPr b="1" i="0" lang="en" sz="1200" u="none" cap="none" strike="noStrike">
                <a:solidFill>
                  <a:srgbClr val="000000"/>
                </a:solidFill>
                <a:latin typeface="Ubuntu"/>
                <a:ea typeface="Ubuntu"/>
                <a:cs typeface="Ubuntu"/>
                <a:sym typeface="Ubuntu"/>
              </a:rPr>
              <a:t>, k, </a:t>
            </a:r>
            <a:r>
              <a:rPr b="1" i="0" lang="en" sz="1200" u="none" cap="none" strike="noStrike">
                <a:solidFill>
                  <a:schemeClr val="dk1"/>
                </a:solidFill>
                <a:latin typeface="Ubuntu"/>
                <a:ea typeface="Ubuntu"/>
                <a:cs typeface="Ubuntu"/>
                <a:sym typeface="Ubuntu"/>
              </a:rPr>
              <a:t>ef=3)</a:t>
            </a:r>
            <a:endParaRPr b="1" i="0" sz="1200" u="none" cap="none" strike="noStrike">
              <a:solidFill>
                <a:schemeClr val="dk1"/>
              </a:solidFill>
              <a:latin typeface="Ubuntu"/>
              <a:ea typeface="Ubuntu"/>
              <a:cs typeface="Ubuntu"/>
              <a:sym typeface="Ubuntu"/>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Vector Search </a:t>
            </a:r>
            <a:br>
              <a:rPr lang="en"/>
            </a:br>
            <a:r>
              <a:rPr lang="en"/>
              <a:t>with Inverted File (IVF) Indexes</a:t>
            </a:r>
            <a:endParaRPr/>
          </a:p>
        </p:txBody>
      </p:sp>
      <p:sp>
        <p:nvSpPr>
          <p:cNvPr id="641" name="Google Shape;641;p62"/>
          <p:cNvSpPr txBox="1"/>
          <p:nvPr>
            <p:ph idx="1" type="body"/>
          </p:nvPr>
        </p:nvSpPr>
        <p:spPr>
          <a:xfrm>
            <a:off x="0" y="1280100"/>
            <a:ext cx="5911500" cy="35889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Clr>
                <a:schemeClr val="dk1"/>
              </a:buClr>
              <a:buSzPts val="1800"/>
              <a:buNone/>
            </a:pPr>
            <a:r>
              <a:t/>
            </a:r>
            <a:endParaRPr b="1">
              <a:solidFill>
                <a:schemeClr val="dk1"/>
              </a:solidFill>
            </a:endParaRPr>
          </a:p>
          <a:p>
            <a:pPr indent="-342900" lvl="0" marL="457200" rtl="0" algn="l">
              <a:lnSpc>
                <a:spcPct val="115000"/>
              </a:lnSpc>
              <a:spcBef>
                <a:spcPts val="0"/>
              </a:spcBef>
              <a:spcAft>
                <a:spcPts val="0"/>
              </a:spcAft>
              <a:buClr>
                <a:schemeClr val="dk1"/>
              </a:buClr>
              <a:buSzPts val="1800"/>
              <a:buChar char="●"/>
            </a:pPr>
            <a:r>
              <a:rPr b="1" lang="en">
                <a:solidFill>
                  <a:schemeClr val="dk1"/>
                </a:solidFill>
              </a:rPr>
              <a:t>Partition</a:t>
            </a:r>
            <a:r>
              <a:rPr lang="en">
                <a:solidFill>
                  <a:schemeClr val="dk1"/>
                </a:solidFill>
              </a:rPr>
              <a:t> the dataset using clustering with </a:t>
            </a:r>
            <a:r>
              <a:rPr b="1" lang="en">
                <a:solidFill>
                  <a:schemeClr val="accent1"/>
                </a:solidFill>
              </a:rPr>
              <a:t>nlist</a:t>
            </a:r>
            <a:r>
              <a:rPr lang="en">
                <a:solidFill>
                  <a:schemeClr val="accent1"/>
                </a:solidFill>
              </a:rPr>
              <a:t> </a:t>
            </a:r>
            <a:r>
              <a:rPr b="1" lang="en">
                <a:solidFill>
                  <a:schemeClr val="accent1"/>
                </a:solidFill>
              </a:rPr>
              <a:t>centroids</a:t>
            </a:r>
            <a:endParaRPr b="1">
              <a:solidFill>
                <a:schemeClr val="accent1"/>
              </a:solidFill>
            </a:endParaRPr>
          </a:p>
          <a:p>
            <a:pPr indent="0" lvl="0" marL="457200" rtl="0" algn="l">
              <a:lnSpc>
                <a:spcPct val="115000"/>
              </a:lnSpc>
              <a:spcBef>
                <a:spcPts val="1200"/>
              </a:spcBef>
              <a:spcAft>
                <a:spcPts val="0"/>
              </a:spcAft>
              <a:buSzPts val="1800"/>
              <a:buNone/>
            </a:pPr>
            <a:r>
              <a:t/>
            </a:r>
            <a:endParaRPr sz="1000">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Visit the closest </a:t>
            </a:r>
            <a:r>
              <a:rPr b="1" lang="en">
                <a:solidFill>
                  <a:schemeClr val="dk1"/>
                </a:solidFill>
              </a:rPr>
              <a:t>nprobe</a:t>
            </a:r>
            <a:r>
              <a:rPr lang="en">
                <a:solidFill>
                  <a:schemeClr val="dk1"/>
                </a:solidFill>
              </a:rPr>
              <a:t> partitions of a </a:t>
            </a:r>
            <a:r>
              <a:rPr lang="en">
                <a:solidFill>
                  <a:srgbClr val="C00000"/>
                </a:solidFill>
              </a:rPr>
              <a:t>query</a:t>
            </a:r>
            <a:endParaRPr>
              <a:solidFill>
                <a:srgbClr val="C00000"/>
              </a:solidFill>
            </a:endParaRPr>
          </a:p>
          <a:p>
            <a:pPr indent="0" lvl="0" marL="457200" rtl="0" algn="l">
              <a:lnSpc>
                <a:spcPct val="115000"/>
              </a:lnSpc>
              <a:spcBef>
                <a:spcPts val="1200"/>
              </a:spcBef>
              <a:spcAft>
                <a:spcPts val="0"/>
              </a:spcAft>
              <a:buSzPts val="1800"/>
              <a:buNone/>
            </a:pPr>
            <a:r>
              <a:t/>
            </a:r>
            <a:endParaRPr sz="1000">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Variations:</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b="1" lang="en">
                <a:solidFill>
                  <a:schemeClr val="dk1"/>
                </a:solidFill>
              </a:rPr>
              <a:t>FAISS-IVF</a:t>
            </a:r>
            <a:r>
              <a:rPr lang="en">
                <a:solidFill>
                  <a:schemeClr val="dk1"/>
                </a:solidFill>
              </a:rPr>
              <a:t>: Efficient IVF implementation</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b="1" lang="en">
                <a:solidFill>
                  <a:schemeClr val="dk1"/>
                </a:solidFill>
              </a:rPr>
              <a:t>ScaNN</a:t>
            </a:r>
            <a:r>
              <a:rPr lang="en">
                <a:solidFill>
                  <a:schemeClr val="dk1"/>
                </a:solidFill>
              </a:rPr>
              <a:t>: Hierarchical IVF, optimizations in vector assignment</a:t>
            </a:r>
            <a:endParaRPr>
              <a:solidFill>
                <a:schemeClr val="dk1"/>
              </a:solidFill>
            </a:endParaRPr>
          </a:p>
        </p:txBody>
      </p:sp>
      <p:sp>
        <p:nvSpPr>
          <p:cNvPr id="642" name="Google Shape;642;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43" name="Google Shape;643;p62"/>
          <p:cNvSpPr txBox="1"/>
          <p:nvPr/>
        </p:nvSpPr>
        <p:spPr>
          <a:xfrm>
            <a:off x="7109047" y="3147874"/>
            <a:ext cx="376500" cy="36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Ubuntu"/>
                <a:ea typeface="Ubuntu"/>
                <a:cs typeface="Ubuntu"/>
                <a:sym typeface="Ubuntu"/>
              </a:rPr>
              <a:t>C</a:t>
            </a:r>
            <a:r>
              <a:rPr b="0" baseline="-25000" i="0" lang="en" sz="1200" u="none" cap="none" strike="noStrike">
                <a:solidFill>
                  <a:schemeClr val="dk1"/>
                </a:solidFill>
                <a:latin typeface="Ubuntu"/>
                <a:ea typeface="Ubuntu"/>
                <a:cs typeface="Ubuntu"/>
                <a:sym typeface="Ubuntu"/>
              </a:rPr>
              <a:t>1</a:t>
            </a:r>
            <a:endParaRPr b="0" baseline="-25000" i="0" sz="1200" u="none" cap="none" strike="noStrike">
              <a:solidFill>
                <a:schemeClr val="dk1"/>
              </a:solidFill>
              <a:latin typeface="Ubuntu"/>
              <a:ea typeface="Ubuntu"/>
              <a:cs typeface="Ubuntu"/>
              <a:sym typeface="Ubuntu"/>
            </a:endParaRPr>
          </a:p>
        </p:txBody>
      </p:sp>
      <p:cxnSp>
        <p:nvCxnSpPr>
          <p:cNvPr id="644" name="Google Shape;644;p62"/>
          <p:cNvCxnSpPr/>
          <p:nvPr/>
        </p:nvCxnSpPr>
        <p:spPr>
          <a:xfrm flipH="1" rot="10800000">
            <a:off x="6818867" y="2692714"/>
            <a:ext cx="1120500" cy="330300"/>
          </a:xfrm>
          <a:prstGeom prst="straightConnector1">
            <a:avLst/>
          </a:prstGeom>
          <a:noFill/>
          <a:ln cap="flat" cmpd="sng" w="20725">
            <a:solidFill>
              <a:schemeClr val="dk1"/>
            </a:solidFill>
            <a:prstDash val="solid"/>
            <a:round/>
            <a:headEnd len="sm" w="sm" type="none"/>
            <a:tailEnd len="sm" w="sm" type="none"/>
          </a:ln>
        </p:spPr>
      </p:cxnSp>
      <p:cxnSp>
        <p:nvCxnSpPr>
          <p:cNvPr id="645" name="Google Shape;645;p62"/>
          <p:cNvCxnSpPr/>
          <p:nvPr/>
        </p:nvCxnSpPr>
        <p:spPr>
          <a:xfrm flipH="1">
            <a:off x="6646667" y="3013972"/>
            <a:ext cx="172200" cy="732900"/>
          </a:xfrm>
          <a:prstGeom prst="straightConnector1">
            <a:avLst/>
          </a:prstGeom>
          <a:noFill/>
          <a:ln cap="flat" cmpd="sng" w="20725">
            <a:solidFill>
              <a:schemeClr val="dk1"/>
            </a:solidFill>
            <a:prstDash val="solid"/>
            <a:round/>
            <a:headEnd len="sm" w="sm" type="none"/>
            <a:tailEnd len="sm" w="sm" type="none"/>
          </a:ln>
        </p:spPr>
      </p:cxnSp>
      <p:cxnSp>
        <p:nvCxnSpPr>
          <p:cNvPr id="646" name="Google Shape;646;p62"/>
          <p:cNvCxnSpPr/>
          <p:nvPr/>
        </p:nvCxnSpPr>
        <p:spPr>
          <a:xfrm>
            <a:off x="6652284" y="3746642"/>
            <a:ext cx="1287300" cy="303300"/>
          </a:xfrm>
          <a:prstGeom prst="straightConnector1">
            <a:avLst/>
          </a:prstGeom>
          <a:noFill/>
          <a:ln cap="flat" cmpd="sng" w="20725">
            <a:solidFill>
              <a:schemeClr val="dk1"/>
            </a:solidFill>
            <a:prstDash val="solid"/>
            <a:round/>
            <a:headEnd len="sm" w="sm" type="none"/>
            <a:tailEnd len="sm" w="sm" type="none"/>
          </a:ln>
        </p:spPr>
      </p:cxnSp>
      <p:cxnSp>
        <p:nvCxnSpPr>
          <p:cNvPr id="647" name="Google Shape;647;p62"/>
          <p:cNvCxnSpPr/>
          <p:nvPr/>
        </p:nvCxnSpPr>
        <p:spPr>
          <a:xfrm>
            <a:off x="7933150" y="2690079"/>
            <a:ext cx="13500" cy="1367400"/>
          </a:xfrm>
          <a:prstGeom prst="straightConnector1">
            <a:avLst/>
          </a:prstGeom>
          <a:noFill/>
          <a:ln cap="flat" cmpd="sng" w="20725">
            <a:solidFill>
              <a:schemeClr val="dk1"/>
            </a:solidFill>
            <a:prstDash val="solid"/>
            <a:round/>
            <a:headEnd len="sm" w="sm" type="none"/>
            <a:tailEnd len="sm" w="sm" type="none"/>
          </a:ln>
        </p:spPr>
      </p:cxnSp>
      <p:cxnSp>
        <p:nvCxnSpPr>
          <p:cNvPr id="648" name="Google Shape;648;p62"/>
          <p:cNvCxnSpPr/>
          <p:nvPr/>
        </p:nvCxnSpPr>
        <p:spPr>
          <a:xfrm flipH="1" rot="10800000">
            <a:off x="7935880" y="2035267"/>
            <a:ext cx="844200" cy="657300"/>
          </a:xfrm>
          <a:prstGeom prst="straightConnector1">
            <a:avLst/>
          </a:prstGeom>
          <a:noFill/>
          <a:ln cap="flat" cmpd="sng" w="20725">
            <a:solidFill>
              <a:schemeClr val="dk1"/>
            </a:solidFill>
            <a:prstDash val="solid"/>
            <a:round/>
            <a:headEnd len="sm" w="sm" type="none"/>
            <a:tailEnd len="sm" w="sm" type="none"/>
          </a:ln>
        </p:spPr>
      </p:cxnSp>
      <p:cxnSp>
        <p:nvCxnSpPr>
          <p:cNvPr id="649" name="Google Shape;649;p62"/>
          <p:cNvCxnSpPr/>
          <p:nvPr/>
        </p:nvCxnSpPr>
        <p:spPr>
          <a:xfrm rot="10800000">
            <a:off x="6578901" y="2217210"/>
            <a:ext cx="242100" cy="807000"/>
          </a:xfrm>
          <a:prstGeom prst="straightConnector1">
            <a:avLst/>
          </a:prstGeom>
          <a:noFill/>
          <a:ln cap="flat" cmpd="sng" w="20725">
            <a:solidFill>
              <a:schemeClr val="dk1"/>
            </a:solidFill>
            <a:prstDash val="solid"/>
            <a:round/>
            <a:headEnd len="sm" w="sm" type="none"/>
            <a:tailEnd len="sm" w="sm" type="none"/>
          </a:ln>
        </p:spPr>
      </p:cxnSp>
      <p:cxnSp>
        <p:nvCxnSpPr>
          <p:cNvPr id="650" name="Google Shape;650;p62"/>
          <p:cNvCxnSpPr/>
          <p:nvPr/>
        </p:nvCxnSpPr>
        <p:spPr>
          <a:xfrm flipH="1">
            <a:off x="6045518" y="3733856"/>
            <a:ext cx="614100" cy="537900"/>
          </a:xfrm>
          <a:prstGeom prst="straightConnector1">
            <a:avLst/>
          </a:prstGeom>
          <a:noFill/>
          <a:ln cap="flat" cmpd="sng" w="20725">
            <a:solidFill>
              <a:schemeClr val="dk1"/>
            </a:solidFill>
            <a:prstDash val="solid"/>
            <a:round/>
            <a:headEnd len="sm" w="sm" type="none"/>
            <a:tailEnd len="sm" w="sm" type="none"/>
          </a:ln>
        </p:spPr>
      </p:cxnSp>
      <p:cxnSp>
        <p:nvCxnSpPr>
          <p:cNvPr id="651" name="Google Shape;651;p62"/>
          <p:cNvCxnSpPr/>
          <p:nvPr/>
        </p:nvCxnSpPr>
        <p:spPr>
          <a:xfrm>
            <a:off x="7942450" y="4053554"/>
            <a:ext cx="382200" cy="597900"/>
          </a:xfrm>
          <a:prstGeom prst="straightConnector1">
            <a:avLst/>
          </a:prstGeom>
          <a:noFill/>
          <a:ln cap="flat" cmpd="sng" w="20725">
            <a:solidFill>
              <a:schemeClr val="dk1"/>
            </a:solidFill>
            <a:prstDash val="solid"/>
            <a:round/>
            <a:headEnd len="sm" w="sm" type="none"/>
            <a:tailEnd len="sm" w="sm" type="none"/>
          </a:ln>
        </p:spPr>
      </p:cxnSp>
      <p:sp>
        <p:nvSpPr>
          <p:cNvPr id="652" name="Google Shape;652;p62"/>
          <p:cNvSpPr/>
          <p:nvPr/>
        </p:nvSpPr>
        <p:spPr>
          <a:xfrm>
            <a:off x="7186364" y="3099213"/>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53" name="Google Shape;653;p62"/>
          <p:cNvSpPr/>
          <p:nvPr/>
        </p:nvSpPr>
        <p:spPr>
          <a:xfrm>
            <a:off x="7551555" y="3099213"/>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54" name="Google Shape;654;p62"/>
          <p:cNvSpPr/>
          <p:nvPr/>
        </p:nvSpPr>
        <p:spPr>
          <a:xfrm>
            <a:off x="7771278" y="3860136"/>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55" name="Google Shape;655;p62"/>
          <p:cNvSpPr/>
          <p:nvPr/>
        </p:nvSpPr>
        <p:spPr>
          <a:xfrm>
            <a:off x="7250708" y="3708813"/>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56" name="Google Shape;656;p62"/>
          <p:cNvSpPr/>
          <p:nvPr/>
        </p:nvSpPr>
        <p:spPr>
          <a:xfrm>
            <a:off x="7250708" y="4066099"/>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57" name="Google Shape;657;p62"/>
          <p:cNvSpPr/>
          <p:nvPr/>
        </p:nvSpPr>
        <p:spPr>
          <a:xfrm>
            <a:off x="6793508" y="3989899"/>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58" name="Google Shape;658;p62"/>
          <p:cNvSpPr/>
          <p:nvPr/>
        </p:nvSpPr>
        <p:spPr>
          <a:xfrm>
            <a:off x="7731621" y="4158109"/>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59" name="Google Shape;659;p62"/>
          <p:cNvSpPr/>
          <p:nvPr/>
        </p:nvSpPr>
        <p:spPr>
          <a:xfrm>
            <a:off x="7936508" y="4552268"/>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0" name="Google Shape;660;p62"/>
          <p:cNvSpPr/>
          <p:nvPr/>
        </p:nvSpPr>
        <p:spPr>
          <a:xfrm>
            <a:off x="8165108" y="4066099"/>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1" name="Google Shape;661;p62"/>
          <p:cNvSpPr/>
          <p:nvPr/>
        </p:nvSpPr>
        <p:spPr>
          <a:xfrm>
            <a:off x="8393708" y="3608899"/>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2" name="Google Shape;662;p62"/>
          <p:cNvSpPr/>
          <p:nvPr/>
        </p:nvSpPr>
        <p:spPr>
          <a:xfrm>
            <a:off x="8850908" y="3456499"/>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3" name="Google Shape;663;p62"/>
          <p:cNvSpPr/>
          <p:nvPr/>
        </p:nvSpPr>
        <p:spPr>
          <a:xfrm>
            <a:off x="8389755" y="2995347"/>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4" name="Google Shape;664;p62"/>
          <p:cNvSpPr/>
          <p:nvPr/>
        </p:nvSpPr>
        <p:spPr>
          <a:xfrm>
            <a:off x="8694555" y="2385747"/>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5" name="Google Shape;665;p62"/>
          <p:cNvSpPr/>
          <p:nvPr/>
        </p:nvSpPr>
        <p:spPr>
          <a:xfrm>
            <a:off x="8304827" y="2081687"/>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6" name="Google Shape;666;p62"/>
          <p:cNvSpPr/>
          <p:nvPr/>
        </p:nvSpPr>
        <p:spPr>
          <a:xfrm>
            <a:off x="7910863" y="2390577"/>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7" name="Google Shape;667;p62"/>
          <p:cNvSpPr/>
          <p:nvPr/>
        </p:nvSpPr>
        <p:spPr>
          <a:xfrm>
            <a:off x="7166603" y="2690547"/>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8" name="Google Shape;668;p62"/>
          <p:cNvSpPr/>
          <p:nvPr/>
        </p:nvSpPr>
        <p:spPr>
          <a:xfrm>
            <a:off x="6845381" y="2328316"/>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69" name="Google Shape;669;p62"/>
          <p:cNvSpPr/>
          <p:nvPr/>
        </p:nvSpPr>
        <p:spPr>
          <a:xfrm>
            <a:off x="6149958" y="2668223"/>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70" name="Google Shape;670;p62"/>
          <p:cNvSpPr/>
          <p:nvPr/>
        </p:nvSpPr>
        <p:spPr>
          <a:xfrm>
            <a:off x="6544103" y="2887412"/>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71" name="Google Shape;671;p62"/>
          <p:cNvSpPr/>
          <p:nvPr/>
        </p:nvSpPr>
        <p:spPr>
          <a:xfrm>
            <a:off x="6256155" y="3452547"/>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72" name="Google Shape;672;p62"/>
          <p:cNvSpPr/>
          <p:nvPr/>
        </p:nvSpPr>
        <p:spPr>
          <a:xfrm>
            <a:off x="6408555" y="3604947"/>
            <a:ext cx="45600" cy="45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73" name="Google Shape;673;p62"/>
          <p:cNvSpPr/>
          <p:nvPr/>
        </p:nvSpPr>
        <p:spPr>
          <a:xfrm>
            <a:off x="6099445" y="3025065"/>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74" name="Google Shape;674;p62"/>
          <p:cNvSpPr/>
          <p:nvPr/>
        </p:nvSpPr>
        <p:spPr>
          <a:xfrm>
            <a:off x="7395222" y="3415352"/>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75" name="Google Shape;675;p62"/>
          <p:cNvSpPr/>
          <p:nvPr/>
        </p:nvSpPr>
        <p:spPr>
          <a:xfrm>
            <a:off x="8452169" y="3331170"/>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76" name="Google Shape;676;p62"/>
          <p:cNvSpPr/>
          <p:nvPr/>
        </p:nvSpPr>
        <p:spPr>
          <a:xfrm>
            <a:off x="7345245" y="4231674"/>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77" name="Google Shape;677;p62"/>
          <p:cNvSpPr/>
          <p:nvPr/>
        </p:nvSpPr>
        <p:spPr>
          <a:xfrm>
            <a:off x="7502571" y="2487489"/>
            <a:ext cx="91500" cy="91500"/>
          </a:xfrm>
          <a:prstGeom prst="ellipse">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78" name="Google Shape;678;p62"/>
          <p:cNvSpPr txBox="1"/>
          <p:nvPr/>
        </p:nvSpPr>
        <p:spPr>
          <a:xfrm>
            <a:off x="6954564" y="4207666"/>
            <a:ext cx="376500" cy="36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Ubuntu"/>
                <a:ea typeface="Ubuntu"/>
                <a:cs typeface="Ubuntu"/>
                <a:sym typeface="Ubuntu"/>
              </a:rPr>
              <a:t>C</a:t>
            </a:r>
            <a:r>
              <a:rPr b="0" baseline="-25000" i="0" lang="en" sz="1200" u="none" cap="none" strike="noStrike">
                <a:solidFill>
                  <a:schemeClr val="dk1"/>
                </a:solidFill>
                <a:latin typeface="Ubuntu"/>
                <a:ea typeface="Ubuntu"/>
                <a:cs typeface="Ubuntu"/>
                <a:sym typeface="Ubuntu"/>
              </a:rPr>
              <a:t>2</a:t>
            </a:r>
            <a:endParaRPr b="0" i="0" sz="1200" u="none" cap="none" strike="noStrike">
              <a:solidFill>
                <a:schemeClr val="dk1"/>
              </a:solidFill>
              <a:latin typeface="Ubuntu"/>
              <a:ea typeface="Ubuntu"/>
              <a:cs typeface="Ubuntu"/>
              <a:sym typeface="Ubuntu"/>
            </a:endParaRPr>
          </a:p>
        </p:txBody>
      </p:sp>
      <p:sp>
        <p:nvSpPr>
          <p:cNvPr id="679" name="Google Shape;679;p62"/>
          <p:cNvSpPr txBox="1"/>
          <p:nvPr/>
        </p:nvSpPr>
        <p:spPr>
          <a:xfrm>
            <a:off x="8505857" y="3058479"/>
            <a:ext cx="376500" cy="36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Ubuntu"/>
                <a:ea typeface="Ubuntu"/>
                <a:cs typeface="Ubuntu"/>
                <a:sym typeface="Ubuntu"/>
              </a:rPr>
              <a:t>C</a:t>
            </a:r>
            <a:r>
              <a:rPr b="0" baseline="-25000" i="0" lang="en" sz="1200" u="none" cap="none" strike="noStrike">
                <a:solidFill>
                  <a:schemeClr val="dk1"/>
                </a:solidFill>
                <a:latin typeface="Ubuntu"/>
                <a:ea typeface="Ubuntu"/>
                <a:cs typeface="Ubuntu"/>
                <a:sym typeface="Ubuntu"/>
              </a:rPr>
              <a:t>3</a:t>
            </a:r>
            <a:endParaRPr b="0" i="0" sz="1200" u="none" cap="none" strike="noStrike">
              <a:solidFill>
                <a:schemeClr val="dk1"/>
              </a:solidFill>
              <a:latin typeface="Ubuntu"/>
              <a:ea typeface="Ubuntu"/>
              <a:cs typeface="Ubuntu"/>
              <a:sym typeface="Ubuntu"/>
            </a:endParaRPr>
          </a:p>
        </p:txBody>
      </p:sp>
      <p:sp>
        <p:nvSpPr>
          <p:cNvPr id="680" name="Google Shape;680;p62"/>
          <p:cNvSpPr txBox="1"/>
          <p:nvPr/>
        </p:nvSpPr>
        <p:spPr>
          <a:xfrm>
            <a:off x="7344796" y="2049131"/>
            <a:ext cx="376500" cy="36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Ubuntu"/>
                <a:ea typeface="Ubuntu"/>
                <a:cs typeface="Ubuntu"/>
                <a:sym typeface="Ubuntu"/>
              </a:rPr>
              <a:t>C</a:t>
            </a:r>
            <a:r>
              <a:rPr b="0" baseline="-25000" i="0" lang="en" sz="1200" u="none" cap="none" strike="noStrike">
                <a:solidFill>
                  <a:schemeClr val="dk1"/>
                </a:solidFill>
                <a:latin typeface="Ubuntu"/>
                <a:ea typeface="Ubuntu"/>
                <a:cs typeface="Ubuntu"/>
                <a:sym typeface="Ubuntu"/>
              </a:rPr>
              <a:t>4</a:t>
            </a:r>
            <a:endParaRPr b="0" baseline="-25000" i="0" sz="1200" u="none" cap="none" strike="noStrike">
              <a:solidFill>
                <a:schemeClr val="dk1"/>
              </a:solidFill>
              <a:latin typeface="Ubuntu"/>
              <a:ea typeface="Ubuntu"/>
              <a:cs typeface="Ubuntu"/>
              <a:sym typeface="Ubuntu"/>
            </a:endParaRPr>
          </a:p>
        </p:txBody>
      </p:sp>
      <p:sp>
        <p:nvSpPr>
          <p:cNvPr id="681" name="Google Shape;681;p62"/>
          <p:cNvSpPr txBox="1"/>
          <p:nvPr/>
        </p:nvSpPr>
        <p:spPr>
          <a:xfrm>
            <a:off x="6174559" y="2935039"/>
            <a:ext cx="376500" cy="36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Ubuntu"/>
                <a:ea typeface="Ubuntu"/>
                <a:cs typeface="Ubuntu"/>
                <a:sym typeface="Ubuntu"/>
              </a:rPr>
              <a:t>C</a:t>
            </a:r>
            <a:r>
              <a:rPr b="0" baseline="-25000" i="0" lang="en" sz="1200" u="none" cap="none" strike="noStrike">
                <a:solidFill>
                  <a:schemeClr val="dk1"/>
                </a:solidFill>
                <a:latin typeface="Ubuntu"/>
                <a:ea typeface="Ubuntu"/>
                <a:cs typeface="Ubuntu"/>
                <a:sym typeface="Ubuntu"/>
              </a:rPr>
              <a:t>5</a:t>
            </a:r>
            <a:endParaRPr b="0" i="0" sz="1200" u="none" cap="none" strike="noStrike">
              <a:solidFill>
                <a:schemeClr val="dk1"/>
              </a:solidFill>
              <a:latin typeface="Ubuntu"/>
              <a:ea typeface="Ubuntu"/>
              <a:cs typeface="Ubuntu"/>
              <a:sym typeface="Ubuntu"/>
            </a:endParaRPr>
          </a:p>
        </p:txBody>
      </p:sp>
      <p:sp>
        <p:nvSpPr>
          <p:cNvPr id="682" name="Google Shape;682;p62"/>
          <p:cNvSpPr txBox="1"/>
          <p:nvPr/>
        </p:nvSpPr>
        <p:spPr>
          <a:xfrm>
            <a:off x="5750700" y="1627854"/>
            <a:ext cx="3125400" cy="30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dk1"/>
                </a:solidFill>
                <a:latin typeface="Ubuntu"/>
                <a:ea typeface="Ubuntu"/>
                <a:cs typeface="Ubuntu"/>
                <a:sym typeface="Ubuntu"/>
              </a:rPr>
              <a:t>nlist=5</a:t>
            </a:r>
            <a:r>
              <a:rPr b="0" i="0" lang="en" sz="1100" u="none" cap="none" strike="noStrike">
                <a:solidFill>
                  <a:schemeClr val="dk1"/>
                </a:solidFill>
                <a:latin typeface="Ubuntu"/>
                <a:ea typeface="Ubuntu"/>
                <a:cs typeface="Ubuntu"/>
                <a:sym typeface="Ubuntu"/>
              </a:rPr>
              <a:t> → P</a:t>
            </a:r>
            <a:r>
              <a:rPr b="0" baseline="-25000" i="0" lang="en" sz="1100" u="none" cap="none" strike="noStrike">
                <a:solidFill>
                  <a:schemeClr val="dk1"/>
                </a:solidFill>
                <a:latin typeface="Ubuntu"/>
                <a:ea typeface="Ubuntu"/>
                <a:cs typeface="Ubuntu"/>
                <a:sym typeface="Ubuntu"/>
              </a:rPr>
              <a:t>1 </a:t>
            </a:r>
            <a:r>
              <a:rPr b="0" i="0" lang="en" sz="1100" u="none" cap="none" strike="noStrike">
                <a:solidFill>
                  <a:schemeClr val="dk1"/>
                </a:solidFill>
                <a:latin typeface="Ubuntu"/>
                <a:ea typeface="Ubuntu"/>
                <a:cs typeface="Ubuntu"/>
                <a:sym typeface="Ubuntu"/>
              </a:rPr>
              <a:t>– P</a:t>
            </a:r>
            <a:r>
              <a:rPr b="0" baseline="-25000" i="0" lang="en" sz="1100" u="none" cap="none" strike="noStrike">
                <a:solidFill>
                  <a:schemeClr val="dk1"/>
                </a:solidFill>
                <a:latin typeface="Ubuntu"/>
                <a:ea typeface="Ubuntu"/>
                <a:cs typeface="Ubuntu"/>
                <a:sym typeface="Ubuntu"/>
              </a:rPr>
              <a:t>5</a:t>
            </a:r>
            <a:r>
              <a:rPr b="0" i="0" lang="en" sz="1100" u="none" cap="none" strike="noStrike">
                <a:solidFill>
                  <a:schemeClr val="dk1"/>
                </a:solidFill>
                <a:latin typeface="Ubuntu"/>
                <a:ea typeface="Ubuntu"/>
                <a:cs typeface="Ubuntu"/>
                <a:sym typeface="Ubuntu"/>
              </a:rPr>
              <a:t> with centroids </a:t>
            </a:r>
            <a:r>
              <a:rPr b="0" i="0" lang="en" sz="1100" u="none" cap="none" strike="noStrike">
                <a:solidFill>
                  <a:srgbClr val="4A86E8"/>
                </a:solidFill>
                <a:latin typeface="Ubuntu"/>
                <a:ea typeface="Ubuntu"/>
                <a:cs typeface="Ubuntu"/>
                <a:sym typeface="Ubuntu"/>
              </a:rPr>
              <a:t>C</a:t>
            </a:r>
            <a:r>
              <a:rPr b="0" baseline="-25000" i="0" lang="en" sz="1100" u="none" cap="none" strike="noStrike">
                <a:solidFill>
                  <a:srgbClr val="4A86E8"/>
                </a:solidFill>
                <a:latin typeface="Ubuntu"/>
                <a:ea typeface="Ubuntu"/>
                <a:cs typeface="Ubuntu"/>
                <a:sym typeface="Ubuntu"/>
              </a:rPr>
              <a:t>1</a:t>
            </a:r>
            <a:r>
              <a:rPr b="0" i="0" lang="en" sz="1100" u="none" cap="none" strike="noStrike">
                <a:solidFill>
                  <a:srgbClr val="4A86E8"/>
                </a:solidFill>
                <a:latin typeface="Ubuntu"/>
                <a:ea typeface="Ubuntu"/>
                <a:cs typeface="Ubuntu"/>
                <a:sym typeface="Ubuntu"/>
              </a:rPr>
              <a:t>– C</a:t>
            </a:r>
            <a:r>
              <a:rPr b="0" baseline="-25000" i="0" lang="en" sz="1100" u="none" cap="none" strike="noStrike">
                <a:solidFill>
                  <a:srgbClr val="4A86E8"/>
                </a:solidFill>
                <a:latin typeface="Ubuntu"/>
                <a:ea typeface="Ubuntu"/>
                <a:cs typeface="Ubuntu"/>
                <a:sym typeface="Ubuntu"/>
              </a:rPr>
              <a:t>5</a:t>
            </a:r>
            <a:endParaRPr b="0" baseline="-25000" i="0" sz="1100" u="none" cap="none" strike="noStrike">
              <a:solidFill>
                <a:srgbClr val="4A86E8"/>
              </a:solidFill>
              <a:latin typeface="Ubuntu"/>
              <a:ea typeface="Ubuntu"/>
              <a:cs typeface="Ubuntu"/>
              <a:sym typeface="Ubuntu"/>
            </a:endParaRPr>
          </a:p>
        </p:txBody>
      </p:sp>
      <p:sp>
        <p:nvSpPr>
          <p:cNvPr id="683" name="Google Shape;683;p62"/>
          <p:cNvSpPr/>
          <p:nvPr/>
        </p:nvSpPr>
        <p:spPr>
          <a:xfrm>
            <a:off x="7514016" y="3762572"/>
            <a:ext cx="91500" cy="91500"/>
          </a:xfrm>
          <a:prstGeom prst="ellipse">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84" name="Google Shape;684;p62"/>
          <p:cNvSpPr/>
          <p:nvPr/>
        </p:nvSpPr>
        <p:spPr>
          <a:xfrm>
            <a:off x="6257000" y="1437667"/>
            <a:ext cx="2268000" cy="214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Ubuntu"/>
                <a:ea typeface="Ubuntu"/>
                <a:cs typeface="Ubuntu"/>
                <a:sym typeface="Ubuntu"/>
              </a:rPr>
              <a:t>ANN(</a:t>
            </a:r>
            <a:r>
              <a:rPr b="1" i="0" lang="en" sz="1200" u="none" cap="none" strike="noStrike">
                <a:solidFill>
                  <a:srgbClr val="C00000"/>
                </a:solidFill>
                <a:latin typeface="Ubuntu"/>
                <a:ea typeface="Ubuntu"/>
                <a:cs typeface="Ubuntu"/>
                <a:sym typeface="Ubuntu"/>
              </a:rPr>
              <a:t>q</a:t>
            </a:r>
            <a:r>
              <a:rPr b="1" i="0" lang="en" sz="1200" u="none" cap="none" strike="noStrike">
                <a:solidFill>
                  <a:srgbClr val="000000"/>
                </a:solidFill>
                <a:latin typeface="Ubuntu"/>
                <a:ea typeface="Ubuntu"/>
                <a:cs typeface="Ubuntu"/>
                <a:sym typeface="Ubuntu"/>
              </a:rPr>
              <a:t>, k, </a:t>
            </a:r>
            <a:r>
              <a:rPr b="1" i="0" lang="en" sz="1200" u="none" cap="none" strike="noStrike">
                <a:solidFill>
                  <a:schemeClr val="dk1"/>
                </a:solidFill>
                <a:latin typeface="Ubuntu"/>
                <a:ea typeface="Ubuntu"/>
                <a:cs typeface="Ubuntu"/>
                <a:sym typeface="Ubuntu"/>
              </a:rPr>
              <a:t>nprobe=2)</a:t>
            </a:r>
            <a:endParaRPr b="1" i="0" sz="1200" u="none" cap="none" strike="noStrike">
              <a:solidFill>
                <a:schemeClr val="dk1"/>
              </a:solidFill>
              <a:latin typeface="Ubuntu"/>
              <a:ea typeface="Ubuntu"/>
              <a:cs typeface="Ubuntu"/>
              <a:sym typeface="Ubuntu"/>
            </a:endParaRPr>
          </a:p>
        </p:txBody>
      </p:sp>
      <p:sp>
        <p:nvSpPr>
          <p:cNvPr id="685" name="Google Shape;685;p62"/>
          <p:cNvSpPr txBox="1"/>
          <p:nvPr/>
        </p:nvSpPr>
        <p:spPr>
          <a:xfrm>
            <a:off x="-5" y="119769"/>
            <a:ext cx="74232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Douze, Matthijs et al. "The faiss library." IEEE Big Data 2025.</a:t>
            </a:r>
            <a:endParaRPr b="0" i="0" sz="900" u="none" cap="none" strike="noStrike">
              <a:solidFill>
                <a:schemeClr val="dk2"/>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2"/>
                </a:solidFill>
                <a:latin typeface="Ubuntu"/>
                <a:ea typeface="Ubuntu"/>
                <a:cs typeface="Ubuntu"/>
                <a:sym typeface="Ubuntu"/>
              </a:rPr>
              <a:t>Google Research. “Announcing ScaNN: Efficient Vector Similarity Search.” Google Research Blog 2020.</a:t>
            </a:r>
            <a:endParaRPr b="0" i="0" sz="900" u="none" cap="none" strike="noStrike">
              <a:solidFill>
                <a:schemeClr val="dk2"/>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2"/>
              </a:solidFill>
              <a:latin typeface="Ubuntu"/>
              <a:ea typeface="Ubuntu"/>
              <a:cs typeface="Ubuntu"/>
              <a:sym typeface="Ubuntu"/>
            </a:endParaRPr>
          </a:p>
        </p:txBody>
      </p:sp>
      <p:cxnSp>
        <p:nvCxnSpPr>
          <p:cNvPr id="686" name="Google Shape;686;p62"/>
          <p:cNvCxnSpPr>
            <a:stCxn id="683" idx="0"/>
            <a:endCxn id="674" idx="5"/>
          </p:cNvCxnSpPr>
          <p:nvPr/>
        </p:nvCxnSpPr>
        <p:spPr>
          <a:xfrm rot="10800000">
            <a:off x="7473366" y="3493472"/>
            <a:ext cx="86400" cy="269100"/>
          </a:xfrm>
          <a:prstGeom prst="straightConnector1">
            <a:avLst/>
          </a:prstGeom>
          <a:noFill/>
          <a:ln cap="flat" cmpd="sng" w="19050">
            <a:solidFill>
              <a:schemeClr val="dk1"/>
            </a:solidFill>
            <a:prstDash val="solid"/>
            <a:round/>
            <a:headEnd len="sm" w="sm" type="none"/>
            <a:tailEnd len="med" w="med" type="triangle"/>
          </a:ln>
        </p:spPr>
      </p:cxnSp>
      <p:cxnSp>
        <p:nvCxnSpPr>
          <p:cNvPr id="687" name="Google Shape;687;p62"/>
          <p:cNvCxnSpPr>
            <a:stCxn id="683" idx="4"/>
            <a:endCxn id="676" idx="0"/>
          </p:cNvCxnSpPr>
          <p:nvPr/>
        </p:nvCxnSpPr>
        <p:spPr>
          <a:xfrm flipH="1">
            <a:off x="7390866" y="3854072"/>
            <a:ext cx="168900" cy="377700"/>
          </a:xfrm>
          <a:prstGeom prst="straightConnector1">
            <a:avLst/>
          </a:prstGeom>
          <a:noFill/>
          <a:ln cap="flat" cmpd="sng" w="19050">
            <a:solidFill>
              <a:schemeClr val="dk1"/>
            </a:solidFill>
            <a:prstDash val="solid"/>
            <a:round/>
            <a:headEnd len="sm" w="sm" type="none"/>
            <a:tailEnd len="med" w="med"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Search Resources</a:t>
            </a:r>
            <a:br>
              <a:rPr lang="en"/>
            </a:br>
            <a:endParaRPr/>
          </a:p>
        </p:txBody>
      </p:sp>
      <p:sp>
        <p:nvSpPr>
          <p:cNvPr id="693" name="Google Shape;693;p63"/>
          <p:cNvSpPr txBox="1"/>
          <p:nvPr>
            <p:ph idx="1" type="body"/>
          </p:nvPr>
        </p:nvSpPr>
        <p:spPr>
          <a:xfrm>
            <a:off x="311700" y="1152474"/>
            <a:ext cx="8709600" cy="39909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chemeClr val="dk1"/>
              </a:buClr>
              <a:buSzPts val="1800"/>
              <a:buFont typeface="Ubuntu"/>
              <a:buChar char="●"/>
            </a:pPr>
            <a:r>
              <a:rPr lang="en">
                <a:solidFill>
                  <a:schemeClr val="dk1"/>
                </a:solidFill>
              </a:rPr>
              <a:t>comparative evaluations </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Echihabi et al. “Return of the Lernaean Hydra: Experimental Evaluation of Data Series Approximate Similarity Search” PVLDB 2019</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Azizi et al. “Graph-Based Vector Search: An Experimental Evaluation of the State-of-the-Art” SIGMOD 2025</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Kang et al. “BigVectorBench: Heterogeneous Data Embedding and Compound Queries are Essential in Evaluating Vector Databases” PVLDB 2025</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Big-ANN Benchmark &lt;https://big-ann-benchmarks.com/&gt;</a:t>
            </a:r>
            <a:endParaRPr>
              <a:solidFill>
                <a:schemeClr val="dk1"/>
              </a:solidFill>
            </a:endParaRPr>
          </a:p>
          <a:p>
            <a:pPr indent="-342900" lvl="0" marL="457200" rtl="0" algn="l">
              <a:lnSpc>
                <a:spcPct val="115000"/>
              </a:lnSpc>
              <a:spcBef>
                <a:spcPts val="0"/>
              </a:spcBef>
              <a:spcAft>
                <a:spcPts val="0"/>
              </a:spcAft>
              <a:buClr>
                <a:schemeClr val="dk1"/>
              </a:buClr>
              <a:buSzPts val="1800"/>
              <a:buFont typeface="Ubuntu"/>
              <a:buChar char="●"/>
            </a:pPr>
            <a:r>
              <a:rPr lang="en">
                <a:solidFill>
                  <a:schemeClr val="dk1"/>
                </a:solidFill>
              </a:rPr>
              <a:t>surveys</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Wang et al. “Graph- and Tree-based Indexes for High-dimensional Vector Similarity Search: Analyses, Comparisons, and Future Directions” IEEE Data Eng. Bull. 2023</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Pan et al. “Survey of Vector Database Management Systems” VLDBJ 2024</a:t>
            </a:r>
            <a:endParaRPr>
              <a:solidFill>
                <a:schemeClr val="dk1"/>
              </a:solidFill>
            </a:endParaRPr>
          </a:p>
          <a:p>
            <a:pPr indent="-342900" lvl="0" marL="457200" rtl="0" algn="l">
              <a:lnSpc>
                <a:spcPct val="115000"/>
              </a:lnSpc>
              <a:spcBef>
                <a:spcPts val="0"/>
              </a:spcBef>
              <a:spcAft>
                <a:spcPts val="0"/>
              </a:spcAft>
              <a:buClr>
                <a:schemeClr val="dk1"/>
              </a:buClr>
              <a:buSzPts val="1800"/>
              <a:buFont typeface="Ubuntu"/>
              <a:buChar char="●"/>
            </a:pPr>
            <a:r>
              <a:rPr lang="en">
                <a:solidFill>
                  <a:schemeClr val="dk1"/>
                </a:solidFill>
              </a:rPr>
              <a:t>tutorials</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Qin et al. “High-Dimensional Similarity Qyery Processing for Data Science” KDD 2021</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Chronis et al. “Filtered Vector Search: State-of-the-art and Research Opportunities” VLDB 2025</a:t>
            </a:r>
            <a:endParaRPr>
              <a:solidFill>
                <a:schemeClr val="dk1"/>
              </a:solidFill>
            </a:endParaRPr>
          </a:p>
        </p:txBody>
      </p:sp>
      <p:sp>
        <p:nvSpPr>
          <p:cNvPr id="694" name="Google Shape;694;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t/>
            </a:r>
            <a:endParaRPr/>
          </a:p>
        </p:txBody>
      </p:sp>
      <p:sp>
        <p:nvSpPr>
          <p:cNvPr id="202" name="Google Shape;202;p28"/>
          <p:cNvSpPr txBox="1"/>
          <p:nvPr>
            <p:ph idx="1" type="body"/>
          </p:nvPr>
        </p:nvSpPr>
        <p:spPr>
          <a:xfrm>
            <a:off x="311700" y="1152475"/>
            <a:ext cx="8520600" cy="39042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p:txBody>
      </p:sp>
      <p:sp>
        <p:nvSpPr>
          <p:cNvPr id="203" name="Google Shape;203;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04" name="Google Shape;204;p28"/>
          <p:cNvSpPr txBox="1"/>
          <p:nvPr/>
        </p:nvSpPr>
        <p:spPr>
          <a:xfrm>
            <a:off x="366526" y="1428573"/>
            <a:ext cx="1439400" cy="1600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sequences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text</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images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video</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graphs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molecules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 ...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Outline of this Tutorial</a:t>
            </a:r>
            <a:endParaRPr/>
          </a:p>
        </p:txBody>
      </p:sp>
      <p:sp>
        <p:nvSpPr>
          <p:cNvPr id="700" name="Google Shape;700;p6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228600" rtl="0" algn="l">
              <a:lnSpc>
                <a:spcPct val="115000"/>
              </a:lnSpc>
              <a:spcBef>
                <a:spcPts val="0"/>
              </a:spcBef>
              <a:spcAft>
                <a:spcPts val="0"/>
              </a:spcAft>
              <a:buClr>
                <a:schemeClr val="dk1"/>
              </a:buClr>
              <a:buSzPts val="1800"/>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Parallel and Distributed ANNS</a:t>
            </a:r>
            <a:endParaRPr/>
          </a:p>
          <a:p>
            <a:pPr indent="-342900" lvl="1" marL="914400" rtl="0" algn="l">
              <a:lnSpc>
                <a:spcPct val="115000"/>
              </a:lnSpc>
              <a:spcBef>
                <a:spcPts val="0"/>
              </a:spcBef>
              <a:spcAft>
                <a:spcPts val="0"/>
              </a:spcAft>
              <a:buClr>
                <a:schemeClr val="dk1"/>
              </a:buClr>
              <a:buSzPts val="1800"/>
              <a:buChar char="●"/>
            </a:pPr>
            <a:r>
              <a:rPr lang="en">
                <a:solidFill>
                  <a:schemeClr val="dk1"/>
                </a:solidFill>
              </a:rPr>
              <a:t>exploit available hardware</a:t>
            </a:r>
            <a:endParaRPr/>
          </a:p>
          <a:p>
            <a:pPr indent="-228600" lvl="0" marL="457200" rtl="0" algn="l">
              <a:lnSpc>
                <a:spcPct val="115000"/>
              </a:lnSpc>
              <a:spcBef>
                <a:spcPts val="0"/>
              </a:spcBef>
              <a:spcAft>
                <a:spcPts val="0"/>
              </a:spcAft>
              <a:buClr>
                <a:schemeClr val="dk1"/>
              </a:buClr>
              <a:buSzPts val="1800"/>
              <a:buNone/>
            </a:pPr>
            <a:r>
              <a:t/>
            </a:r>
            <a:endParaRPr>
              <a:solidFill>
                <a:schemeClr val="dk1"/>
              </a:solidFill>
            </a:endParaRPr>
          </a:p>
          <a:p>
            <a:pPr indent="-228600" lvl="0" marL="457200" rtl="0" algn="l">
              <a:lnSpc>
                <a:spcPct val="115000"/>
              </a:lnSpc>
              <a:spcBef>
                <a:spcPts val="0"/>
              </a:spcBef>
              <a:spcAft>
                <a:spcPts val="0"/>
              </a:spcAft>
              <a:buClr>
                <a:schemeClr val="dk1"/>
              </a:buClr>
              <a:buSzPts val="1800"/>
              <a:buNone/>
            </a:pPr>
            <a:r>
              <a:t/>
            </a:r>
            <a:endParaRPr>
              <a:solidFill>
                <a:schemeClr val="dk1"/>
              </a:solidFill>
            </a:endParaRPr>
          </a:p>
          <a:p>
            <a:pPr indent="-228600" lvl="0" marL="457200" rtl="0" algn="l">
              <a:lnSpc>
                <a:spcPct val="115000"/>
              </a:lnSpc>
              <a:spcBef>
                <a:spcPts val="0"/>
              </a:spcBef>
              <a:spcAft>
                <a:spcPts val="0"/>
              </a:spcAft>
              <a:buClr>
                <a:schemeClr val="dk1"/>
              </a:buClr>
              <a:buSzPts val="1800"/>
              <a:buNone/>
            </a:pPr>
            <a:r>
              <a:t/>
            </a:r>
            <a:endParaRPr>
              <a:solidFill>
                <a:schemeClr val="dk1"/>
              </a:solidFill>
            </a:endParaRPr>
          </a:p>
          <a:p>
            <a:pPr indent="-228600" lvl="0" marL="457200" rtl="0" algn="l">
              <a:lnSpc>
                <a:spcPct val="115000"/>
              </a:lnSpc>
              <a:spcBef>
                <a:spcPts val="0"/>
              </a:spcBef>
              <a:spcAft>
                <a:spcPts val="0"/>
              </a:spcAft>
              <a:buClr>
                <a:schemeClr val="dk1"/>
              </a:buClr>
              <a:buSzPts val="1800"/>
              <a:buNone/>
            </a:pPr>
            <a:r>
              <a:t/>
            </a:r>
            <a:endParaRPr>
              <a:solidFill>
                <a:schemeClr val="dk1"/>
              </a:solidFill>
            </a:endParaRPr>
          </a:p>
          <a:p>
            <a:pPr indent="-228600" lvl="0" marL="457200" rtl="0" algn="l">
              <a:lnSpc>
                <a:spcPct val="115000"/>
              </a:lnSpc>
              <a:spcBef>
                <a:spcPts val="0"/>
              </a:spcBef>
              <a:spcAft>
                <a:spcPts val="0"/>
              </a:spcAft>
              <a:buClr>
                <a:schemeClr val="dk1"/>
              </a:buClr>
              <a:buSzPts val="1800"/>
              <a:buNone/>
            </a:pPr>
            <a:r>
              <a:t/>
            </a:r>
            <a:endParaRPr>
              <a:solidFill>
                <a:schemeClr val="dk1"/>
              </a:solidFill>
            </a:endParaRPr>
          </a:p>
          <a:p>
            <a:pPr indent="-228600" lvl="0" marL="457200" rtl="0" algn="l">
              <a:spcBef>
                <a:spcPts val="0"/>
              </a:spcBef>
              <a:spcAft>
                <a:spcPts val="0"/>
              </a:spcAft>
              <a:buNone/>
            </a:pPr>
            <a:r>
              <a:t/>
            </a:r>
            <a:endParaRPr>
              <a:solidFill>
                <a:schemeClr val="dk1"/>
              </a:solidFill>
            </a:endParaRPr>
          </a:p>
          <a:p>
            <a:pPr indent="-228600" lvl="0" marL="457200" rtl="0" algn="l">
              <a:spcBef>
                <a:spcPts val="0"/>
              </a:spcBef>
              <a:spcAft>
                <a:spcPts val="0"/>
              </a:spcAft>
              <a:buNone/>
            </a:pPr>
            <a:r>
              <a:t/>
            </a:r>
            <a:endParaRPr>
              <a:solidFill>
                <a:schemeClr val="dk1"/>
              </a:solidFill>
            </a:endParaRPr>
          </a:p>
          <a:p>
            <a:pPr indent="0" lvl="0" marL="914400" rtl="0" algn="l">
              <a:lnSpc>
                <a:spcPct val="115000"/>
              </a:lnSpc>
              <a:spcBef>
                <a:spcPts val="0"/>
              </a:spcBef>
              <a:spcAft>
                <a:spcPts val="0"/>
              </a:spcAft>
              <a:buNone/>
            </a:pPr>
            <a:r>
              <a:t/>
            </a:r>
            <a:endParaRPr sz="1800">
              <a:solidFill>
                <a:schemeClr val="dk1"/>
              </a:solidFill>
            </a:endParaRPr>
          </a:p>
        </p:txBody>
      </p:sp>
      <p:sp>
        <p:nvSpPr>
          <p:cNvPr id="701" name="Google Shape;701;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Outline of this Tutorial</a:t>
            </a:r>
            <a:endParaRPr/>
          </a:p>
        </p:txBody>
      </p:sp>
      <p:sp>
        <p:nvSpPr>
          <p:cNvPr id="707" name="Google Shape;707;p6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228600" rtl="0" algn="l">
              <a:lnSpc>
                <a:spcPct val="115000"/>
              </a:lnSpc>
              <a:spcBef>
                <a:spcPts val="0"/>
              </a:spcBef>
              <a:spcAft>
                <a:spcPts val="0"/>
              </a:spcAft>
              <a:buClr>
                <a:schemeClr val="dk1"/>
              </a:buClr>
              <a:buSzPts val="1800"/>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Parallel and Distributed ANNS</a:t>
            </a:r>
            <a:endParaRPr/>
          </a:p>
          <a:p>
            <a:pPr indent="-342900" lvl="1" marL="914400" rtl="0" algn="l">
              <a:lnSpc>
                <a:spcPct val="115000"/>
              </a:lnSpc>
              <a:spcBef>
                <a:spcPts val="0"/>
              </a:spcBef>
              <a:spcAft>
                <a:spcPts val="0"/>
              </a:spcAft>
              <a:buClr>
                <a:schemeClr val="dk1"/>
              </a:buClr>
              <a:buSzPts val="1800"/>
              <a:buChar char="●"/>
            </a:pPr>
            <a:r>
              <a:rPr lang="en">
                <a:solidFill>
                  <a:schemeClr val="dk1"/>
                </a:solidFill>
              </a:rPr>
              <a:t>exploit available hardware</a:t>
            </a:r>
            <a:endParaRPr/>
          </a:p>
          <a:p>
            <a:pPr indent="-228600" lvl="0" marL="457200" rtl="0" algn="l">
              <a:lnSpc>
                <a:spcPct val="115000"/>
              </a:lnSpc>
              <a:spcBef>
                <a:spcPts val="0"/>
              </a:spcBef>
              <a:spcAft>
                <a:spcPts val="0"/>
              </a:spcAft>
              <a:buClr>
                <a:schemeClr val="dk1"/>
              </a:buClr>
              <a:buSzPts val="1800"/>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Streaming ANNS</a:t>
            </a:r>
            <a:endParaRPr/>
          </a:p>
          <a:p>
            <a:pPr indent="-342900" lvl="1" marL="914400" rtl="0" algn="l">
              <a:lnSpc>
                <a:spcPct val="115000"/>
              </a:lnSpc>
              <a:spcBef>
                <a:spcPts val="0"/>
              </a:spcBef>
              <a:spcAft>
                <a:spcPts val="0"/>
              </a:spcAft>
              <a:buClr>
                <a:schemeClr val="dk1"/>
              </a:buClr>
              <a:buSzPts val="1800"/>
              <a:buChar char="●"/>
            </a:pPr>
            <a:r>
              <a:rPr lang="en">
                <a:solidFill>
                  <a:schemeClr val="dk1"/>
                </a:solidFill>
              </a:rPr>
              <a:t>employ incremental solutions</a:t>
            </a:r>
            <a:endParaRPr/>
          </a:p>
          <a:p>
            <a:pPr indent="-228600" lvl="0" marL="457200" rtl="0" algn="l">
              <a:spcBef>
                <a:spcPts val="0"/>
              </a:spcBef>
              <a:spcAft>
                <a:spcPts val="0"/>
              </a:spcAft>
              <a:buNone/>
            </a:pPr>
            <a:r>
              <a:t/>
            </a:r>
            <a:endParaRPr>
              <a:solidFill>
                <a:schemeClr val="dk1"/>
              </a:solidFill>
            </a:endParaRPr>
          </a:p>
          <a:p>
            <a:pPr indent="-228600" lvl="0" marL="457200" rtl="0" algn="l">
              <a:spcBef>
                <a:spcPts val="0"/>
              </a:spcBef>
              <a:spcAft>
                <a:spcPts val="0"/>
              </a:spcAft>
              <a:buNone/>
            </a:pPr>
            <a:r>
              <a:t/>
            </a:r>
            <a:endParaRPr>
              <a:solidFill>
                <a:schemeClr val="dk1"/>
              </a:solidFill>
            </a:endParaRPr>
          </a:p>
          <a:p>
            <a:pPr indent="-228600" lvl="0" marL="457200" rtl="0" algn="l">
              <a:spcBef>
                <a:spcPts val="0"/>
              </a:spcBef>
              <a:spcAft>
                <a:spcPts val="0"/>
              </a:spcAft>
              <a:buNone/>
            </a:pPr>
            <a:r>
              <a:t/>
            </a:r>
            <a:endParaRPr>
              <a:solidFill>
                <a:schemeClr val="dk1"/>
              </a:solidFill>
            </a:endParaRPr>
          </a:p>
          <a:p>
            <a:pPr indent="-228600" lvl="0" marL="457200" rtl="0" algn="l">
              <a:spcBef>
                <a:spcPts val="0"/>
              </a:spcBef>
              <a:spcAft>
                <a:spcPts val="0"/>
              </a:spcAft>
              <a:buNone/>
            </a:pPr>
            <a:r>
              <a:t/>
            </a:r>
            <a:endParaRPr>
              <a:solidFill>
                <a:schemeClr val="dk1"/>
              </a:solidFill>
            </a:endParaRPr>
          </a:p>
          <a:p>
            <a:pPr indent="0" lvl="0" marL="914400" rtl="0" algn="l">
              <a:lnSpc>
                <a:spcPct val="115000"/>
              </a:lnSpc>
              <a:spcBef>
                <a:spcPts val="0"/>
              </a:spcBef>
              <a:spcAft>
                <a:spcPts val="0"/>
              </a:spcAft>
              <a:buNone/>
            </a:pPr>
            <a:r>
              <a:t/>
            </a:r>
            <a:endParaRPr sz="1800">
              <a:solidFill>
                <a:schemeClr val="dk1"/>
              </a:solidFill>
            </a:endParaRPr>
          </a:p>
        </p:txBody>
      </p:sp>
      <p:sp>
        <p:nvSpPr>
          <p:cNvPr id="708" name="Google Shape;708;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Outline of this Tutorial</a:t>
            </a:r>
            <a:endParaRPr/>
          </a:p>
        </p:txBody>
      </p:sp>
      <p:sp>
        <p:nvSpPr>
          <p:cNvPr id="714" name="Google Shape;714;p6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228600" rtl="0" algn="l">
              <a:lnSpc>
                <a:spcPct val="115000"/>
              </a:lnSpc>
              <a:spcBef>
                <a:spcPts val="0"/>
              </a:spcBef>
              <a:spcAft>
                <a:spcPts val="0"/>
              </a:spcAft>
              <a:buClr>
                <a:schemeClr val="dk1"/>
              </a:buClr>
              <a:buSzPts val="1800"/>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Parallel and Distributed ANNS</a:t>
            </a:r>
            <a:endParaRPr/>
          </a:p>
          <a:p>
            <a:pPr indent="-342900" lvl="1" marL="914400" rtl="0" algn="l">
              <a:lnSpc>
                <a:spcPct val="115000"/>
              </a:lnSpc>
              <a:spcBef>
                <a:spcPts val="0"/>
              </a:spcBef>
              <a:spcAft>
                <a:spcPts val="0"/>
              </a:spcAft>
              <a:buClr>
                <a:schemeClr val="dk1"/>
              </a:buClr>
              <a:buSzPts val="1800"/>
              <a:buChar char="●"/>
            </a:pPr>
            <a:r>
              <a:rPr lang="en">
                <a:solidFill>
                  <a:schemeClr val="dk1"/>
                </a:solidFill>
              </a:rPr>
              <a:t>exploit available hardware</a:t>
            </a:r>
            <a:endParaRPr/>
          </a:p>
          <a:p>
            <a:pPr indent="-228600" lvl="0" marL="457200" rtl="0" algn="l">
              <a:lnSpc>
                <a:spcPct val="115000"/>
              </a:lnSpc>
              <a:spcBef>
                <a:spcPts val="0"/>
              </a:spcBef>
              <a:spcAft>
                <a:spcPts val="0"/>
              </a:spcAft>
              <a:buClr>
                <a:schemeClr val="dk1"/>
              </a:buClr>
              <a:buSzPts val="1800"/>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Streaming ANNS</a:t>
            </a:r>
            <a:endParaRPr/>
          </a:p>
          <a:p>
            <a:pPr indent="-342900" lvl="1" marL="914400" rtl="0" algn="l">
              <a:lnSpc>
                <a:spcPct val="115000"/>
              </a:lnSpc>
              <a:spcBef>
                <a:spcPts val="0"/>
              </a:spcBef>
              <a:spcAft>
                <a:spcPts val="0"/>
              </a:spcAft>
              <a:buClr>
                <a:schemeClr val="dk1"/>
              </a:buClr>
              <a:buSzPts val="1800"/>
              <a:buChar char="●"/>
            </a:pPr>
            <a:r>
              <a:rPr lang="en">
                <a:solidFill>
                  <a:schemeClr val="dk1"/>
                </a:solidFill>
              </a:rPr>
              <a:t>employ incremental solutions</a:t>
            </a:r>
            <a:endParaRPr/>
          </a:p>
          <a:p>
            <a:pPr indent="-22860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Early Termination ANNS</a:t>
            </a:r>
            <a:endParaRPr/>
          </a:p>
          <a:p>
            <a:pPr indent="-342900" lvl="1" marL="914400" rtl="0" algn="l">
              <a:spcBef>
                <a:spcPts val="0"/>
              </a:spcBef>
              <a:spcAft>
                <a:spcPts val="0"/>
              </a:spcAft>
              <a:buClr>
                <a:schemeClr val="dk1"/>
              </a:buClr>
              <a:buSzPts val="1800"/>
              <a:buChar char="●"/>
            </a:pPr>
            <a:r>
              <a:rPr lang="en">
                <a:solidFill>
                  <a:schemeClr val="dk1"/>
                </a:solidFill>
              </a:rPr>
              <a:t>avoid wasted effort</a:t>
            </a:r>
            <a:endParaRPr>
              <a:solidFill>
                <a:schemeClr val="dk1"/>
              </a:solidFill>
            </a:endParaRPr>
          </a:p>
          <a:p>
            <a:pPr indent="-228600" lvl="0" marL="457200" rtl="0" algn="l">
              <a:spcBef>
                <a:spcPts val="0"/>
              </a:spcBef>
              <a:spcAft>
                <a:spcPts val="0"/>
              </a:spcAft>
              <a:buNone/>
            </a:pPr>
            <a:r>
              <a:t/>
            </a:r>
            <a:endParaRPr>
              <a:solidFill>
                <a:schemeClr val="dk1"/>
              </a:solidFill>
            </a:endParaRPr>
          </a:p>
          <a:p>
            <a:pPr indent="0" lvl="0" marL="914400" rtl="0" algn="l">
              <a:lnSpc>
                <a:spcPct val="115000"/>
              </a:lnSpc>
              <a:spcBef>
                <a:spcPts val="0"/>
              </a:spcBef>
              <a:spcAft>
                <a:spcPts val="0"/>
              </a:spcAft>
              <a:buNone/>
            </a:pPr>
            <a:r>
              <a:t/>
            </a:r>
            <a:endParaRPr sz="1800">
              <a:solidFill>
                <a:schemeClr val="dk1"/>
              </a:solidFill>
            </a:endParaRPr>
          </a:p>
        </p:txBody>
      </p:sp>
      <p:sp>
        <p:nvSpPr>
          <p:cNvPr id="715" name="Google Shape;715;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Outline of this Tutorial</a:t>
            </a:r>
            <a:endParaRPr/>
          </a:p>
        </p:txBody>
      </p:sp>
      <p:sp>
        <p:nvSpPr>
          <p:cNvPr id="721" name="Google Shape;721;p67"/>
          <p:cNvSpPr txBox="1"/>
          <p:nvPr>
            <p:ph idx="1" type="body"/>
          </p:nvPr>
        </p:nvSpPr>
        <p:spPr>
          <a:xfrm>
            <a:off x="311700" y="1152475"/>
            <a:ext cx="8520600" cy="3904500"/>
          </a:xfrm>
          <a:prstGeom prst="rect">
            <a:avLst/>
          </a:prstGeom>
          <a:noFill/>
          <a:ln>
            <a:noFill/>
          </a:ln>
        </p:spPr>
        <p:txBody>
          <a:bodyPr anchorCtr="0" anchor="t" bIns="91425" lIns="91425" spcFirstLastPara="1" rIns="91425" wrap="square" tIns="91425">
            <a:normAutofit lnSpcReduction="10000"/>
          </a:bodyPr>
          <a:lstStyle/>
          <a:p>
            <a:pPr indent="0" lvl="0" marL="228600" rtl="0" algn="l">
              <a:lnSpc>
                <a:spcPct val="115000"/>
              </a:lnSpc>
              <a:spcBef>
                <a:spcPts val="0"/>
              </a:spcBef>
              <a:spcAft>
                <a:spcPts val="0"/>
              </a:spcAft>
              <a:buClr>
                <a:schemeClr val="dk1"/>
              </a:buClr>
              <a:buSzPts val="1800"/>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Parallel and Distributed ANNS</a:t>
            </a:r>
            <a:endParaRPr/>
          </a:p>
          <a:p>
            <a:pPr indent="-342900" lvl="1" marL="914400" rtl="0" algn="l">
              <a:lnSpc>
                <a:spcPct val="115000"/>
              </a:lnSpc>
              <a:spcBef>
                <a:spcPts val="0"/>
              </a:spcBef>
              <a:spcAft>
                <a:spcPts val="0"/>
              </a:spcAft>
              <a:buClr>
                <a:schemeClr val="dk1"/>
              </a:buClr>
              <a:buSzPts val="1800"/>
              <a:buChar char="●"/>
            </a:pPr>
            <a:r>
              <a:rPr lang="en">
                <a:solidFill>
                  <a:schemeClr val="dk1"/>
                </a:solidFill>
              </a:rPr>
              <a:t>exploit available hardware</a:t>
            </a:r>
            <a:endParaRPr/>
          </a:p>
          <a:p>
            <a:pPr indent="-228600" lvl="0" marL="457200" rtl="0" algn="l">
              <a:lnSpc>
                <a:spcPct val="115000"/>
              </a:lnSpc>
              <a:spcBef>
                <a:spcPts val="0"/>
              </a:spcBef>
              <a:spcAft>
                <a:spcPts val="0"/>
              </a:spcAft>
              <a:buClr>
                <a:schemeClr val="dk1"/>
              </a:buClr>
              <a:buSzPts val="1800"/>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Streaming ANNS</a:t>
            </a:r>
            <a:endParaRPr/>
          </a:p>
          <a:p>
            <a:pPr indent="-342900" lvl="1" marL="914400" rtl="0" algn="l">
              <a:lnSpc>
                <a:spcPct val="115000"/>
              </a:lnSpc>
              <a:spcBef>
                <a:spcPts val="0"/>
              </a:spcBef>
              <a:spcAft>
                <a:spcPts val="0"/>
              </a:spcAft>
              <a:buClr>
                <a:schemeClr val="dk1"/>
              </a:buClr>
              <a:buSzPts val="1800"/>
              <a:buChar char="●"/>
            </a:pPr>
            <a:r>
              <a:rPr lang="en">
                <a:solidFill>
                  <a:schemeClr val="dk1"/>
                </a:solidFill>
              </a:rPr>
              <a:t>employ incremental solutions</a:t>
            </a:r>
            <a:endParaRPr/>
          </a:p>
          <a:p>
            <a:pPr indent="-22860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Early Termination ANNS</a:t>
            </a:r>
            <a:endParaRPr/>
          </a:p>
          <a:p>
            <a:pPr indent="-342900" lvl="1" marL="914400" rtl="0" algn="l">
              <a:spcBef>
                <a:spcPts val="0"/>
              </a:spcBef>
              <a:spcAft>
                <a:spcPts val="0"/>
              </a:spcAft>
              <a:buClr>
                <a:schemeClr val="dk1"/>
              </a:buClr>
              <a:buSzPts val="1800"/>
              <a:buChar char="●"/>
            </a:pPr>
            <a:r>
              <a:rPr lang="en">
                <a:solidFill>
                  <a:schemeClr val="dk1"/>
                </a:solidFill>
              </a:rPr>
              <a:t>avoid wasted effort</a:t>
            </a:r>
            <a:endParaRPr>
              <a:solidFill>
                <a:schemeClr val="dk1"/>
              </a:solidFill>
            </a:endParaRPr>
          </a:p>
          <a:p>
            <a:pPr indent="-228600" lvl="0" marL="45720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Quality Evaluation of ANNS</a:t>
            </a:r>
            <a:endParaRPr/>
          </a:p>
          <a:p>
            <a:pPr indent="-342900" lvl="1" marL="914400" rtl="0" algn="l">
              <a:spcBef>
                <a:spcPts val="0"/>
              </a:spcBef>
              <a:spcAft>
                <a:spcPts val="0"/>
              </a:spcAft>
              <a:buClr>
                <a:schemeClr val="dk1"/>
              </a:buClr>
              <a:buSzPts val="1800"/>
              <a:buChar char="●"/>
            </a:pPr>
            <a:r>
              <a:rPr lang="en">
                <a:solidFill>
                  <a:schemeClr val="dk1"/>
                </a:solidFill>
              </a:rPr>
              <a:t>select right measures</a:t>
            </a:r>
            <a:endParaRPr sz="1800">
              <a:solidFill>
                <a:schemeClr val="dk1"/>
              </a:solidFill>
            </a:endParaRPr>
          </a:p>
        </p:txBody>
      </p:sp>
      <p:sp>
        <p:nvSpPr>
          <p:cNvPr id="722" name="Google Shape;722;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68"/>
          <p:cNvSpPr txBox="1"/>
          <p:nvPr>
            <p:ph type="title"/>
          </p:nvPr>
        </p:nvSpPr>
        <p:spPr>
          <a:xfrm>
            <a:off x="311700" y="19990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Parallel and Distributed Vector Search</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p:txBody>
      </p:sp>
      <p:sp>
        <p:nvSpPr>
          <p:cNvPr id="728" name="Google Shape;728;p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29" name="Google Shape;729;p68"/>
          <p:cNvSpPr txBox="1"/>
          <p:nvPr>
            <p:ph idx="1" type="body"/>
          </p:nvPr>
        </p:nvSpPr>
        <p:spPr>
          <a:xfrm>
            <a:off x="311700" y="3784925"/>
            <a:ext cx="8520600" cy="783900"/>
          </a:xfrm>
          <a:prstGeom prst="rect">
            <a:avLst/>
          </a:prstGeom>
        </p:spPr>
        <p:txBody>
          <a:bodyPr anchorCtr="0" anchor="t" bIns="91425" lIns="91425" spcFirstLastPara="1" rIns="91425" wrap="square" tIns="91425">
            <a:normAutofit fontScale="92500"/>
          </a:bodyPr>
          <a:lstStyle/>
          <a:p>
            <a:pPr indent="0" lvl="0" marL="0" rtl="0" algn="ctr">
              <a:lnSpc>
                <a:spcPct val="100000"/>
              </a:lnSpc>
              <a:spcBef>
                <a:spcPts val="0"/>
              </a:spcBef>
              <a:spcAft>
                <a:spcPts val="0"/>
              </a:spcAft>
              <a:buNone/>
            </a:pPr>
            <a:r>
              <a:rPr lang="en" sz="1400"/>
              <a:t>Many thanks to Peng et al. (iQAN), Azizi et al. (ELPIS), Deng et al. (Pyramid), Dang et al. (BatANN), Adams et al. (SPIRE), Zhi et al. (CoTra), Li et al. (Tagore), Xu et al. (Harmony), Mohoney et al. (Quake), Zhang et al. (Auncel), Gottesbüren et al. (Graph Partitioning), who provided supporting material for this part of the tutorial.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69"/>
          <p:cNvSpPr txBox="1"/>
          <p:nvPr>
            <p:ph type="title"/>
          </p:nvPr>
        </p:nvSpPr>
        <p:spPr>
          <a:xfrm>
            <a:off x="364700" y="562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a:p>
            <a:pPr indent="0" lvl="0" marL="0" rtl="0" algn="l">
              <a:spcBef>
                <a:spcPts val="0"/>
              </a:spcBef>
              <a:spcAft>
                <a:spcPts val="0"/>
              </a:spcAft>
              <a:buNone/>
            </a:pPr>
            <a:r>
              <a:t/>
            </a:r>
            <a:endParaRPr>
              <a:latin typeface="Ubuntu"/>
              <a:ea typeface="Ubuntu"/>
              <a:cs typeface="Ubuntu"/>
              <a:sym typeface="Ubuntu"/>
            </a:endParaRPr>
          </a:p>
        </p:txBody>
      </p:sp>
      <p:sp>
        <p:nvSpPr>
          <p:cNvPr id="735" name="Google Shape;735;p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6" name="Google Shape;736;p69"/>
          <p:cNvSpPr txBox="1"/>
          <p:nvPr>
            <p:ph idx="1" type="body"/>
          </p:nvPr>
        </p:nvSpPr>
        <p:spPr>
          <a:xfrm>
            <a:off x="428200" y="1222900"/>
            <a:ext cx="8520600" cy="783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a:solidFill>
                  <a:srgbClr val="C00000"/>
                </a:solidFill>
              </a:rPr>
              <a:t>Parallel Vector Search</a:t>
            </a:r>
            <a:endParaRPr b="1" i="1">
              <a:solidFill>
                <a:srgbClr val="C00000"/>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Goals and Challenges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Parallelism for Fast Index Construction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Parallelism for Low Latency Query Answering</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70"/>
          <p:cNvSpPr txBox="1"/>
          <p:nvPr>
            <p:ph type="title"/>
          </p:nvPr>
        </p:nvSpPr>
        <p:spPr>
          <a:xfrm>
            <a:off x="364700" y="562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Outline</a:t>
            </a:r>
            <a:endParaRPr/>
          </a:p>
          <a:p>
            <a:pPr indent="0" lvl="0" marL="0" rtl="0" algn="l">
              <a:spcBef>
                <a:spcPts val="0"/>
              </a:spcBef>
              <a:spcAft>
                <a:spcPts val="0"/>
              </a:spcAft>
              <a:buNone/>
            </a:pPr>
            <a:r>
              <a:t/>
            </a:r>
            <a:endParaRPr>
              <a:latin typeface="Ubuntu"/>
              <a:ea typeface="Ubuntu"/>
              <a:cs typeface="Ubuntu"/>
              <a:sym typeface="Ubuntu"/>
            </a:endParaRPr>
          </a:p>
        </p:txBody>
      </p:sp>
      <p:sp>
        <p:nvSpPr>
          <p:cNvPr id="742" name="Google Shape;742;p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3" name="Google Shape;743;p70"/>
          <p:cNvSpPr txBox="1"/>
          <p:nvPr>
            <p:ph idx="1" type="body"/>
          </p:nvPr>
        </p:nvSpPr>
        <p:spPr>
          <a:xfrm>
            <a:off x="428200" y="1222900"/>
            <a:ext cx="8520600" cy="783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a:solidFill>
                  <a:srgbClr val="C00000"/>
                </a:solidFill>
              </a:rPr>
              <a:t>Parallel Vector Search</a:t>
            </a:r>
            <a:endParaRPr b="1" i="1">
              <a:solidFill>
                <a:srgbClr val="C00000"/>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Goals and Challenges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Parallelism for Fast Index Construction</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Parallelism for Low Latency Query Answering</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i="1" lang="en">
                <a:solidFill>
                  <a:srgbClr val="C00000"/>
                </a:solidFill>
              </a:rPr>
              <a:t>Distributed Vector Search</a:t>
            </a:r>
            <a:endParaRPr b="1" i="1">
              <a:solidFill>
                <a:srgbClr val="C00000"/>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Goals and Challenges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k-NN Graph-based Distributed Systems Overview</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IVF-Based Distributed Systems Overview</a:t>
            </a:r>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71"/>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Parallel Vector Search</a:t>
            </a:r>
            <a:endParaRPr sz="2420"/>
          </a:p>
        </p:txBody>
      </p:sp>
      <p:sp>
        <p:nvSpPr>
          <p:cNvPr id="749" name="Google Shape;749;p71"/>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Arial"/>
              <a:buChar char="●"/>
            </a:pPr>
            <a:r>
              <a:rPr lang="en" sz="1700">
                <a:solidFill>
                  <a:schemeClr val="dk1"/>
                </a:solidFill>
              </a:rPr>
              <a:t>Sequential vector search fails to saturate modern hardware, underutilizes cores and vector units, and quickly becomes memory-bound as dataset size grows. </a:t>
            </a:r>
            <a:endParaRPr sz="1700">
              <a:solidFill>
                <a:schemeClr val="dk1"/>
              </a:solidFill>
            </a:endParaRPr>
          </a:p>
          <a:p>
            <a:pPr indent="0" lvl="0" marL="457200" rtl="0" algn="l">
              <a:spcBef>
                <a:spcPts val="0"/>
              </a:spcBef>
              <a:spcAft>
                <a:spcPts val="0"/>
              </a:spcAft>
              <a:buNone/>
            </a:pPr>
            <a:r>
              <a:t/>
            </a:r>
            <a:endParaRPr b="1" sz="1700">
              <a:solidFill>
                <a:srgbClr val="C00000"/>
              </a:solidFill>
            </a:endParaRPr>
          </a:p>
          <a:p>
            <a:pPr indent="0" lvl="0" marL="457200" rtl="0" algn="l">
              <a:spcBef>
                <a:spcPts val="0"/>
              </a:spcBef>
              <a:spcAft>
                <a:spcPts val="0"/>
              </a:spcAft>
              <a:buNone/>
            </a:pPr>
            <a:r>
              <a:t/>
            </a:r>
            <a:endParaRPr b="1" sz="1700">
              <a:solidFill>
                <a:srgbClr val="C00000"/>
              </a:solidFill>
            </a:endParaRPr>
          </a:p>
        </p:txBody>
      </p:sp>
      <p:sp>
        <p:nvSpPr>
          <p:cNvPr id="750" name="Google Shape;750;p7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900"/>
              <a:t>‹#›</a:t>
            </a:fld>
            <a:endParaRPr sz="9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72"/>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Parallel Vector Search</a:t>
            </a:r>
            <a:endParaRPr sz="2420"/>
          </a:p>
        </p:txBody>
      </p:sp>
      <p:sp>
        <p:nvSpPr>
          <p:cNvPr id="756" name="Google Shape;756;p72"/>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Arial"/>
              <a:buChar char="●"/>
            </a:pPr>
            <a:r>
              <a:rPr lang="en" sz="1700">
                <a:solidFill>
                  <a:schemeClr val="dk1"/>
                </a:solidFill>
              </a:rPr>
              <a:t>Sequential </a:t>
            </a:r>
            <a:r>
              <a:rPr lang="en" sz="1700">
                <a:solidFill>
                  <a:schemeClr val="dk1"/>
                </a:solidFill>
              </a:rPr>
              <a:t>vector search</a:t>
            </a:r>
            <a:r>
              <a:rPr lang="en" sz="1700">
                <a:solidFill>
                  <a:schemeClr val="dk1"/>
                </a:solidFill>
              </a:rPr>
              <a:t> fails to saturate modern hardware, underutilizes cores and vector units, and quickly becomes memory-bound as dataset size grows. </a:t>
            </a:r>
            <a:endParaRPr sz="1700">
              <a:solidFill>
                <a:schemeClr val="dk1"/>
              </a:solidFill>
            </a:endParaRPr>
          </a:p>
          <a:p>
            <a:pPr indent="0" lvl="0" marL="457200" rtl="0" algn="l">
              <a:spcBef>
                <a:spcPts val="0"/>
              </a:spcBef>
              <a:spcAft>
                <a:spcPts val="0"/>
              </a:spcAft>
              <a:buNone/>
            </a:pPr>
            <a:r>
              <a:t/>
            </a:r>
            <a:endParaRPr b="1" sz="1700">
              <a:solidFill>
                <a:srgbClr val="C00000"/>
              </a:solidFill>
            </a:endParaRPr>
          </a:p>
          <a:p>
            <a:pPr indent="-336550" lvl="0" marL="457200" rtl="0" algn="l">
              <a:spcBef>
                <a:spcPts val="0"/>
              </a:spcBef>
              <a:spcAft>
                <a:spcPts val="0"/>
              </a:spcAft>
              <a:buClr>
                <a:schemeClr val="dk1"/>
              </a:buClr>
              <a:buSzPts val="1700"/>
              <a:buFont typeface="Arial"/>
              <a:buChar char="●"/>
            </a:pPr>
            <a:r>
              <a:rPr lang="en" sz="1700">
                <a:solidFill>
                  <a:schemeClr val="dk1"/>
                </a:solidFill>
              </a:rPr>
              <a:t>Exploiting multi-core CPUs and GPUs through parallel execution increase throughput, reduce tail latency, and fully utilize available hardware resources.</a:t>
            </a:r>
            <a:endParaRPr sz="1700">
              <a:solidFill>
                <a:schemeClr val="dk1"/>
              </a:solidFill>
            </a:endParaRPr>
          </a:p>
          <a:p>
            <a:pPr indent="0" lvl="0" marL="45720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b="1" sz="1700">
              <a:solidFill>
                <a:srgbClr val="C00000"/>
              </a:solidFill>
            </a:endParaRPr>
          </a:p>
        </p:txBody>
      </p:sp>
      <p:sp>
        <p:nvSpPr>
          <p:cNvPr id="757" name="Google Shape;757;p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900"/>
              <a:t>‹#›</a:t>
            </a:fld>
            <a:endParaRPr sz="9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73"/>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Parallel Vector Search</a:t>
            </a:r>
            <a:endParaRPr sz="2420"/>
          </a:p>
        </p:txBody>
      </p:sp>
      <p:sp>
        <p:nvSpPr>
          <p:cNvPr id="763" name="Google Shape;763;p73"/>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Arial"/>
              <a:buChar char="●"/>
            </a:pPr>
            <a:r>
              <a:rPr lang="en" sz="1700">
                <a:solidFill>
                  <a:schemeClr val="dk1"/>
                </a:solidFill>
              </a:rPr>
              <a:t>Sequential </a:t>
            </a:r>
            <a:r>
              <a:rPr lang="en" sz="1700">
                <a:solidFill>
                  <a:schemeClr val="dk1"/>
                </a:solidFill>
              </a:rPr>
              <a:t>vector search</a:t>
            </a:r>
            <a:r>
              <a:rPr lang="en" sz="1700">
                <a:solidFill>
                  <a:schemeClr val="dk1"/>
                </a:solidFill>
              </a:rPr>
              <a:t> fails to saturate modern hardware, underutilizes cores and vector units, and quickly becomes memory-bound as dataset size grows. </a:t>
            </a:r>
            <a:endParaRPr sz="1700">
              <a:solidFill>
                <a:schemeClr val="dk1"/>
              </a:solidFill>
            </a:endParaRPr>
          </a:p>
          <a:p>
            <a:pPr indent="0" lvl="0" marL="457200" rtl="0" algn="l">
              <a:spcBef>
                <a:spcPts val="0"/>
              </a:spcBef>
              <a:spcAft>
                <a:spcPts val="0"/>
              </a:spcAft>
              <a:buNone/>
            </a:pPr>
            <a:r>
              <a:t/>
            </a:r>
            <a:endParaRPr b="1" sz="1700">
              <a:solidFill>
                <a:srgbClr val="C00000"/>
              </a:solidFill>
            </a:endParaRPr>
          </a:p>
          <a:p>
            <a:pPr indent="-336550" lvl="0" marL="457200" rtl="0" algn="l">
              <a:spcBef>
                <a:spcPts val="0"/>
              </a:spcBef>
              <a:spcAft>
                <a:spcPts val="0"/>
              </a:spcAft>
              <a:buClr>
                <a:schemeClr val="dk1"/>
              </a:buClr>
              <a:buSzPts val="1700"/>
              <a:buFont typeface="Arial"/>
              <a:buChar char="●"/>
            </a:pPr>
            <a:r>
              <a:rPr lang="en" sz="1700">
                <a:solidFill>
                  <a:schemeClr val="dk1"/>
                </a:solidFill>
              </a:rPr>
              <a:t>Exploiting multi-core CPUs and GPUs through parallel execution increase throughput, reduce tail latency, and fully utilize available hardware resources.</a:t>
            </a:r>
            <a:endParaRPr sz="1700">
              <a:solidFill>
                <a:schemeClr val="dk1"/>
              </a:solidFill>
            </a:endParaRPr>
          </a:p>
          <a:p>
            <a:pPr indent="0" lvl="0" marL="457200" rtl="0" algn="l">
              <a:spcBef>
                <a:spcPts val="0"/>
              </a:spcBef>
              <a:spcAft>
                <a:spcPts val="0"/>
              </a:spcAft>
              <a:buNone/>
            </a:pPr>
            <a:r>
              <a:t/>
            </a:r>
            <a:endParaRPr sz="1700">
              <a:solidFill>
                <a:schemeClr val="dk1"/>
              </a:solidFill>
            </a:endParaRPr>
          </a:p>
          <a:p>
            <a:pPr indent="-336550" lvl="0" marL="457200" rtl="0" algn="l">
              <a:spcBef>
                <a:spcPts val="0"/>
              </a:spcBef>
              <a:spcAft>
                <a:spcPts val="0"/>
              </a:spcAft>
              <a:buClr>
                <a:schemeClr val="dk1"/>
              </a:buClr>
              <a:buSzPts val="1700"/>
              <a:buFont typeface="Arial"/>
              <a:buChar char="●"/>
            </a:pPr>
            <a:r>
              <a:rPr lang="en" sz="1700">
                <a:solidFill>
                  <a:schemeClr val="dk1"/>
                </a:solidFill>
              </a:rPr>
              <a:t>Parallel execution introduces synchronization overhead, contention on shared index structures, load imbalance across threads, and cache/NUMA locality issues. </a:t>
            </a:r>
            <a:endParaRPr b="1" sz="1700">
              <a:solidFill>
                <a:srgbClr val="C00000"/>
              </a:solidFill>
            </a:endParaRPr>
          </a:p>
        </p:txBody>
      </p:sp>
      <p:sp>
        <p:nvSpPr>
          <p:cNvPr id="764" name="Google Shape;764;p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900"/>
              <a:t>‹#›</a:t>
            </a:fld>
            <a:endParaRPr sz="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t/>
            </a:r>
            <a:endParaRPr/>
          </a:p>
        </p:txBody>
      </p:sp>
      <p:sp>
        <p:nvSpPr>
          <p:cNvPr id="210" name="Google Shape;210;p29"/>
          <p:cNvSpPr txBox="1"/>
          <p:nvPr>
            <p:ph idx="1" type="body"/>
          </p:nvPr>
        </p:nvSpPr>
        <p:spPr>
          <a:xfrm>
            <a:off x="311700" y="1152475"/>
            <a:ext cx="8520600" cy="39042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p:txBody>
      </p:sp>
      <p:sp>
        <p:nvSpPr>
          <p:cNvPr id="211" name="Google Shape;21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12" name="Google Shape;212;p29"/>
          <p:cNvPicPr preferRelativeResize="0"/>
          <p:nvPr/>
        </p:nvPicPr>
        <p:blipFill rotWithShape="1">
          <a:blip r:embed="rId3">
            <a:alphaModFix/>
          </a:blip>
          <a:srcRect b="4068" l="4996" r="4653" t="6518"/>
          <a:stretch/>
        </p:blipFill>
        <p:spPr>
          <a:xfrm>
            <a:off x="1805969" y="1258233"/>
            <a:ext cx="3717864" cy="1991592"/>
          </a:xfrm>
          <a:prstGeom prst="rect">
            <a:avLst/>
          </a:prstGeom>
          <a:noFill/>
          <a:ln>
            <a:noFill/>
          </a:ln>
        </p:spPr>
      </p:pic>
      <p:sp>
        <p:nvSpPr>
          <p:cNvPr id="213" name="Google Shape;213;p29"/>
          <p:cNvSpPr txBox="1"/>
          <p:nvPr/>
        </p:nvSpPr>
        <p:spPr>
          <a:xfrm>
            <a:off x="366526" y="1428573"/>
            <a:ext cx="1439400" cy="1600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sequences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text</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images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video</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graphs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molecules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 ...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
                <a:latin typeface="Ubuntu"/>
                <a:ea typeface="Ubuntu"/>
                <a:cs typeface="Ubuntu"/>
                <a:sym typeface="Ubuntu"/>
              </a:rPr>
              <a:t>Parallel Vector Search - ELPIS [1/</a:t>
            </a:r>
            <a:r>
              <a:rPr lang="en"/>
              <a:t>3</a:t>
            </a:r>
            <a:r>
              <a:rPr lang="en">
                <a:latin typeface="Ubuntu"/>
                <a:ea typeface="Ubuntu"/>
                <a:cs typeface="Ubuntu"/>
                <a:sym typeface="Ubuntu"/>
              </a:rPr>
              <a:t>]</a:t>
            </a:r>
            <a:endParaRPr>
              <a:latin typeface="Ubuntu"/>
              <a:ea typeface="Ubuntu"/>
              <a:cs typeface="Ubuntu"/>
              <a:sym typeface="Ubuntu"/>
            </a:endParaRPr>
          </a:p>
          <a:p>
            <a:pPr indent="0" lvl="0" marL="0" rtl="0" algn="l">
              <a:spcBef>
                <a:spcPts val="0"/>
              </a:spcBef>
              <a:spcAft>
                <a:spcPts val="0"/>
              </a:spcAft>
              <a:buNone/>
            </a:pPr>
            <a:r>
              <a:t/>
            </a:r>
            <a:endParaRPr/>
          </a:p>
        </p:txBody>
      </p:sp>
      <p:sp>
        <p:nvSpPr>
          <p:cNvPr id="770" name="Google Shape;770;p74"/>
          <p:cNvSpPr txBox="1"/>
          <p:nvPr>
            <p:ph idx="1" type="body"/>
          </p:nvPr>
        </p:nvSpPr>
        <p:spPr>
          <a:xfrm>
            <a:off x="311700" y="1110538"/>
            <a:ext cx="8520600" cy="1367100"/>
          </a:xfrm>
          <a:prstGeom prst="rect">
            <a:avLst/>
          </a:prstGeom>
        </p:spPr>
        <p:txBody>
          <a:bodyPr anchorCtr="0" anchor="t" bIns="91425" lIns="91425" spcFirstLastPara="1" rIns="91425" wrap="square" tIns="91425">
            <a:normAutofit lnSpcReduction="20000"/>
          </a:bodyPr>
          <a:lstStyle/>
          <a:p>
            <a:pPr indent="-342900" lvl="0" marL="457200" rtl="0" algn="just">
              <a:lnSpc>
                <a:spcPct val="100000"/>
              </a:lnSpc>
              <a:spcBef>
                <a:spcPts val="0"/>
              </a:spcBef>
              <a:spcAft>
                <a:spcPts val="0"/>
              </a:spcAft>
              <a:buClr>
                <a:schemeClr val="dk1"/>
              </a:buClr>
              <a:buSzPts val="1800"/>
              <a:buChar char="●"/>
            </a:pPr>
            <a:r>
              <a:rPr b="1" lang="en">
                <a:solidFill>
                  <a:srgbClr val="C00000"/>
                </a:solidFill>
              </a:rPr>
              <a:t>Goal:</a:t>
            </a:r>
            <a:r>
              <a:rPr lang="en">
                <a:solidFill>
                  <a:schemeClr val="dk1"/>
                </a:solidFill>
              </a:rPr>
              <a:t> Decrease build indexing time and reach good throughput using parallelism in both build indexing in-memory ng-approximate vector search.</a:t>
            </a:r>
            <a:endParaRPr>
              <a:solidFill>
                <a:schemeClr val="dk1"/>
              </a:solidFill>
              <a:latin typeface="Ubuntu"/>
              <a:ea typeface="Ubuntu"/>
              <a:cs typeface="Ubuntu"/>
              <a:sym typeface="Ubuntu"/>
            </a:endParaRPr>
          </a:p>
          <a:p>
            <a:pPr indent="0" lvl="0" marL="457200" rtl="0" algn="just">
              <a:lnSpc>
                <a:spcPct val="100000"/>
              </a:lnSpc>
              <a:spcBef>
                <a:spcPts val="0"/>
              </a:spcBef>
              <a:spcAft>
                <a:spcPts val="0"/>
              </a:spcAft>
              <a:buNone/>
            </a:pPr>
            <a:r>
              <a:t/>
            </a:r>
            <a:endParaRPr>
              <a:solidFill>
                <a:schemeClr val="dk1"/>
              </a:solidFill>
              <a:latin typeface="Ubuntu"/>
              <a:ea typeface="Ubuntu"/>
              <a:cs typeface="Ubuntu"/>
              <a:sym typeface="Ubuntu"/>
            </a:endParaRPr>
          </a:p>
          <a:p>
            <a:pPr indent="0" lvl="0" marL="457200" rtl="0" algn="just">
              <a:lnSpc>
                <a:spcPct val="100000"/>
              </a:lnSpc>
              <a:spcBef>
                <a:spcPts val="0"/>
              </a:spcBef>
              <a:spcAft>
                <a:spcPts val="0"/>
              </a:spcAft>
              <a:buNone/>
            </a:pPr>
            <a:r>
              <a:t/>
            </a:r>
            <a:endParaRPr/>
          </a:p>
          <a:p>
            <a:pPr indent="0" lvl="0" marL="457200" rtl="0" algn="just">
              <a:lnSpc>
                <a:spcPct val="100000"/>
              </a:lnSpc>
              <a:spcBef>
                <a:spcPts val="0"/>
              </a:spcBef>
              <a:spcAft>
                <a:spcPts val="0"/>
              </a:spcAft>
              <a:buNone/>
            </a:pPr>
            <a:r>
              <a:t/>
            </a:r>
            <a:endParaRPr/>
          </a:p>
        </p:txBody>
      </p:sp>
      <p:sp>
        <p:nvSpPr>
          <p:cNvPr id="771" name="Google Shape;771;p74"/>
          <p:cNvSpPr txBox="1"/>
          <p:nvPr/>
        </p:nvSpPr>
        <p:spPr>
          <a:xfrm>
            <a:off x="368800" y="214250"/>
            <a:ext cx="59388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Azizi et al. “ELPIS: Graph-Based Similarity Search for Scalable Data Science”. VLDB 2023</a:t>
            </a:r>
            <a:endParaRPr sz="900">
              <a:solidFill>
                <a:schemeClr val="dk2"/>
              </a:solidFill>
              <a:latin typeface="Ubuntu"/>
              <a:ea typeface="Ubuntu"/>
              <a:cs typeface="Ubuntu"/>
              <a:sym typeface="Ubuntu"/>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
                <a:latin typeface="Ubuntu"/>
                <a:ea typeface="Ubuntu"/>
                <a:cs typeface="Ubuntu"/>
                <a:sym typeface="Ubuntu"/>
              </a:rPr>
              <a:t>Parallel Vector Search - ELPIS [1/</a:t>
            </a:r>
            <a:r>
              <a:rPr lang="en"/>
              <a:t>3</a:t>
            </a:r>
            <a:r>
              <a:rPr lang="en">
                <a:latin typeface="Ubuntu"/>
                <a:ea typeface="Ubuntu"/>
                <a:cs typeface="Ubuntu"/>
                <a:sym typeface="Ubuntu"/>
              </a:rPr>
              <a:t>]</a:t>
            </a:r>
            <a:endParaRPr>
              <a:latin typeface="Ubuntu"/>
              <a:ea typeface="Ubuntu"/>
              <a:cs typeface="Ubuntu"/>
              <a:sym typeface="Ubuntu"/>
            </a:endParaRPr>
          </a:p>
          <a:p>
            <a:pPr indent="0" lvl="0" marL="0" rtl="0" algn="l">
              <a:spcBef>
                <a:spcPts val="0"/>
              </a:spcBef>
              <a:spcAft>
                <a:spcPts val="0"/>
              </a:spcAft>
              <a:buNone/>
            </a:pPr>
            <a:r>
              <a:t/>
            </a:r>
            <a:endParaRPr/>
          </a:p>
        </p:txBody>
      </p:sp>
      <p:sp>
        <p:nvSpPr>
          <p:cNvPr id="777" name="Google Shape;777;p75"/>
          <p:cNvSpPr txBox="1"/>
          <p:nvPr>
            <p:ph idx="1" type="body"/>
          </p:nvPr>
        </p:nvSpPr>
        <p:spPr>
          <a:xfrm>
            <a:off x="311700" y="1110538"/>
            <a:ext cx="8520600" cy="1367100"/>
          </a:xfrm>
          <a:prstGeom prst="rect">
            <a:avLst/>
          </a:prstGeom>
        </p:spPr>
        <p:txBody>
          <a:bodyPr anchorCtr="0" anchor="t" bIns="91425" lIns="91425" spcFirstLastPara="1" rIns="91425" wrap="square" tIns="91425">
            <a:normAutofit lnSpcReduction="20000"/>
          </a:bodyPr>
          <a:lstStyle/>
          <a:p>
            <a:pPr indent="-342900" lvl="0" marL="457200" rtl="0" algn="just">
              <a:lnSpc>
                <a:spcPct val="100000"/>
              </a:lnSpc>
              <a:spcBef>
                <a:spcPts val="0"/>
              </a:spcBef>
              <a:spcAft>
                <a:spcPts val="0"/>
              </a:spcAft>
              <a:buClr>
                <a:schemeClr val="dk1"/>
              </a:buClr>
              <a:buSzPts val="1800"/>
              <a:buFont typeface="Ubuntu"/>
              <a:buChar char="●"/>
            </a:pPr>
            <a:r>
              <a:rPr b="1" lang="en">
                <a:solidFill>
                  <a:srgbClr val="C00000"/>
                </a:solidFill>
              </a:rPr>
              <a:t>Goal:</a:t>
            </a:r>
            <a:r>
              <a:rPr lang="en">
                <a:solidFill>
                  <a:schemeClr val="dk1"/>
                </a:solidFill>
              </a:rPr>
              <a:t> Decrease build indexing time and reach good throughput using parallelism in both build indexing in-memory ng-approximate vector search.</a:t>
            </a:r>
            <a:endParaRPr>
              <a:solidFill>
                <a:schemeClr val="dk1"/>
              </a:solidFill>
              <a:latin typeface="Ubuntu"/>
              <a:ea typeface="Ubuntu"/>
              <a:cs typeface="Ubuntu"/>
              <a:sym typeface="Ubuntu"/>
            </a:endParaRPr>
          </a:p>
          <a:p>
            <a:pPr indent="0" lvl="0" marL="457200" rtl="0" algn="just">
              <a:lnSpc>
                <a:spcPct val="100000"/>
              </a:lnSpc>
              <a:spcBef>
                <a:spcPts val="0"/>
              </a:spcBef>
              <a:spcAft>
                <a:spcPts val="0"/>
              </a:spcAft>
              <a:buNone/>
            </a:pPr>
            <a:r>
              <a:t/>
            </a:r>
            <a:endParaRPr>
              <a:solidFill>
                <a:schemeClr val="dk1"/>
              </a:solidFill>
              <a:latin typeface="Ubuntu"/>
              <a:ea typeface="Ubuntu"/>
              <a:cs typeface="Ubuntu"/>
              <a:sym typeface="Ubuntu"/>
            </a:endParaRPr>
          </a:p>
          <a:p>
            <a:pPr indent="-342900" lvl="0" marL="457200" rtl="0" algn="just">
              <a:lnSpc>
                <a:spcPct val="100000"/>
              </a:lnSpc>
              <a:spcBef>
                <a:spcPts val="0"/>
              </a:spcBef>
              <a:spcAft>
                <a:spcPts val="0"/>
              </a:spcAft>
              <a:buClr>
                <a:schemeClr val="dk1"/>
              </a:buClr>
              <a:buSzPts val="1800"/>
              <a:buChar char="●"/>
            </a:pPr>
            <a:r>
              <a:rPr b="1" lang="en">
                <a:solidFill>
                  <a:srgbClr val="C00000"/>
                </a:solidFill>
              </a:rPr>
              <a:t>Contributions</a:t>
            </a:r>
            <a:r>
              <a:rPr lang="en">
                <a:solidFill>
                  <a:srgbClr val="C00000"/>
                </a:solidFill>
              </a:rPr>
              <a:t>:</a:t>
            </a:r>
            <a:r>
              <a:rPr lang="en">
                <a:solidFill>
                  <a:schemeClr val="dk1"/>
                </a:solidFill>
              </a:rPr>
              <a:t> H</a:t>
            </a:r>
            <a:r>
              <a:rPr lang="en">
                <a:solidFill>
                  <a:schemeClr val="dk1"/>
                </a:solidFill>
              </a:rPr>
              <a:t>ybrid solution that combines a shallow tree at the top with a knn-graph, inside each leaf</a:t>
            </a:r>
            <a:r>
              <a:rPr lang="en">
                <a:solidFill>
                  <a:schemeClr val="dk1"/>
                </a:solidFill>
              </a:rPr>
              <a:t> and uses EAPCA</a:t>
            </a:r>
            <a:r>
              <a:rPr b="1" lang="en">
                <a:solidFill>
                  <a:schemeClr val="dk1"/>
                </a:solidFill>
              </a:rPr>
              <a:t> </a:t>
            </a:r>
            <a:r>
              <a:rPr lang="en">
                <a:solidFill>
                  <a:schemeClr val="dk1"/>
                </a:solidFill>
              </a:rPr>
              <a:t>data series summarization. </a:t>
            </a:r>
            <a:endParaRPr>
              <a:latin typeface="Ubuntu"/>
              <a:ea typeface="Ubuntu"/>
              <a:cs typeface="Ubuntu"/>
              <a:sym typeface="Ubuntu"/>
            </a:endParaRPr>
          </a:p>
        </p:txBody>
      </p:sp>
      <p:sp>
        <p:nvSpPr>
          <p:cNvPr id="778" name="Google Shape;778;p75"/>
          <p:cNvSpPr/>
          <p:nvPr/>
        </p:nvSpPr>
        <p:spPr>
          <a:xfrm>
            <a:off x="5781894" y="2377812"/>
            <a:ext cx="1635900" cy="492300"/>
          </a:xfrm>
          <a:prstGeom prst="ellipse">
            <a:avLst/>
          </a:prstGeom>
          <a:solidFill>
            <a:srgbClr val="EFEFEF"/>
          </a:solidFill>
          <a:ln cap="flat" cmpd="sng" w="6800">
            <a:solidFill>
              <a:srgbClr val="0E2841"/>
            </a:solidFill>
            <a:prstDash val="solid"/>
            <a:round/>
            <a:headEnd len="sm" w="sm" type="none"/>
            <a:tailEnd len="sm" w="sm" type="none"/>
          </a:ln>
        </p:spPr>
        <p:txBody>
          <a:bodyPr anchorCtr="0" anchor="ctr"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141"/>
              <a:buFont typeface="Arial"/>
              <a:buNone/>
            </a:pPr>
            <a:r>
              <a:t/>
            </a:r>
            <a:endParaRPr b="0" i="0" sz="1141"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41"/>
              <a:buFont typeface="Arial"/>
              <a:buNone/>
            </a:pPr>
            <a:r>
              <a:t/>
            </a:r>
            <a:endParaRPr b="0" i="0" sz="1141"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41"/>
              <a:buFont typeface="Arial"/>
              <a:buNone/>
            </a:pPr>
            <a:r>
              <a:rPr b="1" i="0" lang="en" sz="1141" u="none" cap="none" strike="noStrike">
                <a:solidFill>
                  <a:srgbClr val="1C4587"/>
                </a:solidFill>
                <a:latin typeface="Arial"/>
                <a:ea typeface="Arial"/>
                <a:cs typeface="Arial"/>
                <a:sym typeface="Arial"/>
              </a:rPr>
              <a:t>Root</a:t>
            </a:r>
            <a:endParaRPr b="1" i="0" sz="1141" u="none" cap="none" strike="noStrike">
              <a:solidFill>
                <a:srgbClr val="1C4587"/>
              </a:solidFill>
              <a:latin typeface="Arial"/>
              <a:ea typeface="Arial"/>
              <a:cs typeface="Arial"/>
              <a:sym typeface="Arial"/>
            </a:endParaRPr>
          </a:p>
        </p:txBody>
      </p:sp>
      <p:sp>
        <p:nvSpPr>
          <p:cNvPr id="779" name="Google Shape;779;p75"/>
          <p:cNvSpPr txBox="1"/>
          <p:nvPr/>
        </p:nvSpPr>
        <p:spPr>
          <a:xfrm>
            <a:off x="6199294" y="2320263"/>
            <a:ext cx="871200" cy="421200"/>
          </a:xfrm>
          <a:prstGeom prst="rect">
            <a:avLst/>
          </a:prstGeom>
          <a:noFill/>
          <a:ln>
            <a:noFill/>
          </a:ln>
        </p:spPr>
        <p:txBody>
          <a:bodyPr anchorCtr="0" anchor="t"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-0.25, 0.54</a:t>
            </a:r>
            <a:endParaRPr b="0" i="0" sz="107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0.45, 1.24</a:t>
            </a:r>
            <a:endParaRPr b="0" i="0" sz="1070" u="none" cap="none" strike="noStrike">
              <a:solidFill>
                <a:srgbClr val="000000"/>
              </a:solidFill>
              <a:latin typeface="Arial"/>
              <a:ea typeface="Arial"/>
              <a:cs typeface="Arial"/>
              <a:sym typeface="Arial"/>
            </a:endParaRPr>
          </a:p>
        </p:txBody>
      </p:sp>
      <p:sp>
        <p:nvSpPr>
          <p:cNvPr id="780" name="Google Shape;780;p75"/>
          <p:cNvSpPr/>
          <p:nvPr/>
        </p:nvSpPr>
        <p:spPr>
          <a:xfrm>
            <a:off x="6754321" y="4167403"/>
            <a:ext cx="1750200" cy="582600"/>
          </a:xfrm>
          <a:prstGeom prst="ellipse">
            <a:avLst/>
          </a:prstGeom>
          <a:solidFill>
            <a:srgbClr val="FFF2CC"/>
          </a:solidFill>
          <a:ln cap="flat" cmpd="sng" w="6800">
            <a:solidFill>
              <a:srgbClr val="0E2841"/>
            </a:solidFill>
            <a:prstDash val="solid"/>
            <a:round/>
            <a:headEnd len="sm" w="sm" type="none"/>
            <a:tailEnd len="sm" w="sm" type="none"/>
          </a:ln>
        </p:spPr>
        <p:txBody>
          <a:bodyPr anchorCtr="0" anchor="ctr"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141"/>
              <a:buFont typeface="Arial"/>
              <a:buNone/>
            </a:pPr>
            <a:r>
              <a:t/>
            </a:r>
            <a:endParaRPr b="0" i="0" sz="1141"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41"/>
              <a:buFont typeface="Arial"/>
              <a:buNone/>
            </a:pPr>
            <a:r>
              <a:t/>
            </a:r>
            <a:endParaRPr b="0" i="0" sz="1141"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41"/>
              <a:buFont typeface="Arial"/>
              <a:buNone/>
            </a:pPr>
            <a:r>
              <a:rPr b="1" i="0" lang="en" sz="1141" u="none" cap="none" strike="noStrike">
                <a:solidFill>
                  <a:srgbClr val="073763"/>
                </a:solidFill>
                <a:latin typeface="Arial"/>
                <a:ea typeface="Arial"/>
                <a:cs typeface="Arial"/>
                <a:sym typeface="Arial"/>
              </a:rPr>
              <a:t>L3</a:t>
            </a:r>
            <a:endParaRPr b="1" i="0" sz="1141" u="none" cap="none" strike="noStrike">
              <a:solidFill>
                <a:srgbClr val="073763"/>
              </a:solidFill>
              <a:latin typeface="Arial"/>
              <a:ea typeface="Arial"/>
              <a:cs typeface="Arial"/>
              <a:sym typeface="Arial"/>
            </a:endParaRPr>
          </a:p>
        </p:txBody>
      </p:sp>
      <p:pic>
        <p:nvPicPr>
          <p:cNvPr id="781" name="Google Shape;781;p75"/>
          <p:cNvPicPr preferRelativeResize="0"/>
          <p:nvPr/>
        </p:nvPicPr>
        <p:blipFill rotWithShape="1">
          <a:blip r:embed="rId3">
            <a:alphaModFix/>
          </a:blip>
          <a:srcRect b="0" l="0" r="0" t="0"/>
          <a:stretch/>
        </p:blipFill>
        <p:spPr>
          <a:xfrm>
            <a:off x="242588" y="2866351"/>
            <a:ext cx="1963846" cy="1708486"/>
          </a:xfrm>
          <a:prstGeom prst="rect">
            <a:avLst/>
          </a:prstGeom>
          <a:noFill/>
          <a:ln>
            <a:noFill/>
          </a:ln>
        </p:spPr>
      </p:pic>
      <p:sp>
        <p:nvSpPr>
          <p:cNvPr id="782" name="Google Shape;782;p75"/>
          <p:cNvSpPr/>
          <p:nvPr/>
        </p:nvSpPr>
        <p:spPr>
          <a:xfrm>
            <a:off x="6830754" y="2964925"/>
            <a:ext cx="1635900" cy="492300"/>
          </a:xfrm>
          <a:prstGeom prst="ellipse">
            <a:avLst/>
          </a:prstGeom>
          <a:solidFill>
            <a:srgbClr val="FFF2CC"/>
          </a:solidFill>
          <a:ln cap="flat" cmpd="sng" w="6800">
            <a:solidFill>
              <a:srgbClr val="0E2841"/>
            </a:solidFill>
            <a:prstDash val="solid"/>
            <a:round/>
            <a:headEnd len="sm" w="sm" type="none"/>
            <a:tailEnd len="sm" w="sm" type="none"/>
          </a:ln>
        </p:spPr>
        <p:txBody>
          <a:bodyPr anchorCtr="0" anchor="ctr"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141"/>
              <a:buFont typeface="Arial"/>
              <a:buNone/>
            </a:pPr>
            <a:r>
              <a:t/>
            </a:r>
            <a:endParaRPr b="0" i="0" sz="1141"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41"/>
              <a:buFont typeface="Arial"/>
              <a:buNone/>
            </a:pPr>
            <a:r>
              <a:t/>
            </a:r>
            <a:endParaRPr b="0" i="0" sz="1141"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41"/>
              <a:buFont typeface="Arial"/>
              <a:buNone/>
            </a:pPr>
            <a:r>
              <a:rPr b="1" i="0" lang="en" sz="1141" u="none" cap="none" strike="noStrike">
                <a:solidFill>
                  <a:srgbClr val="1C4587"/>
                </a:solidFill>
                <a:latin typeface="Arial"/>
                <a:ea typeface="Arial"/>
                <a:cs typeface="Arial"/>
                <a:sym typeface="Arial"/>
              </a:rPr>
              <a:t>L4</a:t>
            </a:r>
            <a:endParaRPr b="1" i="0" sz="1141" u="none" cap="none" strike="noStrike">
              <a:solidFill>
                <a:srgbClr val="1C4587"/>
              </a:solidFill>
              <a:latin typeface="Arial"/>
              <a:ea typeface="Arial"/>
              <a:cs typeface="Arial"/>
              <a:sym typeface="Arial"/>
            </a:endParaRPr>
          </a:p>
        </p:txBody>
      </p:sp>
      <p:sp>
        <p:nvSpPr>
          <p:cNvPr id="783" name="Google Shape;783;p75"/>
          <p:cNvSpPr txBox="1"/>
          <p:nvPr/>
        </p:nvSpPr>
        <p:spPr>
          <a:xfrm>
            <a:off x="6985708" y="2902817"/>
            <a:ext cx="1248900" cy="370500"/>
          </a:xfrm>
          <a:prstGeom prst="rect">
            <a:avLst/>
          </a:prstGeom>
          <a:noFill/>
          <a:ln>
            <a:noFill/>
          </a:ln>
        </p:spPr>
        <p:txBody>
          <a:bodyPr anchorCtr="0" anchor="t"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-0.22, 0.54</a:t>
            </a:r>
            <a:endParaRPr b="0" i="0" sz="107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0.48, 1.24</a:t>
            </a:r>
            <a:endParaRPr b="0" i="0" sz="1070" u="none" cap="none" strike="noStrike">
              <a:solidFill>
                <a:srgbClr val="000000"/>
              </a:solidFill>
              <a:latin typeface="Arial"/>
              <a:ea typeface="Arial"/>
              <a:cs typeface="Arial"/>
              <a:sym typeface="Arial"/>
            </a:endParaRPr>
          </a:p>
        </p:txBody>
      </p:sp>
      <p:sp>
        <p:nvSpPr>
          <p:cNvPr id="784" name="Google Shape;784;p75"/>
          <p:cNvSpPr txBox="1"/>
          <p:nvPr/>
        </p:nvSpPr>
        <p:spPr>
          <a:xfrm>
            <a:off x="6960512" y="3029072"/>
            <a:ext cx="1506000" cy="286500"/>
          </a:xfrm>
          <a:prstGeom prst="rect">
            <a:avLst/>
          </a:prstGeom>
          <a:noFill/>
          <a:ln>
            <a:noFill/>
          </a:ln>
        </p:spPr>
        <p:txBody>
          <a:bodyPr anchorCtr="0" anchor="t" bIns="86925" lIns="86925" spcFirstLastPara="1" rIns="86925" wrap="square" tIns="86925">
            <a:noAutofit/>
          </a:bodyPr>
          <a:lstStyle/>
          <a:p>
            <a:pPr indent="0" lvl="0" marL="0" marR="0" rtl="0" algn="l">
              <a:lnSpc>
                <a:spcPct val="100000"/>
              </a:lnSpc>
              <a:spcBef>
                <a:spcPts val="0"/>
              </a:spcBef>
              <a:spcAft>
                <a:spcPts val="0"/>
              </a:spcAft>
              <a:buClr>
                <a:srgbClr val="000000"/>
              </a:buClr>
              <a:buSzPts val="1355"/>
              <a:buFont typeface="Arial"/>
              <a:buNone/>
            </a:pPr>
            <a:r>
              <a:rPr b="0" i="0" lang="en" sz="1355" u="none" cap="none" strike="noStrike">
                <a:solidFill>
                  <a:srgbClr val="000000"/>
                </a:solidFill>
                <a:latin typeface="Arial"/>
                <a:ea typeface="Arial"/>
                <a:cs typeface="Arial"/>
                <a:sym typeface="Arial"/>
              </a:rPr>
              <a:t>|____________|</a:t>
            </a:r>
            <a:endParaRPr b="0" i="0" sz="1355" u="none" cap="none" strike="noStrike">
              <a:solidFill>
                <a:srgbClr val="000000"/>
              </a:solidFill>
              <a:latin typeface="Arial"/>
              <a:ea typeface="Arial"/>
              <a:cs typeface="Arial"/>
              <a:sym typeface="Arial"/>
            </a:endParaRPr>
          </a:p>
        </p:txBody>
      </p:sp>
      <p:sp>
        <p:nvSpPr>
          <p:cNvPr id="785" name="Google Shape;785;p75"/>
          <p:cNvSpPr/>
          <p:nvPr/>
        </p:nvSpPr>
        <p:spPr>
          <a:xfrm>
            <a:off x="5766491" y="3534449"/>
            <a:ext cx="1750200" cy="582600"/>
          </a:xfrm>
          <a:prstGeom prst="ellipse">
            <a:avLst/>
          </a:prstGeom>
          <a:solidFill>
            <a:srgbClr val="E8E8E8"/>
          </a:solidFill>
          <a:ln cap="flat" cmpd="sng" w="6800">
            <a:solidFill>
              <a:srgbClr val="0E2841"/>
            </a:solidFill>
            <a:prstDash val="solid"/>
            <a:round/>
            <a:headEnd len="sm" w="sm" type="none"/>
            <a:tailEnd len="sm" w="sm" type="none"/>
          </a:ln>
        </p:spPr>
        <p:txBody>
          <a:bodyPr anchorCtr="0" anchor="ctr"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141"/>
              <a:buFont typeface="Arial"/>
              <a:buNone/>
            </a:pPr>
            <a:r>
              <a:t/>
            </a:r>
            <a:endParaRPr b="0" i="0" sz="1141" u="none" cap="none" strike="noStrike">
              <a:solidFill>
                <a:srgbClr val="CC412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41"/>
              <a:buFont typeface="Arial"/>
              <a:buNone/>
            </a:pPr>
            <a:r>
              <a:t/>
            </a:r>
            <a:endParaRPr b="0" i="0" sz="1141"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41"/>
              <a:buFont typeface="Arial"/>
              <a:buNone/>
            </a:pPr>
            <a:r>
              <a:rPr b="1" i="0" lang="en" sz="1141" u="none" cap="none" strike="noStrike">
                <a:solidFill>
                  <a:srgbClr val="073763"/>
                </a:solidFill>
                <a:latin typeface="Arial"/>
                <a:ea typeface="Arial"/>
                <a:cs typeface="Arial"/>
                <a:sym typeface="Arial"/>
              </a:rPr>
              <a:t>I2</a:t>
            </a:r>
            <a:endParaRPr b="1" i="0" sz="1141" u="none" cap="none" strike="noStrike">
              <a:solidFill>
                <a:srgbClr val="073763"/>
              </a:solidFill>
              <a:latin typeface="Arial"/>
              <a:ea typeface="Arial"/>
              <a:cs typeface="Arial"/>
              <a:sym typeface="Arial"/>
            </a:endParaRPr>
          </a:p>
        </p:txBody>
      </p:sp>
      <p:sp>
        <p:nvSpPr>
          <p:cNvPr id="786" name="Google Shape;786;p75"/>
          <p:cNvSpPr txBox="1"/>
          <p:nvPr/>
        </p:nvSpPr>
        <p:spPr>
          <a:xfrm>
            <a:off x="5831474" y="3549215"/>
            <a:ext cx="871200" cy="421200"/>
          </a:xfrm>
          <a:prstGeom prst="rect">
            <a:avLst/>
          </a:prstGeom>
          <a:noFill/>
          <a:ln>
            <a:noFill/>
          </a:ln>
        </p:spPr>
        <p:txBody>
          <a:bodyPr anchorCtr="0" anchor="t"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0.11, 0.31</a:t>
            </a:r>
            <a:endParaRPr b="0" i="0" sz="107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1.23, 1.32</a:t>
            </a:r>
            <a:endParaRPr b="0" i="0" sz="1070" u="none" cap="none" strike="noStrike">
              <a:solidFill>
                <a:srgbClr val="000000"/>
              </a:solidFill>
              <a:latin typeface="Arial"/>
              <a:ea typeface="Arial"/>
              <a:cs typeface="Arial"/>
              <a:sym typeface="Arial"/>
            </a:endParaRPr>
          </a:p>
        </p:txBody>
      </p:sp>
      <p:sp>
        <p:nvSpPr>
          <p:cNvPr id="787" name="Google Shape;787;p75"/>
          <p:cNvSpPr txBox="1"/>
          <p:nvPr/>
        </p:nvSpPr>
        <p:spPr>
          <a:xfrm>
            <a:off x="5765396" y="3651359"/>
            <a:ext cx="1750200" cy="325800"/>
          </a:xfrm>
          <a:prstGeom prst="rect">
            <a:avLst/>
          </a:prstGeom>
          <a:noFill/>
          <a:ln>
            <a:noFill/>
          </a:ln>
        </p:spPr>
        <p:txBody>
          <a:bodyPr anchorCtr="0" anchor="t" bIns="86925" lIns="86925" spcFirstLastPara="1" rIns="86925" wrap="square" tIns="86925">
            <a:noAutofit/>
          </a:bodyPr>
          <a:lstStyle/>
          <a:p>
            <a:pPr indent="0" lvl="0" marL="0" marR="0" rtl="0" algn="l">
              <a:lnSpc>
                <a:spcPct val="100000"/>
              </a:lnSpc>
              <a:spcBef>
                <a:spcPts val="0"/>
              </a:spcBef>
              <a:spcAft>
                <a:spcPts val="0"/>
              </a:spcAft>
              <a:buClr>
                <a:srgbClr val="000000"/>
              </a:buClr>
              <a:buSzPts val="1355"/>
              <a:buFont typeface="Arial"/>
              <a:buNone/>
            </a:pPr>
            <a:r>
              <a:rPr b="0" i="0" lang="en" sz="1355" u="none" cap="none" strike="noStrike">
                <a:solidFill>
                  <a:srgbClr val="000000"/>
                </a:solidFill>
                <a:latin typeface="Arial"/>
                <a:ea typeface="Arial"/>
                <a:cs typeface="Arial"/>
                <a:sym typeface="Arial"/>
              </a:rPr>
              <a:t>|________|_______|</a:t>
            </a:r>
            <a:endParaRPr b="0" i="0" sz="1355" u="none" cap="none" strike="noStrike">
              <a:solidFill>
                <a:srgbClr val="000000"/>
              </a:solidFill>
              <a:latin typeface="Arial"/>
              <a:ea typeface="Arial"/>
              <a:cs typeface="Arial"/>
              <a:sym typeface="Arial"/>
            </a:endParaRPr>
          </a:p>
        </p:txBody>
      </p:sp>
      <p:sp>
        <p:nvSpPr>
          <p:cNvPr id="788" name="Google Shape;788;p75"/>
          <p:cNvSpPr txBox="1"/>
          <p:nvPr/>
        </p:nvSpPr>
        <p:spPr>
          <a:xfrm>
            <a:off x="6598564" y="3550141"/>
            <a:ext cx="871200" cy="421200"/>
          </a:xfrm>
          <a:prstGeom prst="rect">
            <a:avLst/>
          </a:prstGeom>
          <a:noFill/>
          <a:ln>
            <a:noFill/>
          </a:ln>
        </p:spPr>
        <p:txBody>
          <a:bodyPr anchorCtr="0" anchor="t"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-0.31, -0.11</a:t>
            </a:r>
            <a:endParaRPr b="0" i="0" sz="107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0.44, 0.54</a:t>
            </a:r>
            <a:endParaRPr b="0" i="0" sz="1070" u="none" cap="none" strike="noStrike">
              <a:solidFill>
                <a:srgbClr val="000000"/>
              </a:solidFill>
              <a:latin typeface="Arial"/>
              <a:ea typeface="Arial"/>
              <a:cs typeface="Arial"/>
              <a:sym typeface="Arial"/>
            </a:endParaRPr>
          </a:p>
        </p:txBody>
      </p:sp>
      <p:sp>
        <p:nvSpPr>
          <p:cNvPr id="789" name="Google Shape;789;p75"/>
          <p:cNvSpPr txBox="1"/>
          <p:nvPr/>
        </p:nvSpPr>
        <p:spPr>
          <a:xfrm>
            <a:off x="5943575" y="2441959"/>
            <a:ext cx="1506000" cy="286500"/>
          </a:xfrm>
          <a:prstGeom prst="rect">
            <a:avLst/>
          </a:prstGeom>
          <a:noFill/>
          <a:ln>
            <a:noFill/>
          </a:ln>
        </p:spPr>
        <p:txBody>
          <a:bodyPr anchorCtr="0" anchor="t" bIns="86925" lIns="86925" spcFirstLastPara="1" rIns="86925" wrap="square" tIns="86925">
            <a:noAutofit/>
          </a:bodyPr>
          <a:lstStyle/>
          <a:p>
            <a:pPr indent="0" lvl="0" marL="0" marR="0" rtl="0" algn="l">
              <a:lnSpc>
                <a:spcPct val="100000"/>
              </a:lnSpc>
              <a:spcBef>
                <a:spcPts val="0"/>
              </a:spcBef>
              <a:spcAft>
                <a:spcPts val="0"/>
              </a:spcAft>
              <a:buClr>
                <a:srgbClr val="000000"/>
              </a:buClr>
              <a:buSzPts val="1355"/>
              <a:buFont typeface="Arial"/>
              <a:buNone/>
            </a:pPr>
            <a:r>
              <a:rPr b="0" i="0" lang="en" sz="1355" u="none" cap="none" strike="noStrike">
                <a:solidFill>
                  <a:srgbClr val="000000"/>
                </a:solidFill>
                <a:latin typeface="Arial"/>
                <a:ea typeface="Arial"/>
                <a:cs typeface="Arial"/>
                <a:sym typeface="Arial"/>
              </a:rPr>
              <a:t>|____________|</a:t>
            </a:r>
            <a:endParaRPr b="0" i="0" sz="1355" u="none" cap="none" strike="noStrike">
              <a:solidFill>
                <a:srgbClr val="000000"/>
              </a:solidFill>
              <a:latin typeface="Arial"/>
              <a:ea typeface="Arial"/>
              <a:cs typeface="Arial"/>
              <a:sym typeface="Arial"/>
            </a:endParaRPr>
          </a:p>
        </p:txBody>
      </p:sp>
      <p:sp>
        <p:nvSpPr>
          <p:cNvPr id="790" name="Google Shape;790;p75"/>
          <p:cNvSpPr/>
          <p:nvPr/>
        </p:nvSpPr>
        <p:spPr>
          <a:xfrm>
            <a:off x="4883640" y="2974508"/>
            <a:ext cx="1673100" cy="509400"/>
          </a:xfrm>
          <a:prstGeom prst="ellipse">
            <a:avLst/>
          </a:prstGeom>
          <a:solidFill>
            <a:srgbClr val="E8E8E8"/>
          </a:solidFill>
          <a:ln cap="flat" cmpd="sng" w="6800">
            <a:solidFill>
              <a:srgbClr val="0E2841"/>
            </a:solidFill>
            <a:prstDash val="solid"/>
            <a:round/>
            <a:headEnd len="sm" w="sm" type="none"/>
            <a:tailEnd len="sm" w="sm" type="none"/>
          </a:ln>
        </p:spPr>
        <p:txBody>
          <a:bodyPr anchorCtr="0" anchor="ctr"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141"/>
              <a:buFont typeface="Arial"/>
              <a:buNone/>
            </a:pPr>
            <a:r>
              <a:t/>
            </a:r>
            <a:endParaRPr b="0" i="0" sz="1141"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41"/>
              <a:buFont typeface="Arial"/>
              <a:buNone/>
            </a:pPr>
            <a:r>
              <a:t/>
            </a:r>
            <a:endParaRPr b="0" i="0" sz="1141"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41"/>
              <a:buFont typeface="Arial"/>
              <a:buNone/>
            </a:pPr>
            <a:r>
              <a:rPr b="1" i="0" lang="en" sz="1141" u="none" cap="none" strike="noStrike">
                <a:solidFill>
                  <a:srgbClr val="073763"/>
                </a:solidFill>
                <a:latin typeface="Arial"/>
                <a:ea typeface="Arial"/>
                <a:cs typeface="Arial"/>
                <a:sym typeface="Arial"/>
              </a:rPr>
              <a:t>I1</a:t>
            </a:r>
            <a:endParaRPr b="1" i="0" sz="1141" u="none" cap="none" strike="noStrike">
              <a:solidFill>
                <a:srgbClr val="073763"/>
              </a:solidFill>
              <a:latin typeface="Arial"/>
              <a:ea typeface="Arial"/>
              <a:cs typeface="Arial"/>
              <a:sym typeface="Arial"/>
            </a:endParaRPr>
          </a:p>
        </p:txBody>
      </p:sp>
      <p:sp>
        <p:nvSpPr>
          <p:cNvPr id="791" name="Google Shape;791;p75"/>
          <p:cNvSpPr txBox="1"/>
          <p:nvPr/>
        </p:nvSpPr>
        <p:spPr>
          <a:xfrm>
            <a:off x="5019555" y="3036977"/>
            <a:ext cx="1506000" cy="259800"/>
          </a:xfrm>
          <a:prstGeom prst="rect">
            <a:avLst/>
          </a:prstGeom>
          <a:noFill/>
          <a:ln>
            <a:noFill/>
          </a:ln>
        </p:spPr>
        <p:txBody>
          <a:bodyPr anchorCtr="0" anchor="t" bIns="86925" lIns="86925" spcFirstLastPara="1" rIns="86925" wrap="square" tIns="86925">
            <a:noAutofit/>
          </a:bodyPr>
          <a:lstStyle/>
          <a:p>
            <a:pPr indent="0" lvl="0" marL="0" marR="0" rtl="0" algn="l">
              <a:lnSpc>
                <a:spcPct val="100000"/>
              </a:lnSpc>
              <a:spcBef>
                <a:spcPts val="0"/>
              </a:spcBef>
              <a:spcAft>
                <a:spcPts val="0"/>
              </a:spcAft>
              <a:buClr>
                <a:srgbClr val="000000"/>
              </a:buClr>
              <a:buSzPts val="1355"/>
              <a:buFont typeface="Arial"/>
              <a:buNone/>
            </a:pPr>
            <a:r>
              <a:rPr b="0" i="0" lang="en" sz="1355" u="none" cap="none" strike="noStrike">
                <a:solidFill>
                  <a:srgbClr val="000000"/>
                </a:solidFill>
                <a:latin typeface="Arial"/>
                <a:ea typeface="Arial"/>
                <a:cs typeface="Arial"/>
                <a:sym typeface="Arial"/>
              </a:rPr>
              <a:t>|____________|</a:t>
            </a:r>
            <a:endParaRPr b="0" i="0" sz="1355" u="none" cap="none" strike="noStrike">
              <a:solidFill>
                <a:srgbClr val="000000"/>
              </a:solidFill>
              <a:latin typeface="Arial"/>
              <a:ea typeface="Arial"/>
              <a:cs typeface="Arial"/>
              <a:sym typeface="Arial"/>
            </a:endParaRPr>
          </a:p>
        </p:txBody>
      </p:sp>
      <p:sp>
        <p:nvSpPr>
          <p:cNvPr id="792" name="Google Shape;792;p75"/>
          <p:cNvSpPr txBox="1"/>
          <p:nvPr/>
        </p:nvSpPr>
        <p:spPr>
          <a:xfrm>
            <a:off x="5288664" y="2924529"/>
            <a:ext cx="871200" cy="382500"/>
          </a:xfrm>
          <a:prstGeom prst="rect">
            <a:avLst/>
          </a:prstGeom>
          <a:noFill/>
          <a:ln>
            <a:noFill/>
          </a:ln>
        </p:spPr>
        <p:txBody>
          <a:bodyPr anchorCtr="0" anchor="t"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-0.25, 0.10</a:t>
            </a:r>
            <a:endParaRPr b="0" i="0" sz="107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0.45, 0.93</a:t>
            </a:r>
            <a:endParaRPr b="0" i="0" sz="1070" u="none" cap="none" strike="noStrike">
              <a:solidFill>
                <a:srgbClr val="000000"/>
              </a:solidFill>
              <a:latin typeface="Arial"/>
              <a:ea typeface="Arial"/>
              <a:cs typeface="Arial"/>
              <a:sym typeface="Arial"/>
            </a:endParaRPr>
          </a:p>
        </p:txBody>
      </p:sp>
      <p:sp>
        <p:nvSpPr>
          <p:cNvPr id="793" name="Google Shape;793;p75"/>
          <p:cNvSpPr/>
          <p:nvPr/>
        </p:nvSpPr>
        <p:spPr>
          <a:xfrm>
            <a:off x="4065810" y="3562903"/>
            <a:ext cx="1635900" cy="492300"/>
          </a:xfrm>
          <a:prstGeom prst="ellipse">
            <a:avLst/>
          </a:prstGeom>
          <a:solidFill>
            <a:srgbClr val="FFF2CC"/>
          </a:solidFill>
          <a:ln cap="flat" cmpd="sng" w="6800">
            <a:solidFill>
              <a:srgbClr val="0E2841"/>
            </a:solidFill>
            <a:prstDash val="solid"/>
            <a:round/>
            <a:headEnd len="sm" w="sm" type="none"/>
            <a:tailEnd len="sm" w="sm" type="none"/>
          </a:ln>
        </p:spPr>
        <p:txBody>
          <a:bodyPr anchorCtr="0" anchor="ctr"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141"/>
              <a:buFont typeface="Arial"/>
              <a:buNone/>
            </a:pPr>
            <a:r>
              <a:t/>
            </a:r>
            <a:endParaRPr b="0" i="0" sz="1141"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41"/>
              <a:buFont typeface="Arial"/>
              <a:buNone/>
            </a:pPr>
            <a:r>
              <a:t/>
            </a:r>
            <a:endParaRPr b="0" i="0" sz="1141"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41"/>
              <a:buFont typeface="Arial"/>
              <a:buNone/>
            </a:pPr>
            <a:r>
              <a:rPr b="1" i="0" lang="en" sz="1141" u="none" cap="none" strike="noStrike">
                <a:solidFill>
                  <a:srgbClr val="073763"/>
                </a:solidFill>
                <a:latin typeface="Arial"/>
                <a:ea typeface="Arial"/>
                <a:cs typeface="Arial"/>
                <a:sym typeface="Arial"/>
              </a:rPr>
              <a:t>L1</a:t>
            </a:r>
            <a:endParaRPr b="1" i="0" sz="1141" u="none" cap="none" strike="noStrike">
              <a:solidFill>
                <a:srgbClr val="073763"/>
              </a:solidFill>
              <a:latin typeface="Arial"/>
              <a:ea typeface="Arial"/>
              <a:cs typeface="Arial"/>
              <a:sym typeface="Arial"/>
            </a:endParaRPr>
          </a:p>
        </p:txBody>
      </p:sp>
      <p:sp>
        <p:nvSpPr>
          <p:cNvPr id="794" name="Google Shape;794;p75"/>
          <p:cNvSpPr txBox="1"/>
          <p:nvPr/>
        </p:nvSpPr>
        <p:spPr>
          <a:xfrm>
            <a:off x="4221786" y="3627050"/>
            <a:ext cx="1506000" cy="286500"/>
          </a:xfrm>
          <a:prstGeom prst="rect">
            <a:avLst/>
          </a:prstGeom>
          <a:noFill/>
          <a:ln>
            <a:noFill/>
          </a:ln>
        </p:spPr>
        <p:txBody>
          <a:bodyPr anchorCtr="0" anchor="t" bIns="86925" lIns="86925" spcFirstLastPara="1" rIns="86925" wrap="square" tIns="86925">
            <a:noAutofit/>
          </a:bodyPr>
          <a:lstStyle/>
          <a:p>
            <a:pPr indent="0" lvl="0" marL="0" marR="0" rtl="0" algn="l">
              <a:lnSpc>
                <a:spcPct val="100000"/>
              </a:lnSpc>
              <a:spcBef>
                <a:spcPts val="0"/>
              </a:spcBef>
              <a:spcAft>
                <a:spcPts val="0"/>
              </a:spcAft>
              <a:buClr>
                <a:srgbClr val="000000"/>
              </a:buClr>
              <a:buSzPts val="1355"/>
              <a:buFont typeface="Arial"/>
              <a:buNone/>
            </a:pPr>
            <a:r>
              <a:rPr b="0" i="0" lang="en" sz="1355" u="none" cap="none" strike="noStrike">
                <a:solidFill>
                  <a:srgbClr val="000000"/>
                </a:solidFill>
                <a:latin typeface="Arial"/>
                <a:ea typeface="Arial"/>
                <a:cs typeface="Arial"/>
                <a:sym typeface="Arial"/>
              </a:rPr>
              <a:t>|____________|</a:t>
            </a:r>
            <a:endParaRPr b="0" i="0" sz="1355" u="none" cap="none" strike="noStrike">
              <a:solidFill>
                <a:srgbClr val="000000"/>
              </a:solidFill>
              <a:latin typeface="Arial"/>
              <a:ea typeface="Arial"/>
              <a:cs typeface="Arial"/>
              <a:sym typeface="Arial"/>
            </a:endParaRPr>
          </a:p>
        </p:txBody>
      </p:sp>
      <p:sp>
        <p:nvSpPr>
          <p:cNvPr id="795" name="Google Shape;795;p75"/>
          <p:cNvSpPr txBox="1"/>
          <p:nvPr/>
        </p:nvSpPr>
        <p:spPr>
          <a:xfrm>
            <a:off x="4474367" y="3516000"/>
            <a:ext cx="871200" cy="421200"/>
          </a:xfrm>
          <a:prstGeom prst="rect">
            <a:avLst/>
          </a:prstGeom>
          <a:noFill/>
          <a:ln>
            <a:noFill/>
          </a:ln>
        </p:spPr>
        <p:txBody>
          <a:bodyPr anchorCtr="0" anchor="t"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-0.25, -0.15</a:t>
            </a:r>
            <a:endParaRPr b="0" i="0" sz="107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0.45, 0.71</a:t>
            </a:r>
            <a:endParaRPr b="0" i="0" sz="1070" u="none" cap="none" strike="noStrike">
              <a:solidFill>
                <a:srgbClr val="000000"/>
              </a:solidFill>
              <a:latin typeface="Arial"/>
              <a:ea typeface="Arial"/>
              <a:cs typeface="Arial"/>
              <a:sym typeface="Arial"/>
            </a:endParaRPr>
          </a:p>
        </p:txBody>
      </p:sp>
      <p:sp>
        <p:nvSpPr>
          <p:cNvPr id="796" name="Google Shape;796;p75"/>
          <p:cNvSpPr/>
          <p:nvPr/>
        </p:nvSpPr>
        <p:spPr>
          <a:xfrm>
            <a:off x="4956746" y="4182893"/>
            <a:ext cx="1750200" cy="582600"/>
          </a:xfrm>
          <a:prstGeom prst="ellipse">
            <a:avLst/>
          </a:prstGeom>
          <a:solidFill>
            <a:srgbClr val="FFF2CC"/>
          </a:solidFill>
          <a:ln cap="flat" cmpd="sng" w="6800">
            <a:solidFill>
              <a:srgbClr val="0E2841"/>
            </a:solidFill>
            <a:prstDash val="solid"/>
            <a:round/>
            <a:headEnd len="sm" w="sm" type="none"/>
            <a:tailEnd len="sm" w="sm" type="none"/>
          </a:ln>
        </p:spPr>
        <p:txBody>
          <a:bodyPr anchorCtr="0" anchor="ctr"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141"/>
              <a:buFont typeface="Arial"/>
              <a:buNone/>
            </a:pPr>
            <a:r>
              <a:t/>
            </a:r>
            <a:endParaRPr b="0" i="0" sz="1141"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41"/>
              <a:buFont typeface="Arial"/>
              <a:buNone/>
            </a:pPr>
            <a:r>
              <a:t/>
            </a:r>
            <a:endParaRPr b="0" i="0" sz="1141"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41"/>
              <a:buFont typeface="Arial"/>
              <a:buNone/>
            </a:pPr>
            <a:r>
              <a:rPr b="1" i="0" lang="en" sz="1141" u="none" cap="none" strike="noStrike">
                <a:solidFill>
                  <a:srgbClr val="073763"/>
                </a:solidFill>
                <a:latin typeface="Arial"/>
                <a:ea typeface="Arial"/>
                <a:cs typeface="Arial"/>
                <a:sym typeface="Arial"/>
              </a:rPr>
              <a:t>L2</a:t>
            </a:r>
            <a:endParaRPr b="1" i="0" sz="1141" u="none" cap="none" strike="noStrike">
              <a:solidFill>
                <a:srgbClr val="073763"/>
              </a:solidFill>
              <a:latin typeface="Arial"/>
              <a:ea typeface="Arial"/>
              <a:cs typeface="Arial"/>
              <a:sym typeface="Arial"/>
            </a:endParaRPr>
          </a:p>
        </p:txBody>
      </p:sp>
      <p:sp>
        <p:nvSpPr>
          <p:cNvPr id="797" name="Google Shape;797;p75"/>
          <p:cNvSpPr txBox="1"/>
          <p:nvPr/>
        </p:nvSpPr>
        <p:spPr>
          <a:xfrm>
            <a:off x="4956746" y="4298928"/>
            <a:ext cx="1750200" cy="325800"/>
          </a:xfrm>
          <a:prstGeom prst="rect">
            <a:avLst/>
          </a:prstGeom>
          <a:noFill/>
          <a:ln>
            <a:noFill/>
          </a:ln>
        </p:spPr>
        <p:txBody>
          <a:bodyPr anchorCtr="0" anchor="t" bIns="86925" lIns="86925" spcFirstLastPara="1" rIns="86925" wrap="square" tIns="86925">
            <a:noAutofit/>
          </a:bodyPr>
          <a:lstStyle/>
          <a:p>
            <a:pPr indent="0" lvl="0" marL="0" marR="0" rtl="0" algn="l">
              <a:lnSpc>
                <a:spcPct val="100000"/>
              </a:lnSpc>
              <a:spcBef>
                <a:spcPts val="0"/>
              </a:spcBef>
              <a:spcAft>
                <a:spcPts val="0"/>
              </a:spcAft>
              <a:buClr>
                <a:srgbClr val="000000"/>
              </a:buClr>
              <a:buSzPts val="1355"/>
              <a:buFont typeface="Arial"/>
              <a:buNone/>
            </a:pPr>
            <a:r>
              <a:rPr b="0" i="0" lang="en" sz="1355" u="none" cap="none" strike="noStrike">
                <a:solidFill>
                  <a:srgbClr val="000000"/>
                </a:solidFill>
                <a:latin typeface="Arial"/>
                <a:ea typeface="Arial"/>
                <a:cs typeface="Arial"/>
                <a:sym typeface="Arial"/>
              </a:rPr>
              <a:t>|________|_______|</a:t>
            </a:r>
            <a:endParaRPr b="0" i="0" sz="1355" u="none" cap="none" strike="noStrike">
              <a:solidFill>
                <a:srgbClr val="000000"/>
              </a:solidFill>
              <a:latin typeface="Arial"/>
              <a:ea typeface="Arial"/>
              <a:cs typeface="Arial"/>
              <a:sym typeface="Arial"/>
            </a:endParaRPr>
          </a:p>
        </p:txBody>
      </p:sp>
      <p:sp>
        <p:nvSpPr>
          <p:cNvPr id="798" name="Google Shape;798;p75"/>
          <p:cNvSpPr txBox="1"/>
          <p:nvPr/>
        </p:nvSpPr>
        <p:spPr>
          <a:xfrm>
            <a:off x="5016229" y="4187949"/>
            <a:ext cx="871200" cy="421200"/>
          </a:xfrm>
          <a:prstGeom prst="rect">
            <a:avLst/>
          </a:prstGeom>
          <a:noFill/>
          <a:ln>
            <a:noFill/>
          </a:ln>
        </p:spPr>
        <p:txBody>
          <a:bodyPr anchorCtr="0" anchor="t"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0.26, 0.31</a:t>
            </a:r>
            <a:endParaRPr b="0" i="0" sz="107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1.23, 1.26</a:t>
            </a:r>
            <a:endParaRPr b="0" i="0" sz="1070" u="none" cap="none" strike="noStrike">
              <a:solidFill>
                <a:srgbClr val="000000"/>
              </a:solidFill>
              <a:latin typeface="Arial"/>
              <a:ea typeface="Arial"/>
              <a:cs typeface="Arial"/>
              <a:sym typeface="Arial"/>
            </a:endParaRPr>
          </a:p>
        </p:txBody>
      </p:sp>
      <p:sp>
        <p:nvSpPr>
          <p:cNvPr id="799" name="Google Shape;799;p75"/>
          <p:cNvSpPr txBox="1"/>
          <p:nvPr/>
        </p:nvSpPr>
        <p:spPr>
          <a:xfrm>
            <a:off x="5790168" y="4195724"/>
            <a:ext cx="871200" cy="421200"/>
          </a:xfrm>
          <a:prstGeom prst="rect">
            <a:avLst/>
          </a:prstGeom>
          <a:noFill/>
          <a:ln>
            <a:noFill/>
          </a:ln>
        </p:spPr>
        <p:txBody>
          <a:bodyPr anchorCtr="0" anchor="t"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-0.31, -0.27</a:t>
            </a:r>
            <a:endParaRPr b="0" i="0" sz="107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0.49, 0.54</a:t>
            </a:r>
            <a:endParaRPr b="0" i="0" sz="1070" u="none" cap="none" strike="noStrike">
              <a:solidFill>
                <a:srgbClr val="000000"/>
              </a:solidFill>
              <a:latin typeface="Arial"/>
              <a:ea typeface="Arial"/>
              <a:cs typeface="Arial"/>
              <a:sym typeface="Arial"/>
            </a:endParaRPr>
          </a:p>
        </p:txBody>
      </p:sp>
      <p:sp>
        <p:nvSpPr>
          <p:cNvPr id="800" name="Google Shape;800;p75"/>
          <p:cNvSpPr txBox="1"/>
          <p:nvPr/>
        </p:nvSpPr>
        <p:spPr>
          <a:xfrm>
            <a:off x="6753228" y="4298928"/>
            <a:ext cx="1750200" cy="325800"/>
          </a:xfrm>
          <a:prstGeom prst="rect">
            <a:avLst/>
          </a:prstGeom>
          <a:noFill/>
          <a:ln>
            <a:noFill/>
          </a:ln>
        </p:spPr>
        <p:txBody>
          <a:bodyPr anchorCtr="0" anchor="t" bIns="86925" lIns="86925" spcFirstLastPara="1" rIns="86925" wrap="square" tIns="86925">
            <a:noAutofit/>
          </a:bodyPr>
          <a:lstStyle/>
          <a:p>
            <a:pPr indent="0" lvl="0" marL="0" marR="0" rtl="0" algn="l">
              <a:lnSpc>
                <a:spcPct val="100000"/>
              </a:lnSpc>
              <a:spcBef>
                <a:spcPts val="0"/>
              </a:spcBef>
              <a:spcAft>
                <a:spcPts val="0"/>
              </a:spcAft>
              <a:buClr>
                <a:srgbClr val="000000"/>
              </a:buClr>
              <a:buSzPts val="1355"/>
              <a:buFont typeface="Arial"/>
              <a:buNone/>
            </a:pPr>
            <a:r>
              <a:rPr b="0" i="0" lang="en" sz="1355" u="none" cap="none" strike="noStrike">
                <a:solidFill>
                  <a:srgbClr val="000000"/>
                </a:solidFill>
                <a:latin typeface="Arial"/>
                <a:ea typeface="Arial"/>
                <a:cs typeface="Arial"/>
                <a:sym typeface="Arial"/>
              </a:rPr>
              <a:t>|________|_______|</a:t>
            </a:r>
            <a:endParaRPr b="0" i="0" sz="1355" u="none" cap="none" strike="noStrike">
              <a:solidFill>
                <a:srgbClr val="000000"/>
              </a:solidFill>
              <a:latin typeface="Arial"/>
              <a:ea typeface="Arial"/>
              <a:cs typeface="Arial"/>
              <a:sym typeface="Arial"/>
            </a:endParaRPr>
          </a:p>
        </p:txBody>
      </p:sp>
      <p:sp>
        <p:nvSpPr>
          <p:cNvPr id="801" name="Google Shape;801;p75"/>
          <p:cNvSpPr txBox="1"/>
          <p:nvPr/>
        </p:nvSpPr>
        <p:spPr>
          <a:xfrm>
            <a:off x="6843340" y="4187042"/>
            <a:ext cx="871200" cy="421200"/>
          </a:xfrm>
          <a:prstGeom prst="rect">
            <a:avLst/>
          </a:prstGeom>
          <a:noFill/>
          <a:ln>
            <a:noFill/>
          </a:ln>
        </p:spPr>
        <p:txBody>
          <a:bodyPr anchorCtr="0" anchor="t"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0.11, 0.28</a:t>
            </a:r>
            <a:endParaRPr b="0" i="0" sz="107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1.28, 1.32</a:t>
            </a:r>
            <a:endParaRPr b="0" i="0" sz="1070" u="none" cap="none" strike="noStrike">
              <a:solidFill>
                <a:srgbClr val="000000"/>
              </a:solidFill>
              <a:latin typeface="Arial"/>
              <a:ea typeface="Arial"/>
              <a:cs typeface="Arial"/>
              <a:sym typeface="Arial"/>
            </a:endParaRPr>
          </a:p>
        </p:txBody>
      </p:sp>
      <p:sp>
        <p:nvSpPr>
          <p:cNvPr id="802" name="Google Shape;802;p75"/>
          <p:cNvSpPr txBox="1"/>
          <p:nvPr/>
        </p:nvSpPr>
        <p:spPr>
          <a:xfrm>
            <a:off x="7568506" y="4214433"/>
            <a:ext cx="871200" cy="421200"/>
          </a:xfrm>
          <a:prstGeom prst="rect">
            <a:avLst/>
          </a:prstGeom>
          <a:noFill/>
          <a:ln>
            <a:noFill/>
          </a:ln>
        </p:spPr>
        <p:txBody>
          <a:bodyPr anchorCtr="0" anchor="ctr" bIns="86925" lIns="86925" spcFirstLastPara="1" rIns="86925" wrap="square" tIns="86925">
            <a:noAutofit/>
          </a:bodyPr>
          <a:lstStyle/>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-0.28, -0.11</a:t>
            </a:r>
            <a:endParaRPr b="0" i="0" sz="107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70"/>
              <a:buFont typeface="Arial"/>
              <a:buNone/>
            </a:pPr>
            <a:r>
              <a:rPr b="0" i="0" lang="en" sz="1070" u="none" cap="none" strike="noStrike">
                <a:solidFill>
                  <a:srgbClr val="000000"/>
                </a:solidFill>
                <a:latin typeface="Arial"/>
                <a:ea typeface="Arial"/>
                <a:cs typeface="Arial"/>
                <a:sym typeface="Arial"/>
              </a:rPr>
              <a:t>0.44, 0.53</a:t>
            </a:r>
            <a:endParaRPr b="0" i="0" sz="1070" u="none" cap="none" strike="noStrike">
              <a:solidFill>
                <a:srgbClr val="000000"/>
              </a:solidFill>
              <a:latin typeface="Arial"/>
              <a:ea typeface="Arial"/>
              <a:cs typeface="Arial"/>
              <a:sym typeface="Arial"/>
            </a:endParaRPr>
          </a:p>
        </p:txBody>
      </p:sp>
      <p:cxnSp>
        <p:nvCxnSpPr>
          <p:cNvPr id="803" name="Google Shape;803;p75"/>
          <p:cNvCxnSpPr/>
          <p:nvPr/>
        </p:nvCxnSpPr>
        <p:spPr>
          <a:xfrm flipH="1" rot="10800000">
            <a:off x="5942561" y="2814429"/>
            <a:ext cx="102600" cy="171300"/>
          </a:xfrm>
          <a:prstGeom prst="straightConnector1">
            <a:avLst/>
          </a:prstGeom>
          <a:noFill/>
          <a:ln cap="flat" cmpd="sng" w="6800">
            <a:solidFill>
              <a:srgbClr val="0E2841"/>
            </a:solidFill>
            <a:prstDash val="solid"/>
            <a:round/>
            <a:headEnd len="sm" w="sm" type="none"/>
            <a:tailEnd len="sm" w="sm" type="none"/>
          </a:ln>
        </p:spPr>
      </p:cxnSp>
      <p:cxnSp>
        <p:nvCxnSpPr>
          <p:cNvPr id="804" name="Google Shape;804;p75"/>
          <p:cNvCxnSpPr/>
          <p:nvPr/>
        </p:nvCxnSpPr>
        <p:spPr>
          <a:xfrm>
            <a:off x="7079557" y="2821341"/>
            <a:ext cx="116400" cy="184800"/>
          </a:xfrm>
          <a:prstGeom prst="straightConnector1">
            <a:avLst/>
          </a:prstGeom>
          <a:noFill/>
          <a:ln cap="flat" cmpd="sng" w="6800">
            <a:solidFill>
              <a:srgbClr val="0E2841"/>
            </a:solidFill>
            <a:prstDash val="solid"/>
            <a:round/>
            <a:headEnd len="sm" w="sm" type="none"/>
            <a:tailEnd len="sm" w="sm" type="none"/>
          </a:ln>
        </p:spPr>
      </p:cxnSp>
      <p:cxnSp>
        <p:nvCxnSpPr>
          <p:cNvPr id="805" name="Google Shape;805;p75"/>
          <p:cNvCxnSpPr/>
          <p:nvPr/>
        </p:nvCxnSpPr>
        <p:spPr>
          <a:xfrm flipH="1">
            <a:off x="5237271" y="3465182"/>
            <a:ext cx="54600" cy="109500"/>
          </a:xfrm>
          <a:prstGeom prst="straightConnector1">
            <a:avLst/>
          </a:prstGeom>
          <a:noFill/>
          <a:ln cap="flat" cmpd="sng" w="6800">
            <a:solidFill>
              <a:srgbClr val="0E2841"/>
            </a:solidFill>
            <a:prstDash val="solid"/>
            <a:round/>
            <a:headEnd len="sm" w="sm" type="none"/>
            <a:tailEnd len="sm" w="sm" type="none"/>
          </a:ln>
        </p:spPr>
      </p:cxnSp>
      <p:cxnSp>
        <p:nvCxnSpPr>
          <p:cNvPr id="806" name="Google Shape;806;p75"/>
          <p:cNvCxnSpPr/>
          <p:nvPr/>
        </p:nvCxnSpPr>
        <p:spPr>
          <a:xfrm>
            <a:off x="6045316" y="3458336"/>
            <a:ext cx="75300" cy="123300"/>
          </a:xfrm>
          <a:prstGeom prst="straightConnector1">
            <a:avLst/>
          </a:prstGeom>
          <a:noFill/>
          <a:ln cap="flat" cmpd="sng" w="6800">
            <a:solidFill>
              <a:srgbClr val="0E2841"/>
            </a:solidFill>
            <a:prstDash val="solid"/>
            <a:round/>
            <a:headEnd len="sm" w="sm" type="none"/>
            <a:tailEnd len="sm" w="sm" type="none"/>
          </a:ln>
        </p:spPr>
      </p:cxnSp>
      <p:cxnSp>
        <p:nvCxnSpPr>
          <p:cNvPr id="807" name="Google Shape;807;p75"/>
          <p:cNvCxnSpPr/>
          <p:nvPr/>
        </p:nvCxnSpPr>
        <p:spPr>
          <a:xfrm flipH="1">
            <a:off x="6024807" y="4040541"/>
            <a:ext cx="34200" cy="129900"/>
          </a:xfrm>
          <a:prstGeom prst="straightConnector1">
            <a:avLst/>
          </a:prstGeom>
          <a:noFill/>
          <a:ln cap="flat" cmpd="sng" w="6800">
            <a:solidFill>
              <a:srgbClr val="0E2841"/>
            </a:solidFill>
            <a:prstDash val="solid"/>
            <a:round/>
            <a:headEnd len="sm" w="sm" type="none"/>
            <a:tailEnd len="sm" w="sm" type="none"/>
          </a:ln>
        </p:spPr>
      </p:cxnSp>
      <p:cxnSp>
        <p:nvCxnSpPr>
          <p:cNvPr id="808" name="Google Shape;808;p75"/>
          <p:cNvCxnSpPr/>
          <p:nvPr/>
        </p:nvCxnSpPr>
        <p:spPr>
          <a:xfrm>
            <a:off x="7287558" y="4033090"/>
            <a:ext cx="93300" cy="164700"/>
          </a:xfrm>
          <a:prstGeom prst="straightConnector1">
            <a:avLst/>
          </a:prstGeom>
          <a:noFill/>
          <a:ln cap="flat" cmpd="sng" w="6800">
            <a:solidFill>
              <a:srgbClr val="0E2841"/>
            </a:solidFill>
            <a:prstDash val="solid"/>
            <a:round/>
            <a:headEnd len="sm" w="sm" type="none"/>
            <a:tailEnd len="sm" w="sm" type="none"/>
          </a:ln>
        </p:spPr>
      </p:cxnSp>
      <p:sp>
        <p:nvSpPr>
          <p:cNvPr id="809" name="Google Shape;809;p75"/>
          <p:cNvSpPr txBox="1"/>
          <p:nvPr/>
        </p:nvSpPr>
        <p:spPr>
          <a:xfrm>
            <a:off x="774699" y="2570454"/>
            <a:ext cx="3253200" cy="666000"/>
          </a:xfrm>
          <a:prstGeom prst="rect">
            <a:avLst/>
          </a:prstGeom>
          <a:noFill/>
          <a:ln>
            <a:noFill/>
          </a:ln>
        </p:spPr>
        <p:txBody>
          <a:bodyPr anchorCtr="0" anchor="t" bIns="86925" lIns="86925" spcFirstLastPara="1" rIns="86925" wrap="square" tIns="86925">
            <a:noAutofit/>
          </a:bodyPr>
          <a:lstStyle/>
          <a:p>
            <a:pPr indent="0" lvl="0" marL="0" marR="0" rtl="0" algn="l">
              <a:lnSpc>
                <a:spcPct val="100000"/>
              </a:lnSpc>
              <a:spcBef>
                <a:spcPts val="0"/>
              </a:spcBef>
              <a:spcAft>
                <a:spcPts val="0"/>
              </a:spcAft>
              <a:buClr>
                <a:srgbClr val="000000"/>
              </a:buClr>
              <a:buSzPts val="1426"/>
              <a:buFont typeface="Arial"/>
              <a:buNone/>
            </a:pPr>
            <a:r>
              <a:rPr b="1" i="0" lang="en" sz="1426" u="none" cap="none" strike="noStrike">
                <a:solidFill>
                  <a:srgbClr val="000000"/>
                </a:solidFill>
                <a:latin typeface="Arial"/>
                <a:ea typeface="Arial"/>
                <a:cs typeface="Arial"/>
                <a:sym typeface="Arial"/>
              </a:rPr>
              <a:t>V </a:t>
            </a:r>
            <a:r>
              <a:rPr b="0" i="0" lang="en" sz="1426" u="none" cap="none" strike="noStrike">
                <a:solidFill>
                  <a:srgbClr val="000000"/>
                </a:solidFill>
                <a:latin typeface="Arial"/>
                <a:ea typeface="Arial"/>
                <a:cs typeface="Arial"/>
                <a:sym typeface="Arial"/>
              </a:rPr>
              <a:t>= {-1.5,-0.5,0.5,1.5,2.5,1.5,2,2.6}</a:t>
            </a:r>
            <a:endParaRPr b="0" i="0" sz="1426" u="none" cap="none" strike="noStrike">
              <a:solidFill>
                <a:srgbClr val="000000"/>
              </a:solidFill>
              <a:latin typeface="Arial"/>
              <a:ea typeface="Arial"/>
              <a:cs typeface="Arial"/>
              <a:sym typeface="Arial"/>
            </a:endParaRPr>
          </a:p>
        </p:txBody>
      </p:sp>
      <p:sp>
        <p:nvSpPr>
          <p:cNvPr id="810" name="Google Shape;810;p75"/>
          <p:cNvSpPr txBox="1"/>
          <p:nvPr/>
        </p:nvSpPr>
        <p:spPr>
          <a:xfrm>
            <a:off x="790682" y="4248108"/>
            <a:ext cx="3431100" cy="421200"/>
          </a:xfrm>
          <a:prstGeom prst="rect">
            <a:avLst/>
          </a:prstGeom>
          <a:noFill/>
          <a:ln>
            <a:noFill/>
          </a:ln>
        </p:spPr>
        <p:txBody>
          <a:bodyPr anchorCtr="0" anchor="t" bIns="86925" lIns="86925" spcFirstLastPara="1" rIns="86925" wrap="square" tIns="86925">
            <a:noAutofit/>
          </a:bodyPr>
          <a:lstStyle/>
          <a:p>
            <a:pPr indent="0" lvl="0" marL="0" marR="0" rtl="0" algn="l">
              <a:lnSpc>
                <a:spcPct val="100000"/>
              </a:lnSpc>
              <a:spcBef>
                <a:spcPts val="0"/>
              </a:spcBef>
              <a:spcAft>
                <a:spcPts val="0"/>
              </a:spcAft>
              <a:buClr>
                <a:srgbClr val="000000"/>
              </a:buClr>
              <a:buSzPts val="1426"/>
              <a:buFont typeface="Arial"/>
              <a:buNone/>
            </a:pPr>
            <a:r>
              <a:rPr b="1" i="0" lang="en" sz="1426" u="none" cap="none" strike="noStrike">
                <a:solidFill>
                  <a:srgbClr val="1155CC"/>
                </a:solidFill>
                <a:latin typeface="Arial"/>
                <a:ea typeface="Arial"/>
                <a:cs typeface="Arial"/>
                <a:sym typeface="Arial"/>
              </a:rPr>
              <a:t>EAPCA</a:t>
            </a:r>
            <a:r>
              <a:rPr b="0" i="0" lang="en" sz="1426" u="none" cap="none" strike="noStrike">
                <a:solidFill>
                  <a:srgbClr val="000000"/>
                </a:solidFill>
                <a:latin typeface="Arial"/>
                <a:ea typeface="Arial"/>
                <a:cs typeface="Arial"/>
                <a:sym typeface="Arial"/>
              </a:rPr>
              <a:t>(</a:t>
            </a:r>
            <a:r>
              <a:rPr b="1" i="0" lang="en" sz="1426" u="none" cap="none" strike="noStrike">
                <a:solidFill>
                  <a:srgbClr val="000000"/>
                </a:solidFill>
                <a:latin typeface="Arial"/>
                <a:ea typeface="Arial"/>
                <a:cs typeface="Arial"/>
                <a:sym typeface="Arial"/>
              </a:rPr>
              <a:t>V</a:t>
            </a:r>
            <a:r>
              <a:rPr b="0" i="0" lang="en" sz="1426" u="none" cap="none" strike="noStrike">
                <a:solidFill>
                  <a:srgbClr val="000000"/>
                </a:solidFill>
                <a:latin typeface="Arial"/>
                <a:ea typeface="Arial"/>
                <a:cs typeface="Arial"/>
                <a:sym typeface="Arial"/>
              </a:rPr>
              <a:t>) = {[-1,0.5],[1,0.5],[2.15,0.44]}</a:t>
            </a:r>
            <a:endParaRPr b="0" i="0" sz="1426" u="none" cap="none" strike="noStrike">
              <a:solidFill>
                <a:srgbClr val="000000"/>
              </a:solidFill>
              <a:latin typeface="Arial"/>
              <a:ea typeface="Arial"/>
              <a:cs typeface="Arial"/>
              <a:sym typeface="Arial"/>
            </a:endParaRPr>
          </a:p>
        </p:txBody>
      </p:sp>
      <p:sp>
        <p:nvSpPr>
          <p:cNvPr id="811" name="Google Shape;811;p7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12" name="Google Shape;812;p75"/>
          <p:cNvSpPr txBox="1"/>
          <p:nvPr/>
        </p:nvSpPr>
        <p:spPr>
          <a:xfrm>
            <a:off x="368800" y="214250"/>
            <a:ext cx="59388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Azizi et al. “ELPIS: Graph-Based Similarity Search for Scalable Data Science”. VLDB 2023</a:t>
            </a:r>
            <a:endParaRPr sz="900">
              <a:solidFill>
                <a:schemeClr val="dk2"/>
              </a:solidFill>
              <a:latin typeface="Ubuntu"/>
              <a:ea typeface="Ubuntu"/>
              <a:cs typeface="Ubuntu"/>
              <a:sym typeface="Ubuntu"/>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76"/>
          <p:cNvSpPr txBox="1"/>
          <p:nvPr>
            <p:ph type="title"/>
          </p:nvPr>
        </p:nvSpPr>
        <p:spPr>
          <a:xfrm>
            <a:off x="311700" y="35492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Parallel Vector Search - ELPIS [2/</a:t>
            </a:r>
            <a:r>
              <a:rPr lang="en"/>
              <a:t>3</a:t>
            </a:r>
            <a:r>
              <a:rPr lang="en">
                <a:latin typeface="Ubuntu"/>
                <a:ea typeface="Ubuntu"/>
                <a:cs typeface="Ubuntu"/>
                <a:sym typeface="Ubuntu"/>
              </a:rPr>
              <a:t>]</a:t>
            </a:r>
            <a:endParaRPr>
              <a:latin typeface="Ubuntu"/>
              <a:ea typeface="Ubuntu"/>
              <a:cs typeface="Ubuntu"/>
              <a:sym typeface="Ubuntu"/>
            </a:endParaRPr>
          </a:p>
          <a:p>
            <a:pPr indent="0" lvl="0" marL="0" rtl="0" algn="l">
              <a:spcBef>
                <a:spcPts val="0"/>
              </a:spcBef>
              <a:spcAft>
                <a:spcPts val="0"/>
              </a:spcAft>
              <a:buNone/>
            </a:pPr>
            <a:r>
              <a:t/>
            </a:r>
            <a:endParaRPr/>
          </a:p>
        </p:txBody>
      </p:sp>
      <p:sp>
        <p:nvSpPr>
          <p:cNvPr id="818" name="Google Shape;818;p76"/>
          <p:cNvSpPr txBox="1"/>
          <p:nvPr>
            <p:ph idx="12" type="sldNum"/>
          </p:nvPr>
        </p:nvSpPr>
        <p:spPr>
          <a:xfrm>
            <a:off x="8472458" y="4663217"/>
            <a:ext cx="548700" cy="393600"/>
          </a:xfrm>
          <a:prstGeom prst="rect">
            <a:avLst/>
          </a:prstGeom>
        </p:spPr>
        <p:txBody>
          <a:bodyPr anchorCtr="0" anchor="ctr" bIns="77850" lIns="77850" spcFirstLastPara="1" rIns="77850" wrap="square" tIns="77850">
            <a:normAutofit/>
          </a:bodyPr>
          <a:lstStyle/>
          <a:p>
            <a:pPr indent="0" lvl="0" marL="0" rtl="0" algn="r">
              <a:spcBef>
                <a:spcPts val="0"/>
              </a:spcBef>
              <a:spcAft>
                <a:spcPts val="0"/>
              </a:spcAft>
              <a:buNone/>
            </a:pPr>
            <a:fld id="{00000000-1234-1234-1234-123412341234}" type="slidenum">
              <a:rPr lang="en"/>
              <a:t>‹#›</a:t>
            </a:fld>
            <a:endParaRPr/>
          </a:p>
        </p:txBody>
      </p:sp>
      <p:cxnSp>
        <p:nvCxnSpPr>
          <p:cNvPr id="819" name="Google Shape;819;p76"/>
          <p:cNvCxnSpPr/>
          <p:nvPr/>
        </p:nvCxnSpPr>
        <p:spPr>
          <a:xfrm flipH="1">
            <a:off x="5035056" y="3073625"/>
            <a:ext cx="291600" cy="446700"/>
          </a:xfrm>
          <a:prstGeom prst="straightConnector1">
            <a:avLst/>
          </a:prstGeom>
          <a:noFill/>
          <a:ln cap="flat" cmpd="sng" w="5325">
            <a:solidFill>
              <a:srgbClr val="0E2841"/>
            </a:solidFill>
            <a:prstDash val="solid"/>
            <a:round/>
            <a:headEnd len="sm" w="sm" type="none"/>
            <a:tailEnd len="sm" w="sm" type="none"/>
          </a:ln>
        </p:spPr>
      </p:cxnSp>
      <p:cxnSp>
        <p:nvCxnSpPr>
          <p:cNvPr id="820" name="Google Shape;820;p76"/>
          <p:cNvCxnSpPr/>
          <p:nvPr/>
        </p:nvCxnSpPr>
        <p:spPr>
          <a:xfrm flipH="1">
            <a:off x="5952099" y="3616972"/>
            <a:ext cx="116700" cy="198900"/>
          </a:xfrm>
          <a:prstGeom prst="straightConnector1">
            <a:avLst/>
          </a:prstGeom>
          <a:noFill/>
          <a:ln cap="flat" cmpd="sng" w="5325">
            <a:solidFill>
              <a:srgbClr val="0E2841"/>
            </a:solidFill>
            <a:prstDash val="solid"/>
            <a:round/>
            <a:headEnd len="sm" w="sm" type="none"/>
            <a:tailEnd len="sm" w="sm" type="none"/>
          </a:ln>
        </p:spPr>
      </p:cxnSp>
      <p:cxnSp>
        <p:nvCxnSpPr>
          <p:cNvPr id="821" name="Google Shape;821;p76"/>
          <p:cNvCxnSpPr/>
          <p:nvPr/>
        </p:nvCxnSpPr>
        <p:spPr>
          <a:xfrm>
            <a:off x="7473511" y="3616983"/>
            <a:ext cx="33600" cy="174900"/>
          </a:xfrm>
          <a:prstGeom prst="straightConnector1">
            <a:avLst/>
          </a:prstGeom>
          <a:noFill/>
          <a:ln cap="flat" cmpd="sng" w="5325">
            <a:solidFill>
              <a:srgbClr val="0E2841"/>
            </a:solidFill>
            <a:prstDash val="solid"/>
            <a:round/>
            <a:headEnd len="sm" w="sm" type="none"/>
            <a:tailEnd len="sm" w="sm" type="none"/>
          </a:ln>
        </p:spPr>
      </p:cxnSp>
      <p:cxnSp>
        <p:nvCxnSpPr>
          <p:cNvPr id="822" name="Google Shape;822;p76"/>
          <p:cNvCxnSpPr/>
          <p:nvPr/>
        </p:nvCxnSpPr>
        <p:spPr>
          <a:xfrm>
            <a:off x="7488769" y="2606001"/>
            <a:ext cx="296400" cy="165000"/>
          </a:xfrm>
          <a:prstGeom prst="straightConnector1">
            <a:avLst/>
          </a:prstGeom>
          <a:noFill/>
          <a:ln cap="flat" cmpd="sng" w="5325">
            <a:solidFill>
              <a:srgbClr val="0E2841"/>
            </a:solidFill>
            <a:prstDash val="solid"/>
            <a:round/>
            <a:headEnd len="sm" w="sm" type="none"/>
            <a:tailEnd len="sm" w="sm" type="none"/>
          </a:ln>
        </p:spPr>
      </p:cxnSp>
      <p:sp>
        <p:nvSpPr>
          <p:cNvPr id="823" name="Google Shape;823;p76"/>
          <p:cNvSpPr/>
          <p:nvPr/>
        </p:nvSpPr>
        <p:spPr>
          <a:xfrm>
            <a:off x="6789342" y="3161434"/>
            <a:ext cx="1368600" cy="4557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L3</a:t>
            </a:r>
            <a:endParaRPr b="1" i="0" sz="892" u="none" cap="none" strike="noStrike">
              <a:solidFill>
                <a:srgbClr val="073763"/>
              </a:solidFill>
              <a:latin typeface="Arial"/>
              <a:ea typeface="Arial"/>
              <a:cs typeface="Arial"/>
              <a:sym typeface="Arial"/>
            </a:endParaRPr>
          </a:p>
        </p:txBody>
      </p:sp>
      <p:sp>
        <p:nvSpPr>
          <p:cNvPr id="824" name="Google Shape;824;p76"/>
          <p:cNvSpPr/>
          <p:nvPr/>
        </p:nvSpPr>
        <p:spPr>
          <a:xfrm>
            <a:off x="6849111" y="2221116"/>
            <a:ext cx="1278900" cy="3849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1C4587"/>
                </a:solidFill>
                <a:latin typeface="Arial"/>
                <a:ea typeface="Arial"/>
                <a:cs typeface="Arial"/>
                <a:sym typeface="Arial"/>
              </a:rPr>
              <a:t>L4</a:t>
            </a:r>
            <a:endParaRPr b="1" i="0" sz="892" u="none" cap="none" strike="noStrike">
              <a:solidFill>
                <a:srgbClr val="1C4587"/>
              </a:solidFill>
              <a:latin typeface="Arial"/>
              <a:ea typeface="Arial"/>
              <a:cs typeface="Arial"/>
              <a:sym typeface="Arial"/>
            </a:endParaRPr>
          </a:p>
        </p:txBody>
      </p:sp>
      <p:sp>
        <p:nvSpPr>
          <p:cNvPr id="825" name="Google Shape;825;p76"/>
          <p:cNvSpPr txBox="1"/>
          <p:nvPr/>
        </p:nvSpPr>
        <p:spPr>
          <a:xfrm>
            <a:off x="6970283" y="2172548"/>
            <a:ext cx="976800" cy="2904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-0.22, 0.54</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0.48, 1.24</a:t>
            </a:r>
            <a:endParaRPr b="0" i="0" sz="836" u="none" cap="none" strike="noStrike">
              <a:solidFill>
                <a:srgbClr val="000000"/>
              </a:solidFill>
              <a:latin typeface="Arial"/>
              <a:ea typeface="Arial"/>
              <a:cs typeface="Arial"/>
              <a:sym typeface="Arial"/>
            </a:endParaRPr>
          </a:p>
        </p:txBody>
      </p:sp>
      <p:sp>
        <p:nvSpPr>
          <p:cNvPr id="826" name="Google Shape;826;p76"/>
          <p:cNvSpPr txBox="1"/>
          <p:nvPr/>
        </p:nvSpPr>
        <p:spPr>
          <a:xfrm>
            <a:off x="6950580" y="2271278"/>
            <a:ext cx="1177500" cy="224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827" name="Google Shape;827;p76"/>
          <p:cNvSpPr/>
          <p:nvPr/>
        </p:nvSpPr>
        <p:spPr>
          <a:xfrm>
            <a:off x="6016876" y="2666474"/>
            <a:ext cx="1368600" cy="455700"/>
          </a:xfrm>
          <a:prstGeom prst="ellipse">
            <a:avLst/>
          </a:prstGeom>
          <a:solidFill>
            <a:srgbClr val="E8E8E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I2</a:t>
            </a:r>
            <a:endParaRPr b="1" i="0" sz="892" u="none" cap="none" strike="noStrike">
              <a:solidFill>
                <a:srgbClr val="073763"/>
              </a:solidFill>
              <a:latin typeface="Arial"/>
              <a:ea typeface="Arial"/>
              <a:cs typeface="Arial"/>
              <a:sym typeface="Arial"/>
            </a:endParaRPr>
          </a:p>
        </p:txBody>
      </p:sp>
      <p:sp>
        <p:nvSpPr>
          <p:cNvPr id="828" name="Google Shape;828;p76"/>
          <p:cNvSpPr txBox="1"/>
          <p:nvPr/>
        </p:nvSpPr>
        <p:spPr>
          <a:xfrm>
            <a:off x="6067692" y="267802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0.11, 0.31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1.23, 1.32</a:t>
            </a:r>
            <a:endParaRPr b="0" i="0" sz="836" u="none" cap="none" strike="noStrike">
              <a:solidFill>
                <a:srgbClr val="000000"/>
              </a:solidFill>
              <a:latin typeface="Arial"/>
              <a:ea typeface="Arial"/>
              <a:cs typeface="Arial"/>
              <a:sym typeface="Arial"/>
            </a:endParaRPr>
          </a:p>
        </p:txBody>
      </p:sp>
      <p:sp>
        <p:nvSpPr>
          <p:cNvPr id="829" name="Google Shape;829;p76"/>
          <p:cNvSpPr txBox="1"/>
          <p:nvPr/>
        </p:nvSpPr>
        <p:spPr>
          <a:xfrm>
            <a:off x="6016020" y="2757896"/>
            <a:ext cx="1368600" cy="2547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|________|_______|</a:t>
            </a:r>
            <a:endParaRPr b="0" i="0" sz="1060" u="none" cap="none" strike="noStrike">
              <a:solidFill>
                <a:srgbClr val="000000"/>
              </a:solidFill>
              <a:latin typeface="Arial"/>
              <a:ea typeface="Arial"/>
              <a:cs typeface="Arial"/>
              <a:sym typeface="Arial"/>
            </a:endParaRPr>
          </a:p>
        </p:txBody>
      </p:sp>
      <p:sp>
        <p:nvSpPr>
          <p:cNvPr id="830" name="Google Shape;830;p76"/>
          <p:cNvSpPr txBox="1"/>
          <p:nvPr/>
        </p:nvSpPr>
        <p:spPr>
          <a:xfrm>
            <a:off x="6667543" y="2678745"/>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-0.31, -0.11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0.44, 0.54</a:t>
            </a:r>
            <a:endParaRPr b="0" i="0" sz="836" u="none" cap="none" strike="noStrike">
              <a:solidFill>
                <a:srgbClr val="000000"/>
              </a:solidFill>
              <a:latin typeface="Arial"/>
              <a:ea typeface="Arial"/>
              <a:cs typeface="Arial"/>
              <a:sym typeface="Arial"/>
            </a:endParaRPr>
          </a:p>
        </p:txBody>
      </p:sp>
      <p:sp>
        <p:nvSpPr>
          <p:cNvPr id="831" name="Google Shape;831;p76"/>
          <p:cNvSpPr/>
          <p:nvPr/>
        </p:nvSpPr>
        <p:spPr>
          <a:xfrm>
            <a:off x="6028921" y="1762003"/>
            <a:ext cx="1278900" cy="384900"/>
          </a:xfrm>
          <a:prstGeom prst="ellipse">
            <a:avLst/>
          </a:prstGeom>
          <a:solidFill>
            <a:srgbClr val="EFEFEF"/>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1C4587"/>
                </a:solidFill>
                <a:latin typeface="Arial"/>
                <a:ea typeface="Arial"/>
                <a:cs typeface="Arial"/>
                <a:sym typeface="Arial"/>
              </a:rPr>
              <a:t>Root</a:t>
            </a:r>
            <a:endParaRPr b="1" i="0" sz="892" u="none" cap="none" strike="noStrike">
              <a:solidFill>
                <a:srgbClr val="1C4587"/>
              </a:solidFill>
              <a:latin typeface="Arial"/>
              <a:ea typeface="Arial"/>
              <a:cs typeface="Arial"/>
              <a:sym typeface="Arial"/>
            </a:endParaRPr>
          </a:p>
        </p:txBody>
      </p:sp>
      <p:sp>
        <p:nvSpPr>
          <p:cNvPr id="832" name="Google Shape;832;p76"/>
          <p:cNvSpPr txBox="1"/>
          <p:nvPr/>
        </p:nvSpPr>
        <p:spPr>
          <a:xfrm>
            <a:off x="6155353" y="1812165"/>
            <a:ext cx="1177500" cy="224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833" name="Google Shape;833;p76"/>
          <p:cNvSpPr txBox="1"/>
          <p:nvPr/>
        </p:nvSpPr>
        <p:spPr>
          <a:xfrm>
            <a:off x="6355320" y="171700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38761D"/>
                </a:solidFill>
                <a:latin typeface="Arial"/>
                <a:ea typeface="Arial"/>
                <a:cs typeface="Arial"/>
                <a:sym typeface="Arial"/>
              </a:rPr>
              <a:t>-0.25, 0.54</a:t>
            </a:r>
            <a:endParaRPr b="0" i="0" sz="836" u="none" cap="none" strike="noStrike">
              <a:solidFill>
                <a:srgbClr val="38761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38761D"/>
                </a:solidFill>
                <a:latin typeface="Arial"/>
                <a:ea typeface="Arial"/>
                <a:cs typeface="Arial"/>
                <a:sym typeface="Arial"/>
              </a:rPr>
              <a:t>0.45, 1.24</a:t>
            </a:r>
            <a:endParaRPr b="0" i="0" sz="836" u="none" cap="none" strike="noStrike">
              <a:solidFill>
                <a:srgbClr val="38761D"/>
              </a:solidFill>
              <a:latin typeface="Arial"/>
              <a:ea typeface="Arial"/>
              <a:cs typeface="Arial"/>
              <a:sym typeface="Arial"/>
            </a:endParaRPr>
          </a:p>
        </p:txBody>
      </p:sp>
      <p:sp>
        <p:nvSpPr>
          <p:cNvPr id="834" name="Google Shape;834;p76"/>
          <p:cNvSpPr/>
          <p:nvPr/>
        </p:nvSpPr>
        <p:spPr>
          <a:xfrm>
            <a:off x="5326503" y="2228609"/>
            <a:ext cx="1308600" cy="398700"/>
          </a:xfrm>
          <a:prstGeom prst="ellipse">
            <a:avLst/>
          </a:prstGeom>
          <a:solidFill>
            <a:srgbClr val="E8E8E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I1</a:t>
            </a:r>
            <a:endParaRPr b="1" i="0" sz="892" u="none" cap="none" strike="noStrike">
              <a:solidFill>
                <a:srgbClr val="073763"/>
              </a:solidFill>
              <a:latin typeface="Arial"/>
              <a:ea typeface="Arial"/>
              <a:cs typeface="Arial"/>
              <a:sym typeface="Arial"/>
            </a:endParaRPr>
          </a:p>
        </p:txBody>
      </p:sp>
      <p:sp>
        <p:nvSpPr>
          <p:cNvPr id="835" name="Google Shape;835;p76"/>
          <p:cNvSpPr txBox="1"/>
          <p:nvPr/>
        </p:nvSpPr>
        <p:spPr>
          <a:xfrm>
            <a:off x="5432785" y="2277460"/>
            <a:ext cx="1177500" cy="203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836" name="Google Shape;836;p76"/>
          <p:cNvSpPr txBox="1"/>
          <p:nvPr/>
        </p:nvSpPr>
        <p:spPr>
          <a:xfrm>
            <a:off x="5643224" y="2189527"/>
            <a:ext cx="681600" cy="2988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-0.25, 0.10</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0.45, 0.93</a:t>
            </a:r>
            <a:endParaRPr b="0" i="0" sz="836" u="none" cap="none" strike="noStrike">
              <a:solidFill>
                <a:srgbClr val="000000"/>
              </a:solidFill>
              <a:latin typeface="Arial"/>
              <a:ea typeface="Arial"/>
              <a:cs typeface="Arial"/>
              <a:sym typeface="Arial"/>
            </a:endParaRPr>
          </a:p>
        </p:txBody>
      </p:sp>
      <p:sp>
        <p:nvSpPr>
          <p:cNvPr id="837" name="Google Shape;837;p76"/>
          <p:cNvSpPr/>
          <p:nvPr/>
        </p:nvSpPr>
        <p:spPr>
          <a:xfrm>
            <a:off x="4686973" y="2688725"/>
            <a:ext cx="1278900" cy="3849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L1</a:t>
            </a:r>
            <a:endParaRPr b="1" i="0" sz="892" u="none" cap="none" strike="noStrike">
              <a:solidFill>
                <a:srgbClr val="073763"/>
              </a:solidFill>
              <a:latin typeface="Arial"/>
              <a:ea typeface="Arial"/>
              <a:cs typeface="Arial"/>
              <a:sym typeface="Arial"/>
            </a:endParaRPr>
          </a:p>
        </p:txBody>
      </p:sp>
      <p:sp>
        <p:nvSpPr>
          <p:cNvPr id="838" name="Google Shape;838;p76"/>
          <p:cNvSpPr txBox="1"/>
          <p:nvPr/>
        </p:nvSpPr>
        <p:spPr>
          <a:xfrm>
            <a:off x="4808944" y="2738887"/>
            <a:ext cx="1177500" cy="224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839" name="Google Shape;839;p76"/>
          <p:cNvSpPr txBox="1"/>
          <p:nvPr/>
        </p:nvSpPr>
        <p:spPr>
          <a:xfrm>
            <a:off x="5006458" y="2652048"/>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-0.25, -0.15</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0.45, 0.71</a:t>
            </a:r>
            <a:endParaRPr b="0" i="0" sz="836" u="none" cap="none" strike="noStrike">
              <a:solidFill>
                <a:srgbClr val="000000"/>
              </a:solidFill>
              <a:latin typeface="Arial"/>
              <a:ea typeface="Arial"/>
              <a:cs typeface="Arial"/>
              <a:sym typeface="Arial"/>
            </a:endParaRPr>
          </a:p>
        </p:txBody>
      </p:sp>
      <p:sp>
        <p:nvSpPr>
          <p:cNvPr id="840" name="Google Shape;840;p76"/>
          <p:cNvSpPr/>
          <p:nvPr/>
        </p:nvSpPr>
        <p:spPr>
          <a:xfrm>
            <a:off x="5383670" y="3173547"/>
            <a:ext cx="1368600" cy="4557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L2</a:t>
            </a:r>
            <a:endParaRPr b="1" i="0" sz="892" u="none" cap="none" strike="noStrike">
              <a:solidFill>
                <a:srgbClr val="073763"/>
              </a:solidFill>
              <a:latin typeface="Arial"/>
              <a:ea typeface="Arial"/>
              <a:cs typeface="Arial"/>
              <a:sym typeface="Arial"/>
            </a:endParaRPr>
          </a:p>
        </p:txBody>
      </p:sp>
      <p:sp>
        <p:nvSpPr>
          <p:cNvPr id="841" name="Google Shape;841;p76"/>
          <p:cNvSpPr txBox="1"/>
          <p:nvPr/>
        </p:nvSpPr>
        <p:spPr>
          <a:xfrm>
            <a:off x="5383670" y="3264284"/>
            <a:ext cx="1368600" cy="2547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|________|_______|</a:t>
            </a:r>
            <a:endParaRPr b="0" i="0" sz="1060" u="none" cap="none" strike="noStrike">
              <a:solidFill>
                <a:srgbClr val="000000"/>
              </a:solidFill>
              <a:latin typeface="Arial"/>
              <a:ea typeface="Arial"/>
              <a:cs typeface="Arial"/>
              <a:sym typeface="Arial"/>
            </a:endParaRPr>
          </a:p>
        </p:txBody>
      </p:sp>
      <p:sp>
        <p:nvSpPr>
          <p:cNvPr id="842" name="Google Shape;842;p76"/>
          <p:cNvSpPr txBox="1"/>
          <p:nvPr/>
        </p:nvSpPr>
        <p:spPr>
          <a:xfrm>
            <a:off x="5430185" y="3177500"/>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0.26, 0.31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1.23, 1.26</a:t>
            </a:r>
            <a:endParaRPr b="0" i="0" sz="836" u="none" cap="none" strike="noStrike">
              <a:solidFill>
                <a:srgbClr val="000000"/>
              </a:solidFill>
              <a:latin typeface="Arial"/>
              <a:ea typeface="Arial"/>
              <a:cs typeface="Arial"/>
              <a:sym typeface="Arial"/>
            </a:endParaRPr>
          </a:p>
        </p:txBody>
      </p:sp>
      <p:sp>
        <p:nvSpPr>
          <p:cNvPr id="843" name="Google Shape;843;p76"/>
          <p:cNvSpPr txBox="1"/>
          <p:nvPr/>
        </p:nvSpPr>
        <p:spPr>
          <a:xfrm>
            <a:off x="6035392" y="318358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-0.31, -0.27</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0.49, 0.54</a:t>
            </a:r>
            <a:endParaRPr b="0" i="0" sz="836" u="none" cap="none" strike="noStrike">
              <a:solidFill>
                <a:srgbClr val="000000"/>
              </a:solidFill>
              <a:latin typeface="Arial"/>
              <a:ea typeface="Arial"/>
              <a:cs typeface="Arial"/>
              <a:sym typeface="Arial"/>
            </a:endParaRPr>
          </a:p>
        </p:txBody>
      </p:sp>
      <p:sp>
        <p:nvSpPr>
          <p:cNvPr id="844" name="Google Shape;844;p76"/>
          <p:cNvSpPr txBox="1"/>
          <p:nvPr/>
        </p:nvSpPr>
        <p:spPr>
          <a:xfrm>
            <a:off x="6788487" y="3264284"/>
            <a:ext cx="1368600" cy="2547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|________|_______|</a:t>
            </a:r>
            <a:endParaRPr b="0" i="0" sz="1060" u="none" cap="none" strike="noStrike">
              <a:solidFill>
                <a:srgbClr val="000000"/>
              </a:solidFill>
              <a:latin typeface="Arial"/>
              <a:ea typeface="Arial"/>
              <a:cs typeface="Arial"/>
              <a:sym typeface="Arial"/>
            </a:endParaRPr>
          </a:p>
        </p:txBody>
      </p:sp>
      <p:sp>
        <p:nvSpPr>
          <p:cNvPr id="845" name="Google Shape;845;p76"/>
          <p:cNvSpPr txBox="1"/>
          <p:nvPr/>
        </p:nvSpPr>
        <p:spPr>
          <a:xfrm>
            <a:off x="6858953" y="317679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0.11, 0.28</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1.28, 1.32</a:t>
            </a:r>
            <a:endParaRPr b="0" i="0" sz="836" u="none" cap="none" strike="noStrike">
              <a:solidFill>
                <a:srgbClr val="000000"/>
              </a:solidFill>
              <a:latin typeface="Arial"/>
              <a:ea typeface="Arial"/>
              <a:cs typeface="Arial"/>
              <a:sym typeface="Arial"/>
            </a:endParaRPr>
          </a:p>
        </p:txBody>
      </p:sp>
      <p:sp>
        <p:nvSpPr>
          <p:cNvPr id="846" name="Google Shape;846;p76"/>
          <p:cNvSpPr txBox="1"/>
          <p:nvPr/>
        </p:nvSpPr>
        <p:spPr>
          <a:xfrm>
            <a:off x="7426020" y="3198211"/>
            <a:ext cx="681600" cy="3291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-0.28, -0.11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0.44, 0.53</a:t>
            </a:r>
            <a:endParaRPr b="0" i="0" sz="836" u="none" cap="none" strike="noStrike">
              <a:solidFill>
                <a:srgbClr val="000000"/>
              </a:solidFill>
              <a:latin typeface="Arial"/>
              <a:ea typeface="Arial"/>
              <a:cs typeface="Arial"/>
              <a:sym typeface="Arial"/>
            </a:endParaRPr>
          </a:p>
        </p:txBody>
      </p:sp>
      <p:cxnSp>
        <p:nvCxnSpPr>
          <p:cNvPr id="847" name="Google Shape;847;p76"/>
          <p:cNvCxnSpPr/>
          <p:nvPr/>
        </p:nvCxnSpPr>
        <p:spPr>
          <a:xfrm flipH="1" rot="10800000">
            <a:off x="6154560" y="2103884"/>
            <a:ext cx="80400" cy="133500"/>
          </a:xfrm>
          <a:prstGeom prst="straightConnector1">
            <a:avLst/>
          </a:prstGeom>
          <a:noFill/>
          <a:ln cap="flat" cmpd="sng" w="5325">
            <a:solidFill>
              <a:srgbClr val="0E2841"/>
            </a:solidFill>
            <a:prstDash val="solid"/>
            <a:round/>
            <a:headEnd len="sm" w="sm" type="none"/>
            <a:tailEnd len="sm" w="sm" type="none"/>
          </a:ln>
        </p:spPr>
      </p:cxnSp>
      <p:cxnSp>
        <p:nvCxnSpPr>
          <p:cNvPr id="848" name="Google Shape;848;p76"/>
          <p:cNvCxnSpPr/>
          <p:nvPr/>
        </p:nvCxnSpPr>
        <p:spPr>
          <a:xfrm>
            <a:off x="7043671" y="2108835"/>
            <a:ext cx="91500" cy="144000"/>
          </a:xfrm>
          <a:prstGeom prst="straightConnector1">
            <a:avLst/>
          </a:prstGeom>
          <a:noFill/>
          <a:ln cap="flat" cmpd="sng" w="5325">
            <a:solidFill>
              <a:srgbClr val="0E2841"/>
            </a:solidFill>
            <a:prstDash val="solid"/>
            <a:round/>
            <a:headEnd len="sm" w="sm" type="none"/>
            <a:tailEnd len="sm" w="sm" type="none"/>
          </a:ln>
        </p:spPr>
      </p:cxnSp>
      <p:cxnSp>
        <p:nvCxnSpPr>
          <p:cNvPr id="849" name="Google Shape;849;p76"/>
          <p:cNvCxnSpPr/>
          <p:nvPr/>
        </p:nvCxnSpPr>
        <p:spPr>
          <a:xfrm flipH="1">
            <a:off x="5602532" y="2612309"/>
            <a:ext cx="43200" cy="85200"/>
          </a:xfrm>
          <a:prstGeom prst="straightConnector1">
            <a:avLst/>
          </a:prstGeom>
          <a:noFill/>
          <a:ln cap="flat" cmpd="sng" w="5325">
            <a:solidFill>
              <a:srgbClr val="0E2841"/>
            </a:solidFill>
            <a:prstDash val="solid"/>
            <a:round/>
            <a:headEnd len="sm" w="sm" type="none"/>
            <a:tailEnd len="sm" w="sm" type="none"/>
          </a:ln>
        </p:spPr>
      </p:cxnSp>
      <p:cxnSp>
        <p:nvCxnSpPr>
          <p:cNvPr id="850" name="Google Shape;850;p76"/>
          <p:cNvCxnSpPr/>
          <p:nvPr/>
        </p:nvCxnSpPr>
        <p:spPr>
          <a:xfrm>
            <a:off x="6234912" y="2606955"/>
            <a:ext cx="58800" cy="96600"/>
          </a:xfrm>
          <a:prstGeom prst="straightConnector1">
            <a:avLst/>
          </a:prstGeom>
          <a:noFill/>
          <a:ln cap="flat" cmpd="sng" w="5325">
            <a:solidFill>
              <a:srgbClr val="0E2841"/>
            </a:solidFill>
            <a:prstDash val="solid"/>
            <a:round/>
            <a:headEnd len="sm" w="sm" type="none"/>
            <a:tailEnd len="sm" w="sm" type="none"/>
          </a:ln>
        </p:spPr>
      </p:cxnSp>
      <p:cxnSp>
        <p:nvCxnSpPr>
          <p:cNvPr id="851" name="Google Shape;851;p76"/>
          <p:cNvCxnSpPr/>
          <p:nvPr/>
        </p:nvCxnSpPr>
        <p:spPr>
          <a:xfrm flipH="1">
            <a:off x="6218919" y="3062230"/>
            <a:ext cx="26700" cy="101400"/>
          </a:xfrm>
          <a:prstGeom prst="straightConnector1">
            <a:avLst/>
          </a:prstGeom>
          <a:noFill/>
          <a:ln cap="flat" cmpd="sng" w="5325">
            <a:solidFill>
              <a:srgbClr val="0E2841"/>
            </a:solidFill>
            <a:prstDash val="solid"/>
            <a:round/>
            <a:headEnd len="sm" w="sm" type="none"/>
            <a:tailEnd len="sm" w="sm" type="none"/>
          </a:ln>
        </p:spPr>
      </p:cxnSp>
      <p:cxnSp>
        <p:nvCxnSpPr>
          <p:cNvPr id="852" name="Google Shape;852;p76"/>
          <p:cNvCxnSpPr/>
          <p:nvPr/>
        </p:nvCxnSpPr>
        <p:spPr>
          <a:xfrm>
            <a:off x="7206324" y="3056404"/>
            <a:ext cx="72300" cy="128700"/>
          </a:xfrm>
          <a:prstGeom prst="straightConnector1">
            <a:avLst/>
          </a:prstGeom>
          <a:noFill/>
          <a:ln cap="flat" cmpd="sng" w="5325">
            <a:solidFill>
              <a:srgbClr val="0E2841"/>
            </a:solidFill>
            <a:prstDash val="solid"/>
            <a:round/>
            <a:headEnd len="sm" w="sm" type="none"/>
            <a:tailEnd len="sm" w="sm" type="none"/>
          </a:ln>
        </p:spPr>
      </p:cxnSp>
      <p:sp>
        <p:nvSpPr>
          <p:cNvPr id="853" name="Google Shape;853;p76"/>
          <p:cNvSpPr txBox="1"/>
          <p:nvPr/>
        </p:nvSpPr>
        <p:spPr>
          <a:xfrm>
            <a:off x="6355320" y="171700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-0.25, 0.54</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0.45, 1.24</a:t>
            </a:r>
            <a:endParaRPr b="0" i="0" sz="836" u="none" cap="none" strike="noStrike">
              <a:solidFill>
                <a:srgbClr val="000000"/>
              </a:solidFill>
              <a:latin typeface="Arial"/>
              <a:ea typeface="Arial"/>
              <a:cs typeface="Arial"/>
              <a:sym typeface="Arial"/>
            </a:endParaRPr>
          </a:p>
        </p:txBody>
      </p:sp>
      <p:sp>
        <p:nvSpPr>
          <p:cNvPr id="854" name="Google Shape;854;p76"/>
          <p:cNvSpPr/>
          <p:nvPr/>
        </p:nvSpPr>
        <p:spPr>
          <a:xfrm>
            <a:off x="7669136" y="2977285"/>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55" name="Google Shape;855;p76"/>
          <p:cNvSpPr/>
          <p:nvPr/>
        </p:nvSpPr>
        <p:spPr>
          <a:xfrm>
            <a:off x="8300933" y="298309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56" name="Google Shape;856;p76"/>
          <p:cNvSpPr/>
          <p:nvPr/>
        </p:nvSpPr>
        <p:spPr>
          <a:xfrm>
            <a:off x="8057587" y="306567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57" name="Google Shape;857;p76"/>
          <p:cNvSpPr/>
          <p:nvPr/>
        </p:nvSpPr>
        <p:spPr>
          <a:xfrm>
            <a:off x="8116200" y="304775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58" name="Google Shape;858;p76"/>
          <p:cNvSpPr/>
          <p:nvPr/>
        </p:nvSpPr>
        <p:spPr>
          <a:xfrm>
            <a:off x="7682925" y="2703017"/>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59" name="Google Shape;859;p76"/>
          <p:cNvSpPr/>
          <p:nvPr/>
        </p:nvSpPr>
        <p:spPr>
          <a:xfrm>
            <a:off x="8129989" y="299772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60" name="Google Shape;860;p76"/>
          <p:cNvSpPr/>
          <p:nvPr/>
        </p:nvSpPr>
        <p:spPr>
          <a:xfrm>
            <a:off x="7955399" y="303204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61" name="Google Shape;861;p76"/>
          <p:cNvSpPr/>
          <p:nvPr/>
        </p:nvSpPr>
        <p:spPr>
          <a:xfrm>
            <a:off x="8280833" y="300588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62" name="Google Shape;862;p76"/>
          <p:cNvSpPr/>
          <p:nvPr/>
        </p:nvSpPr>
        <p:spPr>
          <a:xfrm>
            <a:off x="8200432" y="299449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63" name="Google Shape;863;p76"/>
          <p:cNvSpPr/>
          <p:nvPr/>
        </p:nvSpPr>
        <p:spPr>
          <a:xfrm>
            <a:off x="8200432" y="304008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64" name="Google Shape;864;p76"/>
          <p:cNvSpPr/>
          <p:nvPr/>
        </p:nvSpPr>
        <p:spPr>
          <a:xfrm>
            <a:off x="8087763" y="308221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65" name="Google Shape;865;p76"/>
          <p:cNvSpPr/>
          <p:nvPr/>
        </p:nvSpPr>
        <p:spPr>
          <a:xfrm>
            <a:off x="7828489" y="307887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66" name="Google Shape;866;p76"/>
          <p:cNvSpPr/>
          <p:nvPr/>
        </p:nvSpPr>
        <p:spPr>
          <a:xfrm>
            <a:off x="7947062" y="306067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67" name="Google Shape;867;p76"/>
          <p:cNvSpPr/>
          <p:nvPr/>
        </p:nvSpPr>
        <p:spPr>
          <a:xfrm>
            <a:off x="7842866" y="304353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68" name="Google Shape;868;p76"/>
          <p:cNvSpPr/>
          <p:nvPr/>
        </p:nvSpPr>
        <p:spPr>
          <a:xfrm>
            <a:off x="7947423" y="300254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69" name="Google Shape;869;p76"/>
          <p:cNvSpPr/>
          <p:nvPr/>
        </p:nvSpPr>
        <p:spPr>
          <a:xfrm>
            <a:off x="8043867" y="303213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70" name="Google Shape;870;p76"/>
          <p:cNvSpPr/>
          <p:nvPr/>
        </p:nvSpPr>
        <p:spPr>
          <a:xfrm>
            <a:off x="8023767" y="299564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71" name="Google Shape;871;p76"/>
          <p:cNvSpPr/>
          <p:nvPr/>
        </p:nvSpPr>
        <p:spPr>
          <a:xfrm>
            <a:off x="8084067" y="298079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72" name="Google Shape;872;p76"/>
          <p:cNvSpPr/>
          <p:nvPr/>
        </p:nvSpPr>
        <p:spPr>
          <a:xfrm>
            <a:off x="7669136" y="2840521"/>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73" name="Google Shape;873;p76"/>
          <p:cNvSpPr/>
          <p:nvPr/>
        </p:nvSpPr>
        <p:spPr>
          <a:xfrm>
            <a:off x="8057587" y="292891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74" name="Google Shape;874;p76"/>
          <p:cNvSpPr/>
          <p:nvPr/>
        </p:nvSpPr>
        <p:spPr>
          <a:xfrm>
            <a:off x="8116200" y="291099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75" name="Google Shape;875;p76"/>
          <p:cNvSpPr/>
          <p:nvPr/>
        </p:nvSpPr>
        <p:spPr>
          <a:xfrm>
            <a:off x="7955399" y="289528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76" name="Google Shape;876;p76"/>
          <p:cNvSpPr/>
          <p:nvPr/>
        </p:nvSpPr>
        <p:spPr>
          <a:xfrm>
            <a:off x="8280833" y="286912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77" name="Google Shape;877;p76"/>
          <p:cNvSpPr/>
          <p:nvPr/>
        </p:nvSpPr>
        <p:spPr>
          <a:xfrm>
            <a:off x="7947062" y="292391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78" name="Google Shape;878;p76"/>
          <p:cNvSpPr/>
          <p:nvPr/>
        </p:nvSpPr>
        <p:spPr>
          <a:xfrm>
            <a:off x="7842866" y="290676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79" name="Google Shape;879;p76"/>
          <p:cNvSpPr/>
          <p:nvPr/>
        </p:nvSpPr>
        <p:spPr>
          <a:xfrm>
            <a:off x="8023767" y="285887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80" name="Google Shape;880;p76"/>
          <p:cNvSpPr/>
          <p:nvPr/>
        </p:nvSpPr>
        <p:spPr>
          <a:xfrm>
            <a:off x="8129989" y="286176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81" name="Google Shape;881;p76"/>
          <p:cNvSpPr/>
          <p:nvPr/>
        </p:nvSpPr>
        <p:spPr>
          <a:xfrm>
            <a:off x="8282861" y="273351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82" name="Google Shape;882;p76"/>
          <p:cNvSpPr/>
          <p:nvPr/>
        </p:nvSpPr>
        <p:spPr>
          <a:xfrm>
            <a:off x="7949090" y="278829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883" name="Google Shape;883;p76"/>
          <p:cNvSpPr/>
          <p:nvPr/>
        </p:nvSpPr>
        <p:spPr>
          <a:xfrm>
            <a:off x="8129989" y="272730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884" name="Google Shape;884;p76"/>
          <p:cNvCxnSpPr>
            <a:stCxn id="882" idx="0"/>
            <a:endCxn id="883" idx="3"/>
          </p:cNvCxnSpPr>
          <p:nvPr/>
        </p:nvCxnSpPr>
        <p:spPr>
          <a:xfrm flipH="1" rot="10800000">
            <a:off x="7971140" y="2740299"/>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885" name="Google Shape;885;p76"/>
          <p:cNvCxnSpPr>
            <a:stCxn id="882" idx="6"/>
            <a:endCxn id="881" idx="3"/>
          </p:cNvCxnSpPr>
          <p:nvPr/>
        </p:nvCxnSpPr>
        <p:spPr>
          <a:xfrm flipH="1" rot="10800000">
            <a:off x="7993190" y="2746449"/>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886" name="Google Shape;886;p76"/>
          <p:cNvCxnSpPr>
            <a:stCxn id="883" idx="6"/>
            <a:endCxn id="881" idx="2"/>
          </p:cNvCxnSpPr>
          <p:nvPr/>
        </p:nvCxnSpPr>
        <p:spPr>
          <a:xfrm>
            <a:off x="8174089" y="2734955"/>
            <a:ext cx="108900" cy="6300"/>
          </a:xfrm>
          <a:prstGeom prst="straightConnector1">
            <a:avLst/>
          </a:prstGeom>
          <a:noFill/>
          <a:ln cap="flat" cmpd="sng" w="5325">
            <a:solidFill>
              <a:srgbClr val="0E2841"/>
            </a:solidFill>
            <a:prstDash val="solid"/>
            <a:round/>
            <a:headEnd len="sm" w="sm" type="none"/>
            <a:tailEnd len="sm" w="sm" type="none"/>
          </a:ln>
        </p:spPr>
      </p:cxnSp>
      <p:cxnSp>
        <p:nvCxnSpPr>
          <p:cNvPr id="887" name="Google Shape;887;p76"/>
          <p:cNvCxnSpPr>
            <a:endCxn id="876" idx="2"/>
          </p:cNvCxnSpPr>
          <p:nvPr/>
        </p:nvCxnSpPr>
        <p:spPr>
          <a:xfrm>
            <a:off x="8174933" y="2870176"/>
            <a:ext cx="105900" cy="6600"/>
          </a:xfrm>
          <a:prstGeom prst="straightConnector1">
            <a:avLst/>
          </a:prstGeom>
          <a:noFill/>
          <a:ln cap="flat" cmpd="sng" w="5325">
            <a:solidFill>
              <a:srgbClr val="0E2841"/>
            </a:solidFill>
            <a:prstDash val="solid"/>
            <a:round/>
            <a:headEnd len="sm" w="sm" type="none"/>
            <a:tailEnd len="sm" w="sm" type="none"/>
          </a:ln>
        </p:spPr>
      </p:cxnSp>
      <p:cxnSp>
        <p:nvCxnSpPr>
          <p:cNvPr id="888" name="Google Shape;888;p76"/>
          <p:cNvCxnSpPr>
            <a:stCxn id="874" idx="7"/>
            <a:endCxn id="876" idx="3"/>
          </p:cNvCxnSpPr>
          <p:nvPr/>
        </p:nvCxnSpPr>
        <p:spPr>
          <a:xfrm flipH="1" rot="10800000">
            <a:off x="8153842" y="2882333"/>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889" name="Google Shape;889;p76"/>
          <p:cNvCxnSpPr>
            <a:endCxn id="880" idx="1"/>
          </p:cNvCxnSpPr>
          <p:nvPr/>
        </p:nvCxnSpPr>
        <p:spPr>
          <a:xfrm flipH="1" rot="10800000">
            <a:off x="8068048" y="2864009"/>
            <a:ext cx="68400" cy="2100"/>
          </a:xfrm>
          <a:prstGeom prst="straightConnector1">
            <a:avLst/>
          </a:prstGeom>
          <a:noFill/>
          <a:ln cap="flat" cmpd="sng" w="5325">
            <a:solidFill>
              <a:srgbClr val="0E2841"/>
            </a:solidFill>
            <a:prstDash val="solid"/>
            <a:round/>
            <a:headEnd len="sm" w="sm" type="none"/>
            <a:tailEnd len="sm" w="sm" type="none"/>
          </a:ln>
        </p:spPr>
      </p:cxnSp>
      <p:cxnSp>
        <p:nvCxnSpPr>
          <p:cNvPr id="890" name="Google Shape;890;p76"/>
          <p:cNvCxnSpPr>
            <a:stCxn id="875" idx="0"/>
            <a:endCxn id="879" idx="3"/>
          </p:cNvCxnSpPr>
          <p:nvPr/>
        </p:nvCxnSpPr>
        <p:spPr>
          <a:xfrm flipH="1" rot="10800000">
            <a:off x="7977449" y="2871885"/>
            <a:ext cx="52800" cy="23400"/>
          </a:xfrm>
          <a:prstGeom prst="straightConnector1">
            <a:avLst/>
          </a:prstGeom>
          <a:noFill/>
          <a:ln cap="flat" cmpd="sng" w="5325">
            <a:solidFill>
              <a:srgbClr val="0E2841"/>
            </a:solidFill>
            <a:prstDash val="solid"/>
            <a:round/>
            <a:headEnd len="sm" w="sm" type="none"/>
            <a:tailEnd len="sm" w="sm" type="none"/>
          </a:ln>
        </p:spPr>
      </p:cxnSp>
      <p:cxnSp>
        <p:nvCxnSpPr>
          <p:cNvPr id="891" name="Google Shape;891;p76"/>
          <p:cNvCxnSpPr>
            <a:stCxn id="878" idx="6"/>
            <a:endCxn id="875" idx="2"/>
          </p:cNvCxnSpPr>
          <p:nvPr/>
        </p:nvCxnSpPr>
        <p:spPr>
          <a:xfrm flipH="1" rot="10800000">
            <a:off x="7886966" y="2903016"/>
            <a:ext cx="68400" cy="11400"/>
          </a:xfrm>
          <a:prstGeom prst="straightConnector1">
            <a:avLst/>
          </a:prstGeom>
          <a:noFill/>
          <a:ln cap="flat" cmpd="sng" w="5325">
            <a:solidFill>
              <a:srgbClr val="0E2841"/>
            </a:solidFill>
            <a:prstDash val="solid"/>
            <a:round/>
            <a:headEnd len="sm" w="sm" type="none"/>
            <a:tailEnd len="sm" w="sm" type="none"/>
          </a:ln>
        </p:spPr>
      </p:cxnSp>
      <p:cxnSp>
        <p:nvCxnSpPr>
          <p:cNvPr id="892" name="Google Shape;892;p76"/>
          <p:cNvCxnSpPr>
            <a:stCxn id="877" idx="0"/>
            <a:endCxn id="875" idx="4"/>
          </p:cNvCxnSpPr>
          <p:nvPr/>
        </p:nvCxnSpPr>
        <p:spPr>
          <a:xfrm flipH="1" rot="10800000">
            <a:off x="7969112" y="2910713"/>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893" name="Google Shape;893;p76"/>
          <p:cNvCxnSpPr>
            <a:stCxn id="878" idx="5"/>
            <a:endCxn id="877" idx="2"/>
          </p:cNvCxnSpPr>
          <p:nvPr/>
        </p:nvCxnSpPr>
        <p:spPr>
          <a:xfrm>
            <a:off x="7880507" y="2919826"/>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894" name="Google Shape;894;p76"/>
          <p:cNvCxnSpPr>
            <a:endCxn id="873" idx="2"/>
          </p:cNvCxnSpPr>
          <p:nvPr/>
        </p:nvCxnSpPr>
        <p:spPr>
          <a:xfrm>
            <a:off x="7991287" y="2931765"/>
            <a:ext cx="66300" cy="4800"/>
          </a:xfrm>
          <a:prstGeom prst="straightConnector1">
            <a:avLst/>
          </a:prstGeom>
          <a:noFill/>
          <a:ln cap="flat" cmpd="sng" w="5325">
            <a:solidFill>
              <a:srgbClr val="0E2841"/>
            </a:solidFill>
            <a:prstDash val="solid"/>
            <a:round/>
            <a:headEnd len="sm" w="sm" type="none"/>
            <a:tailEnd len="sm" w="sm" type="none"/>
          </a:ln>
        </p:spPr>
      </p:cxnSp>
      <p:cxnSp>
        <p:nvCxnSpPr>
          <p:cNvPr id="895" name="Google Shape;895;p76"/>
          <p:cNvCxnSpPr>
            <a:stCxn id="873" idx="7"/>
            <a:endCxn id="874" idx="3"/>
          </p:cNvCxnSpPr>
          <p:nvPr/>
        </p:nvCxnSpPr>
        <p:spPr>
          <a:xfrm flipH="1" rot="10800000">
            <a:off x="8095229" y="2923955"/>
            <a:ext cx="27300" cy="7200"/>
          </a:xfrm>
          <a:prstGeom prst="straightConnector1">
            <a:avLst/>
          </a:prstGeom>
          <a:noFill/>
          <a:ln cap="flat" cmpd="sng" w="5325">
            <a:solidFill>
              <a:srgbClr val="0E2841"/>
            </a:solidFill>
            <a:prstDash val="solid"/>
            <a:round/>
            <a:headEnd len="sm" w="sm" type="none"/>
            <a:tailEnd len="sm" w="sm" type="none"/>
          </a:ln>
        </p:spPr>
      </p:cxnSp>
      <p:cxnSp>
        <p:nvCxnSpPr>
          <p:cNvPr id="896" name="Google Shape;896;p76"/>
          <p:cNvCxnSpPr>
            <a:endCxn id="866" idx="3"/>
          </p:cNvCxnSpPr>
          <p:nvPr/>
        </p:nvCxnSpPr>
        <p:spPr>
          <a:xfrm flipH="1" rot="10800000">
            <a:off x="7873121" y="3073736"/>
            <a:ext cx="80400" cy="13500"/>
          </a:xfrm>
          <a:prstGeom prst="straightConnector1">
            <a:avLst/>
          </a:prstGeom>
          <a:noFill/>
          <a:ln cap="flat" cmpd="sng" w="5325">
            <a:solidFill>
              <a:srgbClr val="0E2841"/>
            </a:solidFill>
            <a:prstDash val="solid"/>
            <a:round/>
            <a:headEnd len="sm" w="sm" type="none"/>
            <a:tailEnd len="sm" w="sm" type="none"/>
          </a:ln>
        </p:spPr>
      </p:cxnSp>
      <p:cxnSp>
        <p:nvCxnSpPr>
          <p:cNvPr id="897" name="Google Shape;897;p76"/>
          <p:cNvCxnSpPr>
            <a:endCxn id="860" idx="3"/>
          </p:cNvCxnSpPr>
          <p:nvPr/>
        </p:nvCxnSpPr>
        <p:spPr>
          <a:xfrm flipH="1" rot="10800000">
            <a:off x="7866157" y="3045107"/>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898" name="Google Shape;898;p76"/>
          <p:cNvCxnSpPr>
            <a:endCxn id="867" idx="4"/>
          </p:cNvCxnSpPr>
          <p:nvPr/>
        </p:nvCxnSpPr>
        <p:spPr>
          <a:xfrm flipH="1" rot="10800000">
            <a:off x="7849916" y="3058830"/>
            <a:ext cx="15000" cy="21000"/>
          </a:xfrm>
          <a:prstGeom prst="straightConnector1">
            <a:avLst/>
          </a:prstGeom>
          <a:noFill/>
          <a:ln cap="flat" cmpd="sng" w="5325">
            <a:solidFill>
              <a:srgbClr val="0E2841"/>
            </a:solidFill>
            <a:prstDash val="solid"/>
            <a:round/>
            <a:headEnd len="sm" w="sm" type="none"/>
            <a:tailEnd len="sm" w="sm" type="none"/>
          </a:ln>
        </p:spPr>
      </p:cxnSp>
      <p:cxnSp>
        <p:nvCxnSpPr>
          <p:cNvPr id="899" name="Google Shape;899;p76"/>
          <p:cNvCxnSpPr>
            <a:endCxn id="868" idx="3"/>
          </p:cNvCxnSpPr>
          <p:nvPr/>
        </p:nvCxnSpPr>
        <p:spPr>
          <a:xfrm flipH="1" rot="10800000">
            <a:off x="7864781" y="3015601"/>
            <a:ext cx="89100" cy="28800"/>
          </a:xfrm>
          <a:prstGeom prst="straightConnector1">
            <a:avLst/>
          </a:prstGeom>
          <a:noFill/>
          <a:ln cap="flat" cmpd="sng" w="5325">
            <a:solidFill>
              <a:srgbClr val="0E2841"/>
            </a:solidFill>
            <a:prstDash val="solid"/>
            <a:round/>
            <a:headEnd len="sm" w="sm" type="none"/>
            <a:tailEnd len="sm" w="sm" type="none"/>
          </a:ln>
        </p:spPr>
      </p:cxnSp>
      <p:cxnSp>
        <p:nvCxnSpPr>
          <p:cNvPr id="900" name="Google Shape;900;p76"/>
          <p:cNvCxnSpPr>
            <a:endCxn id="866" idx="2"/>
          </p:cNvCxnSpPr>
          <p:nvPr/>
        </p:nvCxnSpPr>
        <p:spPr>
          <a:xfrm>
            <a:off x="7880762" y="3056327"/>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901" name="Google Shape;901;p76"/>
          <p:cNvCxnSpPr>
            <a:stCxn id="867" idx="7"/>
            <a:endCxn id="860" idx="2"/>
          </p:cNvCxnSpPr>
          <p:nvPr/>
        </p:nvCxnSpPr>
        <p:spPr>
          <a:xfrm flipH="1" rot="10800000">
            <a:off x="7880507" y="3039771"/>
            <a:ext cx="75000" cy="6000"/>
          </a:xfrm>
          <a:prstGeom prst="straightConnector1">
            <a:avLst/>
          </a:prstGeom>
          <a:noFill/>
          <a:ln cap="flat" cmpd="sng" w="5325">
            <a:solidFill>
              <a:srgbClr val="0E2841"/>
            </a:solidFill>
            <a:prstDash val="solid"/>
            <a:round/>
            <a:headEnd len="sm" w="sm" type="none"/>
            <a:tailEnd len="sm" w="sm" type="none"/>
          </a:ln>
        </p:spPr>
      </p:cxnSp>
      <p:cxnSp>
        <p:nvCxnSpPr>
          <p:cNvPr id="902" name="Google Shape;902;p76"/>
          <p:cNvCxnSpPr>
            <a:endCxn id="869" idx="3"/>
          </p:cNvCxnSpPr>
          <p:nvPr/>
        </p:nvCxnSpPr>
        <p:spPr>
          <a:xfrm flipH="1" rot="10800000">
            <a:off x="7991526" y="3045192"/>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903" name="Google Shape;903;p76"/>
          <p:cNvCxnSpPr>
            <a:endCxn id="868" idx="4"/>
          </p:cNvCxnSpPr>
          <p:nvPr/>
        </p:nvCxnSpPr>
        <p:spPr>
          <a:xfrm rot="10800000">
            <a:off x="7969473" y="3017842"/>
            <a:ext cx="8100" cy="15300"/>
          </a:xfrm>
          <a:prstGeom prst="straightConnector1">
            <a:avLst/>
          </a:prstGeom>
          <a:noFill/>
          <a:ln cap="flat" cmpd="sng" w="5325">
            <a:solidFill>
              <a:srgbClr val="0E2841"/>
            </a:solidFill>
            <a:prstDash val="solid"/>
            <a:round/>
            <a:headEnd len="sm" w="sm" type="none"/>
            <a:tailEnd len="sm" w="sm" type="none"/>
          </a:ln>
        </p:spPr>
      </p:cxnSp>
      <p:cxnSp>
        <p:nvCxnSpPr>
          <p:cNvPr id="904" name="Google Shape;904;p76"/>
          <p:cNvCxnSpPr>
            <a:stCxn id="866" idx="0"/>
            <a:endCxn id="860" idx="4"/>
          </p:cNvCxnSpPr>
          <p:nvPr/>
        </p:nvCxnSpPr>
        <p:spPr>
          <a:xfrm flipH="1" rot="10800000">
            <a:off x="7969112" y="3047477"/>
            <a:ext cx="8400" cy="13200"/>
          </a:xfrm>
          <a:prstGeom prst="straightConnector1">
            <a:avLst/>
          </a:prstGeom>
          <a:noFill/>
          <a:ln cap="flat" cmpd="sng" w="5325">
            <a:solidFill>
              <a:srgbClr val="0E2841"/>
            </a:solidFill>
            <a:prstDash val="solid"/>
            <a:round/>
            <a:headEnd len="sm" w="sm" type="none"/>
            <a:tailEnd len="sm" w="sm" type="none"/>
          </a:ln>
        </p:spPr>
      </p:cxnSp>
      <p:cxnSp>
        <p:nvCxnSpPr>
          <p:cNvPr id="905" name="Google Shape;905;p76"/>
          <p:cNvCxnSpPr>
            <a:endCxn id="855" idx="2"/>
          </p:cNvCxnSpPr>
          <p:nvPr/>
        </p:nvCxnSpPr>
        <p:spPr>
          <a:xfrm flipH="1" rot="10800000">
            <a:off x="8237633" y="2990745"/>
            <a:ext cx="63300" cy="5700"/>
          </a:xfrm>
          <a:prstGeom prst="straightConnector1">
            <a:avLst/>
          </a:prstGeom>
          <a:noFill/>
          <a:ln cap="flat" cmpd="sng" w="5325">
            <a:solidFill>
              <a:srgbClr val="0E2841"/>
            </a:solidFill>
            <a:prstDash val="solid"/>
            <a:round/>
            <a:headEnd len="sm" w="sm" type="none"/>
            <a:tailEnd len="sm" w="sm" type="none"/>
          </a:ln>
        </p:spPr>
      </p:cxnSp>
      <p:cxnSp>
        <p:nvCxnSpPr>
          <p:cNvPr id="906" name="Google Shape;906;p76"/>
          <p:cNvCxnSpPr>
            <a:stCxn id="862" idx="5"/>
            <a:endCxn id="861" idx="3"/>
          </p:cNvCxnSpPr>
          <p:nvPr/>
        </p:nvCxnSpPr>
        <p:spPr>
          <a:xfrm>
            <a:off x="8238074" y="3007552"/>
            <a:ext cx="49200" cy="11400"/>
          </a:xfrm>
          <a:prstGeom prst="straightConnector1">
            <a:avLst/>
          </a:prstGeom>
          <a:noFill/>
          <a:ln cap="flat" cmpd="sng" w="5325">
            <a:solidFill>
              <a:srgbClr val="0E2841"/>
            </a:solidFill>
            <a:prstDash val="solid"/>
            <a:round/>
            <a:headEnd len="sm" w="sm" type="none"/>
            <a:tailEnd len="sm" w="sm" type="none"/>
          </a:ln>
        </p:spPr>
      </p:cxnSp>
      <p:cxnSp>
        <p:nvCxnSpPr>
          <p:cNvPr id="907" name="Google Shape;907;p76"/>
          <p:cNvCxnSpPr>
            <a:stCxn id="861" idx="7"/>
          </p:cNvCxnSpPr>
          <p:nvPr/>
        </p:nvCxnSpPr>
        <p:spPr>
          <a:xfrm>
            <a:off x="8318474" y="3008130"/>
            <a:ext cx="0" cy="0"/>
          </a:xfrm>
          <a:prstGeom prst="straightConnector1">
            <a:avLst/>
          </a:prstGeom>
          <a:noFill/>
          <a:ln cap="flat" cmpd="sng" w="5325">
            <a:solidFill>
              <a:srgbClr val="0E2841"/>
            </a:solidFill>
            <a:prstDash val="solid"/>
            <a:round/>
            <a:headEnd len="sm" w="sm" type="none"/>
            <a:tailEnd len="sm" w="sm" type="none"/>
          </a:ln>
        </p:spPr>
      </p:cxnSp>
      <p:cxnSp>
        <p:nvCxnSpPr>
          <p:cNvPr id="908" name="Google Shape;908;p76"/>
          <p:cNvCxnSpPr>
            <a:endCxn id="871" idx="6"/>
          </p:cNvCxnSpPr>
          <p:nvPr/>
        </p:nvCxnSpPr>
        <p:spPr>
          <a:xfrm flipH="1">
            <a:off x="8128167" y="2985746"/>
            <a:ext cx="179100" cy="2700"/>
          </a:xfrm>
          <a:prstGeom prst="straightConnector1">
            <a:avLst/>
          </a:prstGeom>
          <a:noFill/>
          <a:ln cap="flat" cmpd="sng" w="5325">
            <a:solidFill>
              <a:srgbClr val="0E2841"/>
            </a:solidFill>
            <a:prstDash val="solid"/>
            <a:round/>
            <a:headEnd len="sm" w="sm" type="none"/>
            <a:tailEnd len="sm" w="sm" type="none"/>
          </a:ln>
        </p:spPr>
      </p:cxnSp>
      <p:cxnSp>
        <p:nvCxnSpPr>
          <p:cNvPr id="909" name="Google Shape;909;p76"/>
          <p:cNvCxnSpPr>
            <a:stCxn id="861" idx="7"/>
            <a:endCxn id="855" idx="5"/>
          </p:cNvCxnSpPr>
          <p:nvPr/>
        </p:nvCxnSpPr>
        <p:spPr>
          <a:xfrm flipH="1" rot="10800000">
            <a:off x="8318474" y="2996130"/>
            <a:ext cx="20100" cy="12000"/>
          </a:xfrm>
          <a:prstGeom prst="straightConnector1">
            <a:avLst/>
          </a:prstGeom>
          <a:noFill/>
          <a:ln cap="flat" cmpd="sng" w="5325">
            <a:solidFill>
              <a:srgbClr val="0E2841"/>
            </a:solidFill>
            <a:prstDash val="solid"/>
            <a:round/>
            <a:headEnd len="sm" w="sm" type="none"/>
            <a:tailEnd len="sm" w="sm" type="none"/>
          </a:ln>
        </p:spPr>
      </p:cxnSp>
      <p:cxnSp>
        <p:nvCxnSpPr>
          <p:cNvPr id="910" name="Google Shape;910;p76"/>
          <p:cNvCxnSpPr>
            <a:stCxn id="864" idx="0"/>
            <a:endCxn id="856" idx="5"/>
          </p:cNvCxnSpPr>
          <p:nvPr/>
        </p:nvCxnSpPr>
        <p:spPr>
          <a:xfrm rot="10800000">
            <a:off x="8095113" y="3078618"/>
            <a:ext cx="14700" cy="3600"/>
          </a:xfrm>
          <a:prstGeom prst="straightConnector1">
            <a:avLst/>
          </a:prstGeom>
          <a:noFill/>
          <a:ln cap="flat" cmpd="sng" w="5325">
            <a:solidFill>
              <a:srgbClr val="0E2841"/>
            </a:solidFill>
            <a:prstDash val="solid"/>
            <a:round/>
            <a:headEnd len="sm" w="sm" type="none"/>
            <a:tailEnd len="sm" w="sm" type="none"/>
          </a:ln>
        </p:spPr>
      </p:cxnSp>
      <p:cxnSp>
        <p:nvCxnSpPr>
          <p:cNvPr id="911" name="Google Shape;911;p76"/>
          <p:cNvCxnSpPr>
            <a:endCxn id="856" idx="1"/>
          </p:cNvCxnSpPr>
          <p:nvPr/>
        </p:nvCxnSpPr>
        <p:spPr>
          <a:xfrm flipH="1" rot="10800000">
            <a:off x="7984846" y="3067919"/>
            <a:ext cx="79200" cy="4800"/>
          </a:xfrm>
          <a:prstGeom prst="straightConnector1">
            <a:avLst/>
          </a:prstGeom>
          <a:noFill/>
          <a:ln cap="flat" cmpd="sng" w="5325">
            <a:solidFill>
              <a:srgbClr val="0E2841"/>
            </a:solidFill>
            <a:prstDash val="solid"/>
            <a:round/>
            <a:headEnd len="sm" w="sm" type="none"/>
            <a:tailEnd len="sm" w="sm" type="none"/>
          </a:ln>
        </p:spPr>
      </p:cxnSp>
      <p:cxnSp>
        <p:nvCxnSpPr>
          <p:cNvPr id="912" name="Google Shape;912;p76"/>
          <p:cNvCxnSpPr>
            <a:stCxn id="869" idx="5"/>
            <a:endCxn id="857" idx="2"/>
          </p:cNvCxnSpPr>
          <p:nvPr/>
        </p:nvCxnSpPr>
        <p:spPr>
          <a:xfrm>
            <a:off x="8081509" y="3045192"/>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913" name="Google Shape;913;p76"/>
          <p:cNvCxnSpPr>
            <a:stCxn id="856" idx="7"/>
            <a:endCxn id="857" idx="3"/>
          </p:cNvCxnSpPr>
          <p:nvPr/>
        </p:nvCxnSpPr>
        <p:spPr>
          <a:xfrm flipH="1" rot="10800000">
            <a:off x="8095229" y="3060719"/>
            <a:ext cx="27300" cy="7200"/>
          </a:xfrm>
          <a:prstGeom prst="straightConnector1">
            <a:avLst/>
          </a:prstGeom>
          <a:noFill/>
          <a:ln cap="flat" cmpd="sng" w="5325">
            <a:solidFill>
              <a:srgbClr val="0E2841"/>
            </a:solidFill>
            <a:prstDash val="solid"/>
            <a:round/>
            <a:headEnd len="sm" w="sm" type="none"/>
            <a:tailEnd len="sm" w="sm" type="none"/>
          </a:ln>
        </p:spPr>
      </p:cxnSp>
      <p:cxnSp>
        <p:nvCxnSpPr>
          <p:cNvPr id="914" name="Google Shape;914;p76"/>
          <p:cNvCxnSpPr>
            <a:endCxn id="863" idx="2"/>
          </p:cNvCxnSpPr>
          <p:nvPr/>
        </p:nvCxnSpPr>
        <p:spPr>
          <a:xfrm flipH="1" rot="10800000">
            <a:off x="8160532" y="3047730"/>
            <a:ext cx="39900" cy="7800"/>
          </a:xfrm>
          <a:prstGeom prst="straightConnector1">
            <a:avLst/>
          </a:prstGeom>
          <a:noFill/>
          <a:ln cap="flat" cmpd="sng" w="5325">
            <a:solidFill>
              <a:srgbClr val="0E2841"/>
            </a:solidFill>
            <a:prstDash val="solid"/>
            <a:round/>
            <a:headEnd len="sm" w="sm" type="none"/>
            <a:tailEnd len="sm" w="sm" type="none"/>
          </a:ln>
        </p:spPr>
      </p:cxnSp>
      <p:cxnSp>
        <p:nvCxnSpPr>
          <p:cNvPr id="915" name="Google Shape;915;p76"/>
          <p:cNvCxnSpPr>
            <a:endCxn id="863" idx="3"/>
          </p:cNvCxnSpPr>
          <p:nvPr/>
        </p:nvCxnSpPr>
        <p:spPr>
          <a:xfrm flipH="1" rot="10800000">
            <a:off x="8125590" y="3053140"/>
            <a:ext cx="81300" cy="32100"/>
          </a:xfrm>
          <a:prstGeom prst="straightConnector1">
            <a:avLst/>
          </a:prstGeom>
          <a:noFill/>
          <a:ln cap="flat" cmpd="sng" w="5325">
            <a:solidFill>
              <a:srgbClr val="0E2841"/>
            </a:solidFill>
            <a:prstDash val="solid"/>
            <a:round/>
            <a:headEnd len="sm" w="sm" type="none"/>
            <a:tailEnd len="sm" w="sm" type="none"/>
          </a:ln>
        </p:spPr>
      </p:cxnSp>
      <p:cxnSp>
        <p:nvCxnSpPr>
          <p:cNvPr id="916" name="Google Shape;916;p76"/>
          <p:cNvCxnSpPr>
            <a:endCxn id="870" idx="3"/>
          </p:cNvCxnSpPr>
          <p:nvPr/>
        </p:nvCxnSpPr>
        <p:spPr>
          <a:xfrm flipH="1" rot="10800000">
            <a:off x="7991226" y="3008701"/>
            <a:ext cx="39000" cy="2100"/>
          </a:xfrm>
          <a:prstGeom prst="straightConnector1">
            <a:avLst/>
          </a:prstGeom>
          <a:noFill/>
          <a:ln cap="flat" cmpd="sng" w="5325">
            <a:solidFill>
              <a:srgbClr val="0E2841"/>
            </a:solidFill>
            <a:prstDash val="solid"/>
            <a:round/>
            <a:headEnd len="sm" w="sm" type="none"/>
            <a:tailEnd len="sm" w="sm" type="none"/>
          </a:ln>
        </p:spPr>
      </p:cxnSp>
      <p:cxnSp>
        <p:nvCxnSpPr>
          <p:cNvPr id="917" name="Google Shape;917;p76"/>
          <p:cNvCxnSpPr>
            <a:stCxn id="870" idx="7"/>
            <a:endCxn id="871" idx="3"/>
          </p:cNvCxnSpPr>
          <p:nvPr/>
        </p:nvCxnSpPr>
        <p:spPr>
          <a:xfrm flipH="1" rot="10800000">
            <a:off x="8061409" y="2993983"/>
            <a:ext cx="29100" cy="3900"/>
          </a:xfrm>
          <a:prstGeom prst="straightConnector1">
            <a:avLst/>
          </a:prstGeom>
          <a:noFill/>
          <a:ln cap="flat" cmpd="sng" w="5325">
            <a:solidFill>
              <a:srgbClr val="0E2841"/>
            </a:solidFill>
            <a:prstDash val="solid"/>
            <a:round/>
            <a:headEnd len="sm" w="sm" type="none"/>
            <a:tailEnd len="sm" w="sm" type="none"/>
          </a:ln>
        </p:spPr>
      </p:cxnSp>
      <p:cxnSp>
        <p:nvCxnSpPr>
          <p:cNvPr id="918" name="Google Shape;918;p76"/>
          <p:cNvCxnSpPr>
            <a:stCxn id="871" idx="5"/>
          </p:cNvCxnSpPr>
          <p:nvPr/>
        </p:nvCxnSpPr>
        <p:spPr>
          <a:xfrm>
            <a:off x="8121709" y="2993855"/>
            <a:ext cx="0" cy="0"/>
          </a:xfrm>
          <a:prstGeom prst="straightConnector1">
            <a:avLst/>
          </a:prstGeom>
          <a:noFill/>
          <a:ln cap="flat" cmpd="sng" w="5325">
            <a:solidFill>
              <a:srgbClr val="0E2841"/>
            </a:solidFill>
            <a:prstDash val="solid"/>
            <a:round/>
            <a:headEnd len="sm" w="sm" type="none"/>
            <a:tailEnd len="sm" w="sm" type="none"/>
          </a:ln>
        </p:spPr>
      </p:cxnSp>
      <p:cxnSp>
        <p:nvCxnSpPr>
          <p:cNvPr id="919" name="Google Shape;919;p76"/>
          <p:cNvCxnSpPr>
            <a:stCxn id="871" idx="5"/>
            <a:endCxn id="859" idx="0"/>
          </p:cNvCxnSpPr>
          <p:nvPr/>
        </p:nvCxnSpPr>
        <p:spPr>
          <a:xfrm>
            <a:off x="8121709" y="2993855"/>
            <a:ext cx="30300" cy="3900"/>
          </a:xfrm>
          <a:prstGeom prst="straightConnector1">
            <a:avLst/>
          </a:prstGeom>
          <a:noFill/>
          <a:ln cap="flat" cmpd="sng" w="5325">
            <a:solidFill>
              <a:srgbClr val="0E2841"/>
            </a:solidFill>
            <a:prstDash val="solid"/>
            <a:round/>
            <a:headEnd len="sm" w="sm" type="none"/>
            <a:tailEnd len="sm" w="sm" type="none"/>
          </a:ln>
        </p:spPr>
      </p:cxnSp>
      <p:cxnSp>
        <p:nvCxnSpPr>
          <p:cNvPr id="920" name="Google Shape;920;p76"/>
          <p:cNvCxnSpPr>
            <a:endCxn id="862" idx="2"/>
          </p:cNvCxnSpPr>
          <p:nvPr/>
        </p:nvCxnSpPr>
        <p:spPr>
          <a:xfrm flipH="1" rot="10800000">
            <a:off x="8167432" y="3002142"/>
            <a:ext cx="33000" cy="8100"/>
          </a:xfrm>
          <a:prstGeom prst="straightConnector1">
            <a:avLst/>
          </a:prstGeom>
          <a:noFill/>
          <a:ln cap="flat" cmpd="sng" w="5325">
            <a:solidFill>
              <a:srgbClr val="0E2841"/>
            </a:solidFill>
            <a:prstDash val="solid"/>
            <a:round/>
            <a:headEnd len="sm" w="sm" type="none"/>
            <a:tailEnd len="sm" w="sm" type="none"/>
          </a:ln>
        </p:spPr>
      </p:cxnSp>
      <p:cxnSp>
        <p:nvCxnSpPr>
          <p:cNvPr id="921" name="Google Shape;921;p76"/>
          <p:cNvCxnSpPr>
            <a:endCxn id="859" idx="4"/>
          </p:cNvCxnSpPr>
          <p:nvPr/>
        </p:nvCxnSpPr>
        <p:spPr>
          <a:xfrm flipH="1" rot="10800000">
            <a:off x="8081539" y="3013023"/>
            <a:ext cx="70500" cy="22200"/>
          </a:xfrm>
          <a:prstGeom prst="straightConnector1">
            <a:avLst/>
          </a:prstGeom>
          <a:noFill/>
          <a:ln cap="flat" cmpd="sng" w="5325">
            <a:solidFill>
              <a:srgbClr val="0E2841"/>
            </a:solidFill>
            <a:prstDash val="solid"/>
            <a:round/>
            <a:headEnd len="sm" w="sm" type="none"/>
            <a:tailEnd len="sm" w="sm" type="none"/>
          </a:ln>
        </p:spPr>
      </p:cxnSp>
      <p:cxnSp>
        <p:nvCxnSpPr>
          <p:cNvPr id="922" name="Google Shape;922;p76"/>
          <p:cNvCxnSpPr>
            <a:endCxn id="870" idx="4"/>
          </p:cNvCxnSpPr>
          <p:nvPr/>
        </p:nvCxnSpPr>
        <p:spPr>
          <a:xfrm rot="10800000">
            <a:off x="8045817" y="3010942"/>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923" name="Google Shape;923;p76"/>
          <p:cNvCxnSpPr>
            <a:stCxn id="863" idx="7"/>
            <a:endCxn id="861" idx="3"/>
          </p:cNvCxnSpPr>
          <p:nvPr/>
        </p:nvCxnSpPr>
        <p:spPr>
          <a:xfrm flipH="1" rot="10800000">
            <a:off x="8238074" y="3018921"/>
            <a:ext cx="49200" cy="23400"/>
          </a:xfrm>
          <a:prstGeom prst="straightConnector1">
            <a:avLst/>
          </a:prstGeom>
          <a:noFill/>
          <a:ln cap="flat" cmpd="sng" w="5325">
            <a:solidFill>
              <a:srgbClr val="0E2841"/>
            </a:solidFill>
            <a:prstDash val="solid"/>
            <a:round/>
            <a:headEnd len="sm" w="sm" type="none"/>
            <a:tailEnd len="sm" w="sm" type="none"/>
          </a:ln>
        </p:spPr>
      </p:cxnSp>
      <p:cxnSp>
        <p:nvCxnSpPr>
          <p:cNvPr id="924" name="Google Shape;924;p76"/>
          <p:cNvCxnSpPr>
            <a:stCxn id="863" idx="0"/>
            <a:endCxn id="862" idx="4"/>
          </p:cNvCxnSpPr>
          <p:nvPr/>
        </p:nvCxnSpPr>
        <p:spPr>
          <a:xfrm rot="10800000">
            <a:off x="8222482" y="3009780"/>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925" name="Google Shape;925;p76"/>
          <p:cNvCxnSpPr>
            <a:endCxn id="859" idx="4"/>
          </p:cNvCxnSpPr>
          <p:nvPr/>
        </p:nvCxnSpPr>
        <p:spPr>
          <a:xfrm flipH="1" rot="10800000">
            <a:off x="8138239" y="3013023"/>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926" name="Google Shape;926;p76"/>
          <p:cNvCxnSpPr>
            <a:endCxn id="869" idx="2"/>
          </p:cNvCxnSpPr>
          <p:nvPr/>
        </p:nvCxnSpPr>
        <p:spPr>
          <a:xfrm>
            <a:off x="7999767" y="3039483"/>
            <a:ext cx="44100" cy="300"/>
          </a:xfrm>
          <a:prstGeom prst="straightConnector1">
            <a:avLst/>
          </a:prstGeom>
          <a:noFill/>
          <a:ln cap="flat" cmpd="sng" w="5325">
            <a:solidFill>
              <a:srgbClr val="0E2841"/>
            </a:solidFill>
            <a:prstDash val="solid"/>
            <a:round/>
            <a:headEnd len="sm" w="sm" type="none"/>
            <a:tailEnd len="sm" w="sm" type="none"/>
          </a:ln>
        </p:spPr>
      </p:cxnSp>
      <p:cxnSp>
        <p:nvCxnSpPr>
          <p:cNvPr id="927" name="Google Shape;927;p76"/>
          <p:cNvCxnSpPr>
            <a:endCxn id="863" idx="2"/>
          </p:cNvCxnSpPr>
          <p:nvPr/>
        </p:nvCxnSpPr>
        <p:spPr>
          <a:xfrm>
            <a:off x="8061832" y="3008430"/>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928" name="Google Shape;928;p76"/>
          <p:cNvCxnSpPr>
            <a:endCxn id="871" idx="2"/>
          </p:cNvCxnSpPr>
          <p:nvPr/>
        </p:nvCxnSpPr>
        <p:spPr>
          <a:xfrm flipH="1" rot="10800000">
            <a:off x="7969767" y="2988446"/>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929" name="Google Shape;929;p76"/>
          <p:cNvCxnSpPr>
            <a:endCxn id="856" idx="3"/>
          </p:cNvCxnSpPr>
          <p:nvPr/>
        </p:nvCxnSpPr>
        <p:spPr>
          <a:xfrm flipH="1" rot="10800000">
            <a:off x="7866346" y="3078738"/>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930" name="Google Shape;930;p76"/>
          <p:cNvCxnSpPr>
            <a:stCxn id="856" idx="0"/>
            <a:endCxn id="860" idx="5"/>
          </p:cNvCxnSpPr>
          <p:nvPr/>
        </p:nvCxnSpPr>
        <p:spPr>
          <a:xfrm rot="10800000">
            <a:off x="7992937" y="3044979"/>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931" name="Google Shape;931;p76"/>
          <p:cNvCxnSpPr>
            <a:endCxn id="857" idx="7"/>
          </p:cNvCxnSpPr>
          <p:nvPr/>
        </p:nvCxnSpPr>
        <p:spPr>
          <a:xfrm flipH="1">
            <a:off x="8153842" y="3013697"/>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932" name="Google Shape;932;p76"/>
          <p:cNvCxnSpPr>
            <a:stCxn id="855" idx="4"/>
            <a:endCxn id="869" idx="6"/>
          </p:cNvCxnSpPr>
          <p:nvPr/>
        </p:nvCxnSpPr>
        <p:spPr>
          <a:xfrm flipH="1">
            <a:off x="8088083" y="2998395"/>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933" name="Google Shape;933;p76"/>
          <p:cNvCxnSpPr>
            <a:stCxn id="864" idx="0"/>
            <a:endCxn id="857" idx="4"/>
          </p:cNvCxnSpPr>
          <p:nvPr/>
        </p:nvCxnSpPr>
        <p:spPr>
          <a:xfrm flipH="1" rot="10800000">
            <a:off x="8109813" y="3063018"/>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934" name="Google Shape;934;p76"/>
          <p:cNvCxnSpPr>
            <a:endCxn id="871" idx="6"/>
          </p:cNvCxnSpPr>
          <p:nvPr/>
        </p:nvCxnSpPr>
        <p:spPr>
          <a:xfrm rot="10800000">
            <a:off x="8128167" y="2988446"/>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935" name="Google Shape;935;p76"/>
          <p:cNvCxnSpPr>
            <a:stCxn id="864" idx="3"/>
            <a:endCxn id="866" idx="5"/>
          </p:cNvCxnSpPr>
          <p:nvPr/>
        </p:nvCxnSpPr>
        <p:spPr>
          <a:xfrm rot="10800000">
            <a:off x="7984722" y="3073678"/>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936" name="Google Shape;936;p76"/>
          <p:cNvCxnSpPr>
            <a:endCxn id="859" idx="3"/>
          </p:cNvCxnSpPr>
          <p:nvPr/>
        </p:nvCxnSpPr>
        <p:spPr>
          <a:xfrm>
            <a:off x="8068048" y="3004182"/>
            <a:ext cx="68400" cy="6600"/>
          </a:xfrm>
          <a:prstGeom prst="straightConnector1">
            <a:avLst/>
          </a:prstGeom>
          <a:noFill/>
          <a:ln cap="flat" cmpd="sng" w="5325">
            <a:solidFill>
              <a:srgbClr val="0E2841"/>
            </a:solidFill>
            <a:prstDash val="solid"/>
            <a:round/>
            <a:headEnd len="sm" w="sm" type="none"/>
            <a:tailEnd len="med" w="med" type="triangle"/>
          </a:ln>
        </p:spPr>
      </p:cxnSp>
      <p:sp>
        <p:nvSpPr>
          <p:cNvPr id="937" name="Google Shape;937;p76"/>
          <p:cNvSpPr/>
          <p:nvPr/>
        </p:nvSpPr>
        <p:spPr>
          <a:xfrm>
            <a:off x="7126630" y="4065740"/>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38" name="Google Shape;938;p76"/>
          <p:cNvSpPr/>
          <p:nvPr/>
        </p:nvSpPr>
        <p:spPr>
          <a:xfrm>
            <a:off x="7758427" y="407155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39" name="Google Shape;939;p76"/>
          <p:cNvSpPr/>
          <p:nvPr/>
        </p:nvSpPr>
        <p:spPr>
          <a:xfrm>
            <a:off x="7515081" y="415413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40" name="Google Shape;940;p76"/>
          <p:cNvSpPr/>
          <p:nvPr/>
        </p:nvSpPr>
        <p:spPr>
          <a:xfrm>
            <a:off x="7573694" y="413621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41" name="Google Shape;941;p76"/>
          <p:cNvSpPr/>
          <p:nvPr/>
        </p:nvSpPr>
        <p:spPr>
          <a:xfrm>
            <a:off x="7140420" y="3791471"/>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42" name="Google Shape;942;p76"/>
          <p:cNvSpPr/>
          <p:nvPr/>
        </p:nvSpPr>
        <p:spPr>
          <a:xfrm>
            <a:off x="7587483" y="408617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43" name="Google Shape;943;p76"/>
          <p:cNvSpPr/>
          <p:nvPr/>
        </p:nvSpPr>
        <p:spPr>
          <a:xfrm>
            <a:off x="7412893" y="412050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44" name="Google Shape;944;p76"/>
          <p:cNvSpPr/>
          <p:nvPr/>
        </p:nvSpPr>
        <p:spPr>
          <a:xfrm>
            <a:off x="7738327" y="409434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45" name="Google Shape;945;p76"/>
          <p:cNvSpPr/>
          <p:nvPr/>
        </p:nvSpPr>
        <p:spPr>
          <a:xfrm>
            <a:off x="7657926" y="408294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46" name="Google Shape;946;p76"/>
          <p:cNvSpPr/>
          <p:nvPr/>
        </p:nvSpPr>
        <p:spPr>
          <a:xfrm>
            <a:off x="7657926" y="412853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47" name="Google Shape;947;p76"/>
          <p:cNvSpPr/>
          <p:nvPr/>
        </p:nvSpPr>
        <p:spPr>
          <a:xfrm>
            <a:off x="7545257" y="417067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48" name="Google Shape;948;p76"/>
          <p:cNvSpPr/>
          <p:nvPr/>
        </p:nvSpPr>
        <p:spPr>
          <a:xfrm>
            <a:off x="7285983" y="416732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49" name="Google Shape;949;p76"/>
          <p:cNvSpPr/>
          <p:nvPr/>
        </p:nvSpPr>
        <p:spPr>
          <a:xfrm>
            <a:off x="7404556" y="41491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50" name="Google Shape;950;p76"/>
          <p:cNvSpPr/>
          <p:nvPr/>
        </p:nvSpPr>
        <p:spPr>
          <a:xfrm>
            <a:off x="7300360" y="413198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51" name="Google Shape;951;p76"/>
          <p:cNvSpPr/>
          <p:nvPr/>
        </p:nvSpPr>
        <p:spPr>
          <a:xfrm>
            <a:off x="7404916" y="409099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52" name="Google Shape;952;p76"/>
          <p:cNvSpPr/>
          <p:nvPr/>
        </p:nvSpPr>
        <p:spPr>
          <a:xfrm>
            <a:off x="7501361" y="412058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53" name="Google Shape;953;p76"/>
          <p:cNvSpPr/>
          <p:nvPr/>
        </p:nvSpPr>
        <p:spPr>
          <a:xfrm>
            <a:off x="7481261" y="408409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54" name="Google Shape;954;p76"/>
          <p:cNvSpPr/>
          <p:nvPr/>
        </p:nvSpPr>
        <p:spPr>
          <a:xfrm>
            <a:off x="7541562" y="406925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55" name="Google Shape;955;p76"/>
          <p:cNvSpPr/>
          <p:nvPr/>
        </p:nvSpPr>
        <p:spPr>
          <a:xfrm>
            <a:off x="7126630" y="3928975"/>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56" name="Google Shape;956;p76"/>
          <p:cNvSpPr/>
          <p:nvPr/>
        </p:nvSpPr>
        <p:spPr>
          <a:xfrm>
            <a:off x="7515081" y="401736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57" name="Google Shape;957;p76"/>
          <p:cNvSpPr/>
          <p:nvPr/>
        </p:nvSpPr>
        <p:spPr>
          <a:xfrm>
            <a:off x="7573694" y="399944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58" name="Google Shape;958;p76"/>
          <p:cNvSpPr/>
          <p:nvPr/>
        </p:nvSpPr>
        <p:spPr>
          <a:xfrm>
            <a:off x="7412893" y="398373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59" name="Google Shape;959;p76"/>
          <p:cNvSpPr/>
          <p:nvPr/>
        </p:nvSpPr>
        <p:spPr>
          <a:xfrm>
            <a:off x="7738327" y="395758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60" name="Google Shape;960;p76"/>
          <p:cNvSpPr/>
          <p:nvPr/>
        </p:nvSpPr>
        <p:spPr>
          <a:xfrm>
            <a:off x="7404556" y="401236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61" name="Google Shape;961;p76"/>
          <p:cNvSpPr/>
          <p:nvPr/>
        </p:nvSpPr>
        <p:spPr>
          <a:xfrm>
            <a:off x="7300360" y="399522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62" name="Google Shape;962;p76"/>
          <p:cNvSpPr/>
          <p:nvPr/>
        </p:nvSpPr>
        <p:spPr>
          <a:xfrm>
            <a:off x="7481261" y="394733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63" name="Google Shape;963;p76"/>
          <p:cNvSpPr/>
          <p:nvPr/>
        </p:nvSpPr>
        <p:spPr>
          <a:xfrm>
            <a:off x="7587483" y="395022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64" name="Google Shape;964;p76"/>
          <p:cNvSpPr/>
          <p:nvPr/>
        </p:nvSpPr>
        <p:spPr>
          <a:xfrm>
            <a:off x="7740355" y="382196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65" name="Google Shape;965;p76"/>
          <p:cNvSpPr/>
          <p:nvPr/>
        </p:nvSpPr>
        <p:spPr>
          <a:xfrm>
            <a:off x="7406584" y="387675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966" name="Google Shape;966;p76"/>
          <p:cNvSpPr/>
          <p:nvPr/>
        </p:nvSpPr>
        <p:spPr>
          <a:xfrm>
            <a:off x="7587483" y="381575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967" name="Google Shape;967;p76"/>
          <p:cNvCxnSpPr>
            <a:stCxn id="965" idx="0"/>
            <a:endCxn id="966" idx="3"/>
          </p:cNvCxnSpPr>
          <p:nvPr/>
        </p:nvCxnSpPr>
        <p:spPr>
          <a:xfrm flipH="1" rot="10800000">
            <a:off x="7428634" y="3828753"/>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968" name="Google Shape;968;p76"/>
          <p:cNvCxnSpPr>
            <a:stCxn id="965" idx="6"/>
            <a:endCxn id="964" idx="3"/>
          </p:cNvCxnSpPr>
          <p:nvPr/>
        </p:nvCxnSpPr>
        <p:spPr>
          <a:xfrm flipH="1" rot="10800000">
            <a:off x="7450684" y="3834903"/>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969" name="Google Shape;969;p76"/>
          <p:cNvCxnSpPr>
            <a:stCxn id="966" idx="6"/>
            <a:endCxn id="964" idx="2"/>
          </p:cNvCxnSpPr>
          <p:nvPr/>
        </p:nvCxnSpPr>
        <p:spPr>
          <a:xfrm>
            <a:off x="7631583" y="3823409"/>
            <a:ext cx="108900" cy="6300"/>
          </a:xfrm>
          <a:prstGeom prst="straightConnector1">
            <a:avLst/>
          </a:prstGeom>
          <a:noFill/>
          <a:ln cap="flat" cmpd="sng" w="5325">
            <a:solidFill>
              <a:srgbClr val="0E2841"/>
            </a:solidFill>
            <a:prstDash val="solid"/>
            <a:round/>
            <a:headEnd len="sm" w="sm" type="none"/>
            <a:tailEnd len="sm" w="sm" type="none"/>
          </a:ln>
        </p:spPr>
      </p:cxnSp>
      <p:cxnSp>
        <p:nvCxnSpPr>
          <p:cNvPr id="970" name="Google Shape;970;p76"/>
          <p:cNvCxnSpPr>
            <a:endCxn id="959" idx="2"/>
          </p:cNvCxnSpPr>
          <p:nvPr/>
        </p:nvCxnSpPr>
        <p:spPr>
          <a:xfrm>
            <a:off x="7632427" y="3958630"/>
            <a:ext cx="105900" cy="6600"/>
          </a:xfrm>
          <a:prstGeom prst="straightConnector1">
            <a:avLst/>
          </a:prstGeom>
          <a:noFill/>
          <a:ln cap="flat" cmpd="sng" w="5325">
            <a:solidFill>
              <a:srgbClr val="0E2841"/>
            </a:solidFill>
            <a:prstDash val="solid"/>
            <a:round/>
            <a:headEnd len="sm" w="sm" type="none"/>
            <a:tailEnd len="sm" w="sm" type="none"/>
          </a:ln>
        </p:spPr>
      </p:cxnSp>
      <p:cxnSp>
        <p:nvCxnSpPr>
          <p:cNvPr id="971" name="Google Shape;971;p76"/>
          <p:cNvCxnSpPr>
            <a:stCxn id="957" idx="7"/>
            <a:endCxn id="959" idx="3"/>
          </p:cNvCxnSpPr>
          <p:nvPr/>
        </p:nvCxnSpPr>
        <p:spPr>
          <a:xfrm flipH="1" rot="10800000">
            <a:off x="7611336" y="3970788"/>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972" name="Google Shape;972;p76"/>
          <p:cNvCxnSpPr>
            <a:endCxn id="963" idx="1"/>
          </p:cNvCxnSpPr>
          <p:nvPr/>
        </p:nvCxnSpPr>
        <p:spPr>
          <a:xfrm flipH="1" rot="10800000">
            <a:off x="7525542" y="3952464"/>
            <a:ext cx="68400" cy="2100"/>
          </a:xfrm>
          <a:prstGeom prst="straightConnector1">
            <a:avLst/>
          </a:prstGeom>
          <a:noFill/>
          <a:ln cap="flat" cmpd="sng" w="5325">
            <a:solidFill>
              <a:srgbClr val="0E2841"/>
            </a:solidFill>
            <a:prstDash val="solid"/>
            <a:round/>
            <a:headEnd len="sm" w="sm" type="none"/>
            <a:tailEnd len="sm" w="sm" type="none"/>
          </a:ln>
        </p:spPr>
      </p:cxnSp>
      <p:cxnSp>
        <p:nvCxnSpPr>
          <p:cNvPr id="973" name="Google Shape;973;p76"/>
          <p:cNvCxnSpPr>
            <a:stCxn id="958" idx="0"/>
            <a:endCxn id="962" idx="3"/>
          </p:cNvCxnSpPr>
          <p:nvPr/>
        </p:nvCxnSpPr>
        <p:spPr>
          <a:xfrm flipH="1" rot="10800000">
            <a:off x="7434943" y="3960339"/>
            <a:ext cx="52800" cy="23400"/>
          </a:xfrm>
          <a:prstGeom prst="straightConnector1">
            <a:avLst/>
          </a:prstGeom>
          <a:noFill/>
          <a:ln cap="flat" cmpd="sng" w="5325">
            <a:solidFill>
              <a:srgbClr val="0E2841"/>
            </a:solidFill>
            <a:prstDash val="solid"/>
            <a:round/>
            <a:headEnd len="sm" w="sm" type="none"/>
            <a:tailEnd len="sm" w="sm" type="none"/>
          </a:ln>
        </p:spPr>
      </p:cxnSp>
      <p:cxnSp>
        <p:nvCxnSpPr>
          <p:cNvPr id="974" name="Google Shape;974;p76"/>
          <p:cNvCxnSpPr>
            <a:stCxn id="961" idx="6"/>
            <a:endCxn id="958" idx="2"/>
          </p:cNvCxnSpPr>
          <p:nvPr/>
        </p:nvCxnSpPr>
        <p:spPr>
          <a:xfrm flipH="1" rot="10800000">
            <a:off x="7344460" y="3991471"/>
            <a:ext cx="68400" cy="11400"/>
          </a:xfrm>
          <a:prstGeom prst="straightConnector1">
            <a:avLst/>
          </a:prstGeom>
          <a:noFill/>
          <a:ln cap="flat" cmpd="sng" w="5325">
            <a:solidFill>
              <a:srgbClr val="0E2841"/>
            </a:solidFill>
            <a:prstDash val="solid"/>
            <a:round/>
            <a:headEnd len="sm" w="sm" type="none"/>
            <a:tailEnd len="sm" w="sm" type="none"/>
          </a:ln>
        </p:spPr>
      </p:cxnSp>
      <p:cxnSp>
        <p:nvCxnSpPr>
          <p:cNvPr id="975" name="Google Shape;975;p76"/>
          <p:cNvCxnSpPr>
            <a:stCxn id="960" idx="0"/>
            <a:endCxn id="958" idx="4"/>
          </p:cNvCxnSpPr>
          <p:nvPr/>
        </p:nvCxnSpPr>
        <p:spPr>
          <a:xfrm flipH="1" rot="10800000">
            <a:off x="7426606" y="3999167"/>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976" name="Google Shape;976;p76"/>
          <p:cNvCxnSpPr>
            <a:stCxn id="961" idx="5"/>
            <a:endCxn id="960" idx="2"/>
          </p:cNvCxnSpPr>
          <p:nvPr/>
        </p:nvCxnSpPr>
        <p:spPr>
          <a:xfrm>
            <a:off x="7338001" y="4008280"/>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977" name="Google Shape;977;p76"/>
          <p:cNvCxnSpPr>
            <a:endCxn id="956" idx="2"/>
          </p:cNvCxnSpPr>
          <p:nvPr/>
        </p:nvCxnSpPr>
        <p:spPr>
          <a:xfrm>
            <a:off x="7448781" y="4020219"/>
            <a:ext cx="66300" cy="4800"/>
          </a:xfrm>
          <a:prstGeom prst="straightConnector1">
            <a:avLst/>
          </a:prstGeom>
          <a:noFill/>
          <a:ln cap="flat" cmpd="sng" w="5325">
            <a:solidFill>
              <a:srgbClr val="0E2841"/>
            </a:solidFill>
            <a:prstDash val="solid"/>
            <a:round/>
            <a:headEnd len="sm" w="sm" type="none"/>
            <a:tailEnd len="sm" w="sm" type="none"/>
          </a:ln>
        </p:spPr>
      </p:cxnSp>
      <p:cxnSp>
        <p:nvCxnSpPr>
          <p:cNvPr id="978" name="Google Shape;978;p76"/>
          <p:cNvCxnSpPr>
            <a:stCxn id="956" idx="7"/>
            <a:endCxn id="957" idx="3"/>
          </p:cNvCxnSpPr>
          <p:nvPr/>
        </p:nvCxnSpPr>
        <p:spPr>
          <a:xfrm flipH="1" rot="10800000">
            <a:off x="7552723" y="4012410"/>
            <a:ext cx="27300" cy="7200"/>
          </a:xfrm>
          <a:prstGeom prst="straightConnector1">
            <a:avLst/>
          </a:prstGeom>
          <a:noFill/>
          <a:ln cap="flat" cmpd="sng" w="5325">
            <a:solidFill>
              <a:srgbClr val="0E2841"/>
            </a:solidFill>
            <a:prstDash val="solid"/>
            <a:round/>
            <a:headEnd len="sm" w="sm" type="none"/>
            <a:tailEnd len="sm" w="sm" type="none"/>
          </a:ln>
        </p:spPr>
      </p:cxnSp>
      <p:cxnSp>
        <p:nvCxnSpPr>
          <p:cNvPr id="979" name="Google Shape;979;p76"/>
          <p:cNvCxnSpPr>
            <a:endCxn id="949" idx="3"/>
          </p:cNvCxnSpPr>
          <p:nvPr/>
        </p:nvCxnSpPr>
        <p:spPr>
          <a:xfrm flipH="1" rot="10800000">
            <a:off x="7330615" y="4162190"/>
            <a:ext cx="80400" cy="13500"/>
          </a:xfrm>
          <a:prstGeom prst="straightConnector1">
            <a:avLst/>
          </a:prstGeom>
          <a:noFill/>
          <a:ln cap="flat" cmpd="sng" w="5325">
            <a:solidFill>
              <a:srgbClr val="0E2841"/>
            </a:solidFill>
            <a:prstDash val="solid"/>
            <a:round/>
            <a:headEnd len="sm" w="sm" type="none"/>
            <a:tailEnd len="sm" w="sm" type="none"/>
          </a:ln>
        </p:spPr>
      </p:cxnSp>
      <p:cxnSp>
        <p:nvCxnSpPr>
          <p:cNvPr id="980" name="Google Shape;980;p76"/>
          <p:cNvCxnSpPr>
            <a:endCxn id="943" idx="3"/>
          </p:cNvCxnSpPr>
          <p:nvPr/>
        </p:nvCxnSpPr>
        <p:spPr>
          <a:xfrm flipH="1" rot="10800000">
            <a:off x="7323651" y="4133562"/>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981" name="Google Shape;981;p76"/>
          <p:cNvCxnSpPr>
            <a:endCxn id="950" idx="4"/>
          </p:cNvCxnSpPr>
          <p:nvPr/>
        </p:nvCxnSpPr>
        <p:spPr>
          <a:xfrm flipH="1" rot="10800000">
            <a:off x="7307410" y="4147284"/>
            <a:ext cx="15000" cy="21000"/>
          </a:xfrm>
          <a:prstGeom prst="straightConnector1">
            <a:avLst/>
          </a:prstGeom>
          <a:noFill/>
          <a:ln cap="flat" cmpd="sng" w="5325">
            <a:solidFill>
              <a:srgbClr val="0E2841"/>
            </a:solidFill>
            <a:prstDash val="solid"/>
            <a:round/>
            <a:headEnd len="sm" w="sm" type="none"/>
            <a:tailEnd len="sm" w="sm" type="none"/>
          </a:ln>
        </p:spPr>
      </p:cxnSp>
      <p:cxnSp>
        <p:nvCxnSpPr>
          <p:cNvPr id="982" name="Google Shape;982;p76"/>
          <p:cNvCxnSpPr>
            <a:endCxn id="951" idx="3"/>
          </p:cNvCxnSpPr>
          <p:nvPr/>
        </p:nvCxnSpPr>
        <p:spPr>
          <a:xfrm flipH="1" rot="10800000">
            <a:off x="7322275" y="4104056"/>
            <a:ext cx="89100" cy="28800"/>
          </a:xfrm>
          <a:prstGeom prst="straightConnector1">
            <a:avLst/>
          </a:prstGeom>
          <a:noFill/>
          <a:ln cap="flat" cmpd="sng" w="5325">
            <a:solidFill>
              <a:srgbClr val="0E2841"/>
            </a:solidFill>
            <a:prstDash val="solid"/>
            <a:round/>
            <a:headEnd len="sm" w="sm" type="none"/>
            <a:tailEnd len="sm" w="sm" type="none"/>
          </a:ln>
        </p:spPr>
      </p:cxnSp>
      <p:cxnSp>
        <p:nvCxnSpPr>
          <p:cNvPr id="983" name="Google Shape;983;p76"/>
          <p:cNvCxnSpPr>
            <a:endCxn id="949" idx="2"/>
          </p:cNvCxnSpPr>
          <p:nvPr/>
        </p:nvCxnSpPr>
        <p:spPr>
          <a:xfrm>
            <a:off x="7338256" y="4144781"/>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984" name="Google Shape;984;p76"/>
          <p:cNvCxnSpPr>
            <a:stCxn id="950" idx="7"/>
            <a:endCxn id="943" idx="2"/>
          </p:cNvCxnSpPr>
          <p:nvPr/>
        </p:nvCxnSpPr>
        <p:spPr>
          <a:xfrm flipH="1" rot="10800000">
            <a:off x="7338001" y="4128225"/>
            <a:ext cx="75000" cy="6000"/>
          </a:xfrm>
          <a:prstGeom prst="straightConnector1">
            <a:avLst/>
          </a:prstGeom>
          <a:noFill/>
          <a:ln cap="flat" cmpd="sng" w="5325">
            <a:solidFill>
              <a:srgbClr val="0E2841"/>
            </a:solidFill>
            <a:prstDash val="solid"/>
            <a:round/>
            <a:headEnd len="sm" w="sm" type="none"/>
            <a:tailEnd len="sm" w="sm" type="none"/>
          </a:ln>
        </p:spPr>
      </p:cxnSp>
      <p:cxnSp>
        <p:nvCxnSpPr>
          <p:cNvPr id="985" name="Google Shape;985;p76"/>
          <p:cNvCxnSpPr>
            <a:endCxn id="952" idx="3"/>
          </p:cNvCxnSpPr>
          <p:nvPr/>
        </p:nvCxnSpPr>
        <p:spPr>
          <a:xfrm flipH="1" rot="10800000">
            <a:off x="7449020" y="4133647"/>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986" name="Google Shape;986;p76"/>
          <p:cNvCxnSpPr>
            <a:endCxn id="951" idx="4"/>
          </p:cNvCxnSpPr>
          <p:nvPr/>
        </p:nvCxnSpPr>
        <p:spPr>
          <a:xfrm rot="10800000">
            <a:off x="7426966" y="4106296"/>
            <a:ext cx="8100" cy="15300"/>
          </a:xfrm>
          <a:prstGeom prst="straightConnector1">
            <a:avLst/>
          </a:prstGeom>
          <a:noFill/>
          <a:ln cap="flat" cmpd="sng" w="5325">
            <a:solidFill>
              <a:srgbClr val="0E2841"/>
            </a:solidFill>
            <a:prstDash val="solid"/>
            <a:round/>
            <a:headEnd len="sm" w="sm" type="none"/>
            <a:tailEnd len="sm" w="sm" type="none"/>
          </a:ln>
        </p:spPr>
      </p:cxnSp>
      <p:cxnSp>
        <p:nvCxnSpPr>
          <p:cNvPr id="987" name="Google Shape;987;p76"/>
          <p:cNvCxnSpPr>
            <a:stCxn id="949" idx="0"/>
            <a:endCxn id="943" idx="4"/>
          </p:cNvCxnSpPr>
          <p:nvPr/>
        </p:nvCxnSpPr>
        <p:spPr>
          <a:xfrm flipH="1" rot="10800000">
            <a:off x="7426606" y="4135931"/>
            <a:ext cx="8400" cy="13200"/>
          </a:xfrm>
          <a:prstGeom prst="straightConnector1">
            <a:avLst/>
          </a:prstGeom>
          <a:noFill/>
          <a:ln cap="flat" cmpd="sng" w="5325">
            <a:solidFill>
              <a:srgbClr val="0E2841"/>
            </a:solidFill>
            <a:prstDash val="solid"/>
            <a:round/>
            <a:headEnd len="sm" w="sm" type="none"/>
            <a:tailEnd len="sm" w="sm" type="none"/>
          </a:ln>
        </p:spPr>
      </p:cxnSp>
      <p:cxnSp>
        <p:nvCxnSpPr>
          <p:cNvPr id="988" name="Google Shape;988;p76"/>
          <p:cNvCxnSpPr>
            <a:endCxn id="938" idx="2"/>
          </p:cNvCxnSpPr>
          <p:nvPr/>
        </p:nvCxnSpPr>
        <p:spPr>
          <a:xfrm flipH="1" rot="10800000">
            <a:off x="7695127" y="4079200"/>
            <a:ext cx="63300" cy="5700"/>
          </a:xfrm>
          <a:prstGeom prst="straightConnector1">
            <a:avLst/>
          </a:prstGeom>
          <a:noFill/>
          <a:ln cap="flat" cmpd="sng" w="5325">
            <a:solidFill>
              <a:srgbClr val="0E2841"/>
            </a:solidFill>
            <a:prstDash val="solid"/>
            <a:round/>
            <a:headEnd len="sm" w="sm" type="none"/>
            <a:tailEnd len="sm" w="sm" type="none"/>
          </a:ln>
        </p:spPr>
      </p:cxnSp>
      <p:cxnSp>
        <p:nvCxnSpPr>
          <p:cNvPr id="989" name="Google Shape;989;p76"/>
          <p:cNvCxnSpPr>
            <a:stCxn id="945" idx="5"/>
            <a:endCxn id="944" idx="3"/>
          </p:cNvCxnSpPr>
          <p:nvPr/>
        </p:nvCxnSpPr>
        <p:spPr>
          <a:xfrm>
            <a:off x="7695568" y="4096006"/>
            <a:ext cx="49200" cy="11400"/>
          </a:xfrm>
          <a:prstGeom prst="straightConnector1">
            <a:avLst/>
          </a:prstGeom>
          <a:noFill/>
          <a:ln cap="flat" cmpd="sng" w="5325">
            <a:solidFill>
              <a:srgbClr val="0E2841"/>
            </a:solidFill>
            <a:prstDash val="solid"/>
            <a:round/>
            <a:headEnd len="sm" w="sm" type="none"/>
            <a:tailEnd len="sm" w="sm" type="none"/>
          </a:ln>
        </p:spPr>
      </p:cxnSp>
      <p:cxnSp>
        <p:nvCxnSpPr>
          <p:cNvPr id="990" name="Google Shape;990;p76"/>
          <p:cNvCxnSpPr>
            <a:stCxn id="944" idx="7"/>
          </p:cNvCxnSpPr>
          <p:nvPr/>
        </p:nvCxnSpPr>
        <p:spPr>
          <a:xfrm>
            <a:off x="7775969" y="4096584"/>
            <a:ext cx="0" cy="0"/>
          </a:xfrm>
          <a:prstGeom prst="straightConnector1">
            <a:avLst/>
          </a:prstGeom>
          <a:noFill/>
          <a:ln cap="flat" cmpd="sng" w="5325">
            <a:solidFill>
              <a:srgbClr val="0E2841"/>
            </a:solidFill>
            <a:prstDash val="solid"/>
            <a:round/>
            <a:headEnd len="sm" w="sm" type="none"/>
            <a:tailEnd len="sm" w="sm" type="none"/>
          </a:ln>
        </p:spPr>
      </p:cxnSp>
      <p:cxnSp>
        <p:nvCxnSpPr>
          <p:cNvPr id="991" name="Google Shape;991;p76"/>
          <p:cNvCxnSpPr>
            <a:endCxn id="954" idx="6"/>
          </p:cNvCxnSpPr>
          <p:nvPr/>
        </p:nvCxnSpPr>
        <p:spPr>
          <a:xfrm flipH="1">
            <a:off x="7585662" y="4074200"/>
            <a:ext cx="179100" cy="2700"/>
          </a:xfrm>
          <a:prstGeom prst="straightConnector1">
            <a:avLst/>
          </a:prstGeom>
          <a:noFill/>
          <a:ln cap="flat" cmpd="sng" w="5325">
            <a:solidFill>
              <a:srgbClr val="0E2841"/>
            </a:solidFill>
            <a:prstDash val="solid"/>
            <a:round/>
            <a:headEnd len="sm" w="sm" type="none"/>
            <a:tailEnd len="sm" w="sm" type="none"/>
          </a:ln>
        </p:spPr>
      </p:cxnSp>
      <p:cxnSp>
        <p:nvCxnSpPr>
          <p:cNvPr id="992" name="Google Shape;992;p76"/>
          <p:cNvCxnSpPr>
            <a:stCxn id="944" idx="7"/>
            <a:endCxn id="938" idx="5"/>
          </p:cNvCxnSpPr>
          <p:nvPr/>
        </p:nvCxnSpPr>
        <p:spPr>
          <a:xfrm flipH="1" rot="10800000">
            <a:off x="7775969" y="4084584"/>
            <a:ext cx="20100" cy="12000"/>
          </a:xfrm>
          <a:prstGeom prst="straightConnector1">
            <a:avLst/>
          </a:prstGeom>
          <a:noFill/>
          <a:ln cap="flat" cmpd="sng" w="5325">
            <a:solidFill>
              <a:srgbClr val="0E2841"/>
            </a:solidFill>
            <a:prstDash val="solid"/>
            <a:round/>
            <a:headEnd len="sm" w="sm" type="none"/>
            <a:tailEnd len="sm" w="sm" type="none"/>
          </a:ln>
        </p:spPr>
      </p:cxnSp>
      <p:cxnSp>
        <p:nvCxnSpPr>
          <p:cNvPr id="993" name="Google Shape;993;p76"/>
          <p:cNvCxnSpPr>
            <a:stCxn id="947" idx="0"/>
            <a:endCxn id="939" idx="5"/>
          </p:cNvCxnSpPr>
          <p:nvPr/>
        </p:nvCxnSpPr>
        <p:spPr>
          <a:xfrm rot="10800000">
            <a:off x="7552607" y="4167073"/>
            <a:ext cx="14700" cy="3600"/>
          </a:xfrm>
          <a:prstGeom prst="straightConnector1">
            <a:avLst/>
          </a:prstGeom>
          <a:noFill/>
          <a:ln cap="flat" cmpd="sng" w="5325">
            <a:solidFill>
              <a:srgbClr val="0E2841"/>
            </a:solidFill>
            <a:prstDash val="solid"/>
            <a:round/>
            <a:headEnd len="sm" w="sm" type="none"/>
            <a:tailEnd len="sm" w="sm" type="none"/>
          </a:ln>
        </p:spPr>
      </p:cxnSp>
      <p:cxnSp>
        <p:nvCxnSpPr>
          <p:cNvPr id="994" name="Google Shape;994;p76"/>
          <p:cNvCxnSpPr>
            <a:endCxn id="939" idx="1"/>
          </p:cNvCxnSpPr>
          <p:nvPr/>
        </p:nvCxnSpPr>
        <p:spPr>
          <a:xfrm flipH="1" rot="10800000">
            <a:off x="7442340" y="4156374"/>
            <a:ext cx="79200" cy="4800"/>
          </a:xfrm>
          <a:prstGeom prst="straightConnector1">
            <a:avLst/>
          </a:prstGeom>
          <a:noFill/>
          <a:ln cap="flat" cmpd="sng" w="5325">
            <a:solidFill>
              <a:srgbClr val="0E2841"/>
            </a:solidFill>
            <a:prstDash val="solid"/>
            <a:round/>
            <a:headEnd len="sm" w="sm" type="none"/>
            <a:tailEnd len="sm" w="sm" type="none"/>
          </a:ln>
        </p:spPr>
      </p:cxnSp>
      <p:cxnSp>
        <p:nvCxnSpPr>
          <p:cNvPr id="995" name="Google Shape;995;p76"/>
          <p:cNvCxnSpPr>
            <a:stCxn id="952" idx="5"/>
            <a:endCxn id="940" idx="2"/>
          </p:cNvCxnSpPr>
          <p:nvPr/>
        </p:nvCxnSpPr>
        <p:spPr>
          <a:xfrm>
            <a:off x="7539003" y="4133647"/>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996" name="Google Shape;996;p76"/>
          <p:cNvCxnSpPr>
            <a:stCxn id="939" idx="7"/>
            <a:endCxn id="940" idx="3"/>
          </p:cNvCxnSpPr>
          <p:nvPr/>
        </p:nvCxnSpPr>
        <p:spPr>
          <a:xfrm flipH="1" rot="10800000">
            <a:off x="7552723" y="4149174"/>
            <a:ext cx="27300" cy="7200"/>
          </a:xfrm>
          <a:prstGeom prst="straightConnector1">
            <a:avLst/>
          </a:prstGeom>
          <a:noFill/>
          <a:ln cap="flat" cmpd="sng" w="5325">
            <a:solidFill>
              <a:srgbClr val="0E2841"/>
            </a:solidFill>
            <a:prstDash val="solid"/>
            <a:round/>
            <a:headEnd len="sm" w="sm" type="none"/>
            <a:tailEnd len="sm" w="sm" type="none"/>
          </a:ln>
        </p:spPr>
      </p:cxnSp>
      <p:cxnSp>
        <p:nvCxnSpPr>
          <p:cNvPr id="997" name="Google Shape;997;p76"/>
          <p:cNvCxnSpPr>
            <a:endCxn id="946" idx="2"/>
          </p:cNvCxnSpPr>
          <p:nvPr/>
        </p:nvCxnSpPr>
        <p:spPr>
          <a:xfrm flipH="1" rot="10800000">
            <a:off x="7618026" y="4136185"/>
            <a:ext cx="39900" cy="7800"/>
          </a:xfrm>
          <a:prstGeom prst="straightConnector1">
            <a:avLst/>
          </a:prstGeom>
          <a:noFill/>
          <a:ln cap="flat" cmpd="sng" w="5325">
            <a:solidFill>
              <a:srgbClr val="0E2841"/>
            </a:solidFill>
            <a:prstDash val="solid"/>
            <a:round/>
            <a:headEnd len="sm" w="sm" type="none"/>
            <a:tailEnd len="sm" w="sm" type="none"/>
          </a:ln>
        </p:spPr>
      </p:cxnSp>
      <p:cxnSp>
        <p:nvCxnSpPr>
          <p:cNvPr id="998" name="Google Shape;998;p76"/>
          <p:cNvCxnSpPr>
            <a:endCxn id="946" idx="3"/>
          </p:cNvCxnSpPr>
          <p:nvPr/>
        </p:nvCxnSpPr>
        <p:spPr>
          <a:xfrm flipH="1" rot="10800000">
            <a:off x="7583084" y="4141594"/>
            <a:ext cx="81300" cy="32100"/>
          </a:xfrm>
          <a:prstGeom prst="straightConnector1">
            <a:avLst/>
          </a:prstGeom>
          <a:noFill/>
          <a:ln cap="flat" cmpd="sng" w="5325">
            <a:solidFill>
              <a:srgbClr val="0E2841"/>
            </a:solidFill>
            <a:prstDash val="solid"/>
            <a:round/>
            <a:headEnd len="sm" w="sm" type="none"/>
            <a:tailEnd len="sm" w="sm" type="none"/>
          </a:ln>
        </p:spPr>
      </p:cxnSp>
      <p:cxnSp>
        <p:nvCxnSpPr>
          <p:cNvPr id="999" name="Google Shape;999;p76"/>
          <p:cNvCxnSpPr>
            <a:endCxn id="953" idx="3"/>
          </p:cNvCxnSpPr>
          <p:nvPr/>
        </p:nvCxnSpPr>
        <p:spPr>
          <a:xfrm flipH="1" rot="10800000">
            <a:off x="7448720" y="4097156"/>
            <a:ext cx="39000" cy="2100"/>
          </a:xfrm>
          <a:prstGeom prst="straightConnector1">
            <a:avLst/>
          </a:prstGeom>
          <a:noFill/>
          <a:ln cap="flat" cmpd="sng" w="5325">
            <a:solidFill>
              <a:srgbClr val="0E2841"/>
            </a:solidFill>
            <a:prstDash val="solid"/>
            <a:round/>
            <a:headEnd len="sm" w="sm" type="none"/>
            <a:tailEnd len="sm" w="sm" type="none"/>
          </a:ln>
        </p:spPr>
      </p:cxnSp>
      <p:cxnSp>
        <p:nvCxnSpPr>
          <p:cNvPr id="1000" name="Google Shape;1000;p76"/>
          <p:cNvCxnSpPr>
            <a:stCxn id="953" idx="7"/>
            <a:endCxn id="954" idx="3"/>
          </p:cNvCxnSpPr>
          <p:nvPr/>
        </p:nvCxnSpPr>
        <p:spPr>
          <a:xfrm flipH="1" rot="10800000">
            <a:off x="7518903" y="4082437"/>
            <a:ext cx="29100" cy="3900"/>
          </a:xfrm>
          <a:prstGeom prst="straightConnector1">
            <a:avLst/>
          </a:prstGeom>
          <a:noFill/>
          <a:ln cap="flat" cmpd="sng" w="5325">
            <a:solidFill>
              <a:srgbClr val="0E2841"/>
            </a:solidFill>
            <a:prstDash val="solid"/>
            <a:round/>
            <a:headEnd len="sm" w="sm" type="none"/>
            <a:tailEnd len="sm" w="sm" type="none"/>
          </a:ln>
        </p:spPr>
      </p:cxnSp>
      <p:cxnSp>
        <p:nvCxnSpPr>
          <p:cNvPr id="1001" name="Google Shape;1001;p76"/>
          <p:cNvCxnSpPr>
            <a:stCxn id="954" idx="5"/>
          </p:cNvCxnSpPr>
          <p:nvPr/>
        </p:nvCxnSpPr>
        <p:spPr>
          <a:xfrm>
            <a:off x="7579204" y="4082309"/>
            <a:ext cx="0" cy="0"/>
          </a:xfrm>
          <a:prstGeom prst="straightConnector1">
            <a:avLst/>
          </a:prstGeom>
          <a:noFill/>
          <a:ln cap="flat" cmpd="sng" w="5325">
            <a:solidFill>
              <a:srgbClr val="0E2841"/>
            </a:solidFill>
            <a:prstDash val="solid"/>
            <a:round/>
            <a:headEnd len="sm" w="sm" type="none"/>
            <a:tailEnd len="sm" w="sm" type="none"/>
          </a:ln>
        </p:spPr>
      </p:cxnSp>
      <p:cxnSp>
        <p:nvCxnSpPr>
          <p:cNvPr id="1002" name="Google Shape;1002;p76"/>
          <p:cNvCxnSpPr>
            <a:stCxn id="954" idx="5"/>
            <a:endCxn id="942" idx="0"/>
          </p:cNvCxnSpPr>
          <p:nvPr/>
        </p:nvCxnSpPr>
        <p:spPr>
          <a:xfrm>
            <a:off x="7579204" y="4082309"/>
            <a:ext cx="30300" cy="3900"/>
          </a:xfrm>
          <a:prstGeom prst="straightConnector1">
            <a:avLst/>
          </a:prstGeom>
          <a:noFill/>
          <a:ln cap="flat" cmpd="sng" w="5325">
            <a:solidFill>
              <a:srgbClr val="0E2841"/>
            </a:solidFill>
            <a:prstDash val="solid"/>
            <a:round/>
            <a:headEnd len="sm" w="sm" type="none"/>
            <a:tailEnd len="sm" w="sm" type="none"/>
          </a:ln>
        </p:spPr>
      </p:cxnSp>
      <p:cxnSp>
        <p:nvCxnSpPr>
          <p:cNvPr id="1003" name="Google Shape;1003;p76"/>
          <p:cNvCxnSpPr>
            <a:endCxn id="945" idx="2"/>
          </p:cNvCxnSpPr>
          <p:nvPr/>
        </p:nvCxnSpPr>
        <p:spPr>
          <a:xfrm flipH="1" rot="10800000">
            <a:off x="7624926" y="4090597"/>
            <a:ext cx="33000" cy="8100"/>
          </a:xfrm>
          <a:prstGeom prst="straightConnector1">
            <a:avLst/>
          </a:prstGeom>
          <a:noFill/>
          <a:ln cap="flat" cmpd="sng" w="5325">
            <a:solidFill>
              <a:srgbClr val="0E2841"/>
            </a:solidFill>
            <a:prstDash val="solid"/>
            <a:round/>
            <a:headEnd len="sm" w="sm" type="none"/>
            <a:tailEnd len="sm" w="sm" type="none"/>
          </a:ln>
        </p:spPr>
      </p:cxnSp>
      <p:cxnSp>
        <p:nvCxnSpPr>
          <p:cNvPr id="1004" name="Google Shape;1004;p76"/>
          <p:cNvCxnSpPr>
            <a:endCxn id="942" idx="4"/>
          </p:cNvCxnSpPr>
          <p:nvPr/>
        </p:nvCxnSpPr>
        <p:spPr>
          <a:xfrm flipH="1" rot="10800000">
            <a:off x="7539033" y="4101477"/>
            <a:ext cx="70500" cy="22200"/>
          </a:xfrm>
          <a:prstGeom prst="straightConnector1">
            <a:avLst/>
          </a:prstGeom>
          <a:noFill/>
          <a:ln cap="flat" cmpd="sng" w="5325">
            <a:solidFill>
              <a:srgbClr val="0E2841"/>
            </a:solidFill>
            <a:prstDash val="solid"/>
            <a:round/>
            <a:headEnd len="sm" w="sm" type="none"/>
            <a:tailEnd len="sm" w="sm" type="none"/>
          </a:ln>
        </p:spPr>
      </p:cxnSp>
      <p:cxnSp>
        <p:nvCxnSpPr>
          <p:cNvPr id="1005" name="Google Shape;1005;p76"/>
          <p:cNvCxnSpPr>
            <a:endCxn id="953" idx="4"/>
          </p:cNvCxnSpPr>
          <p:nvPr/>
        </p:nvCxnSpPr>
        <p:spPr>
          <a:xfrm rot="10800000">
            <a:off x="7503311" y="4099397"/>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1006" name="Google Shape;1006;p76"/>
          <p:cNvCxnSpPr>
            <a:stCxn id="946" idx="7"/>
            <a:endCxn id="944" idx="3"/>
          </p:cNvCxnSpPr>
          <p:nvPr/>
        </p:nvCxnSpPr>
        <p:spPr>
          <a:xfrm flipH="1" rot="10800000">
            <a:off x="7695568" y="4107375"/>
            <a:ext cx="49200" cy="23400"/>
          </a:xfrm>
          <a:prstGeom prst="straightConnector1">
            <a:avLst/>
          </a:prstGeom>
          <a:noFill/>
          <a:ln cap="flat" cmpd="sng" w="5325">
            <a:solidFill>
              <a:srgbClr val="0E2841"/>
            </a:solidFill>
            <a:prstDash val="solid"/>
            <a:round/>
            <a:headEnd len="sm" w="sm" type="none"/>
            <a:tailEnd len="sm" w="sm" type="none"/>
          </a:ln>
        </p:spPr>
      </p:cxnSp>
      <p:cxnSp>
        <p:nvCxnSpPr>
          <p:cNvPr id="1007" name="Google Shape;1007;p76"/>
          <p:cNvCxnSpPr>
            <a:stCxn id="946" idx="0"/>
            <a:endCxn id="945" idx="4"/>
          </p:cNvCxnSpPr>
          <p:nvPr/>
        </p:nvCxnSpPr>
        <p:spPr>
          <a:xfrm rot="10800000">
            <a:off x="7679976" y="4098235"/>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1008" name="Google Shape;1008;p76"/>
          <p:cNvCxnSpPr>
            <a:endCxn id="942" idx="4"/>
          </p:cNvCxnSpPr>
          <p:nvPr/>
        </p:nvCxnSpPr>
        <p:spPr>
          <a:xfrm flipH="1" rot="10800000">
            <a:off x="7595733" y="4101477"/>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1009" name="Google Shape;1009;p76"/>
          <p:cNvCxnSpPr>
            <a:endCxn id="952" idx="2"/>
          </p:cNvCxnSpPr>
          <p:nvPr/>
        </p:nvCxnSpPr>
        <p:spPr>
          <a:xfrm>
            <a:off x="7457261" y="4127937"/>
            <a:ext cx="44100" cy="300"/>
          </a:xfrm>
          <a:prstGeom prst="straightConnector1">
            <a:avLst/>
          </a:prstGeom>
          <a:noFill/>
          <a:ln cap="flat" cmpd="sng" w="5325">
            <a:solidFill>
              <a:srgbClr val="0E2841"/>
            </a:solidFill>
            <a:prstDash val="solid"/>
            <a:round/>
            <a:headEnd len="sm" w="sm" type="none"/>
            <a:tailEnd len="sm" w="sm" type="none"/>
          </a:ln>
        </p:spPr>
      </p:cxnSp>
      <p:cxnSp>
        <p:nvCxnSpPr>
          <p:cNvPr id="1010" name="Google Shape;1010;p76"/>
          <p:cNvCxnSpPr>
            <a:endCxn id="946" idx="2"/>
          </p:cNvCxnSpPr>
          <p:nvPr/>
        </p:nvCxnSpPr>
        <p:spPr>
          <a:xfrm>
            <a:off x="7519326" y="4096885"/>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1011" name="Google Shape;1011;p76"/>
          <p:cNvCxnSpPr>
            <a:endCxn id="954" idx="2"/>
          </p:cNvCxnSpPr>
          <p:nvPr/>
        </p:nvCxnSpPr>
        <p:spPr>
          <a:xfrm flipH="1" rot="10800000">
            <a:off x="7427262" y="4076900"/>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1012" name="Google Shape;1012;p76"/>
          <p:cNvCxnSpPr>
            <a:endCxn id="939" idx="3"/>
          </p:cNvCxnSpPr>
          <p:nvPr/>
        </p:nvCxnSpPr>
        <p:spPr>
          <a:xfrm flipH="1" rot="10800000">
            <a:off x="7323840" y="4167192"/>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1013" name="Google Shape;1013;p76"/>
          <p:cNvCxnSpPr>
            <a:stCxn id="939" idx="0"/>
            <a:endCxn id="943" idx="5"/>
          </p:cNvCxnSpPr>
          <p:nvPr/>
        </p:nvCxnSpPr>
        <p:spPr>
          <a:xfrm rot="10800000">
            <a:off x="7450431" y="4133433"/>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1014" name="Google Shape;1014;p76"/>
          <p:cNvCxnSpPr>
            <a:endCxn id="940" idx="7"/>
          </p:cNvCxnSpPr>
          <p:nvPr/>
        </p:nvCxnSpPr>
        <p:spPr>
          <a:xfrm flipH="1">
            <a:off x="7611336" y="4102152"/>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1015" name="Google Shape;1015;p76"/>
          <p:cNvCxnSpPr>
            <a:stCxn id="938" idx="4"/>
            <a:endCxn id="952" idx="6"/>
          </p:cNvCxnSpPr>
          <p:nvPr/>
        </p:nvCxnSpPr>
        <p:spPr>
          <a:xfrm flipH="1">
            <a:off x="7545577" y="4086850"/>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1016" name="Google Shape;1016;p76"/>
          <p:cNvCxnSpPr>
            <a:stCxn id="947" idx="0"/>
            <a:endCxn id="940" idx="4"/>
          </p:cNvCxnSpPr>
          <p:nvPr/>
        </p:nvCxnSpPr>
        <p:spPr>
          <a:xfrm flipH="1" rot="10800000">
            <a:off x="7567307" y="4151473"/>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1017" name="Google Shape;1017;p76"/>
          <p:cNvCxnSpPr>
            <a:endCxn id="954" idx="6"/>
          </p:cNvCxnSpPr>
          <p:nvPr/>
        </p:nvCxnSpPr>
        <p:spPr>
          <a:xfrm rot="10800000">
            <a:off x="7585662" y="4076900"/>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1018" name="Google Shape;1018;p76"/>
          <p:cNvCxnSpPr>
            <a:stCxn id="947" idx="3"/>
            <a:endCxn id="949" idx="5"/>
          </p:cNvCxnSpPr>
          <p:nvPr/>
        </p:nvCxnSpPr>
        <p:spPr>
          <a:xfrm rot="10800000">
            <a:off x="7442216" y="4162132"/>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1019" name="Google Shape;1019;p76"/>
          <p:cNvCxnSpPr>
            <a:endCxn id="942" idx="3"/>
          </p:cNvCxnSpPr>
          <p:nvPr/>
        </p:nvCxnSpPr>
        <p:spPr>
          <a:xfrm>
            <a:off x="7525542" y="4092636"/>
            <a:ext cx="68400" cy="6600"/>
          </a:xfrm>
          <a:prstGeom prst="straightConnector1">
            <a:avLst/>
          </a:prstGeom>
          <a:noFill/>
          <a:ln cap="flat" cmpd="sng" w="5325">
            <a:solidFill>
              <a:srgbClr val="0E2841"/>
            </a:solidFill>
            <a:prstDash val="solid"/>
            <a:round/>
            <a:headEnd len="sm" w="sm" type="none"/>
            <a:tailEnd len="med" w="med" type="triangle"/>
          </a:ln>
        </p:spPr>
      </p:cxnSp>
      <p:sp>
        <p:nvSpPr>
          <p:cNvPr id="1020" name="Google Shape;1020;p76"/>
          <p:cNvSpPr/>
          <p:nvPr/>
        </p:nvSpPr>
        <p:spPr>
          <a:xfrm>
            <a:off x="5591643" y="4095350"/>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21" name="Google Shape;1021;p76"/>
          <p:cNvSpPr/>
          <p:nvPr/>
        </p:nvSpPr>
        <p:spPr>
          <a:xfrm>
            <a:off x="6223440" y="410116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22" name="Google Shape;1022;p76"/>
          <p:cNvSpPr/>
          <p:nvPr/>
        </p:nvSpPr>
        <p:spPr>
          <a:xfrm>
            <a:off x="5980095" y="418374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23" name="Google Shape;1023;p76"/>
          <p:cNvSpPr/>
          <p:nvPr/>
        </p:nvSpPr>
        <p:spPr>
          <a:xfrm>
            <a:off x="6038707" y="416582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24" name="Google Shape;1024;p76"/>
          <p:cNvSpPr/>
          <p:nvPr/>
        </p:nvSpPr>
        <p:spPr>
          <a:xfrm>
            <a:off x="5605432" y="3821082"/>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25" name="Google Shape;1025;p76"/>
          <p:cNvSpPr/>
          <p:nvPr/>
        </p:nvSpPr>
        <p:spPr>
          <a:xfrm>
            <a:off x="6052497" y="411578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26" name="Google Shape;1026;p76"/>
          <p:cNvSpPr/>
          <p:nvPr/>
        </p:nvSpPr>
        <p:spPr>
          <a:xfrm>
            <a:off x="5877906" y="415011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27" name="Google Shape;1027;p76"/>
          <p:cNvSpPr/>
          <p:nvPr/>
        </p:nvSpPr>
        <p:spPr>
          <a:xfrm>
            <a:off x="6203340" y="412395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28" name="Google Shape;1028;p76"/>
          <p:cNvSpPr/>
          <p:nvPr/>
        </p:nvSpPr>
        <p:spPr>
          <a:xfrm>
            <a:off x="6122939" y="411255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29" name="Google Shape;1029;p76"/>
          <p:cNvSpPr/>
          <p:nvPr/>
        </p:nvSpPr>
        <p:spPr>
          <a:xfrm>
            <a:off x="6122939" y="415814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30" name="Google Shape;1030;p76"/>
          <p:cNvSpPr/>
          <p:nvPr/>
        </p:nvSpPr>
        <p:spPr>
          <a:xfrm>
            <a:off x="6010270" y="420028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31" name="Google Shape;1031;p76"/>
          <p:cNvSpPr/>
          <p:nvPr/>
        </p:nvSpPr>
        <p:spPr>
          <a:xfrm>
            <a:off x="5750996" y="419693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32" name="Google Shape;1032;p76"/>
          <p:cNvSpPr/>
          <p:nvPr/>
        </p:nvSpPr>
        <p:spPr>
          <a:xfrm>
            <a:off x="5869569" y="417874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33" name="Google Shape;1033;p76"/>
          <p:cNvSpPr/>
          <p:nvPr/>
        </p:nvSpPr>
        <p:spPr>
          <a:xfrm>
            <a:off x="5765373" y="416159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34" name="Google Shape;1034;p76"/>
          <p:cNvSpPr/>
          <p:nvPr/>
        </p:nvSpPr>
        <p:spPr>
          <a:xfrm>
            <a:off x="5869930" y="412060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35" name="Google Shape;1035;p76"/>
          <p:cNvSpPr/>
          <p:nvPr/>
        </p:nvSpPr>
        <p:spPr>
          <a:xfrm>
            <a:off x="5966374" y="415019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36" name="Google Shape;1036;p76"/>
          <p:cNvSpPr/>
          <p:nvPr/>
        </p:nvSpPr>
        <p:spPr>
          <a:xfrm>
            <a:off x="5946274" y="411370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37" name="Google Shape;1037;p76"/>
          <p:cNvSpPr/>
          <p:nvPr/>
        </p:nvSpPr>
        <p:spPr>
          <a:xfrm>
            <a:off x="6006575" y="409886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38" name="Google Shape;1038;p76"/>
          <p:cNvSpPr/>
          <p:nvPr/>
        </p:nvSpPr>
        <p:spPr>
          <a:xfrm>
            <a:off x="5591643" y="3958586"/>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39" name="Google Shape;1039;p76"/>
          <p:cNvSpPr/>
          <p:nvPr/>
        </p:nvSpPr>
        <p:spPr>
          <a:xfrm>
            <a:off x="5980095" y="404698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40" name="Google Shape;1040;p76"/>
          <p:cNvSpPr/>
          <p:nvPr/>
        </p:nvSpPr>
        <p:spPr>
          <a:xfrm>
            <a:off x="6038707" y="402905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41" name="Google Shape;1041;p76"/>
          <p:cNvSpPr/>
          <p:nvPr/>
        </p:nvSpPr>
        <p:spPr>
          <a:xfrm>
            <a:off x="5877906" y="401334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42" name="Google Shape;1042;p76"/>
          <p:cNvSpPr/>
          <p:nvPr/>
        </p:nvSpPr>
        <p:spPr>
          <a:xfrm>
            <a:off x="6203340" y="398719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43" name="Google Shape;1043;p76"/>
          <p:cNvSpPr/>
          <p:nvPr/>
        </p:nvSpPr>
        <p:spPr>
          <a:xfrm>
            <a:off x="5869569" y="404197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44" name="Google Shape;1044;p76"/>
          <p:cNvSpPr/>
          <p:nvPr/>
        </p:nvSpPr>
        <p:spPr>
          <a:xfrm>
            <a:off x="5765373" y="40248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45" name="Google Shape;1045;p76"/>
          <p:cNvSpPr/>
          <p:nvPr/>
        </p:nvSpPr>
        <p:spPr>
          <a:xfrm>
            <a:off x="5946274" y="397694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46" name="Google Shape;1046;p76"/>
          <p:cNvSpPr/>
          <p:nvPr/>
        </p:nvSpPr>
        <p:spPr>
          <a:xfrm>
            <a:off x="6052497" y="397983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47" name="Google Shape;1047;p76"/>
          <p:cNvSpPr/>
          <p:nvPr/>
        </p:nvSpPr>
        <p:spPr>
          <a:xfrm>
            <a:off x="6205368" y="385157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48" name="Google Shape;1048;p76"/>
          <p:cNvSpPr/>
          <p:nvPr/>
        </p:nvSpPr>
        <p:spPr>
          <a:xfrm>
            <a:off x="5871597" y="390636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049" name="Google Shape;1049;p76"/>
          <p:cNvSpPr/>
          <p:nvPr/>
        </p:nvSpPr>
        <p:spPr>
          <a:xfrm>
            <a:off x="6052497" y="384537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1050" name="Google Shape;1050;p76"/>
          <p:cNvCxnSpPr>
            <a:stCxn id="1048" idx="0"/>
            <a:endCxn id="1049" idx="3"/>
          </p:cNvCxnSpPr>
          <p:nvPr/>
        </p:nvCxnSpPr>
        <p:spPr>
          <a:xfrm flipH="1" rot="10800000">
            <a:off x="5893647" y="3858364"/>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1051" name="Google Shape;1051;p76"/>
          <p:cNvCxnSpPr>
            <a:stCxn id="1048" idx="6"/>
            <a:endCxn id="1047" idx="3"/>
          </p:cNvCxnSpPr>
          <p:nvPr/>
        </p:nvCxnSpPr>
        <p:spPr>
          <a:xfrm flipH="1" rot="10800000">
            <a:off x="5915697" y="3864514"/>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1052" name="Google Shape;1052;p76"/>
          <p:cNvCxnSpPr>
            <a:stCxn id="1049" idx="6"/>
            <a:endCxn id="1047" idx="2"/>
          </p:cNvCxnSpPr>
          <p:nvPr/>
        </p:nvCxnSpPr>
        <p:spPr>
          <a:xfrm>
            <a:off x="6096597" y="3853020"/>
            <a:ext cx="108900" cy="6300"/>
          </a:xfrm>
          <a:prstGeom prst="straightConnector1">
            <a:avLst/>
          </a:prstGeom>
          <a:noFill/>
          <a:ln cap="flat" cmpd="sng" w="5325">
            <a:solidFill>
              <a:srgbClr val="0E2841"/>
            </a:solidFill>
            <a:prstDash val="solid"/>
            <a:round/>
            <a:headEnd len="sm" w="sm" type="none"/>
            <a:tailEnd len="sm" w="sm" type="none"/>
          </a:ln>
        </p:spPr>
      </p:cxnSp>
      <p:cxnSp>
        <p:nvCxnSpPr>
          <p:cNvPr id="1053" name="Google Shape;1053;p76"/>
          <p:cNvCxnSpPr>
            <a:endCxn id="1042" idx="2"/>
          </p:cNvCxnSpPr>
          <p:nvPr/>
        </p:nvCxnSpPr>
        <p:spPr>
          <a:xfrm>
            <a:off x="6097440" y="3988241"/>
            <a:ext cx="105900" cy="6600"/>
          </a:xfrm>
          <a:prstGeom prst="straightConnector1">
            <a:avLst/>
          </a:prstGeom>
          <a:noFill/>
          <a:ln cap="flat" cmpd="sng" w="5325">
            <a:solidFill>
              <a:srgbClr val="0E2841"/>
            </a:solidFill>
            <a:prstDash val="solid"/>
            <a:round/>
            <a:headEnd len="sm" w="sm" type="none"/>
            <a:tailEnd len="sm" w="sm" type="none"/>
          </a:ln>
        </p:spPr>
      </p:cxnSp>
      <p:cxnSp>
        <p:nvCxnSpPr>
          <p:cNvPr id="1054" name="Google Shape;1054;p76"/>
          <p:cNvCxnSpPr>
            <a:stCxn id="1040" idx="7"/>
            <a:endCxn id="1042" idx="3"/>
          </p:cNvCxnSpPr>
          <p:nvPr/>
        </p:nvCxnSpPr>
        <p:spPr>
          <a:xfrm flipH="1" rot="10800000">
            <a:off x="6076349" y="4000398"/>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1055" name="Google Shape;1055;p76"/>
          <p:cNvCxnSpPr>
            <a:endCxn id="1046" idx="1"/>
          </p:cNvCxnSpPr>
          <p:nvPr/>
        </p:nvCxnSpPr>
        <p:spPr>
          <a:xfrm flipH="1" rot="10800000">
            <a:off x="5990555" y="3982074"/>
            <a:ext cx="68400" cy="2100"/>
          </a:xfrm>
          <a:prstGeom prst="straightConnector1">
            <a:avLst/>
          </a:prstGeom>
          <a:noFill/>
          <a:ln cap="flat" cmpd="sng" w="5325">
            <a:solidFill>
              <a:srgbClr val="0E2841"/>
            </a:solidFill>
            <a:prstDash val="solid"/>
            <a:round/>
            <a:headEnd len="sm" w="sm" type="none"/>
            <a:tailEnd len="sm" w="sm" type="none"/>
          </a:ln>
        </p:spPr>
      </p:cxnSp>
      <p:cxnSp>
        <p:nvCxnSpPr>
          <p:cNvPr id="1056" name="Google Shape;1056;p76"/>
          <p:cNvCxnSpPr>
            <a:stCxn id="1041" idx="0"/>
            <a:endCxn id="1045" idx="3"/>
          </p:cNvCxnSpPr>
          <p:nvPr/>
        </p:nvCxnSpPr>
        <p:spPr>
          <a:xfrm flipH="1" rot="10800000">
            <a:off x="5899956" y="3989949"/>
            <a:ext cx="52800" cy="23400"/>
          </a:xfrm>
          <a:prstGeom prst="straightConnector1">
            <a:avLst/>
          </a:prstGeom>
          <a:noFill/>
          <a:ln cap="flat" cmpd="sng" w="5325">
            <a:solidFill>
              <a:srgbClr val="0E2841"/>
            </a:solidFill>
            <a:prstDash val="solid"/>
            <a:round/>
            <a:headEnd len="sm" w="sm" type="none"/>
            <a:tailEnd len="sm" w="sm" type="none"/>
          </a:ln>
        </p:spPr>
      </p:cxnSp>
      <p:cxnSp>
        <p:nvCxnSpPr>
          <p:cNvPr id="1057" name="Google Shape;1057;p76"/>
          <p:cNvCxnSpPr>
            <a:stCxn id="1044" idx="6"/>
            <a:endCxn id="1041" idx="2"/>
          </p:cNvCxnSpPr>
          <p:nvPr/>
        </p:nvCxnSpPr>
        <p:spPr>
          <a:xfrm flipH="1" rot="10800000">
            <a:off x="5809473" y="4021081"/>
            <a:ext cx="68400" cy="11400"/>
          </a:xfrm>
          <a:prstGeom prst="straightConnector1">
            <a:avLst/>
          </a:prstGeom>
          <a:noFill/>
          <a:ln cap="flat" cmpd="sng" w="5325">
            <a:solidFill>
              <a:srgbClr val="0E2841"/>
            </a:solidFill>
            <a:prstDash val="solid"/>
            <a:round/>
            <a:headEnd len="sm" w="sm" type="none"/>
            <a:tailEnd len="sm" w="sm" type="none"/>
          </a:ln>
        </p:spPr>
      </p:cxnSp>
      <p:cxnSp>
        <p:nvCxnSpPr>
          <p:cNvPr id="1058" name="Google Shape;1058;p76"/>
          <p:cNvCxnSpPr>
            <a:stCxn id="1043" idx="0"/>
            <a:endCxn id="1041" idx="4"/>
          </p:cNvCxnSpPr>
          <p:nvPr/>
        </p:nvCxnSpPr>
        <p:spPr>
          <a:xfrm flipH="1" rot="10800000">
            <a:off x="5891619" y="4028778"/>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1059" name="Google Shape;1059;p76"/>
          <p:cNvCxnSpPr>
            <a:stCxn id="1044" idx="5"/>
            <a:endCxn id="1043" idx="2"/>
          </p:cNvCxnSpPr>
          <p:nvPr/>
        </p:nvCxnSpPr>
        <p:spPr>
          <a:xfrm>
            <a:off x="5803015" y="4037891"/>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1060" name="Google Shape;1060;p76"/>
          <p:cNvCxnSpPr>
            <a:endCxn id="1039" idx="2"/>
          </p:cNvCxnSpPr>
          <p:nvPr/>
        </p:nvCxnSpPr>
        <p:spPr>
          <a:xfrm>
            <a:off x="5913795" y="4049830"/>
            <a:ext cx="66300" cy="4800"/>
          </a:xfrm>
          <a:prstGeom prst="straightConnector1">
            <a:avLst/>
          </a:prstGeom>
          <a:noFill/>
          <a:ln cap="flat" cmpd="sng" w="5325">
            <a:solidFill>
              <a:srgbClr val="0E2841"/>
            </a:solidFill>
            <a:prstDash val="solid"/>
            <a:round/>
            <a:headEnd len="sm" w="sm" type="none"/>
            <a:tailEnd len="sm" w="sm" type="none"/>
          </a:ln>
        </p:spPr>
      </p:cxnSp>
      <p:cxnSp>
        <p:nvCxnSpPr>
          <p:cNvPr id="1061" name="Google Shape;1061;p76"/>
          <p:cNvCxnSpPr>
            <a:stCxn id="1039" idx="7"/>
            <a:endCxn id="1040" idx="3"/>
          </p:cNvCxnSpPr>
          <p:nvPr/>
        </p:nvCxnSpPr>
        <p:spPr>
          <a:xfrm flipH="1" rot="10800000">
            <a:off x="6017736" y="4042020"/>
            <a:ext cx="27300" cy="7200"/>
          </a:xfrm>
          <a:prstGeom prst="straightConnector1">
            <a:avLst/>
          </a:prstGeom>
          <a:noFill/>
          <a:ln cap="flat" cmpd="sng" w="5325">
            <a:solidFill>
              <a:srgbClr val="0E2841"/>
            </a:solidFill>
            <a:prstDash val="solid"/>
            <a:round/>
            <a:headEnd len="sm" w="sm" type="none"/>
            <a:tailEnd len="sm" w="sm" type="none"/>
          </a:ln>
        </p:spPr>
      </p:cxnSp>
      <p:cxnSp>
        <p:nvCxnSpPr>
          <p:cNvPr id="1062" name="Google Shape;1062;p76"/>
          <p:cNvCxnSpPr>
            <a:endCxn id="1032" idx="3"/>
          </p:cNvCxnSpPr>
          <p:nvPr/>
        </p:nvCxnSpPr>
        <p:spPr>
          <a:xfrm flipH="1" rot="10800000">
            <a:off x="5795627" y="4191801"/>
            <a:ext cx="80400" cy="13500"/>
          </a:xfrm>
          <a:prstGeom prst="straightConnector1">
            <a:avLst/>
          </a:prstGeom>
          <a:noFill/>
          <a:ln cap="flat" cmpd="sng" w="5325">
            <a:solidFill>
              <a:srgbClr val="0E2841"/>
            </a:solidFill>
            <a:prstDash val="solid"/>
            <a:round/>
            <a:headEnd len="sm" w="sm" type="none"/>
            <a:tailEnd len="sm" w="sm" type="none"/>
          </a:ln>
        </p:spPr>
      </p:cxnSp>
      <p:cxnSp>
        <p:nvCxnSpPr>
          <p:cNvPr id="1063" name="Google Shape;1063;p76"/>
          <p:cNvCxnSpPr>
            <a:endCxn id="1026" idx="3"/>
          </p:cNvCxnSpPr>
          <p:nvPr/>
        </p:nvCxnSpPr>
        <p:spPr>
          <a:xfrm flipH="1" rot="10800000">
            <a:off x="5788664" y="4163172"/>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1064" name="Google Shape;1064;p76"/>
          <p:cNvCxnSpPr>
            <a:endCxn id="1033" idx="4"/>
          </p:cNvCxnSpPr>
          <p:nvPr/>
        </p:nvCxnSpPr>
        <p:spPr>
          <a:xfrm flipH="1" rot="10800000">
            <a:off x="5772423" y="4176895"/>
            <a:ext cx="15000" cy="21000"/>
          </a:xfrm>
          <a:prstGeom prst="straightConnector1">
            <a:avLst/>
          </a:prstGeom>
          <a:noFill/>
          <a:ln cap="flat" cmpd="sng" w="5325">
            <a:solidFill>
              <a:srgbClr val="0E2841"/>
            </a:solidFill>
            <a:prstDash val="solid"/>
            <a:round/>
            <a:headEnd len="sm" w="sm" type="none"/>
            <a:tailEnd len="sm" w="sm" type="none"/>
          </a:ln>
        </p:spPr>
      </p:cxnSp>
      <p:cxnSp>
        <p:nvCxnSpPr>
          <p:cNvPr id="1065" name="Google Shape;1065;p76"/>
          <p:cNvCxnSpPr>
            <a:endCxn id="1034" idx="3"/>
          </p:cNvCxnSpPr>
          <p:nvPr/>
        </p:nvCxnSpPr>
        <p:spPr>
          <a:xfrm flipH="1" rot="10800000">
            <a:off x="5787288" y="4133666"/>
            <a:ext cx="89100" cy="28800"/>
          </a:xfrm>
          <a:prstGeom prst="straightConnector1">
            <a:avLst/>
          </a:prstGeom>
          <a:noFill/>
          <a:ln cap="flat" cmpd="sng" w="5325">
            <a:solidFill>
              <a:srgbClr val="0E2841"/>
            </a:solidFill>
            <a:prstDash val="solid"/>
            <a:round/>
            <a:headEnd len="sm" w="sm" type="none"/>
            <a:tailEnd len="sm" w="sm" type="none"/>
          </a:ln>
        </p:spPr>
      </p:cxnSp>
      <p:cxnSp>
        <p:nvCxnSpPr>
          <p:cNvPr id="1066" name="Google Shape;1066;p76"/>
          <p:cNvCxnSpPr>
            <a:endCxn id="1032" idx="2"/>
          </p:cNvCxnSpPr>
          <p:nvPr/>
        </p:nvCxnSpPr>
        <p:spPr>
          <a:xfrm>
            <a:off x="5803269" y="4174392"/>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1067" name="Google Shape;1067;p76"/>
          <p:cNvCxnSpPr>
            <a:stCxn id="1033" idx="7"/>
            <a:endCxn id="1026" idx="2"/>
          </p:cNvCxnSpPr>
          <p:nvPr/>
        </p:nvCxnSpPr>
        <p:spPr>
          <a:xfrm flipH="1" rot="10800000">
            <a:off x="5803015" y="4157835"/>
            <a:ext cx="75000" cy="6000"/>
          </a:xfrm>
          <a:prstGeom prst="straightConnector1">
            <a:avLst/>
          </a:prstGeom>
          <a:noFill/>
          <a:ln cap="flat" cmpd="sng" w="5325">
            <a:solidFill>
              <a:srgbClr val="0E2841"/>
            </a:solidFill>
            <a:prstDash val="solid"/>
            <a:round/>
            <a:headEnd len="sm" w="sm" type="none"/>
            <a:tailEnd len="sm" w="sm" type="none"/>
          </a:ln>
        </p:spPr>
      </p:cxnSp>
      <p:cxnSp>
        <p:nvCxnSpPr>
          <p:cNvPr id="1068" name="Google Shape;1068;p76"/>
          <p:cNvCxnSpPr>
            <a:endCxn id="1035" idx="3"/>
          </p:cNvCxnSpPr>
          <p:nvPr/>
        </p:nvCxnSpPr>
        <p:spPr>
          <a:xfrm flipH="1" rot="10800000">
            <a:off x="5914032" y="4163257"/>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1069" name="Google Shape;1069;p76"/>
          <p:cNvCxnSpPr>
            <a:endCxn id="1034" idx="4"/>
          </p:cNvCxnSpPr>
          <p:nvPr/>
        </p:nvCxnSpPr>
        <p:spPr>
          <a:xfrm rot="10800000">
            <a:off x="5891980" y="4135907"/>
            <a:ext cx="8100" cy="15300"/>
          </a:xfrm>
          <a:prstGeom prst="straightConnector1">
            <a:avLst/>
          </a:prstGeom>
          <a:noFill/>
          <a:ln cap="flat" cmpd="sng" w="5325">
            <a:solidFill>
              <a:srgbClr val="0E2841"/>
            </a:solidFill>
            <a:prstDash val="solid"/>
            <a:round/>
            <a:headEnd len="sm" w="sm" type="none"/>
            <a:tailEnd len="sm" w="sm" type="none"/>
          </a:ln>
        </p:spPr>
      </p:cxnSp>
      <p:cxnSp>
        <p:nvCxnSpPr>
          <p:cNvPr id="1070" name="Google Shape;1070;p76"/>
          <p:cNvCxnSpPr>
            <a:stCxn id="1032" idx="0"/>
            <a:endCxn id="1026" idx="4"/>
          </p:cNvCxnSpPr>
          <p:nvPr/>
        </p:nvCxnSpPr>
        <p:spPr>
          <a:xfrm flipH="1" rot="10800000">
            <a:off x="5891619" y="4165542"/>
            <a:ext cx="8400" cy="13200"/>
          </a:xfrm>
          <a:prstGeom prst="straightConnector1">
            <a:avLst/>
          </a:prstGeom>
          <a:noFill/>
          <a:ln cap="flat" cmpd="sng" w="5325">
            <a:solidFill>
              <a:srgbClr val="0E2841"/>
            </a:solidFill>
            <a:prstDash val="solid"/>
            <a:round/>
            <a:headEnd len="sm" w="sm" type="none"/>
            <a:tailEnd len="sm" w="sm" type="none"/>
          </a:ln>
        </p:spPr>
      </p:cxnSp>
      <p:cxnSp>
        <p:nvCxnSpPr>
          <p:cNvPr id="1071" name="Google Shape;1071;p76"/>
          <p:cNvCxnSpPr>
            <a:endCxn id="1021" idx="2"/>
          </p:cNvCxnSpPr>
          <p:nvPr/>
        </p:nvCxnSpPr>
        <p:spPr>
          <a:xfrm flipH="1" rot="10800000">
            <a:off x="6160140" y="4108810"/>
            <a:ext cx="63300" cy="5700"/>
          </a:xfrm>
          <a:prstGeom prst="straightConnector1">
            <a:avLst/>
          </a:prstGeom>
          <a:noFill/>
          <a:ln cap="flat" cmpd="sng" w="5325">
            <a:solidFill>
              <a:srgbClr val="0E2841"/>
            </a:solidFill>
            <a:prstDash val="solid"/>
            <a:round/>
            <a:headEnd len="sm" w="sm" type="none"/>
            <a:tailEnd len="sm" w="sm" type="none"/>
          </a:ln>
        </p:spPr>
      </p:cxnSp>
      <p:cxnSp>
        <p:nvCxnSpPr>
          <p:cNvPr id="1072" name="Google Shape;1072;p76"/>
          <p:cNvCxnSpPr>
            <a:stCxn id="1028" idx="5"/>
            <a:endCxn id="1027" idx="3"/>
          </p:cNvCxnSpPr>
          <p:nvPr/>
        </p:nvCxnSpPr>
        <p:spPr>
          <a:xfrm>
            <a:off x="6160581" y="4125617"/>
            <a:ext cx="49200" cy="11400"/>
          </a:xfrm>
          <a:prstGeom prst="straightConnector1">
            <a:avLst/>
          </a:prstGeom>
          <a:noFill/>
          <a:ln cap="flat" cmpd="sng" w="5325">
            <a:solidFill>
              <a:srgbClr val="0E2841"/>
            </a:solidFill>
            <a:prstDash val="solid"/>
            <a:round/>
            <a:headEnd len="sm" w="sm" type="none"/>
            <a:tailEnd len="sm" w="sm" type="none"/>
          </a:ln>
        </p:spPr>
      </p:cxnSp>
      <p:cxnSp>
        <p:nvCxnSpPr>
          <p:cNvPr id="1073" name="Google Shape;1073;p76"/>
          <p:cNvCxnSpPr>
            <a:stCxn id="1027" idx="7"/>
          </p:cNvCxnSpPr>
          <p:nvPr/>
        </p:nvCxnSpPr>
        <p:spPr>
          <a:xfrm>
            <a:off x="6240982" y="4126195"/>
            <a:ext cx="0" cy="0"/>
          </a:xfrm>
          <a:prstGeom prst="straightConnector1">
            <a:avLst/>
          </a:prstGeom>
          <a:noFill/>
          <a:ln cap="flat" cmpd="sng" w="5325">
            <a:solidFill>
              <a:srgbClr val="0E2841"/>
            </a:solidFill>
            <a:prstDash val="solid"/>
            <a:round/>
            <a:headEnd len="sm" w="sm" type="none"/>
            <a:tailEnd len="sm" w="sm" type="none"/>
          </a:ln>
        </p:spPr>
      </p:cxnSp>
      <p:cxnSp>
        <p:nvCxnSpPr>
          <p:cNvPr id="1074" name="Google Shape;1074;p76"/>
          <p:cNvCxnSpPr>
            <a:endCxn id="1037" idx="6"/>
          </p:cNvCxnSpPr>
          <p:nvPr/>
        </p:nvCxnSpPr>
        <p:spPr>
          <a:xfrm flipH="1">
            <a:off x="6050675" y="4103811"/>
            <a:ext cx="179100" cy="2700"/>
          </a:xfrm>
          <a:prstGeom prst="straightConnector1">
            <a:avLst/>
          </a:prstGeom>
          <a:noFill/>
          <a:ln cap="flat" cmpd="sng" w="5325">
            <a:solidFill>
              <a:srgbClr val="0E2841"/>
            </a:solidFill>
            <a:prstDash val="solid"/>
            <a:round/>
            <a:headEnd len="sm" w="sm" type="none"/>
            <a:tailEnd len="sm" w="sm" type="none"/>
          </a:ln>
        </p:spPr>
      </p:cxnSp>
      <p:cxnSp>
        <p:nvCxnSpPr>
          <p:cNvPr id="1075" name="Google Shape;1075;p76"/>
          <p:cNvCxnSpPr>
            <a:stCxn id="1027" idx="7"/>
            <a:endCxn id="1021" idx="5"/>
          </p:cNvCxnSpPr>
          <p:nvPr/>
        </p:nvCxnSpPr>
        <p:spPr>
          <a:xfrm flipH="1" rot="10800000">
            <a:off x="6240982" y="4114195"/>
            <a:ext cx="20100" cy="12000"/>
          </a:xfrm>
          <a:prstGeom prst="straightConnector1">
            <a:avLst/>
          </a:prstGeom>
          <a:noFill/>
          <a:ln cap="flat" cmpd="sng" w="5325">
            <a:solidFill>
              <a:srgbClr val="0E2841"/>
            </a:solidFill>
            <a:prstDash val="solid"/>
            <a:round/>
            <a:headEnd len="sm" w="sm" type="none"/>
            <a:tailEnd len="sm" w="sm" type="none"/>
          </a:ln>
        </p:spPr>
      </p:cxnSp>
      <p:cxnSp>
        <p:nvCxnSpPr>
          <p:cNvPr id="1076" name="Google Shape;1076;p76"/>
          <p:cNvCxnSpPr>
            <a:stCxn id="1030" idx="0"/>
            <a:endCxn id="1022" idx="5"/>
          </p:cNvCxnSpPr>
          <p:nvPr/>
        </p:nvCxnSpPr>
        <p:spPr>
          <a:xfrm rot="10800000">
            <a:off x="6017620" y="4196683"/>
            <a:ext cx="14700" cy="3600"/>
          </a:xfrm>
          <a:prstGeom prst="straightConnector1">
            <a:avLst/>
          </a:prstGeom>
          <a:noFill/>
          <a:ln cap="flat" cmpd="sng" w="5325">
            <a:solidFill>
              <a:srgbClr val="0E2841"/>
            </a:solidFill>
            <a:prstDash val="solid"/>
            <a:round/>
            <a:headEnd len="sm" w="sm" type="none"/>
            <a:tailEnd len="sm" w="sm" type="none"/>
          </a:ln>
        </p:spPr>
      </p:cxnSp>
      <p:cxnSp>
        <p:nvCxnSpPr>
          <p:cNvPr id="1077" name="Google Shape;1077;p76"/>
          <p:cNvCxnSpPr>
            <a:endCxn id="1022" idx="1"/>
          </p:cNvCxnSpPr>
          <p:nvPr/>
        </p:nvCxnSpPr>
        <p:spPr>
          <a:xfrm flipH="1" rot="10800000">
            <a:off x="5907353" y="4185984"/>
            <a:ext cx="79200" cy="4800"/>
          </a:xfrm>
          <a:prstGeom prst="straightConnector1">
            <a:avLst/>
          </a:prstGeom>
          <a:noFill/>
          <a:ln cap="flat" cmpd="sng" w="5325">
            <a:solidFill>
              <a:srgbClr val="0E2841"/>
            </a:solidFill>
            <a:prstDash val="solid"/>
            <a:round/>
            <a:headEnd len="sm" w="sm" type="none"/>
            <a:tailEnd len="sm" w="sm" type="none"/>
          </a:ln>
        </p:spPr>
      </p:cxnSp>
      <p:cxnSp>
        <p:nvCxnSpPr>
          <p:cNvPr id="1078" name="Google Shape;1078;p76"/>
          <p:cNvCxnSpPr>
            <a:stCxn id="1035" idx="5"/>
            <a:endCxn id="1023" idx="2"/>
          </p:cNvCxnSpPr>
          <p:nvPr/>
        </p:nvCxnSpPr>
        <p:spPr>
          <a:xfrm>
            <a:off x="6004016" y="4163257"/>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1079" name="Google Shape;1079;p76"/>
          <p:cNvCxnSpPr>
            <a:stCxn id="1022" idx="7"/>
            <a:endCxn id="1023" idx="3"/>
          </p:cNvCxnSpPr>
          <p:nvPr/>
        </p:nvCxnSpPr>
        <p:spPr>
          <a:xfrm flipH="1" rot="10800000">
            <a:off x="6017736" y="4178784"/>
            <a:ext cx="27300" cy="7200"/>
          </a:xfrm>
          <a:prstGeom prst="straightConnector1">
            <a:avLst/>
          </a:prstGeom>
          <a:noFill/>
          <a:ln cap="flat" cmpd="sng" w="5325">
            <a:solidFill>
              <a:srgbClr val="0E2841"/>
            </a:solidFill>
            <a:prstDash val="solid"/>
            <a:round/>
            <a:headEnd len="sm" w="sm" type="none"/>
            <a:tailEnd len="sm" w="sm" type="none"/>
          </a:ln>
        </p:spPr>
      </p:cxnSp>
      <p:cxnSp>
        <p:nvCxnSpPr>
          <p:cNvPr id="1080" name="Google Shape;1080;p76"/>
          <p:cNvCxnSpPr>
            <a:endCxn id="1029" idx="2"/>
          </p:cNvCxnSpPr>
          <p:nvPr/>
        </p:nvCxnSpPr>
        <p:spPr>
          <a:xfrm flipH="1" rot="10800000">
            <a:off x="6083039" y="4165795"/>
            <a:ext cx="39900" cy="7800"/>
          </a:xfrm>
          <a:prstGeom prst="straightConnector1">
            <a:avLst/>
          </a:prstGeom>
          <a:noFill/>
          <a:ln cap="flat" cmpd="sng" w="5325">
            <a:solidFill>
              <a:srgbClr val="0E2841"/>
            </a:solidFill>
            <a:prstDash val="solid"/>
            <a:round/>
            <a:headEnd len="sm" w="sm" type="none"/>
            <a:tailEnd len="sm" w="sm" type="none"/>
          </a:ln>
        </p:spPr>
      </p:cxnSp>
      <p:cxnSp>
        <p:nvCxnSpPr>
          <p:cNvPr id="1081" name="Google Shape;1081;p76"/>
          <p:cNvCxnSpPr>
            <a:endCxn id="1029" idx="3"/>
          </p:cNvCxnSpPr>
          <p:nvPr/>
        </p:nvCxnSpPr>
        <p:spPr>
          <a:xfrm flipH="1" rot="10800000">
            <a:off x="6048098" y="4171205"/>
            <a:ext cx="81300" cy="32100"/>
          </a:xfrm>
          <a:prstGeom prst="straightConnector1">
            <a:avLst/>
          </a:prstGeom>
          <a:noFill/>
          <a:ln cap="flat" cmpd="sng" w="5325">
            <a:solidFill>
              <a:srgbClr val="0E2841"/>
            </a:solidFill>
            <a:prstDash val="solid"/>
            <a:round/>
            <a:headEnd len="sm" w="sm" type="none"/>
            <a:tailEnd len="sm" w="sm" type="none"/>
          </a:ln>
        </p:spPr>
      </p:cxnSp>
      <p:cxnSp>
        <p:nvCxnSpPr>
          <p:cNvPr id="1082" name="Google Shape;1082;p76"/>
          <p:cNvCxnSpPr>
            <a:endCxn id="1036" idx="3"/>
          </p:cNvCxnSpPr>
          <p:nvPr/>
        </p:nvCxnSpPr>
        <p:spPr>
          <a:xfrm flipH="1" rot="10800000">
            <a:off x="5913732" y="4126766"/>
            <a:ext cx="39000" cy="2100"/>
          </a:xfrm>
          <a:prstGeom prst="straightConnector1">
            <a:avLst/>
          </a:prstGeom>
          <a:noFill/>
          <a:ln cap="flat" cmpd="sng" w="5325">
            <a:solidFill>
              <a:srgbClr val="0E2841"/>
            </a:solidFill>
            <a:prstDash val="solid"/>
            <a:round/>
            <a:headEnd len="sm" w="sm" type="none"/>
            <a:tailEnd len="sm" w="sm" type="none"/>
          </a:ln>
        </p:spPr>
      </p:cxnSp>
      <p:cxnSp>
        <p:nvCxnSpPr>
          <p:cNvPr id="1083" name="Google Shape;1083;p76"/>
          <p:cNvCxnSpPr>
            <a:stCxn id="1036" idx="7"/>
            <a:endCxn id="1037" idx="3"/>
          </p:cNvCxnSpPr>
          <p:nvPr/>
        </p:nvCxnSpPr>
        <p:spPr>
          <a:xfrm flipH="1" rot="10800000">
            <a:off x="5983916" y="4112048"/>
            <a:ext cx="29100" cy="3900"/>
          </a:xfrm>
          <a:prstGeom prst="straightConnector1">
            <a:avLst/>
          </a:prstGeom>
          <a:noFill/>
          <a:ln cap="flat" cmpd="sng" w="5325">
            <a:solidFill>
              <a:srgbClr val="0E2841"/>
            </a:solidFill>
            <a:prstDash val="solid"/>
            <a:round/>
            <a:headEnd len="sm" w="sm" type="none"/>
            <a:tailEnd len="sm" w="sm" type="none"/>
          </a:ln>
        </p:spPr>
      </p:cxnSp>
      <p:cxnSp>
        <p:nvCxnSpPr>
          <p:cNvPr id="1084" name="Google Shape;1084;p76"/>
          <p:cNvCxnSpPr>
            <a:stCxn id="1037" idx="5"/>
          </p:cNvCxnSpPr>
          <p:nvPr/>
        </p:nvCxnSpPr>
        <p:spPr>
          <a:xfrm>
            <a:off x="6044216" y="4111920"/>
            <a:ext cx="0" cy="0"/>
          </a:xfrm>
          <a:prstGeom prst="straightConnector1">
            <a:avLst/>
          </a:prstGeom>
          <a:noFill/>
          <a:ln cap="flat" cmpd="sng" w="5325">
            <a:solidFill>
              <a:srgbClr val="0E2841"/>
            </a:solidFill>
            <a:prstDash val="solid"/>
            <a:round/>
            <a:headEnd len="sm" w="sm" type="none"/>
            <a:tailEnd len="sm" w="sm" type="none"/>
          </a:ln>
        </p:spPr>
      </p:cxnSp>
      <p:cxnSp>
        <p:nvCxnSpPr>
          <p:cNvPr id="1085" name="Google Shape;1085;p76"/>
          <p:cNvCxnSpPr>
            <a:stCxn id="1037" idx="5"/>
            <a:endCxn id="1025" idx="0"/>
          </p:cNvCxnSpPr>
          <p:nvPr/>
        </p:nvCxnSpPr>
        <p:spPr>
          <a:xfrm>
            <a:off x="6044216" y="4111920"/>
            <a:ext cx="30300" cy="3900"/>
          </a:xfrm>
          <a:prstGeom prst="straightConnector1">
            <a:avLst/>
          </a:prstGeom>
          <a:noFill/>
          <a:ln cap="flat" cmpd="sng" w="5325">
            <a:solidFill>
              <a:srgbClr val="0E2841"/>
            </a:solidFill>
            <a:prstDash val="solid"/>
            <a:round/>
            <a:headEnd len="sm" w="sm" type="none"/>
            <a:tailEnd len="sm" w="sm" type="none"/>
          </a:ln>
        </p:spPr>
      </p:cxnSp>
      <p:cxnSp>
        <p:nvCxnSpPr>
          <p:cNvPr id="1086" name="Google Shape;1086;p76"/>
          <p:cNvCxnSpPr>
            <a:endCxn id="1028" idx="2"/>
          </p:cNvCxnSpPr>
          <p:nvPr/>
        </p:nvCxnSpPr>
        <p:spPr>
          <a:xfrm flipH="1" rot="10800000">
            <a:off x="6089939" y="4120207"/>
            <a:ext cx="33000" cy="8100"/>
          </a:xfrm>
          <a:prstGeom prst="straightConnector1">
            <a:avLst/>
          </a:prstGeom>
          <a:noFill/>
          <a:ln cap="flat" cmpd="sng" w="5325">
            <a:solidFill>
              <a:srgbClr val="0E2841"/>
            </a:solidFill>
            <a:prstDash val="solid"/>
            <a:round/>
            <a:headEnd len="sm" w="sm" type="none"/>
            <a:tailEnd len="sm" w="sm" type="none"/>
          </a:ln>
        </p:spPr>
      </p:cxnSp>
      <p:cxnSp>
        <p:nvCxnSpPr>
          <p:cNvPr id="1087" name="Google Shape;1087;p76"/>
          <p:cNvCxnSpPr>
            <a:endCxn id="1025" idx="4"/>
          </p:cNvCxnSpPr>
          <p:nvPr/>
        </p:nvCxnSpPr>
        <p:spPr>
          <a:xfrm flipH="1" rot="10800000">
            <a:off x="6004047" y="4131088"/>
            <a:ext cx="70500" cy="22200"/>
          </a:xfrm>
          <a:prstGeom prst="straightConnector1">
            <a:avLst/>
          </a:prstGeom>
          <a:noFill/>
          <a:ln cap="flat" cmpd="sng" w="5325">
            <a:solidFill>
              <a:srgbClr val="0E2841"/>
            </a:solidFill>
            <a:prstDash val="solid"/>
            <a:round/>
            <a:headEnd len="sm" w="sm" type="none"/>
            <a:tailEnd len="sm" w="sm" type="none"/>
          </a:ln>
        </p:spPr>
      </p:cxnSp>
      <p:cxnSp>
        <p:nvCxnSpPr>
          <p:cNvPr id="1088" name="Google Shape;1088;p76"/>
          <p:cNvCxnSpPr>
            <a:endCxn id="1036" idx="4"/>
          </p:cNvCxnSpPr>
          <p:nvPr/>
        </p:nvCxnSpPr>
        <p:spPr>
          <a:xfrm rot="10800000">
            <a:off x="5968324" y="4129007"/>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1089" name="Google Shape;1089;p76"/>
          <p:cNvCxnSpPr>
            <a:stCxn id="1029" idx="7"/>
            <a:endCxn id="1027" idx="3"/>
          </p:cNvCxnSpPr>
          <p:nvPr/>
        </p:nvCxnSpPr>
        <p:spPr>
          <a:xfrm flipH="1" rot="10800000">
            <a:off x="6160581" y="4136986"/>
            <a:ext cx="49200" cy="23400"/>
          </a:xfrm>
          <a:prstGeom prst="straightConnector1">
            <a:avLst/>
          </a:prstGeom>
          <a:noFill/>
          <a:ln cap="flat" cmpd="sng" w="5325">
            <a:solidFill>
              <a:srgbClr val="0E2841"/>
            </a:solidFill>
            <a:prstDash val="solid"/>
            <a:round/>
            <a:headEnd len="sm" w="sm" type="none"/>
            <a:tailEnd len="sm" w="sm" type="none"/>
          </a:ln>
        </p:spPr>
      </p:cxnSp>
      <p:cxnSp>
        <p:nvCxnSpPr>
          <p:cNvPr id="1090" name="Google Shape;1090;p76"/>
          <p:cNvCxnSpPr>
            <a:stCxn id="1029" idx="0"/>
            <a:endCxn id="1028" idx="4"/>
          </p:cNvCxnSpPr>
          <p:nvPr/>
        </p:nvCxnSpPr>
        <p:spPr>
          <a:xfrm rot="10800000">
            <a:off x="6144989" y="4127845"/>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1091" name="Google Shape;1091;p76"/>
          <p:cNvCxnSpPr>
            <a:endCxn id="1025" idx="4"/>
          </p:cNvCxnSpPr>
          <p:nvPr/>
        </p:nvCxnSpPr>
        <p:spPr>
          <a:xfrm flipH="1" rot="10800000">
            <a:off x="6060747" y="4131088"/>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1092" name="Google Shape;1092;p76"/>
          <p:cNvCxnSpPr>
            <a:endCxn id="1035" idx="2"/>
          </p:cNvCxnSpPr>
          <p:nvPr/>
        </p:nvCxnSpPr>
        <p:spPr>
          <a:xfrm>
            <a:off x="5922274" y="4157548"/>
            <a:ext cx="44100" cy="300"/>
          </a:xfrm>
          <a:prstGeom prst="straightConnector1">
            <a:avLst/>
          </a:prstGeom>
          <a:noFill/>
          <a:ln cap="flat" cmpd="sng" w="5325">
            <a:solidFill>
              <a:srgbClr val="0E2841"/>
            </a:solidFill>
            <a:prstDash val="solid"/>
            <a:round/>
            <a:headEnd len="sm" w="sm" type="none"/>
            <a:tailEnd len="sm" w="sm" type="none"/>
          </a:ln>
        </p:spPr>
      </p:cxnSp>
      <p:cxnSp>
        <p:nvCxnSpPr>
          <p:cNvPr id="1093" name="Google Shape;1093;p76"/>
          <p:cNvCxnSpPr>
            <a:endCxn id="1029" idx="2"/>
          </p:cNvCxnSpPr>
          <p:nvPr/>
        </p:nvCxnSpPr>
        <p:spPr>
          <a:xfrm>
            <a:off x="5984339" y="4126495"/>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1094" name="Google Shape;1094;p76"/>
          <p:cNvCxnSpPr>
            <a:endCxn id="1037" idx="2"/>
          </p:cNvCxnSpPr>
          <p:nvPr/>
        </p:nvCxnSpPr>
        <p:spPr>
          <a:xfrm flipH="1" rot="10800000">
            <a:off x="5892275" y="4106511"/>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1095" name="Google Shape;1095;p76"/>
          <p:cNvCxnSpPr>
            <a:endCxn id="1022" idx="3"/>
          </p:cNvCxnSpPr>
          <p:nvPr/>
        </p:nvCxnSpPr>
        <p:spPr>
          <a:xfrm flipH="1" rot="10800000">
            <a:off x="5788853" y="4196803"/>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1096" name="Google Shape;1096;p76"/>
          <p:cNvCxnSpPr>
            <a:stCxn id="1022" idx="0"/>
            <a:endCxn id="1026" idx="5"/>
          </p:cNvCxnSpPr>
          <p:nvPr/>
        </p:nvCxnSpPr>
        <p:spPr>
          <a:xfrm rot="10800000">
            <a:off x="5915445" y="4163044"/>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1097" name="Google Shape;1097;p76"/>
          <p:cNvCxnSpPr>
            <a:endCxn id="1023" idx="7"/>
          </p:cNvCxnSpPr>
          <p:nvPr/>
        </p:nvCxnSpPr>
        <p:spPr>
          <a:xfrm flipH="1">
            <a:off x="6076349" y="4131762"/>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1098" name="Google Shape;1098;p76"/>
          <p:cNvCxnSpPr>
            <a:stCxn id="1021" idx="4"/>
            <a:endCxn id="1035" idx="6"/>
          </p:cNvCxnSpPr>
          <p:nvPr/>
        </p:nvCxnSpPr>
        <p:spPr>
          <a:xfrm flipH="1">
            <a:off x="6010590" y="4116460"/>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1099" name="Google Shape;1099;p76"/>
          <p:cNvCxnSpPr>
            <a:stCxn id="1030" idx="0"/>
            <a:endCxn id="1023" idx="4"/>
          </p:cNvCxnSpPr>
          <p:nvPr/>
        </p:nvCxnSpPr>
        <p:spPr>
          <a:xfrm flipH="1" rot="10800000">
            <a:off x="6032320" y="4181083"/>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1100" name="Google Shape;1100;p76"/>
          <p:cNvCxnSpPr>
            <a:endCxn id="1037" idx="6"/>
          </p:cNvCxnSpPr>
          <p:nvPr/>
        </p:nvCxnSpPr>
        <p:spPr>
          <a:xfrm rot="10800000">
            <a:off x="6050675" y="4106511"/>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1101" name="Google Shape;1101;p76"/>
          <p:cNvCxnSpPr>
            <a:stCxn id="1030" idx="3"/>
            <a:endCxn id="1032" idx="5"/>
          </p:cNvCxnSpPr>
          <p:nvPr/>
        </p:nvCxnSpPr>
        <p:spPr>
          <a:xfrm rot="10800000">
            <a:off x="5907228" y="4191743"/>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1102" name="Google Shape;1102;p76"/>
          <p:cNvCxnSpPr>
            <a:endCxn id="1025" idx="3"/>
          </p:cNvCxnSpPr>
          <p:nvPr/>
        </p:nvCxnSpPr>
        <p:spPr>
          <a:xfrm>
            <a:off x="5990555" y="4122247"/>
            <a:ext cx="68400" cy="6600"/>
          </a:xfrm>
          <a:prstGeom prst="straightConnector1">
            <a:avLst/>
          </a:prstGeom>
          <a:noFill/>
          <a:ln cap="flat" cmpd="sng" w="5325">
            <a:solidFill>
              <a:srgbClr val="0E2841"/>
            </a:solidFill>
            <a:prstDash val="solid"/>
            <a:round/>
            <a:headEnd len="sm" w="sm" type="none"/>
            <a:tailEnd len="med" w="med" type="triangle"/>
          </a:ln>
        </p:spPr>
      </p:cxnSp>
      <p:sp>
        <p:nvSpPr>
          <p:cNvPr id="1103" name="Google Shape;1103;p76"/>
          <p:cNvSpPr/>
          <p:nvPr/>
        </p:nvSpPr>
        <p:spPr>
          <a:xfrm>
            <a:off x="4625371" y="3791920"/>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04" name="Google Shape;1104;p76"/>
          <p:cNvSpPr/>
          <p:nvPr/>
        </p:nvSpPr>
        <p:spPr>
          <a:xfrm>
            <a:off x="5257168" y="37977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05" name="Google Shape;1105;p76"/>
          <p:cNvSpPr/>
          <p:nvPr/>
        </p:nvSpPr>
        <p:spPr>
          <a:xfrm>
            <a:off x="5013822" y="388031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06" name="Google Shape;1106;p76"/>
          <p:cNvSpPr/>
          <p:nvPr/>
        </p:nvSpPr>
        <p:spPr>
          <a:xfrm>
            <a:off x="5072435" y="386239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07" name="Google Shape;1107;p76"/>
          <p:cNvSpPr/>
          <p:nvPr/>
        </p:nvSpPr>
        <p:spPr>
          <a:xfrm>
            <a:off x="4639160" y="3517652"/>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08" name="Google Shape;1108;p76"/>
          <p:cNvSpPr/>
          <p:nvPr/>
        </p:nvSpPr>
        <p:spPr>
          <a:xfrm>
            <a:off x="5086224" y="381235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09" name="Google Shape;1109;p76"/>
          <p:cNvSpPr/>
          <p:nvPr/>
        </p:nvSpPr>
        <p:spPr>
          <a:xfrm>
            <a:off x="4911633" y="384668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10" name="Google Shape;1110;p76"/>
          <p:cNvSpPr/>
          <p:nvPr/>
        </p:nvSpPr>
        <p:spPr>
          <a:xfrm>
            <a:off x="5237068" y="382052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11" name="Google Shape;1111;p76"/>
          <p:cNvSpPr/>
          <p:nvPr/>
        </p:nvSpPr>
        <p:spPr>
          <a:xfrm>
            <a:off x="5156667" y="380912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12" name="Google Shape;1112;p76"/>
          <p:cNvSpPr/>
          <p:nvPr/>
        </p:nvSpPr>
        <p:spPr>
          <a:xfrm>
            <a:off x="5156667" y="385471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13" name="Google Shape;1113;p76"/>
          <p:cNvSpPr/>
          <p:nvPr/>
        </p:nvSpPr>
        <p:spPr>
          <a:xfrm>
            <a:off x="5043998" y="389685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14" name="Google Shape;1114;p76"/>
          <p:cNvSpPr/>
          <p:nvPr/>
        </p:nvSpPr>
        <p:spPr>
          <a:xfrm>
            <a:off x="4784724" y="389350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15" name="Google Shape;1115;p76"/>
          <p:cNvSpPr/>
          <p:nvPr/>
        </p:nvSpPr>
        <p:spPr>
          <a:xfrm>
            <a:off x="4903297" y="387531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16" name="Google Shape;1116;p76"/>
          <p:cNvSpPr/>
          <p:nvPr/>
        </p:nvSpPr>
        <p:spPr>
          <a:xfrm>
            <a:off x="4799101" y="385816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17" name="Google Shape;1117;p76"/>
          <p:cNvSpPr/>
          <p:nvPr/>
        </p:nvSpPr>
        <p:spPr>
          <a:xfrm>
            <a:off x="4903657" y="381717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18" name="Google Shape;1118;p76"/>
          <p:cNvSpPr/>
          <p:nvPr/>
        </p:nvSpPr>
        <p:spPr>
          <a:xfrm>
            <a:off x="5000102" y="384676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19" name="Google Shape;1119;p76"/>
          <p:cNvSpPr/>
          <p:nvPr/>
        </p:nvSpPr>
        <p:spPr>
          <a:xfrm>
            <a:off x="4980002" y="381027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20" name="Google Shape;1120;p76"/>
          <p:cNvSpPr/>
          <p:nvPr/>
        </p:nvSpPr>
        <p:spPr>
          <a:xfrm>
            <a:off x="5040302" y="37954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21" name="Google Shape;1121;p76"/>
          <p:cNvSpPr/>
          <p:nvPr/>
        </p:nvSpPr>
        <p:spPr>
          <a:xfrm>
            <a:off x="4625371" y="3655157"/>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22" name="Google Shape;1122;p76"/>
          <p:cNvSpPr/>
          <p:nvPr/>
        </p:nvSpPr>
        <p:spPr>
          <a:xfrm>
            <a:off x="5013822" y="374355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23" name="Google Shape;1123;p76"/>
          <p:cNvSpPr/>
          <p:nvPr/>
        </p:nvSpPr>
        <p:spPr>
          <a:xfrm>
            <a:off x="5072435" y="372562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24" name="Google Shape;1124;p76"/>
          <p:cNvSpPr/>
          <p:nvPr/>
        </p:nvSpPr>
        <p:spPr>
          <a:xfrm>
            <a:off x="4911633" y="370992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25" name="Google Shape;1125;p76"/>
          <p:cNvSpPr/>
          <p:nvPr/>
        </p:nvSpPr>
        <p:spPr>
          <a:xfrm>
            <a:off x="5237068" y="368376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26" name="Google Shape;1126;p76"/>
          <p:cNvSpPr/>
          <p:nvPr/>
        </p:nvSpPr>
        <p:spPr>
          <a:xfrm>
            <a:off x="4903297" y="373854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27" name="Google Shape;1127;p76"/>
          <p:cNvSpPr/>
          <p:nvPr/>
        </p:nvSpPr>
        <p:spPr>
          <a:xfrm>
            <a:off x="4799101" y="372140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28" name="Google Shape;1128;p76"/>
          <p:cNvSpPr/>
          <p:nvPr/>
        </p:nvSpPr>
        <p:spPr>
          <a:xfrm>
            <a:off x="4980002" y="367351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29" name="Google Shape;1129;p76"/>
          <p:cNvSpPr/>
          <p:nvPr/>
        </p:nvSpPr>
        <p:spPr>
          <a:xfrm>
            <a:off x="5086224" y="367640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30" name="Google Shape;1130;p76"/>
          <p:cNvSpPr/>
          <p:nvPr/>
        </p:nvSpPr>
        <p:spPr>
          <a:xfrm>
            <a:off x="5239096" y="354814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31" name="Google Shape;1131;p76"/>
          <p:cNvSpPr/>
          <p:nvPr/>
        </p:nvSpPr>
        <p:spPr>
          <a:xfrm>
            <a:off x="4905325" y="360293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32" name="Google Shape;1132;p76"/>
          <p:cNvSpPr/>
          <p:nvPr/>
        </p:nvSpPr>
        <p:spPr>
          <a:xfrm>
            <a:off x="5086224" y="354194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1133" name="Google Shape;1133;p76"/>
          <p:cNvCxnSpPr>
            <a:stCxn id="1131" idx="0"/>
            <a:endCxn id="1132" idx="3"/>
          </p:cNvCxnSpPr>
          <p:nvPr/>
        </p:nvCxnSpPr>
        <p:spPr>
          <a:xfrm flipH="1" rot="10800000">
            <a:off x="4927375" y="3554934"/>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1134" name="Google Shape;1134;p76"/>
          <p:cNvCxnSpPr>
            <a:stCxn id="1131" idx="6"/>
            <a:endCxn id="1130" idx="3"/>
          </p:cNvCxnSpPr>
          <p:nvPr/>
        </p:nvCxnSpPr>
        <p:spPr>
          <a:xfrm flipH="1" rot="10800000">
            <a:off x="4949425" y="3561084"/>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1135" name="Google Shape;1135;p76"/>
          <p:cNvCxnSpPr>
            <a:stCxn id="1132" idx="6"/>
            <a:endCxn id="1130" idx="2"/>
          </p:cNvCxnSpPr>
          <p:nvPr/>
        </p:nvCxnSpPr>
        <p:spPr>
          <a:xfrm>
            <a:off x="5130324" y="3549590"/>
            <a:ext cx="108900" cy="6300"/>
          </a:xfrm>
          <a:prstGeom prst="straightConnector1">
            <a:avLst/>
          </a:prstGeom>
          <a:noFill/>
          <a:ln cap="flat" cmpd="sng" w="5325">
            <a:solidFill>
              <a:srgbClr val="0E2841"/>
            </a:solidFill>
            <a:prstDash val="solid"/>
            <a:round/>
            <a:headEnd len="sm" w="sm" type="none"/>
            <a:tailEnd len="sm" w="sm" type="none"/>
          </a:ln>
        </p:spPr>
      </p:cxnSp>
      <p:cxnSp>
        <p:nvCxnSpPr>
          <p:cNvPr id="1136" name="Google Shape;1136;p76"/>
          <p:cNvCxnSpPr>
            <a:endCxn id="1125" idx="2"/>
          </p:cNvCxnSpPr>
          <p:nvPr/>
        </p:nvCxnSpPr>
        <p:spPr>
          <a:xfrm>
            <a:off x="5131168" y="3684811"/>
            <a:ext cx="105900" cy="6600"/>
          </a:xfrm>
          <a:prstGeom prst="straightConnector1">
            <a:avLst/>
          </a:prstGeom>
          <a:noFill/>
          <a:ln cap="flat" cmpd="sng" w="5325">
            <a:solidFill>
              <a:srgbClr val="0E2841"/>
            </a:solidFill>
            <a:prstDash val="solid"/>
            <a:round/>
            <a:headEnd len="sm" w="sm" type="none"/>
            <a:tailEnd len="sm" w="sm" type="none"/>
          </a:ln>
        </p:spPr>
      </p:cxnSp>
      <p:cxnSp>
        <p:nvCxnSpPr>
          <p:cNvPr id="1137" name="Google Shape;1137;p76"/>
          <p:cNvCxnSpPr>
            <a:stCxn id="1123" idx="7"/>
            <a:endCxn id="1125" idx="3"/>
          </p:cNvCxnSpPr>
          <p:nvPr/>
        </p:nvCxnSpPr>
        <p:spPr>
          <a:xfrm flipH="1" rot="10800000">
            <a:off x="5110077" y="3696969"/>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1138" name="Google Shape;1138;p76"/>
          <p:cNvCxnSpPr>
            <a:endCxn id="1129" idx="1"/>
          </p:cNvCxnSpPr>
          <p:nvPr/>
        </p:nvCxnSpPr>
        <p:spPr>
          <a:xfrm flipH="1" rot="10800000">
            <a:off x="5024283" y="3678644"/>
            <a:ext cx="68400" cy="2100"/>
          </a:xfrm>
          <a:prstGeom prst="straightConnector1">
            <a:avLst/>
          </a:prstGeom>
          <a:noFill/>
          <a:ln cap="flat" cmpd="sng" w="5325">
            <a:solidFill>
              <a:srgbClr val="0E2841"/>
            </a:solidFill>
            <a:prstDash val="solid"/>
            <a:round/>
            <a:headEnd len="sm" w="sm" type="none"/>
            <a:tailEnd len="sm" w="sm" type="none"/>
          </a:ln>
        </p:spPr>
      </p:cxnSp>
      <p:cxnSp>
        <p:nvCxnSpPr>
          <p:cNvPr id="1139" name="Google Shape;1139;p76"/>
          <p:cNvCxnSpPr>
            <a:stCxn id="1124" idx="0"/>
            <a:endCxn id="1128" idx="3"/>
          </p:cNvCxnSpPr>
          <p:nvPr/>
        </p:nvCxnSpPr>
        <p:spPr>
          <a:xfrm flipH="1" rot="10800000">
            <a:off x="4933683" y="3686520"/>
            <a:ext cx="52800" cy="23400"/>
          </a:xfrm>
          <a:prstGeom prst="straightConnector1">
            <a:avLst/>
          </a:prstGeom>
          <a:noFill/>
          <a:ln cap="flat" cmpd="sng" w="5325">
            <a:solidFill>
              <a:srgbClr val="0E2841"/>
            </a:solidFill>
            <a:prstDash val="solid"/>
            <a:round/>
            <a:headEnd len="sm" w="sm" type="none"/>
            <a:tailEnd len="sm" w="sm" type="none"/>
          </a:ln>
        </p:spPr>
      </p:cxnSp>
      <p:cxnSp>
        <p:nvCxnSpPr>
          <p:cNvPr id="1140" name="Google Shape;1140;p76"/>
          <p:cNvCxnSpPr>
            <a:stCxn id="1127" idx="6"/>
            <a:endCxn id="1124" idx="2"/>
          </p:cNvCxnSpPr>
          <p:nvPr/>
        </p:nvCxnSpPr>
        <p:spPr>
          <a:xfrm flipH="1" rot="10800000">
            <a:off x="4843201" y="3717651"/>
            <a:ext cx="68400" cy="11400"/>
          </a:xfrm>
          <a:prstGeom prst="straightConnector1">
            <a:avLst/>
          </a:prstGeom>
          <a:noFill/>
          <a:ln cap="flat" cmpd="sng" w="5325">
            <a:solidFill>
              <a:srgbClr val="0E2841"/>
            </a:solidFill>
            <a:prstDash val="solid"/>
            <a:round/>
            <a:headEnd len="sm" w="sm" type="none"/>
            <a:tailEnd len="sm" w="sm" type="none"/>
          </a:ln>
        </p:spPr>
      </p:cxnSp>
      <p:cxnSp>
        <p:nvCxnSpPr>
          <p:cNvPr id="1141" name="Google Shape;1141;p76"/>
          <p:cNvCxnSpPr>
            <a:stCxn id="1126" idx="0"/>
            <a:endCxn id="1124" idx="4"/>
          </p:cNvCxnSpPr>
          <p:nvPr/>
        </p:nvCxnSpPr>
        <p:spPr>
          <a:xfrm flipH="1" rot="10800000">
            <a:off x="4925347" y="3725348"/>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1142" name="Google Shape;1142;p76"/>
          <p:cNvCxnSpPr>
            <a:stCxn id="1127" idx="5"/>
            <a:endCxn id="1126" idx="2"/>
          </p:cNvCxnSpPr>
          <p:nvPr/>
        </p:nvCxnSpPr>
        <p:spPr>
          <a:xfrm>
            <a:off x="4836742" y="3734461"/>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1143" name="Google Shape;1143;p76"/>
          <p:cNvCxnSpPr>
            <a:endCxn id="1122" idx="2"/>
          </p:cNvCxnSpPr>
          <p:nvPr/>
        </p:nvCxnSpPr>
        <p:spPr>
          <a:xfrm>
            <a:off x="4947522" y="3746400"/>
            <a:ext cx="66300" cy="4800"/>
          </a:xfrm>
          <a:prstGeom prst="straightConnector1">
            <a:avLst/>
          </a:prstGeom>
          <a:noFill/>
          <a:ln cap="flat" cmpd="sng" w="5325">
            <a:solidFill>
              <a:srgbClr val="0E2841"/>
            </a:solidFill>
            <a:prstDash val="solid"/>
            <a:round/>
            <a:headEnd len="sm" w="sm" type="none"/>
            <a:tailEnd len="sm" w="sm" type="none"/>
          </a:ln>
        </p:spPr>
      </p:cxnSp>
      <p:cxnSp>
        <p:nvCxnSpPr>
          <p:cNvPr id="1144" name="Google Shape;1144;p76"/>
          <p:cNvCxnSpPr>
            <a:stCxn id="1122" idx="7"/>
            <a:endCxn id="1123" idx="3"/>
          </p:cNvCxnSpPr>
          <p:nvPr/>
        </p:nvCxnSpPr>
        <p:spPr>
          <a:xfrm flipH="1" rot="10800000">
            <a:off x="5051464" y="3738591"/>
            <a:ext cx="27300" cy="7200"/>
          </a:xfrm>
          <a:prstGeom prst="straightConnector1">
            <a:avLst/>
          </a:prstGeom>
          <a:noFill/>
          <a:ln cap="flat" cmpd="sng" w="5325">
            <a:solidFill>
              <a:srgbClr val="0E2841"/>
            </a:solidFill>
            <a:prstDash val="solid"/>
            <a:round/>
            <a:headEnd len="sm" w="sm" type="none"/>
            <a:tailEnd len="sm" w="sm" type="none"/>
          </a:ln>
        </p:spPr>
      </p:cxnSp>
      <p:cxnSp>
        <p:nvCxnSpPr>
          <p:cNvPr id="1145" name="Google Shape;1145;p76"/>
          <p:cNvCxnSpPr>
            <a:endCxn id="1115" idx="3"/>
          </p:cNvCxnSpPr>
          <p:nvPr/>
        </p:nvCxnSpPr>
        <p:spPr>
          <a:xfrm flipH="1" rot="10800000">
            <a:off x="4829355" y="3888371"/>
            <a:ext cx="80400" cy="13500"/>
          </a:xfrm>
          <a:prstGeom prst="straightConnector1">
            <a:avLst/>
          </a:prstGeom>
          <a:noFill/>
          <a:ln cap="flat" cmpd="sng" w="5325">
            <a:solidFill>
              <a:srgbClr val="0E2841"/>
            </a:solidFill>
            <a:prstDash val="solid"/>
            <a:round/>
            <a:headEnd len="sm" w="sm" type="none"/>
            <a:tailEnd len="sm" w="sm" type="none"/>
          </a:ln>
        </p:spPr>
      </p:cxnSp>
      <p:cxnSp>
        <p:nvCxnSpPr>
          <p:cNvPr id="1146" name="Google Shape;1146;p76"/>
          <p:cNvCxnSpPr>
            <a:endCxn id="1109" idx="3"/>
          </p:cNvCxnSpPr>
          <p:nvPr/>
        </p:nvCxnSpPr>
        <p:spPr>
          <a:xfrm flipH="1" rot="10800000">
            <a:off x="4822392" y="3859743"/>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1147" name="Google Shape;1147;p76"/>
          <p:cNvCxnSpPr>
            <a:endCxn id="1116" idx="4"/>
          </p:cNvCxnSpPr>
          <p:nvPr/>
        </p:nvCxnSpPr>
        <p:spPr>
          <a:xfrm flipH="1" rot="10800000">
            <a:off x="4806151" y="3873465"/>
            <a:ext cx="15000" cy="21000"/>
          </a:xfrm>
          <a:prstGeom prst="straightConnector1">
            <a:avLst/>
          </a:prstGeom>
          <a:noFill/>
          <a:ln cap="flat" cmpd="sng" w="5325">
            <a:solidFill>
              <a:srgbClr val="0E2841"/>
            </a:solidFill>
            <a:prstDash val="solid"/>
            <a:round/>
            <a:headEnd len="sm" w="sm" type="none"/>
            <a:tailEnd len="sm" w="sm" type="none"/>
          </a:ln>
        </p:spPr>
      </p:cxnSp>
      <p:cxnSp>
        <p:nvCxnSpPr>
          <p:cNvPr id="1148" name="Google Shape;1148;p76"/>
          <p:cNvCxnSpPr>
            <a:endCxn id="1117" idx="3"/>
          </p:cNvCxnSpPr>
          <p:nvPr/>
        </p:nvCxnSpPr>
        <p:spPr>
          <a:xfrm flipH="1" rot="10800000">
            <a:off x="4821016" y="3830237"/>
            <a:ext cx="89100" cy="28800"/>
          </a:xfrm>
          <a:prstGeom prst="straightConnector1">
            <a:avLst/>
          </a:prstGeom>
          <a:noFill/>
          <a:ln cap="flat" cmpd="sng" w="5325">
            <a:solidFill>
              <a:srgbClr val="0E2841"/>
            </a:solidFill>
            <a:prstDash val="solid"/>
            <a:round/>
            <a:headEnd len="sm" w="sm" type="none"/>
            <a:tailEnd len="sm" w="sm" type="none"/>
          </a:ln>
        </p:spPr>
      </p:cxnSp>
      <p:cxnSp>
        <p:nvCxnSpPr>
          <p:cNvPr id="1149" name="Google Shape;1149;p76"/>
          <p:cNvCxnSpPr>
            <a:endCxn id="1115" idx="2"/>
          </p:cNvCxnSpPr>
          <p:nvPr/>
        </p:nvCxnSpPr>
        <p:spPr>
          <a:xfrm>
            <a:off x="4836997" y="3870962"/>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1150" name="Google Shape;1150;p76"/>
          <p:cNvCxnSpPr>
            <a:stCxn id="1116" idx="7"/>
            <a:endCxn id="1109" idx="2"/>
          </p:cNvCxnSpPr>
          <p:nvPr/>
        </p:nvCxnSpPr>
        <p:spPr>
          <a:xfrm flipH="1" rot="10800000">
            <a:off x="4836742" y="3854406"/>
            <a:ext cx="75000" cy="6000"/>
          </a:xfrm>
          <a:prstGeom prst="straightConnector1">
            <a:avLst/>
          </a:prstGeom>
          <a:noFill/>
          <a:ln cap="flat" cmpd="sng" w="5325">
            <a:solidFill>
              <a:srgbClr val="0E2841"/>
            </a:solidFill>
            <a:prstDash val="solid"/>
            <a:round/>
            <a:headEnd len="sm" w="sm" type="none"/>
            <a:tailEnd len="sm" w="sm" type="none"/>
          </a:ln>
        </p:spPr>
      </p:cxnSp>
      <p:cxnSp>
        <p:nvCxnSpPr>
          <p:cNvPr id="1151" name="Google Shape;1151;p76"/>
          <p:cNvCxnSpPr>
            <a:endCxn id="1118" idx="3"/>
          </p:cNvCxnSpPr>
          <p:nvPr/>
        </p:nvCxnSpPr>
        <p:spPr>
          <a:xfrm flipH="1" rot="10800000">
            <a:off x="4947760" y="3859828"/>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1152" name="Google Shape;1152;p76"/>
          <p:cNvCxnSpPr>
            <a:endCxn id="1117" idx="4"/>
          </p:cNvCxnSpPr>
          <p:nvPr/>
        </p:nvCxnSpPr>
        <p:spPr>
          <a:xfrm rot="10800000">
            <a:off x="4925707" y="3832477"/>
            <a:ext cx="8100" cy="15300"/>
          </a:xfrm>
          <a:prstGeom prst="straightConnector1">
            <a:avLst/>
          </a:prstGeom>
          <a:noFill/>
          <a:ln cap="flat" cmpd="sng" w="5325">
            <a:solidFill>
              <a:srgbClr val="0E2841"/>
            </a:solidFill>
            <a:prstDash val="solid"/>
            <a:round/>
            <a:headEnd len="sm" w="sm" type="none"/>
            <a:tailEnd len="sm" w="sm" type="none"/>
          </a:ln>
        </p:spPr>
      </p:cxnSp>
      <p:cxnSp>
        <p:nvCxnSpPr>
          <p:cNvPr id="1153" name="Google Shape;1153;p76"/>
          <p:cNvCxnSpPr>
            <a:stCxn id="1115" idx="0"/>
            <a:endCxn id="1109" idx="4"/>
          </p:cNvCxnSpPr>
          <p:nvPr/>
        </p:nvCxnSpPr>
        <p:spPr>
          <a:xfrm flipH="1" rot="10800000">
            <a:off x="4925347" y="3862112"/>
            <a:ext cx="8400" cy="13200"/>
          </a:xfrm>
          <a:prstGeom prst="straightConnector1">
            <a:avLst/>
          </a:prstGeom>
          <a:noFill/>
          <a:ln cap="flat" cmpd="sng" w="5325">
            <a:solidFill>
              <a:srgbClr val="0E2841"/>
            </a:solidFill>
            <a:prstDash val="solid"/>
            <a:round/>
            <a:headEnd len="sm" w="sm" type="none"/>
            <a:tailEnd len="sm" w="sm" type="none"/>
          </a:ln>
        </p:spPr>
      </p:cxnSp>
      <p:cxnSp>
        <p:nvCxnSpPr>
          <p:cNvPr id="1154" name="Google Shape;1154;p76"/>
          <p:cNvCxnSpPr>
            <a:endCxn id="1104" idx="2"/>
          </p:cNvCxnSpPr>
          <p:nvPr/>
        </p:nvCxnSpPr>
        <p:spPr>
          <a:xfrm flipH="1" rot="10800000">
            <a:off x="5193868" y="3805381"/>
            <a:ext cx="63300" cy="5700"/>
          </a:xfrm>
          <a:prstGeom prst="straightConnector1">
            <a:avLst/>
          </a:prstGeom>
          <a:noFill/>
          <a:ln cap="flat" cmpd="sng" w="5325">
            <a:solidFill>
              <a:srgbClr val="0E2841"/>
            </a:solidFill>
            <a:prstDash val="solid"/>
            <a:round/>
            <a:headEnd len="sm" w="sm" type="none"/>
            <a:tailEnd len="sm" w="sm" type="none"/>
          </a:ln>
        </p:spPr>
      </p:cxnSp>
      <p:cxnSp>
        <p:nvCxnSpPr>
          <p:cNvPr id="1155" name="Google Shape;1155;p76"/>
          <p:cNvCxnSpPr>
            <a:stCxn id="1111" idx="5"/>
            <a:endCxn id="1110" idx="3"/>
          </p:cNvCxnSpPr>
          <p:nvPr/>
        </p:nvCxnSpPr>
        <p:spPr>
          <a:xfrm>
            <a:off x="5194309" y="3822187"/>
            <a:ext cx="49200" cy="11400"/>
          </a:xfrm>
          <a:prstGeom prst="straightConnector1">
            <a:avLst/>
          </a:prstGeom>
          <a:noFill/>
          <a:ln cap="flat" cmpd="sng" w="5325">
            <a:solidFill>
              <a:srgbClr val="0E2841"/>
            </a:solidFill>
            <a:prstDash val="solid"/>
            <a:round/>
            <a:headEnd len="sm" w="sm" type="none"/>
            <a:tailEnd len="sm" w="sm" type="none"/>
          </a:ln>
        </p:spPr>
      </p:cxnSp>
      <p:cxnSp>
        <p:nvCxnSpPr>
          <p:cNvPr id="1156" name="Google Shape;1156;p76"/>
          <p:cNvCxnSpPr>
            <a:stCxn id="1110" idx="7"/>
          </p:cNvCxnSpPr>
          <p:nvPr/>
        </p:nvCxnSpPr>
        <p:spPr>
          <a:xfrm>
            <a:off x="5274709" y="3822765"/>
            <a:ext cx="0" cy="0"/>
          </a:xfrm>
          <a:prstGeom prst="straightConnector1">
            <a:avLst/>
          </a:prstGeom>
          <a:noFill/>
          <a:ln cap="flat" cmpd="sng" w="5325">
            <a:solidFill>
              <a:srgbClr val="0E2841"/>
            </a:solidFill>
            <a:prstDash val="solid"/>
            <a:round/>
            <a:headEnd len="sm" w="sm" type="none"/>
            <a:tailEnd len="sm" w="sm" type="none"/>
          </a:ln>
        </p:spPr>
      </p:cxnSp>
      <p:cxnSp>
        <p:nvCxnSpPr>
          <p:cNvPr id="1157" name="Google Shape;1157;p76"/>
          <p:cNvCxnSpPr>
            <a:endCxn id="1120" idx="6"/>
          </p:cNvCxnSpPr>
          <p:nvPr/>
        </p:nvCxnSpPr>
        <p:spPr>
          <a:xfrm flipH="1">
            <a:off x="5084402" y="3800381"/>
            <a:ext cx="179100" cy="2700"/>
          </a:xfrm>
          <a:prstGeom prst="straightConnector1">
            <a:avLst/>
          </a:prstGeom>
          <a:noFill/>
          <a:ln cap="flat" cmpd="sng" w="5325">
            <a:solidFill>
              <a:srgbClr val="0E2841"/>
            </a:solidFill>
            <a:prstDash val="solid"/>
            <a:round/>
            <a:headEnd len="sm" w="sm" type="none"/>
            <a:tailEnd len="sm" w="sm" type="none"/>
          </a:ln>
        </p:spPr>
      </p:cxnSp>
      <p:cxnSp>
        <p:nvCxnSpPr>
          <p:cNvPr id="1158" name="Google Shape;1158;p76"/>
          <p:cNvCxnSpPr>
            <a:stCxn id="1110" idx="7"/>
            <a:endCxn id="1104" idx="5"/>
          </p:cNvCxnSpPr>
          <p:nvPr/>
        </p:nvCxnSpPr>
        <p:spPr>
          <a:xfrm flipH="1" rot="10800000">
            <a:off x="5274709" y="3810765"/>
            <a:ext cx="20100" cy="12000"/>
          </a:xfrm>
          <a:prstGeom prst="straightConnector1">
            <a:avLst/>
          </a:prstGeom>
          <a:noFill/>
          <a:ln cap="flat" cmpd="sng" w="5325">
            <a:solidFill>
              <a:srgbClr val="0E2841"/>
            </a:solidFill>
            <a:prstDash val="solid"/>
            <a:round/>
            <a:headEnd len="sm" w="sm" type="none"/>
            <a:tailEnd len="sm" w="sm" type="none"/>
          </a:ln>
        </p:spPr>
      </p:cxnSp>
      <p:cxnSp>
        <p:nvCxnSpPr>
          <p:cNvPr id="1159" name="Google Shape;1159;p76"/>
          <p:cNvCxnSpPr>
            <a:stCxn id="1113" idx="0"/>
            <a:endCxn id="1105" idx="5"/>
          </p:cNvCxnSpPr>
          <p:nvPr/>
        </p:nvCxnSpPr>
        <p:spPr>
          <a:xfrm rot="10800000">
            <a:off x="5051348" y="3893254"/>
            <a:ext cx="14700" cy="3600"/>
          </a:xfrm>
          <a:prstGeom prst="straightConnector1">
            <a:avLst/>
          </a:prstGeom>
          <a:noFill/>
          <a:ln cap="flat" cmpd="sng" w="5325">
            <a:solidFill>
              <a:srgbClr val="0E2841"/>
            </a:solidFill>
            <a:prstDash val="solid"/>
            <a:round/>
            <a:headEnd len="sm" w="sm" type="none"/>
            <a:tailEnd len="sm" w="sm" type="none"/>
          </a:ln>
        </p:spPr>
      </p:cxnSp>
      <p:cxnSp>
        <p:nvCxnSpPr>
          <p:cNvPr id="1160" name="Google Shape;1160;p76"/>
          <p:cNvCxnSpPr>
            <a:endCxn id="1105" idx="1"/>
          </p:cNvCxnSpPr>
          <p:nvPr/>
        </p:nvCxnSpPr>
        <p:spPr>
          <a:xfrm flipH="1" rot="10800000">
            <a:off x="4941081" y="3882554"/>
            <a:ext cx="79200" cy="4800"/>
          </a:xfrm>
          <a:prstGeom prst="straightConnector1">
            <a:avLst/>
          </a:prstGeom>
          <a:noFill/>
          <a:ln cap="flat" cmpd="sng" w="5325">
            <a:solidFill>
              <a:srgbClr val="0E2841"/>
            </a:solidFill>
            <a:prstDash val="solid"/>
            <a:round/>
            <a:headEnd len="sm" w="sm" type="none"/>
            <a:tailEnd len="sm" w="sm" type="none"/>
          </a:ln>
        </p:spPr>
      </p:cxnSp>
      <p:cxnSp>
        <p:nvCxnSpPr>
          <p:cNvPr id="1161" name="Google Shape;1161;p76"/>
          <p:cNvCxnSpPr>
            <a:stCxn id="1118" idx="5"/>
            <a:endCxn id="1106" idx="2"/>
          </p:cNvCxnSpPr>
          <p:nvPr/>
        </p:nvCxnSpPr>
        <p:spPr>
          <a:xfrm>
            <a:off x="5037743" y="3859828"/>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1162" name="Google Shape;1162;p76"/>
          <p:cNvCxnSpPr>
            <a:stCxn id="1105" idx="7"/>
            <a:endCxn id="1106" idx="3"/>
          </p:cNvCxnSpPr>
          <p:nvPr/>
        </p:nvCxnSpPr>
        <p:spPr>
          <a:xfrm flipH="1" rot="10800000">
            <a:off x="5051464" y="3875354"/>
            <a:ext cx="27300" cy="7200"/>
          </a:xfrm>
          <a:prstGeom prst="straightConnector1">
            <a:avLst/>
          </a:prstGeom>
          <a:noFill/>
          <a:ln cap="flat" cmpd="sng" w="5325">
            <a:solidFill>
              <a:srgbClr val="0E2841"/>
            </a:solidFill>
            <a:prstDash val="solid"/>
            <a:round/>
            <a:headEnd len="sm" w="sm" type="none"/>
            <a:tailEnd len="sm" w="sm" type="none"/>
          </a:ln>
        </p:spPr>
      </p:cxnSp>
      <p:cxnSp>
        <p:nvCxnSpPr>
          <p:cNvPr id="1163" name="Google Shape;1163;p76"/>
          <p:cNvCxnSpPr>
            <a:endCxn id="1112" idx="2"/>
          </p:cNvCxnSpPr>
          <p:nvPr/>
        </p:nvCxnSpPr>
        <p:spPr>
          <a:xfrm flipH="1" rot="10800000">
            <a:off x="5116767" y="3862365"/>
            <a:ext cx="39900" cy="7800"/>
          </a:xfrm>
          <a:prstGeom prst="straightConnector1">
            <a:avLst/>
          </a:prstGeom>
          <a:noFill/>
          <a:ln cap="flat" cmpd="sng" w="5325">
            <a:solidFill>
              <a:srgbClr val="0E2841"/>
            </a:solidFill>
            <a:prstDash val="solid"/>
            <a:round/>
            <a:headEnd len="sm" w="sm" type="none"/>
            <a:tailEnd len="sm" w="sm" type="none"/>
          </a:ln>
        </p:spPr>
      </p:cxnSp>
      <p:cxnSp>
        <p:nvCxnSpPr>
          <p:cNvPr id="1164" name="Google Shape;1164;p76"/>
          <p:cNvCxnSpPr>
            <a:endCxn id="1112" idx="3"/>
          </p:cNvCxnSpPr>
          <p:nvPr/>
        </p:nvCxnSpPr>
        <p:spPr>
          <a:xfrm flipH="1" rot="10800000">
            <a:off x="5081825" y="3867775"/>
            <a:ext cx="81300" cy="32100"/>
          </a:xfrm>
          <a:prstGeom prst="straightConnector1">
            <a:avLst/>
          </a:prstGeom>
          <a:noFill/>
          <a:ln cap="flat" cmpd="sng" w="5325">
            <a:solidFill>
              <a:srgbClr val="0E2841"/>
            </a:solidFill>
            <a:prstDash val="solid"/>
            <a:round/>
            <a:headEnd len="sm" w="sm" type="none"/>
            <a:tailEnd len="sm" w="sm" type="none"/>
          </a:ln>
        </p:spPr>
      </p:cxnSp>
      <p:cxnSp>
        <p:nvCxnSpPr>
          <p:cNvPr id="1165" name="Google Shape;1165;p76"/>
          <p:cNvCxnSpPr>
            <a:endCxn id="1119" idx="3"/>
          </p:cNvCxnSpPr>
          <p:nvPr/>
        </p:nvCxnSpPr>
        <p:spPr>
          <a:xfrm flipH="1" rot="10800000">
            <a:off x="4947460" y="3823337"/>
            <a:ext cx="39000" cy="2100"/>
          </a:xfrm>
          <a:prstGeom prst="straightConnector1">
            <a:avLst/>
          </a:prstGeom>
          <a:noFill/>
          <a:ln cap="flat" cmpd="sng" w="5325">
            <a:solidFill>
              <a:srgbClr val="0E2841"/>
            </a:solidFill>
            <a:prstDash val="solid"/>
            <a:round/>
            <a:headEnd len="sm" w="sm" type="none"/>
            <a:tailEnd len="sm" w="sm" type="none"/>
          </a:ln>
        </p:spPr>
      </p:cxnSp>
      <p:cxnSp>
        <p:nvCxnSpPr>
          <p:cNvPr id="1166" name="Google Shape;1166;p76"/>
          <p:cNvCxnSpPr>
            <a:stCxn id="1119" idx="7"/>
            <a:endCxn id="1120" idx="3"/>
          </p:cNvCxnSpPr>
          <p:nvPr/>
        </p:nvCxnSpPr>
        <p:spPr>
          <a:xfrm flipH="1" rot="10800000">
            <a:off x="5017643" y="3808618"/>
            <a:ext cx="29100" cy="3900"/>
          </a:xfrm>
          <a:prstGeom prst="straightConnector1">
            <a:avLst/>
          </a:prstGeom>
          <a:noFill/>
          <a:ln cap="flat" cmpd="sng" w="5325">
            <a:solidFill>
              <a:srgbClr val="0E2841"/>
            </a:solidFill>
            <a:prstDash val="solid"/>
            <a:round/>
            <a:headEnd len="sm" w="sm" type="none"/>
            <a:tailEnd len="sm" w="sm" type="none"/>
          </a:ln>
        </p:spPr>
      </p:cxnSp>
      <p:cxnSp>
        <p:nvCxnSpPr>
          <p:cNvPr id="1167" name="Google Shape;1167;p76"/>
          <p:cNvCxnSpPr>
            <a:stCxn id="1120" idx="5"/>
          </p:cNvCxnSpPr>
          <p:nvPr/>
        </p:nvCxnSpPr>
        <p:spPr>
          <a:xfrm>
            <a:off x="5077944" y="3808490"/>
            <a:ext cx="0" cy="0"/>
          </a:xfrm>
          <a:prstGeom prst="straightConnector1">
            <a:avLst/>
          </a:prstGeom>
          <a:noFill/>
          <a:ln cap="flat" cmpd="sng" w="5325">
            <a:solidFill>
              <a:srgbClr val="0E2841"/>
            </a:solidFill>
            <a:prstDash val="solid"/>
            <a:round/>
            <a:headEnd len="sm" w="sm" type="none"/>
            <a:tailEnd len="sm" w="sm" type="none"/>
          </a:ln>
        </p:spPr>
      </p:cxnSp>
      <p:cxnSp>
        <p:nvCxnSpPr>
          <p:cNvPr id="1168" name="Google Shape;1168;p76"/>
          <p:cNvCxnSpPr>
            <a:stCxn id="1120" idx="5"/>
            <a:endCxn id="1108" idx="0"/>
          </p:cNvCxnSpPr>
          <p:nvPr/>
        </p:nvCxnSpPr>
        <p:spPr>
          <a:xfrm>
            <a:off x="5077944" y="3808490"/>
            <a:ext cx="30300" cy="3900"/>
          </a:xfrm>
          <a:prstGeom prst="straightConnector1">
            <a:avLst/>
          </a:prstGeom>
          <a:noFill/>
          <a:ln cap="flat" cmpd="sng" w="5325">
            <a:solidFill>
              <a:srgbClr val="0E2841"/>
            </a:solidFill>
            <a:prstDash val="solid"/>
            <a:round/>
            <a:headEnd len="sm" w="sm" type="none"/>
            <a:tailEnd len="sm" w="sm" type="none"/>
          </a:ln>
        </p:spPr>
      </p:cxnSp>
      <p:cxnSp>
        <p:nvCxnSpPr>
          <p:cNvPr id="1169" name="Google Shape;1169;p76"/>
          <p:cNvCxnSpPr>
            <a:endCxn id="1111" idx="2"/>
          </p:cNvCxnSpPr>
          <p:nvPr/>
        </p:nvCxnSpPr>
        <p:spPr>
          <a:xfrm flipH="1" rot="10800000">
            <a:off x="5123667" y="3816778"/>
            <a:ext cx="33000" cy="8100"/>
          </a:xfrm>
          <a:prstGeom prst="straightConnector1">
            <a:avLst/>
          </a:prstGeom>
          <a:noFill/>
          <a:ln cap="flat" cmpd="sng" w="5325">
            <a:solidFill>
              <a:srgbClr val="0E2841"/>
            </a:solidFill>
            <a:prstDash val="solid"/>
            <a:round/>
            <a:headEnd len="sm" w="sm" type="none"/>
            <a:tailEnd len="sm" w="sm" type="none"/>
          </a:ln>
        </p:spPr>
      </p:cxnSp>
      <p:cxnSp>
        <p:nvCxnSpPr>
          <p:cNvPr id="1170" name="Google Shape;1170;p76"/>
          <p:cNvCxnSpPr>
            <a:endCxn id="1108" idx="4"/>
          </p:cNvCxnSpPr>
          <p:nvPr/>
        </p:nvCxnSpPr>
        <p:spPr>
          <a:xfrm flipH="1" rot="10800000">
            <a:off x="5037774" y="3827658"/>
            <a:ext cx="70500" cy="22200"/>
          </a:xfrm>
          <a:prstGeom prst="straightConnector1">
            <a:avLst/>
          </a:prstGeom>
          <a:noFill/>
          <a:ln cap="flat" cmpd="sng" w="5325">
            <a:solidFill>
              <a:srgbClr val="0E2841"/>
            </a:solidFill>
            <a:prstDash val="solid"/>
            <a:round/>
            <a:headEnd len="sm" w="sm" type="none"/>
            <a:tailEnd len="sm" w="sm" type="none"/>
          </a:ln>
        </p:spPr>
      </p:cxnSp>
      <p:cxnSp>
        <p:nvCxnSpPr>
          <p:cNvPr id="1171" name="Google Shape;1171;p76"/>
          <p:cNvCxnSpPr>
            <a:endCxn id="1119" idx="4"/>
          </p:cNvCxnSpPr>
          <p:nvPr/>
        </p:nvCxnSpPr>
        <p:spPr>
          <a:xfrm rot="10800000">
            <a:off x="5002052" y="3825578"/>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1172" name="Google Shape;1172;p76"/>
          <p:cNvCxnSpPr>
            <a:stCxn id="1112" idx="7"/>
            <a:endCxn id="1110" idx="3"/>
          </p:cNvCxnSpPr>
          <p:nvPr/>
        </p:nvCxnSpPr>
        <p:spPr>
          <a:xfrm flipH="1" rot="10800000">
            <a:off x="5194309" y="3833556"/>
            <a:ext cx="49200" cy="23400"/>
          </a:xfrm>
          <a:prstGeom prst="straightConnector1">
            <a:avLst/>
          </a:prstGeom>
          <a:noFill/>
          <a:ln cap="flat" cmpd="sng" w="5325">
            <a:solidFill>
              <a:srgbClr val="0E2841"/>
            </a:solidFill>
            <a:prstDash val="solid"/>
            <a:round/>
            <a:headEnd len="sm" w="sm" type="none"/>
            <a:tailEnd len="sm" w="sm" type="none"/>
          </a:ln>
        </p:spPr>
      </p:cxnSp>
      <p:cxnSp>
        <p:nvCxnSpPr>
          <p:cNvPr id="1173" name="Google Shape;1173;p76"/>
          <p:cNvCxnSpPr>
            <a:stCxn id="1112" idx="0"/>
            <a:endCxn id="1111" idx="4"/>
          </p:cNvCxnSpPr>
          <p:nvPr/>
        </p:nvCxnSpPr>
        <p:spPr>
          <a:xfrm rot="10800000">
            <a:off x="5178717" y="3824415"/>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1174" name="Google Shape;1174;p76"/>
          <p:cNvCxnSpPr>
            <a:endCxn id="1108" idx="4"/>
          </p:cNvCxnSpPr>
          <p:nvPr/>
        </p:nvCxnSpPr>
        <p:spPr>
          <a:xfrm flipH="1" rot="10800000">
            <a:off x="5094474" y="3827658"/>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1175" name="Google Shape;1175;p76"/>
          <p:cNvCxnSpPr>
            <a:endCxn id="1118" idx="2"/>
          </p:cNvCxnSpPr>
          <p:nvPr/>
        </p:nvCxnSpPr>
        <p:spPr>
          <a:xfrm>
            <a:off x="4956002" y="3854118"/>
            <a:ext cx="44100" cy="300"/>
          </a:xfrm>
          <a:prstGeom prst="straightConnector1">
            <a:avLst/>
          </a:prstGeom>
          <a:noFill/>
          <a:ln cap="flat" cmpd="sng" w="5325">
            <a:solidFill>
              <a:srgbClr val="0E2841"/>
            </a:solidFill>
            <a:prstDash val="solid"/>
            <a:round/>
            <a:headEnd len="sm" w="sm" type="none"/>
            <a:tailEnd len="sm" w="sm" type="none"/>
          </a:ln>
        </p:spPr>
      </p:cxnSp>
      <p:cxnSp>
        <p:nvCxnSpPr>
          <p:cNvPr id="1176" name="Google Shape;1176;p76"/>
          <p:cNvCxnSpPr>
            <a:endCxn id="1112" idx="2"/>
          </p:cNvCxnSpPr>
          <p:nvPr/>
        </p:nvCxnSpPr>
        <p:spPr>
          <a:xfrm>
            <a:off x="5018067" y="3823065"/>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1177" name="Google Shape;1177;p76"/>
          <p:cNvCxnSpPr>
            <a:endCxn id="1120" idx="2"/>
          </p:cNvCxnSpPr>
          <p:nvPr/>
        </p:nvCxnSpPr>
        <p:spPr>
          <a:xfrm flipH="1" rot="10800000">
            <a:off x="4926002" y="3803081"/>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1178" name="Google Shape;1178;p76"/>
          <p:cNvCxnSpPr>
            <a:endCxn id="1105" idx="3"/>
          </p:cNvCxnSpPr>
          <p:nvPr/>
        </p:nvCxnSpPr>
        <p:spPr>
          <a:xfrm flipH="1" rot="10800000">
            <a:off x="4822581" y="3893373"/>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1179" name="Google Shape;1179;p76"/>
          <p:cNvCxnSpPr>
            <a:stCxn id="1105" idx="0"/>
            <a:endCxn id="1109" idx="5"/>
          </p:cNvCxnSpPr>
          <p:nvPr/>
        </p:nvCxnSpPr>
        <p:spPr>
          <a:xfrm rot="10800000">
            <a:off x="4949172" y="3859614"/>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1180" name="Google Shape;1180;p76"/>
          <p:cNvCxnSpPr>
            <a:endCxn id="1106" idx="7"/>
          </p:cNvCxnSpPr>
          <p:nvPr/>
        </p:nvCxnSpPr>
        <p:spPr>
          <a:xfrm flipH="1">
            <a:off x="5110077" y="3828332"/>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1181" name="Google Shape;1181;p76"/>
          <p:cNvCxnSpPr>
            <a:stCxn id="1104" idx="4"/>
            <a:endCxn id="1118" idx="6"/>
          </p:cNvCxnSpPr>
          <p:nvPr/>
        </p:nvCxnSpPr>
        <p:spPr>
          <a:xfrm flipH="1">
            <a:off x="5044318" y="3813031"/>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1182" name="Google Shape;1182;p76"/>
          <p:cNvCxnSpPr>
            <a:stCxn id="1113" idx="0"/>
            <a:endCxn id="1106" idx="4"/>
          </p:cNvCxnSpPr>
          <p:nvPr/>
        </p:nvCxnSpPr>
        <p:spPr>
          <a:xfrm flipH="1" rot="10800000">
            <a:off x="5066048" y="3877654"/>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1183" name="Google Shape;1183;p76"/>
          <p:cNvCxnSpPr>
            <a:endCxn id="1120" idx="6"/>
          </p:cNvCxnSpPr>
          <p:nvPr/>
        </p:nvCxnSpPr>
        <p:spPr>
          <a:xfrm rot="10800000">
            <a:off x="5084402" y="3803081"/>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1184" name="Google Shape;1184;p76"/>
          <p:cNvCxnSpPr>
            <a:stCxn id="1113" idx="3"/>
            <a:endCxn id="1115" idx="5"/>
          </p:cNvCxnSpPr>
          <p:nvPr/>
        </p:nvCxnSpPr>
        <p:spPr>
          <a:xfrm rot="10800000">
            <a:off x="4940956" y="3888313"/>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1185" name="Google Shape;1185;p76"/>
          <p:cNvCxnSpPr>
            <a:endCxn id="1108" idx="3"/>
          </p:cNvCxnSpPr>
          <p:nvPr/>
        </p:nvCxnSpPr>
        <p:spPr>
          <a:xfrm>
            <a:off x="5024283" y="3818818"/>
            <a:ext cx="68400" cy="6600"/>
          </a:xfrm>
          <a:prstGeom prst="straightConnector1">
            <a:avLst/>
          </a:prstGeom>
          <a:noFill/>
          <a:ln cap="flat" cmpd="sng" w="5325">
            <a:solidFill>
              <a:srgbClr val="0E2841"/>
            </a:solidFill>
            <a:prstDash val="solid"/>
            <a:round/>
            <a:headEnd len="sm" w="sm" type="none"/>
            <a:tailEnd len="med" w="med" type="triangle"/>
          </a:ln>
        </p:spPr>
      </p:cxnSp>
      <p:sp>
        <p:nvSpPr>
          <p:cNvPr id="1186" name="Google Shape;1186;p76"/>
          <p:cNvSpPr txBox="1"/>
          <p:nvPr/>
        </p:nvSpPr>
        <p:spPr>
          <a:xfrm>
            <a:off x="6434614" y="1382659"/>
            <a:ext cx="419100" cy="339600"/>
          </a:xfrm>
          <a:prstGeom prst="rect">
            <a:avLst/>
          </a:prstGeom>
          <a:noFill/>
          <a:ln>
            <a:noFill/>
          </a:ln>
        </p:spPr>
        <p:txBody>
          <a:bodyPr anchorCtr="0" anchor="t" bIns="102975" lIns="102975" spcFirstLastPara="1" rIns="102975" wrap="square" tIns="102975">
            <a:noAutofit/>
          </a:bodyPr>
          <a:lstStyle/>
          <a:p>
            <a:pPr indent="0" lvl="0" marL="0" marR="0" rtl="0" algn="l">
              <a:lnSpc>
                <a:spcPct val="100000"/>
              </a:lnSpc>
              <a:spcBef>
                <a:spcPts val="0"/>
              </a:spcBef>
              <a:spcAft>
                <a:spcPts val="0"/>
              </a:spcAft>
              <a:buClr>
                <a:srgbClr val="000000"/>
              </a:buClr>
              <a:buSzPts val="1605"/>
              <a:buFont typeface="Arial"/>
              <a:buNone/>
            </a:pPr>
            <a:r>
              <a:rPr b="1" i="0" lang="en" sz="1605" u="none" cap="none" strike="noStrike">
                <a:solidFill>
                  <a:srgbClr val="C00000"/>
                </a:solidFill>
                <a:latin typeface="Arial"/>
                <a:ea typeface="Arial"/>
                <a:cs typeface="Arial"/>
                <a:sym typeface="Arial"/>
              </a:rPr>
              <a:t>Q</a:t>
            </a:r>
            <a:endParaRPr b="1" baseline="-25000" i="0" sz="1605" u="none" cap="none" strike="noStrike">
              <a:solidFill>
                <a:srgbClr val="C00000"/>
              </a:solidFill>
              <a:latin typeface="Arial"/>
              <a:ea typeface="Arial"/>
              <a:cs typeface="Arial"/>
              <a:sym typeface="Arial"/>
            </a:endParaRPr>
          </a:p>
        </p:txBody>
      </p:sp>
      <p:sp>
        <p:nvSpPr>
          <p:cNvPr id="1187" name="Google Shape;1187;p76"/>
          <p:cNvSpPr/>
          <p:nvPr/>
        </p:nvSpPr>
        <p:spPr>
          <a:xfrm>
            <a:off x="4681370" y="2696326"/>
            <a:ext cx="1278900" cy="384900"/>
          </a:xfrm>
          <a:prstGeom prst="ellipse">
            <a:avLst/>
          </a:prstGeom>
          <a:noFill/>
          <a:ln cap="flat" cmpd="sng" w="15950">
            <a:solidFill>
              <a:srgbClr val="C00000"/>
            </a:solidFill>
            <a:prstDash val="dash"/>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1" i="0" sz="892" u="none" cap="none" strike="noStrike">
              <a:solidFill>
                <a:srgbClr val="073763"/>
              </a:solidFill>
              <a:latin typeface="Arial"/>
              <a:ea typeface="Arial"/>
              <a:cs typeface="Arial"/>
              <a:sym typeface="Arial"/>
            </a:endParaRPr>
          </a:p>
        </p:txBody>
      </p:sp>
      <p:sp>
        <p:nvSpPr>
          <p:cNvPr id="1188" name="Google Shape;1188;p76"/>
          <p:cNvSpPr/>
          <p:nvPr/>
        </p:nvSpPr>
        <p:spPr>
          <a:xfrm>
            <a:off x="6784212" y="3165737"/>
            <a:ext cx="1368600" cy="455700"/>
          </a:xfrm>
          <a:prstGeom prst="ellipse">
            <a:avLst/>
          </a:prstGeom>
          <a:noFill/>
          <a:ln cap="flat" cmpd="sng" w="15950">
            <a:solidFill>
              <a:srgbClr val="C00000"/>
            </a:solidFill>
            <a:prstDash val="dash"/>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1" i="0" sz="892" u="none" cap="none" strike="noStrike">
              <a:solidFill>
                <a:srgbClr val="073763"/>
              </a:solidFill>
              <a:latin typeface="Arial"/>
              <a:ea typeface="Arial"/>
              <a:cs typeface="Arial"/>
              <a:sym typeface="Arial"/>
            </a:endParaRPr>
          </a:p>
        </p:txBody>
      </p:sp>
      <p:sp>
        <p:nvSpPr>
          <p:cNvPr id="1189" name="Google Shape;1189;p76"/>
          <p:cNvSpPr/>
          <p:nvPr/>
        </p:nvSpPr>
        <p:spPr>
          <a:xfrm>
            <a:off x="5663447" y="4295971"/>
            <a:ext cx="468900" cy="511800"/>
          </a:xfrm>
          <a:prstGeom prst="rect">
            <a:avLst/>
          </a:prstGeom>
          <a:solidFill>
            <a:srgbClr val="FFFFFF"/>
          </a:solidFill>
          <a:ln cap="flat" cmpd="sng" w="10625">
            <a:solidFill>
              <a:srgbClr val="595959"/>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190" name="Google Shape;1190;p76"/>
          <p:cNvSpPr txBox="1"/>
          <p:nvPr/>
        </p:nvSpPr>
        <p:spPr>
          <a:xfrm>
            <a:off x="5674150" y="4340906"/>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191" name="Google Shape;1191;p76"/>
          <p:cNvSpPr txBox="1"/>
          <p:nvPr/>
        </p:nvSpPr>
        <p:spPr>
          <a:xfrm>
            <a:off x="5667042" y="4448287"/>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20,</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192" name="Google Shape;1192;p76"/>
          <p:cNvSpPr txBox="1"/>
          <p:nvPr/>
        </p:nvSpPr>
        <p:spPr>
          <a:xfrm>
            <a:off x="5667042" y="4574967"/>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19,</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193" name="Google Shape;1193;p76"/>
          <p:cNvSpPr txBox="1"/>
          <p:nvPr/>
        </p:nvSpPr>
        <p:spPr>
          <a:xfrm>
            <a:off x="5667042" y="4683443"/>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194" name="Google Shape;1194;p76"/>
          <p:cNvSpPr txBox="1"/>
          <p:nvPr/>
        </p:nvSpPr>
        <p:spPr>
          <a:xfrm>
            <a:off x="5581799" y="4809841"/>
            <a:ext cx="632100" cy="102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669"/>
              <a:buFont typeface="Arial"/>
              <a:buNone/>
            </a:pPr>
            <a:r>
              <a:rPr b="1" i="0" lang="en" sz="669" u="none" cap="none" strike="noStrike">
                <a:solidFill>
                  <a:srgbClr val="980000"/>
                </a:solidFill>
                <a:latin typeface="Arial"/>
                <a:ea typeface="Arial"/>
                <a:cs typeface="Arial"/>
                <a:sym typeface="Arial"/>
              </a:rPr>
              <a:t>C_NN</a:t>
            </a:r>
            <a:r>
              <a:rPr b="1" baseline="-25000" i="0" lang="en" sz="669" u="none" cap="none" strike="noStrike">
                <a:solidFill>
                  <a:srgbClr val="980000"/>
                </a:solidFill>
                <a:latin typeface="Arial"/>
                <a:ea typeface="Arial"/>
                <a:cs typeface="Arial"/>
                <a:sym typeface="Arial"/>
              </a:rPr>
              <a:t>L2</a:t>
            </a:r>
            <a:endParaRPr b="1" baseline="-25000" i="0" sz="669" u="none" cap="none" strike="noStrike">
              <a:solidFill>
                <a:srgbClr val="980000"/>
              </a:solidFill>
              <a:latin typeface="Arial"/>
              <a:ea typeface="Arial"/>
              <a:cs typeface="Arial"/>
              <a:sym typeface="Arial"/>
            </a:endParaRPr>
          </a:p>
        </p:txBody>
      </p:sp>
      <p:sp>
        <p:nvSpPr>
          <p:cNvPr id="1195" name="Google Shape;1195;p76"/>
          <p:cNvSpPr txBox="1"/>
          <p:nvPr/>
        </p:nvSpPr>
        <p:spPr>
          <a:xfrm rot="-5400000">
            <a:off x="5926411" y="4496881"/>
            <a:ext cx="634500" cy="147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0" i="0" lang="en" sz="502" u="none" cap="none" strike="noStrike">
                <a:solidFill>
                  <a:srgbClr val="000000"/>
                </a:solidFill>
                <a:latin typeface="Arial"/>
                <a:ea typeface="Arial"/>
                <a:cs typeface="Arial"/>
                <a:sym typeface="Arial"/>
              </a:rPr>
              <a:t> L (Beam width) </a:t>
            </a:r>
            <a:endParaRPr b="0" i="0" sz="502" u="none" cap="none" strike="noStrike">
              <a:solidFill>
                <a:srgbClr val="000000"/>
              </a:solidFill>
              <a:latin typeface="Arial"/>
              <a:ea typeface="Arial"/>
              <a:cs typeface="Arial"/>
              <a:sym typeface="Arial"/>
            </a:endParaRPr>
          </a:p>
        </p:txBody>
      </p:sp>
      <p:cxnSp>
        <p:nvCxnSpPr>
          <p:cNvPr id="1196" name="Google Shape;1196;p76"/>
          <p:cNvCxnSpPr/>
          <p:nvPr/>
        </p:nvCxnSpPr>
        <p:spPr>
          <a:xfrm flipH="1">
            <a:off x="6187606" y="4304156"/>
            <a:ext cx="1500" cy="504900"/>
          </a:xfrm>
          <a:prstGeom prst="straightConnector1">
            <a:avLst/>
          </a:prstGeom>
          <a:noFill/>
          <a:ln cap="flat" cmpd="sng" w="10625">
            <a:solidFill>
              <a:srgbClr val="595959"/>
            </a:solidFill>
            <a:prstDash val="solid"/>
            <a:round/>
            <a:headEnd len="med" w="med" type="triangle"/>
            <a:tailEnd len="med" w="med" type="triangle"/>
          </a:ln>
        </p:spPr>
      </p:cxnSp>
      <p:sp>
        <p:nvSpPr>
          <p:cNvPr id="1197" name="Google Shape;1197;p76"/>
          <p:cNvSpPr/>
          <p:nvPr/>
        </p:nvSpPr>
        <p:spPr>
          <a:xfrm>
            <a:off x="5325054" y="1670151"/>
            <a:ext cx="1379434" cy="1237574"/>
          </a:xfrm>
          <a:custGeom>
            <a:rect b="b" l="l" r="r" t="t"/>
            <a:pathLst>
              <a:path extrusionOk="0" h="66581" w="74223">
                <a:moveTo>
                  <a:pt x="71337" y="0"/>
                </a:moveTo>
                <a:cubicBezTo>
                  <a:pt x="71372" y="2137"/>
                  <a:pt x="77609" y="6341"/>
                  <a:pt x="71544" y="12820"/>
                </a:cubicBezTo>
                <a:cubicBezTo>
                  <a:pt x="65479" y="19299"/>
                  <a:pt x="46869" y="29913"/>
                  <a:pt x="34945" y="38873"/>
                </a:cubicBezTo>
                <a:cubicBezTo>
                  <a:pt x="23021" y="47833"/>
                  <a:pt x="5824" y="61963"/>
                  <a:pt x="0" y="66581"/>
                </a:cubicBezTo>
              </a:path>
            </a:pathLst>
          </a:custGeom>
          <a:noFill/>
          <a:ln cap="flat" cmpd="sng" w="10625">
            <a:solidFill>
              <a:srgbClr val="C00000"/>
            </a:solidFill>
            <a:prstDash val="dash"/>
            <a:round/>
            <a:headEnd len="sm" w="sm" type="none"/>
            <a:tailEnd len="sm" w="sm" type="none"/>
          </a:ln>
        </p:spPr>
        <p:txBody>
          <a:bodyPr anchorCtr="0" anchor="ctr" bIns="51000" lIns="51000" spcFirstLastPara="1" rIns="51000" wrap="square" tIns="51000">
            <a:noAutofit/>
          </a:bodyPr>
          <a:lstStyle/>
          <a:p>
            <a:pPr indent="0" lvl="0" marL="0" rtl="0" algn="l">
              <a:spcBef>
                <a:spcPts val="0"/>
              </a:spcBef>
              <a:spcAft>
                <a:spcPts val="0"/>
              </a:spcAft>
              <a:buNone/>
            </a:pPr>
            <a:r>
              <a:t/>
            </a:r>
            <a:endParaRPr/>
          </a:p>
        </p:txBody>
      </p:sp>
      <p:sp>
        <p:nvSpPr>
          <p:cNvPr id="1198" name="Google Shape;1198;p76"/>
          <p:cNvSpPr/>
          <p:nvPr/>
        </p:nvSpPr>
        <p:spPr>
          <a:xfrm>
            <a:off x="5997656" y="2388891"/>
            <a:ext cx="1418036" cy="1053093"/>
          </a:xfrm>
          <a:custGeom>
            <a:rect b="b" l="l" r="r" t="t"/>
            <a:pathLst>
              <a:path extrusionOk="0" h="56656" w="76300">
                <a:moveTo>
                  <a:pt x="0" y="0"/>
                </a:moveTo>
                <a:cubicBezTo>
                  <a:pt x="6376" y="2929"/>
                  <a:pt x="25537" y="8132"/>
                  <a:pt x="38254" y="17575"/>
                </a:cubicBezTo>
                <a:cubicBezTo>
                  <a:pt x="50971" y="27018"/>
                  <a:pt x="69959" y="50143"/>
                  <a:pt x="76300" y="56656"/>
                </a:cubicBezTo>
              </a:path>
            </a:pathLst>
          </a:custGeom>
          <a:noFill/>
          <a:ln cap="flat" cmpd="sng" w="10625">
            <a:solidFill>
              <a:srgbClr val="C00000"/>
            </a:solidFill>
            <a:prstDash val="dash"/>
            <a:round/>
            <a:headEnd len="sm" w="sm" type="none"/>
            <a:tailEnd len="sm" w="sm" type="none"/>
          </a:ln>
        </p:spPr>
        <p:txBody>
          <a:bodyPr anchorCtr="0" anchor="ctr" bIns="51000" lIns="51000" spcFirstLastPara="1" rIns="51000" wrap="square" tIns="51000">
            <a:noAutofit/>
          </a:bodyPr>
          <a:lstStyle/>
          <a:p>
            <a:pPr indent="0" lvl="0" marL="0" rtl="0" algn="l">
              <a:spcBef>
                <a:spcPts val="0"/>
              </a:spcBef>
              <a:spcAft>
                <a:spcPts val="0"/>
              </a:spcAft>
              <a:buNone/>
            </a:pPr>
            <a:r>
              <a:t/>
            </a:r>
            <a:endParaRPr/>
          </a:p>
        </p:txBody>
      </p:sp>
      <p:sp>
        <p:nvSpPr>
          <p:cNvPr id="1199" name="Google Shape;1199;p76"/>
          <p:cNvSpPr/>
          <p:nvPr/>
        </p:nvSpPr>
        <p:spPr>
          <a:xfrm>
            <a:off x="4122623" y="3403926"/>
            <a:ext cx="468900" cy="511800"/>
          </a:xfrm>
          <a:prstGeom prst="rect">
            <a:avLst/>
          </a:prstGeom>
          <a:solidFill>
            <a:srgbClr val="FFFFFF"/>
          </a:solidFill>
          <a:ln cap="flat" cmpd="sng" w="10625">
            <a:solidFill>
              <a:srgbClr val="595959"/>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00" name="Google Shape;1200;p76"/>
          <p:cNvSpPr txBox="1"/>
          <p:nvPr/>
        </p:nvSpPr>
        <p:spPr>
          <a:xfrm>
            <a:off x="4133326" y="3448862"/>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201" name="Google Shape;1201;p76"/>
          <p:cNvSpPr txBox="1"/>
          <p:nvPr/>
        </p:nvSpPr>
        <p:spPr>
          <a:xfrm>
            <a:off x="4126218" y="3556242"/>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20,</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202" name="Google Shape;1202;p76"/>
          <p:cNvSpPr txBox="1"/>
          <p:nvPr/>
        </p:nvSpPr>
        <p:spPr>
          <a:xfrm>
            <a:off x="4126218" y="3682923"/>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19,</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203" name="Google Shape;1203;p76"/>
          <p:cNvSpPr txBox="1"/>
          <p:nvPr/>
        </p:nvSpPr>
        <p:spPr>
          <a:xfrm>
            <a:off x="4126218" y="3791398"/>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204" name="Google Shape;1204;p76"/>
          <p:cNvSpPr txBox="1"/>
          <p:nvPr/>
        </p:nvSpPr>
        <p:spPr>
          <a:xfrm>
            <a:off x="4040975" y="3917796"/>
            <a:ext cx="632100" cy="102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669"/>
              <a:buFont typeface="Arial"/>
              <a:buNone/>
            </a:pPr>
            <a:r>
              <a:rPr b="1" i="0" lang="en" sz="669" u="none" cap="none" strike="noStrike">
                <a:solidFill>
                  <a:srgbClr val="000000"/>
                </a:solidFill>
                <a:latin typeface="Arial"/>
                <a:ea typeface="Arial"/>
                <a:cs typeface="Arial"/>
                <a:sym typeface="Arial"/>
              </a:rPr>
              <a:t>C_NN</a:t>
            </a:r>
            <a:r>
              <a:rPr b="1" baseline="-25000" i="0" lang="en" sz="669" u="none" cap="none" strike="noStrike">
                <a:solidFill>
                  <a:srgbClr val="000000"/>
                </a:solidFill>
                <a:latin typeface="Arial"/>
                <a:ea typeface="Arial"/>
                <a:cs typeface="Arial"/>
                <a:sym typeface="Arial"/>
              </a:rPr>
              <a:t>L1</a:t>
            </a:r>
            <a:endParaRPr b="1" baseline="-25000" i="0" sz="669" u="none" cap="none" strike="noStrike">
              <a:solidFill>
                <a:srgbClr val="000000"/>
              </a:solidFill>
              <a:latin typeface="Arial"/>
              <a:ea typeface="Arial"/>
              <a:cs typeface="Arial"/>
              <a:sym typeface="Arial"/>
            </a:endParaRPr>
          </a:p>
        </p:txBody>
      </p:sp>
      <p:sp>
        <p:nvSpPr>
          <p:cNvPr id="1205" name="Google Shape;1205;p76"/>
          <p:cNvSpPr/>
          <p:nvPr/>
        </p:nvSpPr>
        <p:spPr>
          <a:xfrm>
            <a:off x="6637600" y="3680598"/>
            <a:ext cx="468900" cy="511800"/>
          </a:xfrm>
          <a:prstGeom prst="rect">
            <a:avLst/>
          </a:prstGeom>
          <a:solidFill>
            <a:srgbClr val="FFFFFF"/>
          </a:solidFill>
          <a:ln cap="flat" cmpd="sng" w="10625">
            <a:solidFill>
              <a:srgbClr val="595959"/>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06" name="Google Shape;1206;p76"/>
          <p:cNvSpPr txBox="1"/>
          <p:nvPr/>
        </p:nvSpPr>
        <p:spPr>
          <a:xfrm>
            <a:off x="6648304" y="3725534"/>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207" name="Google Shape;1207;p76"/>
          <p:cNvSpPr txBox="1"/>
          <p:nvPr/>
        </p:nvSpPr>
        <p:spPr>
          <a:xfrm>
            <a:off x="6641196" y="3832914"/>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20,</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208" name="Google Shape;1208;p76"/>
          <p:cNvSpPr txBox="1"/>
          <p:nvPr/>
        </p:nvSpPr>
        <p:spPr>
          <a:xfrm>
            <a:off x="6641196" y="3959595"/>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19,</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209" name="Google Shape;1209;p76"/>
          <p:cNvSpPr txBox="1"/>
          <p:nvPr/>
        </p:nvSpPr>
        <p:spPr>
          <a:xfrm>
            <a:off x="6641196" y="4068071"/>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210" name="Google Shape;1210;p76"/>
          <p:cNvSpPr txBox="1"/>
          <p:nvPr/>
        </p:nvSpPr>
        <p:spPr>
          <a:xfrm>
            <a:off x="6555952" y="4194468"/>
            <a:ext cx="632100" cy="102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669"/>
              <a:buFont typeface="Arial"/>
              <a:buNone/>
            </a:pPr>
            <a:r>
              <a:rPr b="1" i="0" lang="en" sz="669" u="none" cap="none" strike="noStrike">
                <a:solidFill>
                  <a:srgbClr val="000000"/>
                </a:solidFill>
                <a:latin typeface="Arial"/>
                <a:ea typeface="Arial"/>
                <a:cs typeface="Arial"/>
                <a:sym typeface="Arial"/>
              </a:rPr>
              <a:t>C_NN</a:t>
            </a:r>
            <a:r>
              <a:rPr b="1" baseline="-25000" i="0" lang="en" sz="669" u="none" cap="none" strike="noStrike">
                <a:solidFill>
                  <a:srgbClr val="000000"/>
                </a:solidFill>
                <a:latin typeface="Arial"/>
                <a:ea typeface="Arial"/>
                <a:cs typeface="Arial"/>
                <a:sym typeface="Arial"/>
              </a:rPr>
              <a:t>L3</a:t>
            </a:r>
            <a:endParaRPr b="1" baseline="-25000" i="0" sz="669" u="none" cap="none" strike="noStrike">
              <a:solidFill>
                <a:srgbClr val="000000"/>
              </a:solidFill>
              <a:latin typeface="Arial"/>
              <a:ea typeface="Arial"/>
              <a:cs typeface="Arial"/>
              <a:sym typeface="Arial"/>
            </a:endParaRPr>
          </a:p>
        </p:txBody>
      </p:sp>
      <p:sp>
        <p:nvSpPr>
          <p:cNvPr id="1211" name="Google Shape;1211;p76"/>
          <p:cNvSpPr/>
          <p:nvPr/>
        </p:nvSpPr>
        <p:spPr>
          <a:xfrm rot="-2394815">
            <a:off x="6328345" y="4484605"/>
            <a:ext cx="631671" cy="144774"/>
          </a:xfrm>
          <a:prstGeom prst="curvedUpArrow">
            <a:avLst>
              <a:gd fmla="val 38755" name="adj1"/>
              <a:gd fmla="val 50000" name="adj2"/>
              <a:gd fmla="val 25000" name="adj3"/>
            </a:avLst>
          </a:prstGeom>
          <a:solidFill>
            <a:srgbClr val="073763"/>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12" name="Google Shape;1212;p76"/>
          <p:cNvSpPr/>
          <p:nvPr/>
        </p:nvSpPr>
        <p:spPr>
          <a:xfrm rot="6870605">
            <a:off x="4728245" y="3750091"/>
            <a:ext cx="344218" cy="1487856"/>
          </a:xfrm>
          <a:prstGeom prst="curvedLeftArrow">
            <a:avLst>
              <a:gd fmla="val 13495" name="adj1"/>
              <a:gd fmla="val 50000" name="adj2"/>
              <a:gd fmla="val 25000" name="adj3"/>
            </a:avLst>
          </a:prstGeom>
          <a:solidFill>
            <a:srgbClr val="1C4587"/>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13" name="Google Shape;1213;p76"/>
          <p:cNvSpPr txBox="1"/>
          <p:nvPr/>
        </p:nvSpPr>
        <p:spPr>
          <a:xfrm>
            <a:off x="368800" y="214250"/>
            <a:ext cx="59388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Azizi et al. “ELPIS: Graph-Based Similarity Search for Scalable Data Science”. VLDB 2023</a:t>
            </a:r>
            <a:endParaRPr sz="900">
              <a:solidFill>
                <a:schemeClr val="dk2"/>
              </a:solidFill>
              <a:latin typeface="Ubuntu"/>
              <a:ea typeface="Ubuntu"/>
              <a:cs typeface="Ubuntu"/>
              <a:sym typeface="Ubuntu"/>
            </a:endParaRPr>
          </a:p>
        </p:txBody>
      </p:sp>
      <p:sp>
        <p:nvSpPr>
          <p:cNvPr id="1214" name="Google Shape;1214;p76"/>
          <p:cNvSpPr txBox="1"/>
          <p:nvPr>
            <p:ph idx="1" type="body"/>
          </p:nvPr>
        </p:nvSpPr>
        <p:spPr>
          <a:xfrm>
            <a:off x="160801" y="864880"/>
            <a:ext cx="8520600" cy="3416400"/>
          </a:xfrm>
          <a:prstGeom prst="rect">
            <a:avLst/>
          </a:prstGeom>
        </p:spPr>
        <p:txBody>
          <a:bodyPr anchorCtr="0" anchor="t" bIns="91425" lIns="91425" spcFirstLastPara="1" rIns="91425" wrap="square" tIns="91425">
            <a:normAutofit/>
          </a:bodyPr>
          <a:lstStyle/>
          <a:p>
            <a:pPr indent="-317500" lvl="0" marL="457200" rtl="0" algn="just">
              <a:lnSpc>
                <a:spcPct val="100000"/>
              </a:lnSpc>
              <a:spcBef>
                <a:spcPts val="0"/>
              </a:spcBef>
              <a:spcAft>
                <a:spcPts val="0"/>
              </a:spcAft>
              <a:buClr>
                <a:schemeClr val="dk1"/>
              </a:buClr>
              <a:buSzPts val="1400"/>
              <a:buFont typeface="Arial"/>
              <a:buChar char="●"/>
            </a:pPr>
            <a:r>
              <a:rPr b="1" lang="en">
                <a:solidFill>
                  <a:schemeClr val="dk1"/>
                </a:solidFill>
                <a:latin typeface="Ubuntu"/>
                <a:ea typeface="Ubuntu"/>
                <a:cs typeface="Ubuntu"/>
                <a:sym typeface="Ubuntu"/>
              </a:rPr>
              <a:t>Build Index:</a:t>
            </a:r>
            <a:r>
              <a:rPr lang="en">
                <a:solidFill>
                  <a:schemeClr val="dk1"/>
                </a:solidFill>
                <a:latin typeface="Ubuntu"/>
                <a:ea typeface="Ubuntu"/>
                <a:cs typeface="Ubuntu"/>
                <a:sym typeface="Ubuntu"/>
              </a:rPr>
              <a:t> concurrently constructs graphs using </a:t>
            </a:r>
            <a:r>
              <a:rPr i="1" lang="en">
                <a:solidFill>
                  <a:srgbClr val="38761D"/>
                </a:solidFill>
                <a:latin typeface="Ubuntu"/>
                <a:ea typeface="Ubuntu"/>
                <a:cs typeface="Ubuntu"/>
                <a:sym typeface="Ubuntu"/>
              </a:rPr>
              <a:t>nw1</a:t>
            </a:r>
            <a:r>
              <a:rPr lang="en">
                <a:solidFill>
                  <a:srgbClr val="38761D"/>
                </a:solidFill>
                <a:latin typeface="Ubuntu"/>
                <a:ea typeface="Ubuntu"/>
                <a:cs typeface="Ubuntu"/>
                <a:sym typeface="Ubuntu"/>
              </a:rPr>
              <a:t> workers,</a:t>
            </a:r>
            <a:r>
              <a:rPr lang="en">
                <a:solidFill>
                  <a:schemeClr val="dk1"/>
                </a:solidFill>
                <a:latin typeface="Ubuntu"/>
                <a:ea typeface="Ubuntu"/>
                <a:cs typeface="Ubuntu"/>
                <a:sym typeface="Ubuntu"/>
              </a:rPr>
              <a:t> with each worker building </a:t>
            </a:r>
            <a:r>
              <a:rPr lang="en">
                <a:solidFill>
                  <a:srgbClr val="274E13"/>
                </a:solidFill>
                <a:latin typeface="Ubuntu"/>
                <a:ea typeface="Ubuntu"/>
                <a:cs typeface="Ubuntu"/>
                <a:sym typeface="Ubuntu"/>
              </a:rPr>
              <a:t>HNSW</a:t>
            </a:r>
            <a:r>
              <a:rPr lang="en">
                <a:solidFill>
                  <a:schemeClr val="dk1"/>
                </a:solidFill>
                <a:latin typeface="Ubuntu"/>
                <a:ea typeface="Ubuntu"/>
                <a:cs typeface="Ubuntu"/>
                <a:sym typeface="Ubuntu"/>
              </a:rPr>
              <a:t> graph within each leaf in parallel using </a:t>
            </a:r>
            <a:r>
              <a:rPr i="1" lang="en">
                <a:solidFill>
                  <a:srgbClr val="38761D"/>
                </a:solidFill>
                <a:latin typeface="Ubuntu"/>
                <a:ea typeface="Ubuntu"/>
                <a:cs typeface="Ubuntu"/>
                <a:sym typeface="Ubuntu"/>
              </a:rPr>
              <a:t>nw2</a:t>
            </a:r>
            <a:r>
              <a:rPr lang="en">
                <a:solidFill>
                  <a:srgbClr val="38761D"/>
                </a:solidFill>
                <a:latin typeface="Ubuntu"/>
                <a:ea typeface="Ubuntu"/>
                <a:cs typeface="Ubuntu"/>
                <a:sym typeface="Ubuntu"/>
              </a:rPr>
              <a:t> workers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457200" rtl="0" algn="just">
              <a:lnSpc>
                <a:spcPct val="100000"/>
              </a:lnSpc>
              <a:spcBef>
                <a:spcPts val="0"/>
              </a:spcBef>
              <a:spcAft>
                <a:spcPts val="0"/>
              </a:spcAft>
              <a:buNone/>
            </a:pPr>
            <a:r>
              <a:t/>
            </a:r>
            <a:endParaRPr sz="1900">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77"/>
          <p:cNvSpPr txBox="1"/>
          <p:nvPr>
            <p:ph type="title"/>
          </p:nvPr>
        </p:nvSpPr>
        <p:spPr>
          <a:xfrm>
            <a:off x="311700" y="35492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Parallel Vector Search - ELPIS [2/</a:t>
            </a:r>
            <a:r>
              <a:rPr lang="en"/>
              <a:t>3</a:t>
            </a:r>
            <a:r>
              <a:rPr lang="en">
                <a:latin typeface="Ubuntu"/>
                <a:ea typeface="Ubuntu"/>
                <a:cs typeface="Ubuntu"/>
                <a:sym typeface="Ubuntu"/>
              </a:rPr>
              <a:t>]</a:t>
            </a:r>
            <a:endParaRPr>
              <a:latin typeface="Ubuntu"/>
              <a:ea typeface="Ubuntu"/>
              <a:cs typeface="Ubuntu"/>
              <a:sym typeface="Ubuntu"/>
            </a:endParaRPr>
          </a:p>
          <a:p>
            <a:pPr indent="0" lvl="0" marL="0" rtl="0" algn="l">
              <a:spcBef>
                <a:spcPts val="0"/>
              </a:spcBef>
              <a:spcAft>
                <a:spcPts val="0"/>
              </a:spcAft>
              <a:buNone/>
            </a:pPr>
            <a:r>
              <a:t/>
            </a:r>
            <a:endParaRPr/>
          </a:p>
        </p:txBody>
      </p:sp>
      <p:sp>
        <p:nvSpPr>
          <p:cNvPr id="1220" name="Google Shape;1220;p77"/>
          <p:cNvSpPr txBox="1"/>
          <p:nvPr>
            <p:ph idx="12" type="sldNum"/>
          </p:nvPr>
        </p:nvSpPr>
        <p:spPr>
          <a:xfrm>
            <a:off x="8472458" y="4663217"/>
            <a:ext cx="548700" cy="393600"/>
          </a:xfrm>
          <a:prstGeom prst="rect">
            <a:avLst/>
          </a:prstGeom>
        </p:spPr>
        <p:txBody>
          <a:bodyPr anchorCtr="0" anchor="ctr" bIns="77850" lIns="77850" spcFirstLastPara="1" rIns="77850" wrap="square" tIns="77850">
            <a:normAutofit/>
          </a:bodyPr>
          <a:lstStyle/>
          <a:p>
            <a:pPr indent="0" lvl="0" marL="0" rtl="0" algn="r">
              <a:spcBef>
                <a:spcPts val="0"/>
              </a:spcBef>
              <a:spcAft>
                <a:spcPts val="0"/>
              </a:spcAft>
              <a:buNone/>
            </a:pPr>
            <a:fld id="{00000000-1234-1234-1234-123412341234}" type="slidenum">
              <a:rPr lang="en"/>
              <a:t>‹#›</a:t>
            </a:fld>
            <a:endParaRPr/>
          </a:p>
        </p:txBody>
      </p:sp>
      <p:cxnSp>
        <p:nvCxnSpPr>
          <p:cNvPr id="1221" name="Google Shape;1221;p77"/>
          <p:cNvCxnSpPr/>
          <p:nvPr/>
        </p:nvCxnSpPr>
        <p:spPr>
          <a:xfrm flipH="1">
            <a:off x="5035056" y="3073625"/>
            <a:ext cx="291600" cy="446700"/>
          </a:xfrm>
          <a:prstGeom prst="straightConnector1">
            <a:avLst/>
          </a:prstGeom>
          <a:noFill/>
          <a:ln cap="flat" cmpd="sng" w="5325">
            <a:solidFill>
              <a:srgbClr val="0E2841"/>
            </a:solidFill>
            <a:prstDash val="solid"/>
            <a:round/>
            <a:headEnd len="sm" w="sm" type="none"/>
            <a:tailEnd len="sm" w="sm" type="none"/>
          </a:ln>
        </p:spPr>
      </p:cxnSp>
      <p:cxnSp>
        <p:nvCxnSpPr>
          <p:cNvPr id="1222" name="Google Shape;1222;p77"/>
          <p:cNvCxnSpPr/>
          <p:nvPr/>
        </p:nvCxnSpPr>
        <p:spPr>
          <a:xfrm flipH="1">
            <a:off x="5952099" y="3616972"/>
            <a:ext cx="116700" cy="198900"/>
          </a:xfrm>
          <a:prstGeom prst="straightConnector1">
            <a:avLst/>
          </a:prstGeom>
          <a:noFill/>
          <a:ln cap="flat" cmpd="sng" w="5325">
            <a:solidFill>
              <a:srgbClr val="0E2841"/>
            </a:solidFill>
            <a:prstDash val="solid"/>
            <a:round/>
            <a:headEnd len="sm" w="sm" type="none"/>
            <a:tailEnd len="sm" w="sm" type="none"/>
          </a:ln>
        </p:spPr>
      </p:cxnSp>
      <p:cxnSp>
        <p:nvCxnSpPr>
          <p:cNvPr id="1223" name="Google Shape;1223;p77"/>
          <p:cNvCxnSpPr/>
          <p:nvPr/>
        </p:nvCxnSpPr>
        <p:spPr>
          <a:xfrm>
            <a:off x="7473511" y="3616983"/>
            <a:ext cx="33600" cy="174900"/>
          </a:xfrm>
          <a:prstGeom prst="straightConnector1">
            <a:avLst/>
          </a:prstGeom>
          <a:noFill/>
          <a:ln cap="flat" cmpd="sng" w="5325">
            <a:solidFill>
              <a:srgbClr val="0E2841"/>
            </a:solidFill>
            <a:prstDash val="solid"/>
            <a:round/>
            <a:headEnd len="sm" w="sm" type="none"/>
            <a:tailEnd len="sm" w="sm" type="none"/>
          </a:ln>
        </p:spPr>
      </p:cxnSp>
      <p:cxnSp>
        <p:nvCxnSpPr>
          <p:cNvPr id="1224" name="Google Shape;1224;p77"/>
          <p:cNvCxnSpPr/>
          <p:nvPr/>
        </p:nvCxnSpPr>
        <p:spPr>
          <a:xfrm>
            <a:off x="7488769" y="2606001"/>
            <a:ext cx="296400" cy="165000"/>
          </a:xfrm>
          <a:prstGeom prst="straightConnector1">
            <a:avLst/>
          </a:prstGeom>
          <a:noFill/>
          <a:ln cap="flat" cmpd="sng" w="5325">
            <a:solidFill>
              <a:srgbClr val="0E2841"/>
            </a:solidFill>
            <a:prstDash val="solid"/>
            <a:round/>
            <a:headEnd len="sm" w="sm" type="none"/>
            <a:tailEnd len="sm" w="sm" type="none"/>
          </a:ln>
        </p:spPr>
      </p:cxnSp>
      <p:sp>
        <p:nvSpPr>
          <p:cNvPr id="1225" name="Google Shape;1225;p77"/>
          <p:cNvSpPr/>
          <p:nvPr/>
        </p:nvSpPr>
        <p:spPr>
          <a:xfrm>
            <a:off x="6789342" y="3161434"/>
            <a:ext cx="1368600" cy="4557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L3</a:t>
            </a:r>
            <a:endParaRPr b="1" i="0" sz="892" u="none" cap="none" strike="noStrike">
              <a:solidFill>
                <a:srgbClr val="073763"/>
              </a:solidFill>
              <a:latin typeface="Arial"/>
              <a:ea typeface="Arial"/>
              <a:cs typeface="Arial"/>
              <a:sym typeface="Arial"/>
            </a:endParaRPr>
          </a:p>
        </p:txBody>
      </p:sp>
      <p:sp>
        <p:nvSpPr>
          <p:cNvPr id="1226" name="Google Shape;1226;p77"/>
          <p:cNvSpPr/>
          <p:nvPr/>
        </p:nvSpPr>
        <p:spPr>
          <a:xfrm>
            <a:off x="6849111" y="2221116"/>
            <a:ext cx="1278900" cy="3849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1C4587"/>
                </a:solidFill>
                <a:latin typeface="Arial"/>
                <a:ea typeface="Arial"/>
                <a:cs typeface="Arial"/>
                <a:sym typeface="Arial"/>
              </a:rPr>
              <a:t>L4</a:t>
            </a:r>
            <a:endParaRPr b="1" i="0" sz="892" u="none" cap="none" strike="noStrike">
              <a:solidFill>
                <a:srgbClr val="1C4587"/>
              </a:solidFill>
              <a:latin typeface="Arial"/>
              <a:ea typeface="Arial"/>
              <a:cs typeface="Arial"/>
              <a:sym typeface="Arial"/>
            </a:endParaRPr>
          </a:p>
        </p:txBody>
      </p:sp>
      <p:sp>
        <p:nvSpPr>
          <p:cNvPr id="1227" name="Google Shape;1227;p77"/>
          <p:cNvSpPr txBox="1"/>
          <p:nvPr/>
        </p:nvSpPr>
        <p:spPr>
          <a:xfrm>
            <a:off x="6970283" y="2172548"/>
            <a:ext cx="976800" cy="2904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-0.22, 0.54</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0.48, 1.24</a:t>
            </a:r>
            <a:endParaRPr b="0" i="0" sz="836" u="none" cap="none" strike="noStrike">
              <a:solidFill>
                <a:srgbClr val="000000"/>
              </a:solidFill>
              <a:latin typeface="Arial"/>
              <a:ea typeface="Arial"/>
              <a:cs typeface="Arial"/>
              <a:sym typeface="Arial"/>
            </a:endParaRPr>
          </a:p>
        </p:txBody>
      </p:sp>
      <p:sp>
        <p:nvSpPr>
          <p:cNvPr id="1228" name="Google Shape;1228;p77"/>
          <p:cNvSpPr txBox="1"/>
          <p:nvPr/>
        </p:nvSpPr>
        <p:spPr>
          <a:xfrm>
            <a:off x="6950580" y="2271278"/>
            <a:ext cx="1177500" cy="224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1229" name="Google Shape;1229;p77"/>
          <p:cNvSpPr/>
          <p:nvPr/>
        </p:nvSpPr>
        <p:spPr>
          <a:xfrm>
            <a:off x="6016876" y="2666474"/>
            <a:ext cx="1368600" cy="455700"/>
          </a:xfrm>
          <a:prstGeom prst="ellipse">
            <a:avLst/>
          </a:prstGeom>
          <a:solidFill>
            <a:srgbClr val="E8E8E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I2</a:t>
            </a:r>
            <a:endParaRPr b="1" i="0" sz="892" u="none" cap="none" strike="noStrike">
              <a:solidFill>
                <a:srgbClr val="073763"/>
              </a:solidFill>
              <a:latin typeface="Arial"/>
              <a:ea typeface="Arial"/>
              <a:cs typeface="Arial"/>
              <a:sym typeface="Arial"/>
            </a:endParaRPr>
          </a:p>
        </p:txBody>
      </p:sp>
      <p:sp>
        <p:nvSpPr>
          <p:cNvPr id="1230" name="Google Shape;1230;p77"/>
          <p:cNvSpPr txBox="1"/>
          <p:nvPr/>
        </p:nvSpPr>
        <p:spPr>
          <a:xfrm>
            <a:off x="6067692" y="267802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0.11, 0.31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1.23, 1.32</a:t>
            </a:r>
            <a:endParaRPr b="0" i="0" sz="836" u="none" cap="none" strike="noStrike">
              <a:solidFill>
                <a:srgbClr val="000000"/>
              </a:solidFill>
              <a:latin typeface="Arial"/>
              <a:ea typeface="Arial"/>
              <a:cs typeface="Arial"/>
              <a:sym typeface="Arial"/>
            </a:endParaRPr>
          </a:p>
        </p:txBody>
      </p:sp>
      <p:sp>
        <p:nvSpPr>
          <p:cNvPr id="1231" name="Google Shape;1231;p77"/>
          <p:cNvSpPr txBox="1"/>
          <p:nvPr/>
        </p:nvSpPr>
        <p:spPr>
          <a:xfrm>
            <a:off x="6016020" y="2757896"/>
            <a:ext cx="1368600" cy="2547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|________|_______|</a:t>
            </a:r>
            <a:endParaRPr b="0" i="0" sz="1060" u="none" cap="none" strike="noStrike">
              <a:solidFill>
                <a:srgbClr val="000000"/>
              </a:solidFill>
              <a:latin typeface="Arial"/>
              <a:ea typeface="Arial"/>
              <a:cs typeface="Arial"/>
              <a:sym typeface="Arial"/>
            </a:endParaRPr>
          </a:p>
        </p:txBody>
      </p:sp>
      <p:sp>
        <p:nvSpPr>
          <p:cNvPr id="1232" name="Google Shape;1232;p77"/>
          <p:cNvSpPr txBox="1"/>
          <p:nvPr/>
        </p:nvSpPr>
        <p:spPr>
          <a:xfrm>
            <a:off x="6667543" y="2678745"/>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-0.31, -0.11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0.44, 0.54</a:t>
            </a:r>
            <a:endParaRPr b="0" i="0" sz="836" u="none" cap="none" strike="noStrike">
              <a:solidFill>
                <a:srgbClr val="000000"/>
              </a:solidFill>
              <a:latin typeface="Arial"/>
              <a:ea typeface="Arial"/>
              <a:cs typeface="Arial"/>
              <a:sym typeface="Arial"/>
            </a:endParaRPr>
          </a:p>
        </p:txBody>
      </p:sp>
      <p:sp>
        <p:nvSpPr>
          <p:cNvPr id="1233" name="Google Shape;1233;p77"/>
          <p:cNvSpPr/>
          <p:nvPr/>
        </p:nvSpPr>
        <p:spPr>
          <a:xfrm>
            <a:off x="6028921" y="1762003"/>
            <a:ext cx="1278900" cy="384900"/>
          </a:xfrm>
          <a:prstGeom prst="ellipse">
            <a:avLst/>
          </a:prstGeom>
          <a:solidFill>
            <a:srgbClr val="EFEFEF"/>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1C4587"/>
                </a:solidFill>
                <a:latin typeface="Arial"/>
                <a:ea typeface="Arial"/>
                <a:cs typeface="Arial"/>
                <a:sym typeface="Arial"/>
              </a:rPr>
              <a:t>Root</a:t>
            </a:r>
            <a:endParaRPr b="1" i="0" sz="892" u="none" cap="none" strike="noStrike">
              <a:solidFill>
                <a:srgbClr val="1C4587"/>
              </a:solidFill>
              <a:latin typeface="Arial"/>
              <a:ea typeface="Arial"/>
              <a:cs typeface="Arial"/>
              <a:sym typeface="Arial"/>
            </a:endParaRPr>
          </a:p>
        </p:txBody>
      </p:sp>
      <p:sp>
        <p:nvSpPr>
          <p:cNvPr id="1234" name="Google Shape;1234;p77"/>
          <p:cNvSpPr txBox="1"/>
          <p:nvPr/>
        </p:nvSpPr>
        <p:spPr>
          <a:xfrm>
            <a:off x="6155353" y="1812165"/>
            <a:ext cx="1177500" cy="224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1235" name="Google Shape;1235;p77"/>
          <p:cNvSpPr txBox="1"/>
          <p:nvPr/>
        </p:nvSpPr>
        <p:spPr>
          <a:xfrm>
            <a:off x="6355320" y="171700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38761D"/>
                </a:solidFill>
                <a:latin typeface="Arial"/>
                <a:ea typeface="Arial"/>
                <a:cs typeface="Arial"/>
                <a:sym typeface="Arial"/>
              </a:rPr>
              <a:t>-0.25, 0.54</a:t>
            </a:r>
            <a:endParaRPr b="0" i="0" sz="836" u="none" cap="none" strike="noStrike">
              <a:solidFill>
                <a:srgbClr val="38761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38761D"/>
                </a:solidFill>
                <a:latin typeface="Arial"/>
                <a:ea typeface="Arial"/>
                <a:cs typeface="Arial"/>
                <a:sym typeface="Arial"/>
              </a:rPr>
              <a:t>0.45, 1.24</a:t>
            </a:r>
            <a:endParaRPr b="0" i="0" sz="836" u="none" cap="none" strike="noStrike">
              <a:solidFill>
                <a:srgbClr val="38761D"/>
              </a:solidFill>
              <a:latin typeface="Arial"/>
              <a:ea typeface="Arial"/>
              <a:cs typeface="Arial"/>
              <a:sym typeface="Arial"/>
            </a:endParaRPr>
          </a:p>
        </p:txBody>
      </p:sp>
      <p:sp>
        <p:nvSpPr>
          <p:cNvPr id="1236" name="Google Shape;1236;p77"/>
          <p:cNvSpPr/>
          <p:nvPr/>
        </p:nvSpPr>
        <p:spPr>
          <a:xfrm>
            <a:off x="5326503" y="2228609"/>
            <a:ext cx="1308600" cy="398700"/>
          </a:xfrm>
          <a:prstGeom prst="ellipse">
            <a:avLst/>
          </a:prstGeom>
          <a:solidFill>
            <a:srgbClr val="E8E8E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I1</a:t>
            </a:r>
            <a:endParaRPr b="1" i="0" sz="892" u="none" cap="none" strike="noStrike">
              <a:solidFill>
                <a:srgbClr val="073763"/>
              </a:solidFill>
              <a:latin typeface="Arial"/>
              <a:ea typeface="Arial"/>
              <a:cs typeface="Arial"/>
              <a:sym typeface="Arial"/>
            </a:endParaRPr>
          </a:p>
        </p:txBody>
      </p:sp>
      <p:sp>
        <p:nvSpPr>
          <p:cNvPr id="1237" name="Google Shape;1237;p77"/>
          <p:cNvSpPr txBox="1"/>
          <p:nvPr/>
        </p:nvSpPr>
        <p:spPr>
          <a:xfrm>
            <a:off x="5432785" y="2277460"/>
            <a:ext cx="1177500" cy="203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1238" name="Google Shape;1238;p77"/>
          <p:cNvSpPr txBox="1"/>
          <p:nvPr/>
        </p:nvSpPr>
        <p:spPr>
          <a:xfrm>
            <a:off x="5643224" y="2189527"/>
            <a:ext cx="681600" cy="2988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-0.25, 0.10</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0.45, 0.93</a:t>
            </a:r>
            <a:endParaRPr b="0" i="0" sz="836" u="none" cap="none" strike="noStrike">
              <a:solidFill>
                <a:srgbClr val="000000"/>
              </a:solidFill>
              <a:latin typeface="Arial"/>
              <a:ea typeface="Arial"/>
              <a:cs typeface="Arial"/>
              <a:sym typeface="Arial"/>
            </a:endParaRPr>
          </a:p>
        </p:txBody>
      </p:sp>
      <p:sp>
        <p:nvSpPr>
          <p:cNvPr id="1239" name="Google Shape;1239;p77"/>
          <p:cNvSpPr/>
          <p:nvPr/>
        </p:nvSpPr>
        <p:spPr>
          <a:xfrm>
            <a:off x="4686973" y="2688725"/>
            <a:ext cx="1278900" cy="3849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L1</a:t>
            </a:r>
            <a:endParaRPr b="1" i="0" sz="892" u="none" cap="none" strike="noStrike">
              <a:solidFill>
                <a:srgbClr val="073763"/>
              </a:solidFill>
              <a:latin typeface="Arial"/>
              <a:ea typeface="Arial"/>
              <a:cs typeface="Arial"/>
              <a:sym typeface="Arial"/>
            </a:endParaRPr>
          </a:p>
        </p:txBody>
      </p:sp>
      <p:sp>
        <p:nvSpPr>
          <p:cNvPr id="1240" name="Google Shape;1240;p77"/>
          <p:cNvSpPr txBox="1"/>
          <p:nvPr/>
        </p:nvSpPr>
        <p:spPr>
          <a:xfrm>
            <a:off x="4808944" y="2738887"/>
            <a:ext cx="1177500" cy="224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1241" name="Google Shape;1241;p77"/>
          <p:cNvSpPr txBox="1"/>
          <p:nvPr/>
        </p:nvSpPr>
        <p:spPr>
          <a:xfrm>
            <a:off x="5006458" y="2652048"/>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-0.25, -0.15</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0.45, 0.71</a:t>
            </a:r>
            <a:endParaRPr b="0" i="0" sz="836" u="none" cap="none" strike="noStrike">
              <a:solidFill>
                <a:srgbClr val="000000"/>
              </a:solidFill>
              <a:latin typeface="Arial"/>
              <a:ea typeface="Arial"/>
              <a:cs typeface="Arial"/>
              <a:sym typeface="Arial"/>
            </a:endParaRPr>
          </a:p>
        </p:txBody>
      </p:sp>
      <p:sp>
        <p:nvSpPr>
          <p:cNvPr id="1242" name="Google Shape;1242;p77"/>
          <p:cNvSpPr/>
          <p:nvPr/>
        </p:nvSpPr>
        <p:spPr>
          <a:xfrm>
            <a:off x="5383670" y="3173547"/>
            <a:ext cx="1368600" cy="4557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L2</a:t>
            </a:r>
            <a:endParaRPr b="1" i="0" sz="892" u="none" cap="none" strike="noStrike">
              <a:solidFill>
                <a:srgbClr val="073763"/>
              </a:solidFill>
              <a:latin typeface="Arial"/>
              <a:ea typeface="Arial"/>
              <a:cs typeface="Arial"/>
              <a:sym typeface="Arial"/>
            </a:endParaRPr>
          </a:p>
        </p:txBody>
      </p:sp>
      <p:sp>
        <p:nvSpPr>
          <p:cNvPr id="1243" name="Google Shape;1243;p77"/>
          <p:cNvSpPr txBox="1"/>
          <p:nvPr/>
        </p:nvSpPr>
        <p:spPr>
          <a:xfrm>
            <a:off x="5383670" y="3264284"/>
            <a:ext cx="1368600" cy="2547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|________|_______|</a:t>
            </a:r>
            <a:endParaRPr b="0" i="0" sz="1060" u="none" cap="none" strike="noStrike">
              <a:solidFill>
                <a:srgbClr val="000000"/>
              </a:solidFill>
              <a:latin typeface="Arial"/>
              <a:ea typeface="Arial"/>
              <a:cs typeface="Arial"/>
              <a:sym typeface="Arial"/>
            </a:endParaRPr>
          </a:p>
        </p:txBody>
      </p:sp>
      <p:sp>
        <p:nvSpPr>
          <p:cNvPr id="1244" name="Google Shape;1244;p77"/>
          <p:cNvSpPr txBox="1"/>
          <p:nvPr/>
        </p:nvSpPr>
        <p:spPr>
          <a:xfrm>
            <a:off x="5430185" y="3177500"/>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0.26, 0.31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1.23, 1.26</a:t>
            </a:r>
            <a:endParaRPr b="0" i="0" sz="836" u="none" cap="none" strike="noStrike">
              <a:solidFill>
                <a:srgbClr val="000000"/>
              </a:solidFill>
              <a:latin typeface="Arial"/>
              <a:ea typeface="Arial"/>
              <a:cs typeface="Arial"/>
              <a:sym typeface="Arial"/>
            </a:endParaRPr>
          </a:p>
        </p:txBody>
      </p:sp>
      <p:sp>
        <p:nvSpPr>
          <p:cNvPr id="1245" name="Google Shape;1245;p77"/>
          <p:cNvSpPr txBox="1"/>
          <p:nvPr/>
        </p:nvSpPr>
        <p:spPr>
          <a:xfrm>
            <a:off x="6035392" y="318358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-0.31, -0.27</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0.49, 0.54</a:t>
            </a:r>
            <a:endParaRPr b="0" i="0" sz="836" u="none" cap="none" strike="noStrike">
              <a:solidFill>
                <a:srgbClr val="000000"/>
              </a:solidFill>
              <a:latin typeface="Arial"/>
              <a:ea typeface="Arial"/>
              <a:cs typeface="Arial"/>
              <a:sym typeface="Arial"/>
            </a:endParaRPr>
          </a:p>
        </p:txBody>
      </p:sp>
      <p:sp>
        <p:nvSpPr>
          <p:cNvPr id="1246" name="Google Shape;1246;p77"/>
          <p:cNvSpPr txBox="1"/>
          <p:nvPr/>
        </p:nvSpPr>
        <p:spPr>
          <a:xfrm>
            <a:off x="6788487" y="3264284"/>
            <a:ext cx="1368600" cy="2547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|________|_______|</a:t>
            </a:r>
            <a:endParaRPr b="0" i="0" sz="1060" u="none" cap="none" strike="noStrike">
              <a:solidFill>
                <a:srgbClr val="000000"/>
              </a:solidFill>
              <a:latin typeface="Arial"/>
              <a:ea typeface="Arial"/>
              <a:cs typeface="Arial"/>
              <a:sym typeface="Arial"/>
            </a:endParaRPr>
          </a:p>
        </p:txBody>
      </p:sp>
      <p:sp>
        <p:nvSpPr>
          <p:cNvPr id="1247" name="Google Shape;1247;p77"/>
          <p:cNvSpPr txBox="1"/>
          <p:nvPr/>
        </p:nvSpPr>
        <p:spPr>
          <a:xfrm>
            <a:off x="6858953" y="317679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0.11, 0.28</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1.28, 1.32</a:t>
            </a:r>
            <a:endParaRPr b="0" i="0" sz="836" u="none" cap="none" strike="noStrike">
              <a:solidFill>
                <a:srgbClr val="000000"/>
              </a:solidFill>
              <a:latin typeface="Arial"/>
              <a:ea typeface="Arial"/>
              <a:cs typeface="Arial"/>
              <a:sym typeface="Arial"/>
            </a:endParaRPr>
          </a:p>
        </p:txBody>
      </p:sp>
      <p:sp>
        <p:nvSpPr>
          <p:cNvPr id="1248" name="Google Shape;1248;p77"/>
          <p:cNvSpPr txBox="1"/>
          <p:nvPr/>
        </p:nvSpPr>
        <p:spPr>
          <a:xfrm>
            <a:off x="7426020" y="3198211"/>
            <a:ext cx="681600" cy="3291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-0.28, -0.11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0.44, 0.53</a:t>
            </a:r>
            <a:endParaRPr b="0" i="0" sz="836" u="none" cap="none" strike="noStrike">
              <a:solidFill>
                <a:srgbClr val="000000"/>
              </a:solidFill>
              <a:latin typeface="Arial"/>
              <a:ea typeface="Arial"/>
              <a:cs typeface="Arial"/>
              <a:sym typeface="Arial"/>
            </a:endParaRPr>
          </a:p>
        </p:txBody>
      </p:sp>
      <p:cxnSp>
        <p:nvCxnSpPr>
          <p:cNvPr id="1249" name="Google Shape;1249;p77"/>
          <p:cNvCxnSpPr/>
          <p:nvPr/>
        </p:nvCxnSpPr>
        <p:spPr>
          <a:xfrm flipH="1" rot="10800000">
            <a:off x="6154560" y="2103884"/>
            <a:ext cx="80400" cy="133500"/>
          </a:xfrm>
          <a:prstGeom prst="straightConnector1">
            <a:avLst/>
          </a:prstGeom>
          <a:noFill/>
          <a:ln cap="flat" cmpd="sng" w="5325">
            <a:solidFill>
              <a:srgbClr val="0E2841"/>
            </a:solidFill>
            <a:prstDash val="solid"/>
            <a:round/>
            <a:headEnd len="sm" w="sm" type="none"/>
            <a:tailEnd len="sm" w="sm" type="none"/>
          </a:ln>
        </p:spPr>
      </p:cxnSp>
      <p:cxnSp>
        <p:nvCxnSpPr>
          <p:cNvPr id="1250" name="Google Shape;1250;p77"/>
          <p:cNvCxnSpPr/>
          <p:nvPr/>
        </p:nvCxnSpPr>
        <p:spPr>
          <a:xfrm>
            <a:off x="7043671" y="2108835"/>
            <a:ext cx="91500" cy="144000"/>
          </a:xfrm>
          <a:prstGeom prst="straightConnector1">
            <a:avLst/>
          </a:prstGeom>
          <a:noFill/>
          <a:ln cap="flat" cmpd="sng" w="5325">
            <a:solidFill>
              <a:srgbClr val="0E2841"/>
            </a:solidFill>
            <a:prstDash val="solid"/>
            <a:round/>
            <a:headEnd len="sm" w="sm" type="none"/>
            <a:tailEnd len="sm" w="sm" type="none"/>
          </a:ln>
        </p:spPr>
      </p:cxnSp>
      <p:cxnSp>
        <p:nvCxnSpPr>
          <p:cNvPr id="1251" name="Google Shape;1251;p77"/>
          <p:cNvCxnSpPr/>
          <p:nvPr/>
        </p:nvCxnSpPr>
        <p:spPr>
          <a:xfrm flipH="1">
            <a:off x="5602532" y="2612309"/>
            <a:ext cx="43200" cy="85200"/>
          </a:xfrm>
          <a:prstGeom prst="straightConnector1">
            <a:avLst/>
          </a:prstGeom>
          <a:noFill/>
          <a:ln cap="flat" cmpd="sng" w="5325">
            <a:solidFill>
              <a:srgbClr val="0E2841"/>
            </a:solidFill>
            <a:prstDash val="solid"/>
            <a:round/>
            <a:headEnd len="sm" w="sm" type="none"/>
            <a:tailEnd len="sm" w="sm" type="none"/>
          </a:ln>
        </p:spPr>
      </p:cxnSp>
      <p:cxnSp>
        <p:nvCxnSpPr>
          <p:cNvPr id="1252" name="Google Shape;1252;p77"/>
          <p:cNvCxnSpPr/>
          <p:nvPr/>
        </p:nvCxnSpPr>
        <p:spPr>
          <a:xfrm>
            <a:off x="6234912" y="2606955"/>
            <a:ext cx="58800" cy="96600"/>
          </a:xfrm>
          <a:prstGeom prst="straightConnector1">
            <a:avLst/>
          </a:prstGeom>
          <a:noFill/>
          <a:ln cap="flat" cmpd="sng" w="5325">
            <a:solidFill>
              <a:srgbClr val="0E2841"/>
            </a:solidFill>
            <a:prstDash val="solid"/>
            <a:round/>
            <a:headEnd len="sm" w="sm" type="none"/>
            <a:tailEnd len="sm" w="sm" type="none"/>
          </a:ln>
        </p:spPr>
      </p:cxnSp>
      <p:cxnSp>
        <p:nvCxnSpPr>
          <p:cNvPr id="1253" name="Google Shape;1253;p77"/>
          <p:cNvCxnSpPr/>
          <p:nvPr/>
        </p:nvCxnSpPr>
        <p:spPr>
          <a:xfrm flipH="1">
            <a:off x="6218919" y="3062230"/>
            <a:ext cx="26700" cy="101400"/>
          </a:xfrm>
          <a:prstGeom prst="straightConnector1">
            <a:avLst/>
          </a:prstGeom>
          <a:noFill/>
          <a:ln cap="flat" cmpd="sng" w="5325">
            <a:solidFill>
              <a:srgbClr val="0E2841"/>
            </a:solidFill>
            <a:prstDash val="solid"/>
            <a:round/>
            <a:headEnd len="sm" w="sm" type="none"/>
            <a:tailEnd len="sm" w="sm" type="none"/>
          </a:ln>
        </p:spPr>
      </p:cxnSp>
      <p:cxnSp>
        <p:nvCxnSpPr>
          <p:cNvPr id="1254" name="Google Shape;1254;p77"/>
          <p:cNvCxnSpPr/>
          <p:nvPr/>
        </p:nvCxnSpPr>
        <p:spPr>
          <a:xfrm>
            <a:off x="7206324" y="3056404"/>
            <a:ext cx="72300" cy="128700"/>
          </a:xfrm>
          <a:prstGeom prst="straightConnector1">
            <a:avLst/>
          </a:prstGeom>
          <a:noFill/>
          <a:ln cap="flat" cmpd="sng" w="5325">
            <a:solidFill>
              <a:srgbClr val="0E2841"/>
            </a:solidFill>
            <a:prstDash val="solid"/>
            <a:round/>
            <a:headEnd len="sm" w="sm" type="none"/>
            <a:tailEnd len="sm" w="sm" type="none"/>
          </a:ln>
        </p:spPr>
      </p:cxnSp>
      <p:sp>
        <p:nvSpPr>
          <p:cNvPr id="1255" name="Google Shape;1255;p77"/>
          <p:cNvSpPr txBox="1"/>
          <p:nvPr/>
        </p:nvSpPr>
        <p:spPr>
          <a:xfrm>
            <a:off x="6355320" y="171700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-0.25, 0.54</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0.45, 1.24</a:t>
            </a:r>
            <a:endParaRPr b="0" i="0" sz="836" u="none" cap="none" strike="noStrike">
              <a:solidFill>
                <a:srgbClr val="000000"/>
              </a:solidFill>
              <a:latin typeface="Arial"/>
              <a:ea typeface="Arial"/>
              <a:cs typeface="Arial"/>
              <a:sym typeface="Arial"/>
            </a:endParaRPr>
          </a:p>
        </p:txBody>
      </p:sp>
      <p:sp>
        <p:nvSpPr>
          <p:cNvPr id="1256" name="Google Shape;1256;p77"/>
          <p:cNvSpPr/>
          <p:nvPr/>
        </p:nvSpPr>
        <p:spPr>
          <a:xfrm>
            <a:off x="7669136" y="2977285"/>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57" name="Google Shape;1257;p77"/>
          <p:cNvSpPr/>
          <p:nvPr/>
        </p:nvSpPr>
        <p:spPr>
          <a:xfrm>
            <a:off x="8300933" y="298309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58" name="Google Shape;1258;p77"/>
          <p:cNvSpPr/>
          <p:nvPr/>
        </p:nvSpPr>
        <p:spPr>
          <a:xfrm>
            <a:off x="8057587" y="306567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59" name="Google Shape;1259;p77"/>
          <p:cNvSpPr/>
          <p:nvPr/>
        </p:nvSpPr>
        <p:spPr>
          <a:xfrm>
            <a:off x="8116200" y="304775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60" name="Google Shape;1260;p77"/>
          <p:cNvSpPr/>
          <p:nvPr/>
        </p:nvSpPr>
        <p:spPr>
          <a:xfrm>
            <a:off x="7682925" y="2703017"/>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61" name="Google Shape;1261;p77"/>
          <p:cNvSpPr/>
          <p:nvPr/>
        </p:nvSpPr>
        <p:spPr>
          <a:xfrm>
            <a:off x="8129989" y="299772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62" name="Google Shape;1262;p77"/>
          <p:cNvSpPr/>
          <p:nvPr/>
        </p:nvSpPr>
        <p:spPr>
          <a:xfrm>
            <a:off x="7955399" y="303204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63" name="Google Shape;1263;p77"/>
          <p:cNvSpPr/>
          <p:nvPr/>
        </p:nvSpPr>
        <p:spPr>
          <a:xfrm>
            <a:off x="8280833" y="300588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64" name="Google Shape;1264;p77"/>
          <p:cNvSpPr/>
          <p:nvPr/>
        </p:nvSpPr>
        <p:spPr>
          <a:xfrm>
            <a:off x="8200432" y="299449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65" name="Google Shape;1265;p77"/>
          <p:cNvSpPr/>
          <p:nvPr/>
        </p:nvSpPr>
        <p:spPr>
          <a:xfrm>
            <a:off x="8200432" y="304008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66" name="Google Shape;1266;p77"/>
          <p:cNvSpPr/>
          <p:nvPr/>
        </p:nvSpPr>
        <p:spPr>
          <a:xfrm>
            <a:off x="8087763" y="308221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67" name="Google Shape;1267;p77"/>
          <p:cNvSpPr/>
          <p:nvPr/>
        </p:nvSpPr>
        <p:spPr>
          <a:xfrm>
            <a:off x="7828489" y="307887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68" name="Google Shape;1268;p77"/>
          <p:cNvSpPr/>
          <p:nvPr/>
        </p:nvSpPr>
        <p:spPr>
          <a:xfrm>
            <a:off x="7947062" y="306067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69" name="Google Shape;1269;p77"/>
          <p:cNvSpPr/>
          <p:nvPr/>
        </p:nvSpPr>
        <p:spPr>
          <a:xfrm>
            <a:off x="7842866" y="304353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70" name="Google Shape;1270;p77"/>
          <p:cNvSpPr/>
          <p:nvPr/>
        </p:nvSpPr>
        <p:spPr>
          <a:xfrm>
            <a:off x="7947423" y="300254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71" name="Google Shape;1271;p77"/>
          <p:cNvSpPr/>
          <p:nvPr/>
        </p:nvSpPr>
        <p:spPr>
          <a:xfrm>
            <a:off x="8043867" y="303213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72" name="Google Shape;1272;p77"/>
          <p:cNvSpPr/>
          <p:nvPr/>
        </p:nvSpPr>
        <p:spPr>
          <a:xfrm>
            <a:off x="8023767" y="299564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73" name="Google Shape;1273;p77"/>
          <p:cNvSpPr/>
          <p:nvPr/>
        </p:nvSpPr>
        <p:spPr>
          <a:xfrm>
            <a:off x="8084067" y="298079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74" name="Google Shape;1274;p77"/>
          <p:cNvSpPr/>
          <p:nvPr/>
        </p:nvSpPr>
        <p:spPr>
          <a:xfrm>
            <a:off x="7669136" y="2840521"/>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75" name="Google Shape;1275;p77"/>
          <p:cNvSpPr/>
          <p:nvPr/>
        </p:nvSpPr>
        <p:spPr>
          <a:xfrm>
            <a:off x="8057587" y="292891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76" name="Google Shape;1276;p77"/>
          <p:cNvSpPr/>
          <p:nvPr/>
        </p:nvSpPr>
        <p:spPr>
          <a:xfrm>
            <a:off x="8116200" y="291099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77" name="Google Shape;1277;p77"/>
          <p:cNvSpPr/>
          <p:nvPr/>
        </p:nvSpPr>
        <p:spPr>
          <a:xfrm>
            <a:off x="7955399" y="289528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78" name="Google Shape;1278;p77"/>
          <p:cNvSpPr/>
          <p:nvPr/>
        </p:nvSpPr>
        <p:spPr>
          <a:xfrm>
            <a:off x="8280833" y="286912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79" name="Google Shape;1279;p77"/>
          <p:cNvSpPr/>
          <p:nvPr/>
        </p:nvSpPr>
        <p:spPr>
          <a:xfrm>
            <a:off x="7947062" y="292391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80" name="Google Shape;1280;p77"/>
          <p:cNvSpPr/>
          <p:nvPr/>
        </p:nvSpPr>
        <p:spPr>
          <a:xfrm>
            <a:off x="7842866" y="290676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81" name="Google Shape;1281;p77"/>
          <p:cNvSpPr/>
          <p:nvPr/>
        </p:nvSpPr>
        <p:spPr>
          <a:xfrm>
            <a:off x="8023767" y="285887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82" name="Google Shape;1282;p77"/>
          <p:cNvSpPr/>
          <p:nvPr/>
        </p:nvSpPr>
        <p:spPr>
          <a:xfrm>
            <a:off x="8129989" y="286176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83" name="Google Shape;1283;p77"/>
          <p:cNvSpPr/>
          <p:nvPr/>
        </p:nvSpPr>
        <p:spPr>
          <a:xfrm>
            <a:off x="8282861" y="273351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84" name="Google Shape;1284;p77"/>
          <p:cNvSpPr/>
          <p:nvPr/>
        </p:nvSpPr>
        <p:spPr>
          <a:xfrm>
            <a:off x="7949090" y="278829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285" name="Google Shape;1285;p77"/>
          <p:cNvSpPr/>
          <p:nvPr/>
        </p:nvSpPr>
        <p:spPr>
          <a:xfrm>
            <a:off x="8129989" y="272730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1286" name="Google Shape;1286;p77"/>
          <p:cNvCxnSpPr>
            <a:stCxn id="1284" idx="0"/>
            <a:endCxn id="1285" idx="3"/>
          </p:cNvCxnSpPr>
          <p:nvPr/>
        </p:nvCxnSpPr>
        <p:spPr>
          <a:xfrm flipH="1" rot="10800000">
            <a:off x="7971140" y="2740299"/>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1287" name="Google Shape;1287;p77"/>
          <p:cNvCxnSpPr>
            <a:stCxn id="1284" idx="6"/>
            <a:endCxn id="1283" idx="3"/>
          </p:cNvCxnSpPr>
          <p:nvPr/>
        </p:nvCxnSpPr>
        <p:spPr>
          <a:xfrm flipH="1" rot="10800000">
            <a:off x="7993190" y="2746449"/>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1288" name="Google Shape;1288;p77"/>
          <p:cNvCxnSpPr>
            <a:stCxn id="1285" idx="6"/>
            <a:endCxn id="1283" idx="2"/>
          </p:cNvCxnSpPr>
          <p:nvPr/>
        </p:nvCxnSpPr>
        <p:spPr>
          <a:xfrm>
            <a:off x="8174089" y="2734955"/>
            <a:ext cx="108900" cy="6300"/>
          </a:xfrm>
          <a:prstGeom prst="straightConnector1">
            <a:avLst/>
          </a:prstGeom>
          <a:noFill/>
          <a:ln cap="flat" cmpd="sng" w="5325">
            <a:solidFill>
              <a:srgbClr val="0E2841"/>
            </a:solidFill>
            <a:prstDash val="solid"/>
            <a:round/>
            <a:headEnd len="sm" w="sm" type="none"/>
            <a:tailEnd len="sm" w="sm" type="none"/>
          </a:ln>
        </p:spPr>
      </p:cxnSp>
      <p:cxnSp>
        <p:nvCxnSpPr>
          <p:cNvPr id="1289" name="Google Shape;1289;p77"/>
          <p:cNvCxnSpPr>
            <a:endCxn id="1278" idx="2"/>
          </p:cNvCxnSpPr>
          <p:nvPr/>
        </p:nvCxnSpPr>
        <p:spPr>
          <a:xfrm>
            <a:off x="8174933" y="2870176"/>
            <a:ext cx="105900" cy="6600"/>
          </a:xfrm>
          <a:prstGeom prst="straightConnector1">
            <a:avLst/>
          </a:prstGeom>
          <a:noFill/>
          <a:ln cap="flat" cmpd="sng" w="5325">
            <a:solidFill>
              <a:srgbClr val="0E2841"/>
            </a:solidFill>
            <a:prstDash val="solid"/>
            <a:round/>
            <a:headEnd len="sm" w="sm" type="none"/>
            <a:tailEnd len="sm" w="sm" type="none"/>
          </a:ln>
        </p:spPr>
      </p:cxnSp>
      <p:cxnSp>
        <p:nvCxnSpPr>
          <p:cNvPr id="1290" name="Google Shape;1290;p77"/>
          <p:cNvCxnSpPr>
            <a:stCxn id="1276" idx="7"/>
            <a:endCxn id="1278" idx="3"/>
          </p:cNvCxnSpPr>
          <p:nvPr/>
        </p:nvCxnSpPr>
        <p:spPr>
          <a:xfrm flipH="1" rot="10800000">
            <a:off x="8153842" y="2882333"/>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1291" name="Google Shape;1291;p77"/>
          <p:cNvCxnSpPr>
            <a:endCxn id="1282" idx="1"/>
          </p:cNvCxnSpPr>
          <p:nvPr/>
        </p:nvCxnSpPr>
        <p:spPr>
          <a:xfrm flipH="1" rot="10800000">
            <a:off x="8068048" y="2864009"/>
            <a:ext cx="68400" cy="2100"/>
          </a:xfrm>
          <a:prstGeom prst="straightConnector1">
            <a:avLst/>
          </a:prstGeom>
          <a:noFill/>
          <a:ln cap="flat" cmpd="sng" w="5325">
            <a:solidFill>
              <a:srgbClr val="0E2841"/>
            </a:solidFill>
            <a:prstDash val="solid"/>
            <a:round/>
            <a:headEnd len="sm" w="sm" type="none"/>
            <a:tailEnd len="sm" w="sm" type="none"/>
          </a:ln>
        </p:spPr>
      </p:cxnSp>
      <p:cxnSp>
        <p:nvCxnSpPr>
          <p:cNvPr id="1292" name="Google Shape;1292;p77"/>
          <p:cNvCxnSpPr>
            <a:stCxn id="1277" idx="0"/>
            <a:endCxn id="1281" idx="3"/>
          </p:cNvCxnSpPr>
          <p:nvPr/>
        </p:nvCxnSpPr>
        <p:spPr>
          <a:xfrm flipH="1" rot="10800000">
            <a:off x="7977449" y="2871885"/>
            <a:ext cx="52800" cy="23400"/>
          </a:xfrm>
          <a:prstGeom prst="straightConnector1">
            <a:avLst/>
          </a:prstGeom>
          <a:noFill/>
          <a:ln cap="flat" cmpd="sng" w="5325">
            <a:solidFill>
              <a:srgbClr val="0E2841"/>
            </a:solidFill>
            <a:prstDash val="solid"/>
            <a:round/>
            <a:headEnd len="sm" w="sm" type="none"/>
            <a:tailEnd len="sm" w="sm" type="none"/>
          </a:ln>
        </p:spPr>
      </p:cxnSp>
      <p:cxnSp>
        <p:nvCxnSpPr>
          <p:cNvPr id="1293" name="Google Shape;1293;p77"/>
          <p:cNvCxnSpPr>
            <a:stCxn id="1280" idx="6"/>
            <a:endCxn id="1277" idx="2"/>
          </p:cNvCxnSpPr>
          <p:nvPr/>
        </p:nvCxnSpPr>
        <p:spPr>
          <a:xfrm flipH="1" rot="10800000">
            <a:off x="7886966" y="2903016"/>
            <a:ext cx="68400" cy="11400"/>
          </a:xfrm>
          <a:prstGeom prst="straightConnector1">
            <a:avLst/>
          </a:prstGeom>
          <a:noFill/>
          <a:ln cap="flat" cmpd="sng" w="5325">
            <a:solidFill>
              <a:srgbClr val="0E2841"/>
            </a:solidFill>
            <a:prstDash val="solid"/>
            <a:round/>
            <a:headEnd len="sm" w="sm" type="none"/>
            <a:tailEnd len="sm" w="sm" type="none"/>
          </a:ln>
        </p:spPr>
      </p:cxnSp>
      <p:cxnSp>
        <p:nvCxnSpPr>
          <p:cNvPr id="1294" name="Google Shape;1294;p77"/>
          <p:cNvCxnSpPr>
            <a:stCxn id="1279" idx="0"/>
            <a:endCxn id="1277" idx="4"/>
          </p:cNvCxnSpPr>
          <p:nvPr/>
        </p:nvCxnSpPr>
        <p:spPr>
          <a:xfrm flipH="1" rot="10800000">
            <a:off x="7969112" y="2910713"/>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1295" name="Google Shape;1295;p77"/>
          <p:cNvCxnSpPr>
            <a:stCxn id="1280" idx="5"/>
            <a:endCxn id="1279" idx="2"/>
          </p:cNvCxnSpPr>
          <p:nvPr/>
        </p:nvCxnSpPr>
        <p:spPr>
          <a:xfrm>
            <a:off x="7880507" y="2919826"/>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1296" name="Google Shape;1296;p77"/>
          <p:cNvCxnSpPr>
            <a:endCxn id="1275" idx="2"/>
          </p:cNvCxnSpPr>
          <p:nvPr/>
        </p:nvCxnSpPr>
        <p:spPr>
          <a:xfrm>
            <a:off x="7991287" y="2931765"/>
            <a:ext cx="66300" cy="4800"/>
          </a:xfrm>
          <a:prstGeom prst="straightConnector1">
            <a:avLst/>
          </a:prstGeom>
          <a:noFill/>
          <a:ln cap="flat" cmpd="sng" w="5325">
            <a:solidFill>
              <a:srgbClr val="0E2841"/>
            </a:solidFill>
            <a:prstDash val="solid"/>
            <a:round/>
            <a:headEnd len="sm" w="sm" type="none"/>
            <a:tailEnd len="sm" w="sm" type="none"/>
          </a:ln>
        </p:spPr>
      </p:cxnSp>
      <p:cxnSp>
        <p:nvCxnSpPr>
          <p:cNvPr id="1297" name="Google Shape;1297;p77"/>
          <p:cNvCxnSpPr>
            <a:stCxn id="1275" idx="7"/>
            <a:endCxn id="1276" idx="3"/>
          </p:cNvCxnSpPr>
          <p:nvPr/>
        </p:nvCxnSpPr>
        <p:spPr>
          <a:xfrm flipH="1" rot="10800000">
            <a:off x="8095229" y="2923955"/>
            <a:ext cx="27300" cy="7200"/>
          </a:xfrm>
          <a:prstGeom prst="straightConnector1">
            <a:avLst/>
          </a:prstGeom>
          <a:noFill/>
          <a:ln cap="flat" cmpd="sng" w="5325">
            <a:solidFill>
              <a:srgbClr val="0E2841"/>
            </a:solidFill>
            <a:prstDash val="solid"/>
            <a:round/>
            <a:headEnd len="sm" w="sm" type="none"/>
            <a:tailEnd len="sm" w="sm" type="none"/>
          </a:ln>
        </p:spPr>
      </p:cxnSp>
      <p:cxnSp>
        <p:nvCxnSpPr>
          <p:cNvPr id="1298" name="Google Shape;1298;p77"/>
          <p:cNvCxnSpPr>
            <a:endCxn id="1268" idx="3"/>
          </p:cNvCxnSpPr>
          <p:nvPr/>
        </p:nvCxnSpPr>
        <p:spPr>
          <a:xfrm flipH="1" rot="10800000">
            <a:off x="7873121" y="3073736"/>
            <a:ext cx="80400" cy="13500"/>
          </a:xfrm>
          <a:prstGeom prst="straightConnector1">
            <a:avLst/>
          </a:prstGeom>
          <a:noFill/>
          <a:ln cap="flat" cmpd="sng" w="5325">
            <a:solidFill>
              <a:srgbClr val="0E2841"/>
            </a:solidFill>
            <a:prstDash val="solid"/>
            <a:round/>
            <a:headEnd len="sm" w="sm" type="none"/>
            <a:tailEnd len="sm" w="sm" type="none"/>
          </a:ln>
        </p:spPr>
      </p:cxnSp>
      <p:cxnSp>
        <p:nvCxnSpPr>
          <p:cNvPr id="1299" name="Google Shape;1299;p77"/>
          <p:cNvCxnSpPr>
            <a:endCxn id="1262" idx="3"/>
          </p:cNvCxnSpPr>
          <p:nvPr/>
        </p:nvCxnSpPr>
        <p:spPr>
          <a:xfrm flipH="1" rot="10800000">
            <a:off x="7866157" y="3045107"/>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1300" name="Google Shape;1300;p77"/>
          <p:cNvCxnSpPr>
            <a:endCxn id="1269" idx="4"/>
          </p:cNvCxnSpPr>
          <p:nvPr/>
        </p:nvCxnSpPr>
        <p:spPr>
          <a:xfrm flipH="1" rot="10800000">
            <a:off x="7849916" y="3058830"/>
            <a:ext cx="15000" cy="21000"/>
          </a:xfrm>
          <a:prstGeom prst="straightConnector1">
            <a:avLst/>
          </a:prstGeom>
          <a:noFill/>
          <a:ln cap="flat" cmpd="sng" w="5325">
            <a:solidFill>
              <a:srgbClr val="0E2841"/>
            </a:solidFill>
            <a:prstDash val="solid"/>
            <a:round/>
            <a:headEnd len="sm" w="sm" type="none"/>
            <a:tailEnd len="sm" w="sm" type="none"/>
          </a:ln>
        </p:spPr>
      </p:cxnSp>
      <p:cxnSp>
        <p:nvCxnSpPr>
          <p:cNvPr id="1301" name="Google Shape;1301;p77"/>
          <p:cNvCxnSpPr>
            <a:endCxn id="1270" idx="3"/>
          </p:cNvCxnSpPr>
          <p:nvPr/>
        </p:nvCxnSpPr>
        <p:spPr>
          <a:xfrm flipH="1" rot="10800000">
            <a:off x="7864781" y="3015601"/>
            <a:ext cx="89100" cy="28800"/>
          </a:xfrm>
          <a:prstGeom prst="straightConnector1">
            <a:avLst/>
          </a:prstGeom>
          <a:noFill/>
          <a:ln cap="flat" cmpd="sng" w="5325">
            <a:solidFill>
              <a:srgbClr val="0E2841"/>
            </a:solidFill>
            <a:prstDash val="solid"/>
            <a:round/>
            <a:headEnd len="sm" w="sm" type="none"/>
            <a:tailEnd len="sm" w="sm" type="none"/>
          </a:ln>
        </p:spPr>
      </p:cxnSp>
      <p:cxnSp>
        <p:nvCxnSpPr>
          <p:cNvPr id="1302" name="Google Shape;1302;p77"/>
          <p:cNvCxnSpPr>
            <a:endCxn id="1268" idx="2"/>
          </p:cNvCxnSpPr>
          <p:nvPr/>
        </p:nvCxnSpPr>
        <p:spPr>
          <a:xfrm>
            <a:off x="7880762" y="3056327"/>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1303" name="Google Shape;1303;p77"/>
          <p:cNvCxnSpPr>
            <a:stCxn id="1269" idx="7"/>
            <a:endCxn id="1262" idx="2"/>
          </p:cNvCxnSpPr>
          <p:nvPr/>
        </p:nvCxnSpPr>
        <p:spPr>
          <a:xfrm flipH="1" rot="10800000">
            <a:off x="7880507" y="3039771"/>
            <a:ext cx="75000" cy="6000"/>
          </a:xfrm>
          <a:prstGeom prst="straightConnector1">
            <a:avLst/>
          </a:prstGeom>
          <a:noFill/>
          <a:ln cap="flat" cmpd="sng" w="5325">
            <a:solidFill>
              <a:srgbClr val="0E2841"/>
            </a:solidFill>
            <a:prstDash val="solid"/>
            <a:round/>
            <a:headEnd len="sm" w="sm" type="none"/>
            <a:tailEnd len="sm" w="sm" type="none"/>
          </a:ln>
        </p:spPr>
      </p:cxnSp>
      <p:cxnSp>
        <p:nvCxnSpPr>
          <p:cNvPr id="1304" name="Google Shape;1304;p77"/>
          <p:cNvCxnSpPr>
            <a:endCxn id="1271" idx="3"/>
          </p:cNvCxnSpPr>
          <p:nvPr/>
        </p:nvCxnSpPr>
        <p:spPr>
          <a:xfrm flipH="1" rot="10800000">
            <a:off x="7991526" y="3045192"/>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1305" name="Google Shape;1305;p77"/>
          <p:cNvCxnSpPr>
            <a:endCxn id="1270" idx="4"/>
          </p:cNvCxnSpPr>
          <p:nvPr/>
        </p:nvCxnSpPr>
        <p:spPr>
          <a:xfrm rot="10800000">
            <a:off x="7969473" y="3017842"/>
            <a:ext cx="8100" cy="15300"/>
          </a:xfrm>
          <a:prstGeom prst="straightConnector1">
            <a:avLst/>
          </a:prstGeom>
          <a:noFill/>
          <a:ln cap="flat" cmpd="sng" w="5325">
            <a:solidFill>
              <a:srgbClr val="0E2841"/>
            </a:solidFill>
            <a:prstDash val="solid"/>
            <a:round/>
            <a:headEnd len="sm" w="sm" type="none"/>
            <a:tailEnd len="sm" w="sm" type="none"/>
          </a:ln>
        </p:spPr>
      </p:cxnSp>
      <p:cxnSp>
        <p:nvCxnSpPr>
          <p:cNvPr id="1306" name="Google Shape;1306;p77"/>
          <p:cNvCxnSpPr>
            <a:stCxn id="1268" idx="0"/>
            <a:endCxn id="1262" idx="4"/>
          </p:cNvCxnSpPr>
          <p:nvPr/>
        </p:nvCxnSpPr>
        <p:spPr>
          <a:xfrm flipH="1" rot="10800000">
            <a:off x="7969112" y="3047477"/>
            <a:ext cx="8400" cy="13200"/>
          </a:xfrm>
          <a:prstGeom prst="straightConnector1">
            <a:avLst/>
          </a:prstGeom>
          <a:noFill/>
          <a:ln cap="flat" cmpd="sng" w="5325">
            <a:solidFill>
              <a:srgbClr val="0E2841"/>
            </a:solidFill>
            <a:prstDash val="solid"/>
            <a:round/>
            <a:headEnd len="sm" w="sm" type="none"/>
            <a:tailEnd len="sm" w="sm" type="none"/>
          </a:ln>
        </p:spPr>
      </p:cxnSp>
      <p:cxnSp>
        <p:nvCxnSpPr>
          <p:cNvPr id="1307" name="Google Shape;1307;p77"/>
          <p:cNvCxnSpPr>
            <a:endCxn id="1257" idx="2"/>
          </p:cNvCxnSpPr>
          <p:nvPr/>
        </p:nvCxnSpPr>
        <p:spPr>
          <a:xfrm flipH="1" rot="10800000">
            <a:off x="8237633" y="2990745"/>
            <a:ext cx="63300" cy="5700"/>
          </a:xfrm>
          <a:prstGeom prst="straightConnector1">
            <a:avLst/>
          </a:prstGeom>
          <a:noFill/>
          <a:ln cap="flat" cmpd="sng" w="5325">
            <a:solidFill>
              <a:srgbClr val="0E2841"/>
            </a:solidFill>
            <a:prstDash val="solid"/>
            <a:round/>
            <a:headEnd len="sm" w="sm" type="none"/>
            <a:tailEnd len="sm" w="sm" type="none"/>
          </a:ln>
        </p:spPr>
      </p:cxnSp>
      <p:cxnSp>
        <p:nvCxnSpPr>
          <p:cNvPr id="1308" name="Google Shape;1308;p77"/>
          <p:cNvCxnSpPr>
            <a:stCxn id="1264" idx="5"/>
            <a:endCxn id="1263" idx="3"/>
          </p:cNvCxnSpPr>
          <p:nvPr/>
        </p:nvCxnSpPr>
        <p:spPr>
          <a:xfrm>
            <a:off x="8238074" y="3007552"/>
            <a:ext cx="49200" cy="11400"/>
          </a:xfrm>
          <a:prstGeom prst="straightConnector1">
            <a:avLst/>
          </a:prstGeom>
          <a:noFill/>
          <a:ln cap="flat" cmpd="sng" w="5325">
            <a:solidFill>
              <a:srgbClr val="0E2841"/>
            </a:solidFill>
            <a:prstDash val="solid"/>
            <a:round/>
            <a:headEnd len="sm" w="sm" type="none"/>
            <a:tailEnd len="sm" w="sm" type="none"/>
          </a:ln>
        </p:spPr>
      </p:cxnSp>
      <p:cxnSp>
        <p:nvCxnSpPr>
          <p:cNvPr id="1309" name="Google Shape;1309;p77"/>
          <p:cNvCxnSpPr>
            <a:stCxn id="1263" idx="7"/>
          </p:cNvCxnSpPr>
          <p:nvPr/>
        </p:nvCxnSpPr>
        <p:spPr>
          <a:xfrm>
            <a:off x="8318474" y="3008130"/>
            <a:ext cx="0" cy="0"/>
          </a:xfrm>
          <a:prstGeom prst="straightConnector1">
            <a:avLst/>
          </a:prstGeom>
          <a:noFill/>
          <a:ln cap="flat" cmpd="sng" w="5325">
            <a:solidFill>
              <a:srgbClr val="0E2841"/>
            </a:solidFill>
            <a:prstDash val="solid"/>
            <a:round/>
            <a:headEnd len="sm" w="sm" type="none"/>
            <a:tailEnd len="sm" w="sm" type="none"/>
          </a:ln>
        </p:spPr>
      </p:cxnSp>
      <p:cxnSp>
        <p:nvCxnSpPr>
          <p:cNvPr id="1310" name="Google Shape;1310;p77"/>
          <p:cNvCxnSpPr>
            <a:endCxn id="1273" idx="6"/>
          </p:cNvCxnSpPr>
          <p:nvPr/>
        </p:nvCxnSpPr>
        <p:spPr>
          <a:xfrm flipH="1">
            <a:off x="8128167" y="2985746"/>
            <a:ext cx="179100" cy="2700"/>
          </a:xfrm>
          <a:prstGeom prst="straightConnector1">
            <a:avLst/>
          </a:prstGeom>
          <a:noFill/>
          <a:ln cap="flat" cmpd="sng" w="5325">
            <a:solidFill>
              <a:srgbClr val="0E2841"/>
            </a:solidFill>
            <a:prstDash val="solid"/>
            <a:round/>
            <a:headEnd len="sm" w="sm" type="none"/>
            <a:tailEnd len="sm" w="sm" type="none"/>
          </a:ln>
        </p:spPr>
      </p:cxnSp>
      <p:cxnSp>
        <p:nvCxnSpPr>
          <p:cNvPr id="1311" name="Google Shape;1311;p77"/>
          <p:cNvCxnSpPr>
            <a:stCxn id="1263" idx="7"/>
            <a:endCxn id="1257" idx="5"/>
          </p:cNvCxnSpPr>
          <p:nvPr/>
        </p:nvCxnSpPr>
        <p:spPr>
          <a:xfrm flipH="1" rot="10800000">
            <a:off x="8318474" y="2996130"/>
            <a:ext cx="20100" cy="12000"/>
          </a:xfrm>
          <a:prstGeom prst="straightConnector1">
            <a:avLst/>
          </a:prstGeom>
          <a:noFill/>
          <a:ln cap="flat" cmpd="sng" w="5325">
            <a:solidFill>
              <a:srgbClr val="0E2841"/>
            </a:solidFill>
            <a:prstDash val="solid"/>
            <a:round/>
            <a:headEnd len="sm" w="sm" type="none"/>
            <a:tailEnd len="sm" w="sm" type="none"/>
          </a:ln>
        </p:spPr>
      </p:cxnSp>
      <p:cxnSp>
        <p:nvCxnSpPr>
          <p:cNvPr id="1312" name="Google Shape;1312;p77"/>
          <p:cNvCxnSpPr>
            <a:stCxn id="1266" idx="0"/>
            <a:endCxn id="1258" idx="5"/>
          </p:cNvCxnSpPr>
          <p:nvPr/>
        </p:nvCxnSpPr>
        <p:spPr>
          <a:xfrm rot="10800000">
            <a:off x="8095113" y="3078618"/>
            <a:ext cx="14700" cy="3600"/>
          </a:xfrm>
          <a:prstGeom prst="straightConnector1">
            <a:avLst/>
          </a:prstGeom>
          <a:noFill/>
          <a:ln cap="flat" cmpd="sng" w="5325">
            <a:solidFill>
              <a:srgbClr val="0E2841"/>
            </a:solidFill>
            <a:prstDash val="solid"/>
            <a:round/>
            <a:headEnd len="sm" w="sm" type="none"/>
            <a:tailEnd len="sm" w="sm" type="none"/>
          </a:ln>
        </p:spPr>
      </p:cxnSp>
      <p:cxnSp>
        <p:nvCxnSpPr>
          <p:cNvPr id="1313" name="Google Shape;1313;p77"/>
          <p:cNvCxnSpPr>
            <a:endCxn id="1258" idx="1"/>
          </p:cNvCxnSpPr>
          <p:nvPr/>
        </p:nvCxnSpPr>
        <p:spPr>
          <a:xfrm flipH="1" rot="10800000">
            <a:off x="7984846" y="3067919"/>
            <a:ext cx="79200" cy="4800"/>
          </a:xfrm>
          <a:prstGeom prst="straightConnector1">
            <a:avLst/>
          </a:prstGeom>
          <a:noFill/>
          <a:ln cap="flat" cmpd="sng" w="5325">
            <a:solidFill>
              <a:srgbClr val="0E2841"/>
            </a:solidFill>
            <a:prstDash val="solid"/>
            <a:round/>
            <a:headEnd len="sm" w="sm" type="none"/>
            <a:tailEnd len="sm" w="sm" type="none"/>
          </a:ln>
        </p:spPr>
      </p:cxnSp>
      <p:cxnSp>
        <p:nvCxnSpPr>
          <p:cNvPr id="1314" name="Google Shape;1314;p77"/>
          <p:cNvCxnSpPr>
            <a:stCxn id="1271" idx="5"/>
            <a:endCxn id="1259" idx="2"/>
          </p:cNvCxnSpPr>
          <p:nvPr/>
        </p:nvCxnSpPr>
        <p:spPr>
          <a:xfrm>
            <a:off x="8081509" y="3045192"/>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1315" name="Google Shape;1315;p77"/>
          <p:cNvCxnSpPr>
            <a:stCxn id="1258" idx="7"/>
            <a:endCxn id="1259" idx="3"/>
          </p:cNvCxnSpPr>
          <p:nvPr/>
        </p:nvCxnSpPr>
        <p:spPr>
          <a:xfrm flipH="1" rot="10800000">
            <a:off x="8095229" y="3060719"/>
            <a:ext cx="27300" cy="7200"/>
          </a:xfrm>
          <a:prstGeom prst="straightConnector1">
            <a:avLst/>
          </a:prstGeom>
          <a:noFill/>
          <a:ln cap="flat" cmpd="sng" w="5325">
            <a:solidFill>
              <a:srgbClr val="0E2841"/>
            </a:solidFill>
            <a:prstDash val="solid"/>
            <a:round/>
            <a:headEnd len="sm" w="sm" type="none"/>
            <a:tailEnd len="sm" w="sm" type="none"/>
          </a:ln>
        </p:spPr>
      </p:cxnSp>
      <p:cxnSp>
        <p:nvCxnSpPr>
          <p:cNvPr id="1316" name="Google Shape;1316;p77"/>
          <p:cNvCxnSpPr>
            <a:endCxn id="1265" idx="2"/>
          </p:cNvCxnSpPr>
          <p:nvPr/>
        </p:nvCxnSpPr>
        <p:spPr>
          <a:xfrm flipH="1" rot="10800000">
            <a:off x="8160532" y="3047730"/>
            <a:ext cx="39900" cy="7800"/>
          </a:xfrm>
          <a:prstGeom prst="straightConnector1">
            <a:avLst/>
          </a:prstGeom>
          <a:noFill/>
          <a:ln cap="flat" cmpd="sng" w="5325">
            <a:solidFill>
              <a:srgbClr val="0E2841"/>
            </a:solidFill>
            <a:prstDash val="solid"/>
            <a:round/>
            <a:headEnd len="sm" w="sm" type="none"/>
            <a:tailEnd len="sm" w="sm" type="none"/>
          </a:ln>
        </p:spPr>
      </p:cxnSp>
      <p:cxnSp>
        <p:nvCxnSpPr>
          <p:cNvPr id="1317" name="Google Shape;1317;p77"/>
          <p:cNvCxnSpPr>
            <a:endCxn id="1265" idx="3"/>
          </p:cNvCxnSpPr>
          <p:nvPr/>
        </p:nvCxnSpPr>
        <p:spPr>
          <a:xfrm flipH="1" rot="10800000">
            <a:off x="8125590" y="3053140"/>
            <a:ext cx="81300" cy="32100"/>
          </a:xfrm>
          <a:prstGeom prst="straightConnector1">
            <a:avLst/>
          </a:prstGeom>
          <a:noFill/>
          <a:ln cap="flat" cmpd="sng" w="5325">
            <a:solidFill>
              <a:srgbClr val="0E2841"/>
            </a:solidFill>
            <a:prstDash val="solid"/>
            <a:round/>
            <a:headEnd len="sm" w="sm" type="none"/>
            <a:tailEnd len="sm" w="sm" type="none"/>
          </a:ln>
        </p:spPr>
      </p:cxnSp>
      <p:cxnSp>
        <p:nvCxnSpPr>
          <p:cNvPr id="1318" name="Google Shape;1318;p77"/>
          <p:cNvCxnSpPr>
            <a:endCxn id="1272" idx="3"/>
          </p:cNvCxnSpPr>
          <p:nvPr/>
        </p:nvCxnSpPr>
        <p:spPr>
          <a:xfrm flipH="1" rot="10800000">
            <a:off x="7991226" y="3008701"/>
            <a:ext cx="39000" cy="2100"/>
          </a:xfrm>
          <a:prstGeom prst="straightConnector1">
            <a:avLst/>
          </a:prstGeom>
          <a:noFill/>
          <a:ln cap="flat" cmpd="sng" w="5325">
            <a:solidFill>
              <a:srgbClr val="0E2841"/>
            </a:solidFill>
            <a:prstDash val="solid"/>
            <a:round/>
            <a:headEnd len="sm" w="sm" type="none"/>
            <a:tailEnd len="sm" w="sm" type="none"/>
          </a:ln>
        </p:spPr>
      </p:cxnSp>
      <p:cxnSp>
        <p:nvCxnSpPr>
          <p:cNvPr id="1319" name="Google Shape;1319;p77"/>
          <p:cNvCxnSpPr>
            <a:stCxn id="1272" idx="7"/>
            <a:endCxn id="1273" idx="3"/>
          </p:cNvCxnSpPr>
          <p:nvPr/>
        </p:nvCxnSpPr>
        <p:spPr>
          <a:xfrm flipH="1" rot="10800000">
            <a:off x="8061409" y="2993983"/>
            <a:ext cx="29100" cy="3900"/>
          </a:xfrm>
          <a:prstGeom prst="straightConnector1">
            <a:avLst/>
          </a:prstGeom>
          <a:noFill/>
          <a:ln cap="flat" cmpd="sng" w="5325">
            <a:solidFill>
              <a:srgbClr val="0E2841"/>
            </a:solidFill>
            <a:prstDash val="solid"/>
            <a:round/>
            <a:headEnd len="sm" w="sm" type="none"/>
            <a:tailEnd len="sm" w="sm" type="none"/>
          </a:ln>
        </p:spPr>
      </p:cxnSp>
      <p:cxnSp>
        <p:nvCxnSpPr>
          <p:cNvPr id="1320" name="Google Shape;1320;p77"/>
          <p:cNvCxnSpPr>
            <a:stCxn id="1273" idx="5"/>
          </p:cNvCxnSpPr>
          <p:nvPr/>
        </p:nvCxnSpPr>
        <p:spPr>
          <a:xfrm>
            <a:off x="8121709" y="2993855"/>
            <a:ext cx="0" cy="0"/>
          </a:xfrm>
          <a:prstGeom prst="straightConnector1">
            <a:avLst/>
          </a:prstGeom>
          <a:noFill/>
          <a:ln cap="flat" cmpd="sng" w="5325">
            <a:solidFill>
              <a:srgbClr val="0E2841"/>
            </a:solidFill>
            <a:prstDash val="solid"/>
            <a:round/>
            <a:headEnd len="sm" w="sm" type="none"/>
            <a:tailEnd len="sm" w="sm" type="none"/>
          </a:ln>
        </p:spPr>
      </p:cxnSp>
      <p:cxnSp>
        <p:nvCxnSpPr>
          <p:cNvPr id="1321" name="Google Shape;1321;p77"/>
          <p:cNvCxnSpPr>
            <a:stCxn id="1273" idx="5"/>
            <a:endCxn id="1261" idx="0"/>
          </p:cNvCxnSpPr>
          <p:nvPr/>
        </p:nvCxnSpPr>
        <p:spPr>
          <a:xfrm>
            <a:off x="8121709" y="2993855"/>
            <a:ext cx="30300" cy="3900"/>
          </a:xfrm>
          <a:prstGeom prst="straightConnector1">
            <a:avLst/>
          </a:prstGeom>
          <a:noFill/>
          <a:ln cap="flat" cmpd="sng" w="5325">
            <a:solidFill>
              <a:srgbClr val="0E2841"/>
            </a:solidFill>
            <a:prstDash val="solid"/>
            <a:round/>
            <a:headEnd len="sm" w="sm" type="none"/>
            <a:tailEnd len="sm" w="sm" type="none"/>
          </a:ln>
        </p:spPr>
      </p:cxnSp>
      <p:cxnSp>
        <p:nvCxnSpPr>
          <p:cNvPr id="1322" name="Google Shape;1322;p77"/>
          <p:cNvCxnSpPr>
            <a:endCxn id="1264" idx="2"/>
          </p:cNvCxnSpPr>
          <p:nvPr/>
        </p:nvCxnSpPr>
        <p:spPr>
          <a:xfrm flipH="1" rot="10800000">
            <a:off x="8167432" y="3002142"/>
            <a:ext cx="33000" cy="8100"/>
          </a:xfrm>
          <a:prstGeom prst="straightConnector1">
            <a:avLst/>
          </a:prstGeom>
          <a:noFill/>
          <a:ln cap="flat" cmpd="sng" w="5325">
            <a:solidFill>
              <a:srgbClr val="0E2841"/>
            </a:solidFill>
            <a:prstDash val="solid"/>
            <a:round/>
            <a:headEnd len="sm" w="sm" type="none"/>
            <a:tailEnd len="sm" w="sm" type="none"/>
          </a:ln>
        </p:spPr>
      </p:cxnSp>
      <p:cxnSp>
        <p:nvCxnSpPr>
          <p:cNvPr id="1323" name="Google Shape;1323;p77"/>
          <p:cNvCxnSpPr>
            <a:endCxn id="1261" idx="4"/>
          </p:cNvCxnSpPr>
          <p:nvPr/>
        </p:nvCxnSpPr>
        <p:spPr>
          <a:xfrm flipH="1" rot="10800000">
            <a:off x="8081539" y="3013023"/>
            <a:ext cx="70500" cy="22200"/>
          </a:xfrm>
          <a:prstGeom prst="straightConnector1">
            <a:avLst/>
          </a:prstGeom>
          <a:noFill/>
          <a:ln cap="flat" cmpd="sng" w="5325">
            <a:solidFill>
              <a:srgbClr val="0E2841"/>
            </a:solidFill>
            <a:prstDash val="solid"/>
            <a:round/>
            <a:headEnd len="sm" w="sm" type="none"/>
            <a:tailEnd len="sm" w="sm" type="none"/>
          </a:ln>
        </p:spPr>
      </p:cxnSp>
      <p:cxnSp>
        <p:nvCxnSpPr>
          <p:cNvPr id="1324" name="Google Shape;1324;p77"/>
          <p:cNvCxnSpPr>
            <a:endCxn id="1272" idx="4"/>
          </p:cNvCxnSpPr>
          <p:nvPr/>
        </p:nvCxnSpPr>
        <p:spPr>
          <a:xfrm rot="10800000">
            <a:off x="8045817" y="3010942"/>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1325" name="Google Shape;1325;p77"/>
          <p:cNvCxnSpPr>
            <a:stCxn id="1265" idx="7"/>
            <a:endCxn id="1263" idx="3"/>
          </p:cNvCxnSpPr>
          <p:nvPr/>
        </p:nvCxnSpPr>
        <p:spPr>
          <a:xfrm flipH="1" rot="10800000">
            <a:off x="8238074" y="3018921"/>
            <a:ext cx="49200" cy="23400"/>
          </a:xfrm>
          <a:prstGeom prst="straightConnector1">
            <a:avLst/>
          </a:prstGeom>
          <a:noFill/>
          <a:ln cap="flat" cmpd="sng" w="5325">
            <a:solidFill>
              <a:srgbClr val="0E2841"/>
            </a:solidFill>
            <a:prstDash val="solid"/>
            <a:round/>
            <a:headEnd len="sm" w="sm" type="none"/>
            <a:tailEnd len="sm" w="sm" type="none"/>
          </a:ln>
        </p:spPr>
      </p:cxnSp>
      <p:cxnSp>
        <p:nvCxnSpPr>
          <p:cNvPr id="1326" name="Google Shape;1326;p77"/>
          <p:cNvCxnSpPr>
            <a:stCxn id="1265" idx="0"/>
            <a:endCxn id="1264" idx="4"/>
          </p:cNvCxnSpPr>
          <p:nvPr/>
        </p:nvCxnSpPr>
        <p:spPr>
          <a:xfrm rot="10800000">
            <a:off x="8222482" y="3009780"/>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1327" name="Google Shape;1327;p77"/>
          <p:cNvCxnSpPr>
            <a:endCxn id="1261" idx="4"/>
          </p:cNvCxnSpPr>
          <p:nvPr/>
        </p:nvCxnSpPr>
        <p:spPr>
          <a:xfrm flipH="1" rot="10800000">
            <a:off x="8138239" y="3013023"/>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1328" name="Google Shape;1328;p77"/>
          <p:cNvCxnSpPr>
            <a:endCxn id="1271" idx="2"/>
          </p:cNvCxnSpPr>
          <p:nvPr/>
        </p:nvCxnSpPr>
        <p:spPr>
          <a:xfrm>
            <a:off x="7999767" y="3039483"/>
            <a:ext cx="44100" cy="300"/>
          </a:xfrm>
          <a:prstGeom prst="straightConnector1">
            <a:avLst/>
          </a:prstGeom>
          <a:noFill/>
          <a:ln cap="flat" cmpd="sng" w="5325">
            <a:solidFill>
              <a:srgbClr val="0E2841"/>
            </a:solidFill>
            <a:prstDash val="solid"/>
            <a:round/>
            <a:headEnd len="sm" w="sm" type="none"/>
            <a:tailEnd len="sm" w="sm" type="none"/>
          </a:ln>
        </p:spPr>
      </p:cxnSp>
      <p:cxnSp>
        <p:nvCxnSpPr>
          <p:cNvPr id="1329" name="Google Shape;1329;p77"/>
          <p:cNvCxnSpPr>
            <a:endCxn id="1265" idx="2"/>
          </p:cNvCxnSpPr>
          <p:nvPr/>
        </p:nvCxnSpPr>
        <p:spPr>
          <a:xfrm>
            <a:off x="8061832" y="3008430"/>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1330" name="Google Shape;1330;p77"/>
          <p:cNvCxnSpPr>
            <a:endCxn id="1273" idx="2"/>
          </p:cNvCxnSpPr>
          <p:nvPr/>
        </p:nvCxnSpPr>
        <p:spPr>
          <a:xfrm flipH="1" rot="10800000">
            <a:off x="7969767" y="2988446"/>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1331" name="Google Shape;1331;p77"/>
          <p:cNvCxnSpPr>
            <a:endCxn id="1258" idx="3"/>
          </p:cNvCxnSpPr>
          <p:nvPr/>
        </p:nvCxnSpPr>
        <p:spPr>
          <a:xfrm flipH="1" rot="10800000">
            <a:off x="7866346" y="3078738"/>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1332" name="Google Shape;1332;p77"/>
          <p:cNvCxnSpPr>
            <a:stCxn id="1258" idx="0"/>
            <a:endCxn id="1262" idx="5"/>
          </p:cNvCxnSpPr>
          <p:nvPr/>
        </p:nvCxnSpPr>
        <p:spPr>
          <a:xfrm rot="10800000">
            <a:off x="7992937" y="3044979"/>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1333" name="Google Shape;1333;p77"/>
          <p:cNvCxnSpPr>
            <a:endCxn id="1259" idx="7"/>
          </p:cNvCxnSpPr>
          <p:nvPr/>
        </p:nvCxnSpPr>
        <p:spPr>
          <a:xfrm flipH="1">
            <a:off x="8153842" y="3013697"/>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1334" name="Google Shape;1334;p77"/>
          <p:cNvCxnSpPr>
            <a:stCxn id="1257" idx="4"/>
            <a:endCxn id="1271" idx="6"/>
          </p:cNvCxnSpPr>
          <p:nvPr/>
        </p:nvCxnSpPr>
        <p:spPr>
          <a:xfrm flipH="1">
            <a:off x="8088083" y="2998395"/>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1335" name="Google Shape;1335;p77"/>
          <p:cNvCxnSpPr>
            <a:stCxn id="1266" idx="0"/>
            <a:endCxn id="1259" idx="4"/>
          </p:cNvCxnSpPr>
          <p:nvPr/>
        </p:nvCxnSpPr>
        <p:spPr>
          <a:xfrm flipH="1" rot="10800000">
            <a:off x="8109813" y="3063018"/>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1336" name="Google Shape;1336;p77"/>
          <p:cNvCxnSpPr>
            <a:endCxn id="1273" idx="6"/>
          </p:cNvCxnSpPr>
          <p:nvPr/>
        </p:nvCxnSpPr>
        <p:spPr>
          <a:xfrm rot="10800000">
            <a:off x="8128167" y="2988446"/>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1337" name="Google Shape;1337;p77"/>
          <p:cNvCxnSpPr>
            <a:stCxn id="1266" idx="3"/>
            <a:endCxn id="1268" idx="5"/>
          </p:cNvCxnSpPr>
          <p:nvPr/>
        </p:nvCxnSpPr>
        <p:spPr>
          <a:xfrm rot="10800000">
            <a:off x="7984722" y="3073678"/>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1338" name="Google Shape;1338;p77"/>
          <p:cNvCxnSpPr>
            <a:endCxn id="1261" idx="3"/>
          </p:cNvCxnSpPr>
          <p:nvPr/>
        </p:nvCxnSpPr>
        <p:spPr>
          <a:xfrm>
            <a:off x="8068048" y="3004182"/>
            <a:ext cx="68400" cy="6600"/>
          </a:xfrm>
          <a:prstGeom prst="straightConnector1">
            <a:avLst/>
          </a:prstGeom>
          <a:noFill/>
          <a:ln cap="flat" cmpd="sng" w="5325">
            <a:solidFill>
              <a:srgbClr val="0E2841"/>
            </a:solidFill>
            <a:prstDash val="solid"/>
            <a:round/>
            <a:headEnd len="sm" w="sm" type="none"/>
            <a:tailEnd len="med" w="med" type="triangle"/>
          </a:ln>
        </p:spPr>
      </p:cxnSp>
      <p:sp>
        <p:nvSpPr>
          <p:cNvPr id="1339" name="Google Shape;1339;p77"/>
          <p:cNvSpPr/>
          <p:nvPr/>
        </p:nvSpPr>
        <p:spPr>
          <a:xfrm>
            <a:off x="7126630" y="4065740"/>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40" name="Google Shape;1340;p77"/>
          <p:cNvSpPr/>
          <p:nvPr/>
        </p:nvSpPr>
        <p:spPr>
          <a:xfrm>
            <a:off x="7758427" y="407155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41" name="Google Shape;1341;p77"/>
          <p:cNvSpPr/>
          <p:nvPr/>
        </p:nvSpPr>
        <p:spPr>
          <a:xfrm>
            <a:off x="7515081" y="415413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42" name="Google Shape;1342;p77"/>
          <p:cNvSpPr/>
          <p:nvPr/>
        </p:nvSpPr>
        <p:spPr>
          <a:xfrm>
            <a:off x="7573694" y="413621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43" name="Google Shape;1343;p77"/>
          <p:cNvSpPr/>
          <p:nvPr/>
        </p:nvSpPr>
        <p:spPr>
          <a:xfrm>
            <a:off x="7140420" y="3791471"/>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44" name="Google Shape;1344;p77"/>
          <p:cNvSpPr/>
          <p:nvPr/>
        </p:nvSpPr>
        <p:spPr>
          <a:xfrm>
            <a:off x="7587483" y="408617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45" name="Google Shape;1345;p77"/>
          <p:cNvSpPr/>
          <p:nvPr/>
        </p:nvSpPr>
        <p:spPr>
          <a:xfrm>
            <a:off x="7412893" y="412050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46" name="Google Shape;1346;p77"/>
          <p:cNvSpPr/>
          <p:nvPr/>
        </p:nvSpPr>
        <p:spPr>
          <a:xfrm>
            <a:off x="7738327" y="409434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47" name="Google Shape;1347;p77"/>
          <p:cNvSpPr/>
          <p:nvPr/>
        </p:nvSpPr>
        <p:spPr>
          <a:xfrm>
            <a:off x="7657926" y="408294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48" name="Google Shape;1348;p77"/>
          <p:cNvSpPr/>
          <p:nvPr/>
        </p:nvSpPr>
        <p:spPr>
          <a:xfrm>
            <a:off x="7657926" y="412853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49" name="Google Shape;1349;p77"/>
          <p:cNvSpPr/>
          <p:nvPr/>
        </p:nvSpPr>
        <p:spPr>
          <a:xfrm>
            <a:off x="7545257" y="417067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50" name="Google Shape;1350;p77"/>
          <p:cNvSpPr/>
          <p:nvPr/>
        </p:nvSpPr>
        <p:spPr>
          <a:xfrm>
            <a:off x="7285983" y="416732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51" name="Google Shape;1351;p77"/>
          <p:cNvSpPr/>
          <p:nvPr/>
        </p:nvSpPr>
        <p:spPr>
          <a:xfrm>
            <a:off x="7404556" y="41491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52" name="Google Shape;1352;p77"/>
          <p:cNvSpPr/>
          <p:nvPr/>
        </p:nvSpPr>
        <p:spPr>
          <a:xfrm>
            <a:off x="7300360" y="413198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53" name="Google Shape;1353;p77"/>
          <p:cNvSpPr/>
          <p:nvPr/>
        </p:nvSpPr>
        <p:spPr>
          <a:xfrm>
            <a:off x="7404916" y="409099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54" name="Google Shape;1354;p77"/>
          <p:cNvSpPr/>
          <p:nvPr/>
        </p:nvSpPr>
        <p:spPr>
          <a:xfrm>
            <a:off x="7501361" y="412058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55" name="Google Shape;1355;p77"/>
          <p:cNvSpPr/>
          <p:nvPr/>
        </p:nvSpPr>
        <p:spPr>
          <a:xfrm>
            <a:off x="7481261" y="408409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56" name="Google Shape;1356;p77"/>
          <p:cNvSpPr/>
          <p:nvPr/>
        </p:nvSpPr>
        <p:spPr>
          <a:xfrm>
            <a:off x="7541562" y="406925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57" name="Google Shape;1357;p77"/>
          <p:cNvSpPr/>
          <p:nvPr/>
        </p:nvSpPr>
        <p:spPr>
          <a:xfrm>
            <a:off x="7126630" y="3928975"/>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58" name="Google Shape;1358;p77"/>
          <p:cNvSpPr/>
          <p:nvPr/>
        </p:nvSpPr>
        <p:spPr>
          <a:xfrm>
            <a:off x="7515081" y="401736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59" name="Google Shape;1359;p77"/>
          <p:cNvSpPr/>
          <p:nvPr/>
        </p:nvSpPr>
        <p:spPr>
          <a:xfrm>
            <a:off x="7573694" y="399944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60" name="Google Shape;1360;p77"/>
          <p:cNvSpPr/>
          <p:nvPr/>
        </p:nvSpPr>
        <p:spPr>
          <a:xfrm>
            <a:off x="7412893" y="398373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61" name="Google Shape;1361;p77"/>
          <p:cNvSpPr/>
          <p:nvPr/>
        </p:nvSpPr>
        <p:spPr>
          <a:xfrm>
            <a:off x="7738327" y="395758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62" name="Google Shape;1362;p77"/>
          <p:cNvSpPr/>
          <p:nvPr/>
        </p:nvSpPr>
        <p:spPr>
          <a:xfrm>
            <a:off x="7404556" y="401236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63" name="Google Shape;1363;p77"/>
          <p:cNvSpPr/>
          <p:nvPr/>
        </p:nvSpPr>
        <p:spPr>
          <a:xfrm>
            <a:off x="7300360" y="399522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64" name="Google Shape;1364;p77"/>
          <p:cNvSpPr/>
          <p:nvPr/>
        </p:nvSpPr>
        <p:spPr>
          <a:xfrm>
            <a:off x="7481261" y="394733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65" name="Google Shape;1365;p77"/>
          <p:cNvSpPr/>
          <p:nvPr/>
        </p:nvSpPr>
        <p:spPr>
          <a:xfrm>
            <a:off x="7587483" y="395022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66" name="Google Shape;1366;p77"/>
          <p:cNvSpPr/>
          <p:nvPr/>
        </p:nvSpPr>
        <p:spPr>
          <a:xfrm>
            <a:off x="7740355" y="382196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67" name="Google Shape;1367;p77"/>
          <p:cNvSpPr/>
          <p:nvPr/>
        </p:nvSpPr>
        <p:spPr>
          <a:xfrm>
            <a:off x="7406584" y="387675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368" name="Google Shape;1368;p77"/>
          <p:cNvSpPr/>
          <p:nvPr/>
        </p:nvSpPr>
        <p:spPr>
          <a:xfrm>
            <a:off x="7587483" y="381575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1369" name="Google Shape;1369;p77"/>
          <p:cNvCxnSpPr>
            <a:stCxn id="1367" idx="0"/>
            <a:endCxn id="1368" idx="3"/>
          </p:cNvCxnSpPr>
          <p:nvPr/>
        </p:nvCxnSpPr>
        <p:spPr>
          <a:xfrm flipH="1" rot="10800000">
            <a:off x="7428634" y="3828753"/>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1370" name="Google Shape;1370;p77"/>
          <p:cNvCxnSpPr>
            <a:stCxn id="1367" idx="6"/>
            <a:endCxn id="1366" idx="3"/>
          </p:cNvCxnSpPr>
          <p:nvPr/>
        </p:nvCxnSpPr>
        <p:spPr>
          <a:xfrm flipH="1" rot="10800000">
            <a:off x="7450684" y="3834903"/>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1371" name="Google Shape;1371;p77"/>
          <p:cNvCxnSpPr>
            <a:stCxn id="1368" idx="6"/>
            <a:endCxn id="1366" idx="2"/>
          </p:cNvCxnSpPr>
          <p:nvPr/>
        </p:nvCxnSpPr>
        <p:spPr>
          <a:xfrm>
            <a:off x="7631583" y="3823409"/>
            <a:ext cx="108900" cy="6300"/>
          </a:xfrm>
          <a:prstGeom prst="straightConnector1">
            <a:avLst/>
          </a:prstGeom>
          <a:noFill/>
          <a:ln cap="flat" cmpd="sng" w="5325">
            <a:solidFill>
              <a:srgbClr val="0E2841"/>
            </a:solidFill>
            <a:prstDash val="solid"/>
            <a:round/>
            <a:headEnd len="sm" w="sm" type="none"/>
            <a:tailEnd len="sm" w="sm" type="none"/>
          </a:ln>
        </p:spPr>
      </p:cxnSp>
      <p:cxnSp>
        <p:nvCxnSpPr>
          <p:cNvPr id="1372" name="Google Shape;1372;p77"/>
          <p:cNvCxnSpPr>
            <a:endCxn id="1361" idx="2"/>
          </p:cNvCxnSpPr>
          <p:nvPr/>
        </p:nvCxnSpPr>
        <p:spPr>
          <a:xfrm>
            <a:off x="7632427" y="3958630"/>
            <a:ext cx="105900" cy="6600"/>
          </a:xfrm>
          <a:prstGeom prst="straightConnector1">
            <a:avLst/>
          </a:prstGeom>
          <a:noFill/>
          <a:ln cap="flat" cmpd="sng" w="5325">
            <a:solidFill>
              <a:srgbClr val="0E2841"/>
            </a:solidFill>
            <a:prstDash val="solid"/>
            <a:round/>
            <a:headEnd len="sm" w="sm" type="none"/>
            <a:tailEnd len="sm" w="sm" type="none"/>
          </a:ln>
        </p:spPr>
      </p:cxnSp>
      <p:cxnSp>
        <p:nvCxnSpPr>
          <p:cNvPr id="1373" name="Google Shape;1373;p77"/>
          <p:cNvCxnSpPr>
            <a:stCxn id="1359" idx="7"/>
            <a:endCxn id="1361" idx="3"/>
          </p:cNvCxnSpPr>
          <p:nvPr/>
        </p:nvCxnSpPr>
        <p:spPr>
          <a:xfrm flipH="1" rot="10800000">
            <a:off x="7611336" y="3970788"/>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1374" name="Google Shape;1374;p77"/>
          <p:cNvCxnSpPr>
            <a:endCxn id="1365" idx="1"/>
          </p:cNvCxnSpPr>
          <p:nvPr/>
        </p:nvCxnSpPr>
        <p:spPr>
          <a:xfrm flipH="1" rot="10800000">
            <a:off x="7525542" y="3952464"/>
            <a:ext cx="68400" cy="2100"/>
          </a:xfrm>
          <a:prstGeom prst="straightConnector1">
            <a:avLst/>
          </a:prstGeom>
          <a:noFill/>
          <a:ln cap="flat" cmpd="sng" w="5325">
            <a:solidFill>
              <a:srgbClr val="0E2841"/>
            </a:solidFill>
            <a:prstDash val="solid"/>
            <a:round/>
            <a:headEnd len="sm" w="sm" type="none"/>
            <a:tailEnd len="sm" w="sm" type="none"/>
          </a:ln>
        </p:spPr>
      </p:cxnSp>
      <p:cxnSp>
        <p:nvCxnSpPr>
          <p:cNvPr id="1375" name="Google Shape;1375;p77"/>
          <p:cNvCxnSpPr>
            <a:stCxn id="1360" idx="0"/>
            <a:endCxn id="1364" idx="3"/>
          </p:cNvCxnSpPr>
          <p:nvPr/>
        </p:nvCxnSpPr>
        <p:spPr>
          <a:xfrm flipH="1" rot="10800000">
            <a:off x="7434943" y="3960339"/>
            <a:ext cx="52800" cy="23400"/>
          </a:xfrm>
          <a:prstGeom prst="straightConnector1">
            <a:avLst/>
          </a:prstGeom>
          <a:noFill/>
          <a:ln cap="flat" cmpd="sng" w="5325">
            <a:solidFill>
              <a:srgbClr val="0E2841"/>
            </a:solidFill>
            <a:prstDash val="solid"/>
            <a:round/>
            <a:headEnd len="sm" w="sm" type="none"/>
            <a:tailEnd len="sm" w="sm" type="none"/>
          </a:ln>
        </p:spPr>
      </p:cxnSp>
      <p:cxnSp>
        <p:nvCxnSpPr>
          <p:cNvPr id="1376" name="Google Shape;1376;p77"/>
          <p:cNvCxnSpPr>
            <a:stCxn id="1363" idx="6"/>
            <a:endCxn id="1360" idx="2"/>
          </p:cNvCxnSpPr>
          <p:nvPr/>
        </p:nvCxnSpPr>
        <p:spPr>
          <a:xfrm flipH="1" rot="10800000">
            <a:off x="7344460" y="3991471"/>
            <a:ext cx="68400" cy="11400"/>
          </a:xfrm>
          <a:prstGeom prst="straightConnector1">
            <a:avLst/>
          </a:prstGeom>
          <a:noFill/>
          <a:ln cap="flat" cmpd="sng" w="5325">
            <a:solidFill>
              <a:srgbClr val="0E2841"/>
            </a:solidFill>
            <a:prstDash val="solid"/>
            <a:round/>
            <a:headEnd len="sm" w="sm" type="none"/>
            <a:tailEnd len="sm" w="sm" type="none"/>
          </a:ln>
        </p:spPr>
      </p:cxnSp>
      <p:cxnSp>
        <p:nvCxnSpPr>
          <p:cNvPr id="1377" name="Google Shape;1377;p77"/>
          <p:cNvCxnSpPr>
            <a:stCxn id="1362" idx="0"/>
            <a:endCxn id="1360" idx="4"/>
          </p:cNvCxnSpPr>
          <p:nvPr/>
        </p:nvCxnSpPr>
        <p:spPr>
          <a:xfrm flipH="1" rot="10800000">
            <a:off x="7426606" y="3999167"/>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1378" name="Google Shape;1378;p77"/>
          <p:cNvCxnSpPr>
            <a:stCxn id="1363" idx="5"/>
            <a:endCxn id="1362" idx="2"/>
          </p:cNvCxnSpPr>
          <p:nvPr/>
        </p:nvCxnSpPr>
        <p:spPr>
          <a:xfrm>
            <a:off x="7338001" y="4008280"/>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1379" name="Google Shape;1379;p77"/>
          <p:cNvCxnSpPr>
            <a:endCxn id="1358" idx="2"/>
          </p:cNvCxnSpPr>
          <p:nvPr/>
        </p:nvCxnSpPr>
        <p:spPr>
          <a:xfrm>
            <a:off x="7448781" y="4020219"/>
            <a:ext cx="66300" cy="4800"/>
          </a:xfrm>
          <a:prstGeom prst="straightConnector1">
            <a:avLst/>
          </a:prstGeom>
          <a:noFill/>
          <a:ln cap="flat" cmpd="sng" w="5325">
            <a:solidFill>
              <a:srgbClr val="0E2841"/>
            </a:solidFill>
            <a:prstDash val="solid"/>
            <a:round/>
            <a:headEnd len="sm" w="sm" type="none"/>
            <a:tailEnd len="sm" w="sm" type="none"/>
          </a:ln>
        </p:spPr>
      </p:cxnSp>
      <p:cxnSp>
        <p:nvCxnSpPr>
          <p:cNvPr id="1380" name="Google Shape;1380;p77"/>
          <p:cNvCxnSpPr>
            <a:stCxn id="1358" idx="7"/>
            <a:endCxn id="1359" idx="3"/>
          </p:cNvCxnSpPr>
          <p:nvPr/>
        </p:nvCxnSpPr>
        <p:spPr>
          <a:xfrm flipH="1" rot="10800000">
            <a:off x="7552723" y="4012410"/>
            <a:ext cx="27300" cy="7200"/>
          </a:xfrm>
          <a:prstGeom prst="straightConnector1">
            <a:avLst/>
          </a:prstGeom>
          <a:noFill/>
          <a:ln cap="flat" cmpd="sng" w="5325">
            <a:solidFill>
              <a:srgbClr val="0E2841"/>
            </a:solidFill>
            <a:prstDash val="solid"/>
            <a:round/>
            <a:headEnd len="sm" w="sm" type="none"/>
            <a:tailEnd len="sm" w="sm" type="none"/>
          </a:ln>
        </p:spPr>
      </p:cxnSp>
      <p:cxnSp>
        <p:nvCxnSpPr>
          <p:cNvPr id="1381" name="Google Shape;1381;p77"/>
          <p:cNvCxnSpPr>
            <a:endCxn id="1351" idx="3"/>
          </p:cNvCxnSpPr>
          <p:nvPr/>
        </p:nvCxnSpPr>
        <p:spPr>
          <a:xfrm flipH="1" rot="10800000">
            <a:off x="7330615" y="4162190"/>
            <a:ext cx="80400" cy="13500"/>
          </a:xfrm>
          <a:prstGeom prst="straightConnector1">
            <a:avLst/>
          </a:prstGeom>
          <a:noFill/>
          <a:ln cap="flat" cmpd="sng" w="5325">
            <a:solidFill>
              <a:srgbClr val="0E2841"/>
            </a:solidFill>
            <a:prstDash val="solid"/>
            <a:round/>
            <a:headEnd len="sm" w="sm" type="none"/>
            <a:tailEnd len="sm" w="sm" type="none"/>
          </a:ln>
        </p:spPr>
      </p:cxnSp>
      <p:cxnSp>
        <p:nvCxnSpPr>
          <p:cNvPr id="1382" name="Google Shape;1382;p77"/>
          <p:cNvCxnSpPr>
            <a:endCxn id="1345" idx="3"/>
          </p:cNvCxnSpPr>
          <p:nvPr/>
        </p:nvCxnSpPr>
        <p:spPr>
          <a:xfrm flipH="1" rot="10800000">
            <a:off x="7323651" y="4133562"/>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1383" name="Google Shape;1383;p77"/>
          <p:cNvCxnSpPr>
            <a:endCxn id="1352" idx="4"/>
          </p:cNvCxnSpPr>
          <p:nvPr/>
        </p:nvCxnSpPr>
        <p:spPr>
          <a:xfrm flipH="1" rot="10800000">
            <a:off x="7307410" y="4147284"/>
            <a:ext cx="15000" cy="21000"/>
          </a:xfrm>
          <a:prstGeom prst="straightConnector1">
            <a:avLst/>
          </a:prstGeom>
          <a:noFill/>
          <a:ln cap="flat" cmpd="sng" w="5325">
            <a:solidFill>
              <a:srgbClr val="0E2841"/>
            </a:solidFill>
            <a:prstDash val="solid"/>
            <a:round/>
            <a:headEnd len="sm" w="sm" type="none"/>
            <a:tailEnd len="sm" w="sm" type="none"/>
          </a:ln>
        </p:spPr>
      </p:cxnSp>
      <p:cxnSp>
        <p:nvCxnSpPr>
          <p:cNvPr id="1384" name="Google Shape;1384;p77"/>
          <p:cNvCxnSpPr>
            <a:endCxn id="1353" idx="3"/>
          </p:cNvCxnSpPr>
          <p:nvPr/>
        </p:nvCxnSpPr>
        <p:spPr>
          <a:xfrm flipH="1" rot="10800000">
            <a:off x="7322275" y="4104056"/>
            <a:ext cx="89100" cy="28800"/>
          </a:xfrm>
          <a:prstGeom prst="straightConnector1">
            <a:avLst/>
          </a:prstGeom>
          <a:noFill/>
          <a:ln cap="flat" cmpd="sng" w="5325">
            <a:solidFill>
              <a:srgbClr val="0E2841"/>
            </a:solidFill>
            <a:prstDash val="solid"/>
            <a:round/>
            <a:headEnd len="sm" w="sm" type="none"/>
            <a:tailEnd len="sm" w="sm" type="none"/>
          </a:ln>
        </p:spPr>
      </p:cxnSp>
      <p:cxnSp>
        <p:nvCxnSpPr>
          <p:cNvPr id="1385" name="Google Shape;1385;p77"/>
          <p:cNvCxnSpPr>
            <a:endCxn id="1351" idx="2"/>
          </p:cNvCxnSpPr>
          <p:nvPr/>
        </p:nvCxnSpPr>
        <p:spPr>
          <a:xfrm>
            <a:off x="7338256" y="4144781"/>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1386" name="Google Shape;1386;p77"/>
          <p:cNvCxnSpPr>
            <a:stCxn id="1352" idx="7"/>
            <a:endCxn id="1345" idx="2"/>
          </p:cNvCxnSpPr>
          <p:nvPr/>
        </p:nvCxnSpPr>
        <p:spPr>
          <a:xfrm flipH="1" rot="10800000">
            <a:off x="7338001" y="4128225"/>
            <a:ext cx="75000" cy="6000"/>
          </a:xfrm>
          <a:prstGeom prst="straightConnector1">
            <a:avLst/>
          </a:prstGeom>
          <a:noFill/>
          <a:ln cap="flat" cmpd="sng" w="5325">
            <a:solidFill>
              <a:srgbClr val="0E2841"/>
            </a:solidFill>
            <a:prstDash val="solid"/>
            <a:round/>
            <a:headEnd len="sm" w="sm" type="none"/>
            <a:tailEnd len="sm" w="sm" type="none"/>
          </a:ln>
        </p:spPr>
      </p:cxnSp>
      <p:cxnSp>
        <p:nvCxnSpPr>
          <p:cNvPr id="1387" name="Google Shape;1387;p77"/>
          <p:cNvCxnSpPr>
            <a:endCxn id="1354" idx="3"/>
          </p:cNvCxnSpPr>
          <p:nvPr/>
        </p:nvCxnSpPr>
        <p:spPr>
          <a:xfrm flipH="1" rot="10800000">
            <a:off x="7449020" y="4133647"/>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1388" name="Google Shape;1388;p77"/>
          <p:cNvCxnSpPr>
            <a:endCxn id="1353" idx="4"/>
          </p:cNvCxnSpPr>
          <p:nvPr/>
        </p:nvCxnSpPr>
        <p:spPr>
          <a:xfrm rot="10800000">
            <a:off x="7426966" y="4106296"/>
            <a:ext cx="8100" cy="15300"/>
          </a:xfrm>
          <a:prstGeom prst="straightConnector1">
            <a:avLst/>
          </a:prstGeom>
          <a:noFill/>
          <a:ln cap="flat" cmpd="sng" w="5325">
            <a:solidFill>
              <a:srgbClr val="0E2841"/>
            </a:solidFill>
            <a:prstDash val="solid"/>
            <a:round/>
            <a:headEnd len="sm" w="sm" type="none"/>
            <a:tailEnd len="sm" w="sm" type="none"/>
          </a:ln>
        </p:spPr>
      </p:cxnSp>
      <p:cxnSp>
        <p:nvCxnSpPr>
          <p:cNvPr id="1389" name="Google Shape;1389;p77"/>
          <p:cNvCxnSpPr>
            <a:stCxn id="1351" idx="0"/>
            <a:endCxn id="1345" idx="4"/>
          </p:cNvCxnSpPr>
          <p:nvPr/>
        </p:nvCxnSpPr>
        <p:spPr>
          <a:xfrm flipH="1" rot="10800000">
            <a:off x="7426606" y="4135931"/>
            <a:ext cx="8400" cy="13200"/>
          </a:xfrm>
          <a:prstGeom prst="straightConnector1">
            <a:avLst/>
          </a:prstGeom>
          <a:noFill/>
          <a:ln cap="flat" cmpd="sng" w="5325">
            <a:solidFill>
              <a:srgbClr val="0E2841"/>
            </a:solidFill>
            <a:prstDash val="solid"/>
            <a:round/>
            <a:headEnd len="sm" w="sm" type="none"/>
            <a:tailEnd len="sm" w="sm" type="none"/>
          </a:ln>
        </p:spPr>
      </p:cxnSp>
      <p:cxnSp>
        <p:nvCxnSpPr>
          <p:cNvPr id="1390" name="Google Shape;1390;p77"/>
          <p:cNvCxnSpPr>
            <a:endCxn id="1340" idx="2"/>
          </p:cNvCxnSpPr>
          <p:nvPr/>
        </p:nvCxnSpPr>
        <p:spPr>
          <a:xfrm flipH="1" rot="10800000">
            <a:off x="7695127" y="4079200"/>
            <a:ext cx="63300" cy="5700"/>
          </a:xfrm>
          <a:prstGeom prst="straightConnector1">
            <a:avLst/>
          </a:prstGeom>
          <a:noFill/>
          <a:ln cap="flat" cmpd="sng" w="5325">
            <a:solidFill>
              <a:srgbClr val="0E2841"/>
            </a:solidFill>
            <a:prstDash val="solid"/>
            <a:round/>
            <a:headEnd len="sm" w="sm" type="none"/>
            <a:tailEnd len="sm" w="sm" type="none"/>
          </a:ln>
        </p:spPr>
      </p:cxnSp>
      <p:cxnSp>
        <p:nvCxnSpPr>
          <p:cNvPr id="1391" name="Google Shape;1391;p77"/>
          <p:cNvCxnSpPr>
            <a:stCxn id="1347" idx="5"/>
            <a:endCxn id="1346" idx="3"/>
          </p:cNvCxnSpPr>
          <p:nvPr/>
        </p:nvCxnSpPr>
        <p:spPr>
          <a:xfrm>
            <a:off x="7695568" y="4096006"/>
            <a:ext cx="49200" cy="11400"/>
          </a:xfrm>
          <a:prstGeom prst="straightConnector1">
            <a:avLst/>
          </a:prstGeom>
          <a:noFill/>
          <a:ln cap="flat" cmpd="sng" w="5325">
            <a:solidFill>
              <a:srgbClr val="0E2841"/>
            </a:solidFill>
            <a:prstDash val="solid"/>
            <a:round/>
            <a:headEnd len="sm" w="sm" type="none"/>
            <a:tailEnd len="sm" w="sm" type="none"/>
          </a:ln>
        </p:spPr>
      </p:cxnSp>
      <p:cxnSp>
        <p:nvCxnSpPr>
          <p:cNvPr id="1392" name="Google Shape;1392;p77"/>
          <p:cNvCxnSpPr>
            <a:stCxn id="1346" idx="7"/>
          </p:cNvCxnSpPr>
          <p:nvPr/>
        </p:nvCxnSpPr>
        <p:spPr>
          <a:xfrm>
            <a:off x="7775969" y="4096584"/>
            <a:ext cx="0" cy="0"/>
          </a:xfrm>
          <a:prstGeom prst="straightConnector1">
            <a:avLst/>
          </a:prstGeom>
          <a:noFill/>
          <a:ln cap="flat" cmpd="sng" w="5325">
            <a:solidFill>
              <a:srgbClr val="0E2841"/>
            </a:solidFill>
            <a:prstDash val="solid"/>
            <a:round/>
            <a:headEnd len="sm" w="sm" type="none"/>
            <a:tailEnd len="sm" w="sm" type="none"/>
          </a:ln>
        </p:spPr>
      </p:cxnSp>
      <p:cxnSp>
        <p:nvCxnSpPr>
          <p:cNvPr id="1393" name="Google Shape;1393;p77"/>
          <p:cNvCxnSpPr>
            <a:endCxn id="1356" idx="6"/>
          </p:cNvCxnSpPr>
          <p:nvPr/>
        </p:nvCxnSpPr>
        <p:spPr>
          <a:xfrm flipH="1">
            <a:off x="7585662" y="4074200"/>
            <a:ext cx="179100" cy="2700"/>
          </a:xfrm>
          <a:prstGeom prst="straightConnector1">
            <a:avLst/>
          </a:prstGeom>
          <a:noFill/>
          <a:ln cap="flat" cmpd="sng" w="5325">
            <a:solidFill>
              <a:srgbClr val="0E2841"/>
            </a:solidFill>
            <a:prstDash val="solid"/>
            <a:round/>
            <a:headEnd len="sm" w="sm" type="none"/>
            <a:tailEnd len="sm" w="sm" type="none"/>
          </a:ln>
        </p:spPr>
      </p:cxnSp>
      <p:cxnSp>
        <p:nvCxnSpPr>
          <p:cNvPr id="1394" name="Google Shape;1394;p77"/>
          <p:cNvCxnSpPr>
            <a:stCxn id="1346" idx="7"/>
            <a:endCxn id="1340" idx="5"/>
          </p:cNvCxnSpPr>
          <p:nvPr/>
        </p:nvCxnSpPr>
        <p:spPr>
          <a:xfrm flipH="1" rot="10800000">
            <a:off x="7775969" y="4084584"/>
            <a:ext cx="20100" cy="12000"/>
          </a:xfrm>
          <a:prstGeom prst="straightConnector1">
            <a:avLst/>
          </a:prstGeom>
          <a:noFill/>
          <a:ln cap="flat" cmpd="sng" w="5325">
            <a:solidFill>
              <a:srgbClr val="0E2841"/>
            </a:solidFill>
            <a:prstDash val="solid"/>
            <a:round/>
            <a:headEnd len="sm" w="sm" type="none"/>
            <a:tailEnd len="sm" w="sm" type="none"/>
          </a:ln>
        </p:spPr>
      </p:cxnSp>
      <p:cxnSp>
        <p:nvCxnSpPr>
          <p:cNvPr id="1395" name="Google Shape;1395;p77"/>
          <p:cNvCxnSpPr>
            <a:stCxn id="1349" idx="0"/>
            <a:endCxn id="1341" idx="5"/>
          </p:cNvCxnSpPr>
          <p:nvPr/>
        </p:nvCxnSpPr>
        <p:spPr>
          <a:xfrm rot="10800000">
            <a:off x="7552607" y="4167073"/>
            <a:ext cx="14700" cy="3600"/>
          </a:xfrm>
          <a:prstGeom prst="straightConnector1">
            <a:avLst/>
          </a:prstGeom>
          <a:noFill/>
          <a:ln cap="flat" cmpd="sng" w="5325">
            <a:solidFill>
              <a:srgbClr val="0E2841"/>
            </a:solidFill>
            <a:prstDash val="solid"/>
            <a:round/>
            <a:headEnd len="sm" w="sm" type="none"/>
            <a:tailEnd len="sm" w="sm" type="none"/>
          </a:ln>
        </p:spPr>
      </p:cxnSp>
      <p:cxnSp>
        <p:nvCxnSpPr>
          <p:cNvPr id="1396" name="Google Shape;1396;p77"/>
          <p:cNvCxnSpPr>
            <a:endCxn id="1341" idx="1"/>
          </p:cNvCxnSpPr>
          <p:nvPr/>
        </p:nvCxnSpPr>
        <p:spPr>
          <a:xfrm flipH="1" rot="10800000">
            <a:off x="7442340" y="4156374"/>
            <a:ext cx="79200" cy="4800"/>
          </a:xfrm>
          <a:prstGeom prst="straightConnector1">
            <a:avLst/>
          </a:prstGeom>
          <a:noFill/>
          <a:ln cap="flat" cmpd="sng" w="5325">
            <a:solidFill>
              <a:srgbClr val="0E2841"/>
            </a:solidFill>
            <a:prstDash val="solid"/>
            <a:round/>
            <a:headEnd len="sm" w="sm" type="none"/>
            <a:tailEnd len="sm" w="sm" type="none"/>
          </a:ln>
        </p:spPr>
      </p:cxnSp>
      <p:cxnSp>
        <p:nvCxnSpPr>
          <p:cNvPr id="1397" name="Google Shape;1397;p77"/>
          <p:cNvCxnSpPr>
            <a:stCxn id="1354" idx="5"/>
            <a:endCxn id="1342" idx="2"/>
          </p:cNvCxnSpPr>
          <p:nvPr/>
        </p:nvCxnSpPr>
        <p:spPr>
          <a:xfrm>
            <a:off x="7539003" y="4133647"/>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1398" name="Google Shape;1398;p77"/>
          <p:cNvCxnSpPr>
            <a:stCxn id="1341" idx="7"/>
            <a:endCxn id="1342" idx="3"/>
          </p:cNvCxnSpPr>
          <p:nvPr/>
        </p:nvCxnSpPr>
        <p:spPr>
          <a:xfrm flipH="1" rot="10800000">
            <a:off x="7552723" y="4149174"/>
            <a:ext cx="27300" cy="7200"/>
          </a:xfrm>
          <a:prstGeom prst="straightConnector1">
            <a:avLst/>
          </a:prstGeom>
          <a:noFill/>
          <a:ln cap="flat" cmpd="sng" w="5325">
            <a:solidFill>
              <a:srgbClr val="0E2841"/>
            </a:solidFill>
            <a:prstDash val="solid"/>
            <a:round/>
            <a:headEnd len="sm" w="sm" type="none"/>
            <a:tailEnd len="sm" w="sm" type="none"/>
          </a:ln>
        </p:spPr>
      </p:cxnSp>
      <p:cxnSp>
        <p:nvCxnSpPr>
          <p:cNvPr id="1399" name="Google Shape;1399;p77"/>
          <p:cNvCxnSpPr>
            <a:endCxn id="1348" idx="2"/>
          </p:cNvCxnSpPr>
          <p:nvPr/>
        </p:nvCxnSpPr>
        <p:spPr>
          <a:xfrm flipH="1" rot="10800000">
            <a:off x="7618026" y="4136185"/>
            <a:ext cx="39900" cy="7800"/>
          </a:xfrm>
          <a:prstGeom prst="straightConnector1">
            <a:avLst/>
          </a:prstGeom>
          <a:noFill/>
          <a:ln cap="flat" cmpd="sng" w="5325">
            <a:solidFill>
              <a:srgbClr val="0E2841"/>
            </a:solidFill>
            <a:prstDash val="solid"/>
            <a:round/>
            <a:headEnd len="sm" w="sm" type="none"/>
            <a:tailEnd len="sm" w="sm" type="none"/>
          </a:ln>
        </p:spPr>
      </p:cxnSp>
      <p:cxnSp>
        <p:nvCxnSpPr>
          <p:cNvPr id="1400" name="Google Shape;1400;p77"/>
          <p:cNvCxnSpPr>
            <a:endCxn id="1348" idx="3"/>
          </p:cNvCxnSpPr>
          <p:nvPr/>
        </p:nvCxnSpPr>
        <p:spPr>
          <a:xfrm flipH="1" rot="10800000">
            <a:off x="7583084" y="4141594"/>
            <a:ext cx="81300" cy="32100"/>
          </a:xfrm>
          <a:prstGeom prst="straightConnector1">
            <a:avLst/>
          </a:prstGeom>
          <a:noFill/>
          <a:ln cap="flat" cmpd="sng" w="5325">
            <a:solidFill>
              <a:srgbClr val="0E2841"/>
            </a:solidFill>
            <a:prstDash val="solid"/>
            <a:round/>
            <a:headEnd len="sm" w="sm" type="none"/>
            <a:tailEnd len="sm" w="sm" type="none"/>
          </a:ln>
        </p:spPr>
      </p:cxnSp>
      <p:cxnSp>
        <p:nvCxnSpPr>
          <p:cNvPr id="1401" name="Google Shape;1401;p77"/>
          <p:cNvCxnSpPr>
            <a:endCxn id="1355" idx="3"/>
          </p:cNvCxnSpPr>
          <p:nvPr/>
        </p:nvCxnSpPr>
        <p:spPr>
          <a:xfrm flipH="1" rot="10800000">
            <a:off x="7448720" y="4097156"/>
            <a:ext cx="39000" cy="2100"/>
          </a:xfrm>
          <a:prstGeom prst="straightConnector1">
            <a:avLst/>
          </a:prstGeom>
          <a:noFill/>
          <a:ln cap="flat" cmpd="sng" w="5325">
            <a:solidFill>
              <a:srgbClr val="0E2841"/>
            </a:solidFill>
            <a:prstDash val="solid"/>
            <a:round/>
            <a:headEnd len="sm" w="sm" type="none"/>
            <a:tailEnd len="sm" w="sm" type="none"/>
          </a:ln>
        </p:spPr>
      </p:cxnSp>
      <p:cxnSp>
        <p:nvCxnSpPr>
          <p:cNvPr id="1402" name="Google Shape;1402;p77"/>
          <p:cNvCxnSpPr>
            <a:stCxn id="1355" idx="7"/>
            <a:endCxn id="1356" idx="3"/>
          </p:cNvCxnSpPr>
          <p:nvPr/>
        </p:nvCxnSpPr>
        <p:spPr>
          <a:xfrm flipH="1" rot="10800000">
            <a:off x="7518903" y="4082437"/>
            <a:ext cx="29100" cy="3900"/>
          </a:xfrm>
          <a:prstGeom prst="straightConnector1">
            <a:avLst/>
          </a:prstGeom>
          <a:noFill/>
          <a:ln cap="flat" cmpd="sng" w="5325">
            <a:solidFill>
              <a:srgbClr val="0E2841"/>
            </a:solidFill>
            <a:prstDash val="solid"/>
            <a:round/>
            <a:headEnd len="sm" w="sm" type="none"/>
            <a:tailEnd len="sm" w="sm" type="none"/>
          </a:ln>
        </p:spPr>
      </p:cxnSp>
      <p:cxnSp>
        <p:nvCxnSpPr>
          <p:cNvPr id="1403" name="Google Shape;1403;p77"/>
          <p:cNvCxnSpPr>
            <a:stCxn id="1356" idx="5"/>
          </p:cNvCxnSpPr>
          <p:nvPr/>
        </p:nvCxnSpPr>
        <p:spPr>
          <a:xfrm>
            <a:off x="7579204" y="4082309"/>
            <a:ext cx="0" cy="0"/>
          </a:xfrm>
          <a:prstGeom prst="straightConnector1">
            <a:avLst/>
          </a:prstGeom>
          <a:noFill/>
          <a:ln cap="flat" cmpd="sng" w="5325">
            <a:solidFill>
              <a:srgbClr val="0E2841"/>
            </a:solidFill>
            <a:prstDash val="solid"/>
            <a:round/>
            <a:headEnd len="sm" w="sm" type="none"/>
            <a:tailEnd len="sm" w="sm" type="none"/>
          </a:ln>
        </p:spPr>
      </p:cxnSp>
      <p:cxnSp>
        <p:nvCxnSpPr>
          <p:cNvPr id="1404" name="Google Shape;1404;p77"/>
          <p:cNvCxnSpPr>
            <a:stCxn id="1356" idx="5"/>
            <a:endCxn id="1344" idx="0"/>
          </p:cNvCxnSpPr>
          <p:nvPr/>
        </p:nvCxnSpPr>
        <p:spPr>
          <a:xfrm>
            <a:off x="7579204" y="4082309"/>
            <a:ext cx="30300" cy="3900"/>
          </a:xfrm>
          <a:prstGeom prst="straightConnector1">
            <a:avLst/>
          </a:prstGeom>
          <a:noFill/>
          <a:ln cap="flat" cmpd="sng" w="5325">
            <a:solidFill>
              <a:srgbClr val="0E2841"/>
            </a:solidFill>
            <a:prstDash val="solid"/>
            <a:round/>
            <a:headEnd len="sm" w="sm" type="none"/>
            <a:tailEnd len="sm" w="sm" type="none"/>
          </a:ln>
        </p:spPr>
      </p:cxnSp>
      <p:cxnSp>
        <p:nvCxnSpPr>
          <p:cNvPr id="1405" name="Google Shape;1405;p77"/>
          <p:cNvCxnSpPr>
            <a:endCxn id="1347" idx="2"/>
          </p:cNvCxnSpPr>
          <p:nvPr/>
        </p:nvCxnSpPr>
        <p:spPr>
          <a:xfrm flipH="1" rot="10800000">
            <a:off x="7624926" y="4090597"/>
            <a:ext cx="33000" cy="8100"/>
          </a:xfrm>
          <a:prstGeom prst="straightConnector1">
            <a:avLst/>
          </a:prstGeom>
          <a:noFill/>
          <a:ln cap="flat" cmpd="sng" w="5325">
            <a:solidFill>
              <a:srgbClr val="0E2841"/>
            </a:solidFill>
            <a:prstDash val="solid"/>
            <a:round/>
            <a:headEnd len="sm" w="sm" type="none"/>
            <a:tailEnd len="sm" w="sm" type="none"/>
          </a:ln>
        </p:spPr>
      </p:cxnSp>
      <p:cxnSp>
        <p:nvCxnSpPr>
          <p:cNvPr id="1406" name="Google Shape;1406;p77"/>
          <p:cNvCxnSpPr>
            <a:endCxn id="1344" idx="4"/>
          </p:cNvCxnSpPr>
          <p:nvPr/>
        </p:nvCxnSpPr>
        <p:spPr>
          <a:xfrm flipH="1" rot="10800000">
            <a:off x="7539033" y="4101477"/>
            <a:ext cx="70500" cy="22200"/>
          </a:xfrm>
          <a:prstGeom prst="straightConnector1">
            <a:avLst/>
          </a:prstGeom>
          <a:noFill/>
          <a:ln cap="flat" cmpd="sng" w="5325">
            <a:solidFill>
              <a:srgbClr val="0E2841"/>
            </a:solidFill>
            <a:prstDash val="solid"/>
            <a:round/>
            <a:headEnd len="sm" w="sm" type="none"/>
            <a:tailEnd len="sm" w="sm" type="none"/>
          </a:ln>
        </p:spPr>
      </p:cxnSp>
      <p:cxnSp>
        <p:nvCxnSpPr>
          <p:cNvPr id="1407" name="Google Shape;1407;p77"/>
          <p:cNvCxnSpPr>
            <a:endCxn id="1355" idx="4"/>
          </p:cNvCxnSpPr>
          <p:nvPr/>
        </p:nvCxnSpPr>
        <p:spPr>
          <a:xfrm rot="10800000">
            <a:off x="7503311" y="4099397"/>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1408" name="Google Shape;1408;p77"/>
          <p:cNvCxnSpPr>
            <a:stCxn id="1348" idx="7"/>
            <a:endCxn id="1346" idx="3"/>
          </p:cNvCxnSpPr>
          <p:nvPr/>
        </p:nvCxnSpPr>
        <p:spPr>
          <a:xfrm flipH="1" rot="10800000">
            <a:off x="7695568" y="4107375"/>
            <a:ext cx="49200" cy="23400"/>
          </a:xfrm>
          <a:prstGeom prst="straightConnector1">
            <a:avLst/>
          </a:prstGeom>
          <a:noFill/>
          <a:ln cap="flat" cmpd="sng" w="5325">
            <a:solidFill>
              <a:srgbClr val="0E2841"/>
            </a:solidFill>
            <a:prstDash val="solid"/>
            <a:round/>
            <a:headEnd len="sm" w="sm" type="none"/>
            <a:tailEnd len="sm" w="sm" type="none"/>
          </a:ln>
        </p:spPr>
      </p:cxnSp>
      <p:cxnSp>
        <p:nvCxnSpPr>
          <p:cNvPr id="1409" name="Google Shape;1409;p77"/>
          <p:cNvCxnSpPr>
            <a:stCxn id="1348" idx="0"/>
            <a:endCxn id="1347" idx="4"/>
          </p:cNvCxnSpPr>
          <p:nvPr/>
        </p:nvCxnSpPr>
        <p:spPr>
          <a:xfrm rot="10800000">
            <a:off x="7679976" y="4098235"/>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1410" name="Google Shape;1410;p77"/>
          <p:cNvCxnSpPr>
            <a:endCxn id="1344" idx="4"/>
          </p:cNvCxnSpPr>
          <p:nvPr/>
        </p:nvCxnSpPr>
        <p:spPr>
          <a:xfrm flipH="1" rot="10800000">
            <a:off x="7595733" y="4101477"/>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1411" name="Google Shape;1411;p77"/>
          <p:cNvCxnSpPr>
            <a:endCxn id="1354" idx="2"/>
          </p:cNvCxnSpPr>
          <p:nvPr/>
        </p:nvCxnSpPr>
        <p:spPr>
          <a:xfrm>
            <a:off x="7457261" y="4127937"/>
            <a:ext cx="44100" cy="300"/>
          </a:xfrm>
          <a:prstGeom prst="straightConnector1">
            <a:avLst/>
          </a:prstGeom>
          <a:noFill/>
          <a:ln cap="flat" cmpd="sng" w="5325">
            <a:solidFill>
              <a:srgbClr val="0E2841"/>
            </a:solidFill>
            <a:prstDash val="solid"/>
            <a:round/>
            <a:headEnd len="sm" w="sm" type="none"/>
            <a:tailEnd len="sm" w="sm" type="none"/>
          </a:ln>
        </p:spPr>
      </p:cxnSp>
      <p:cxnSp>
        <p:nvCxnSpPr>
          <p:cNvPr id="1412" name="Google Shape;1412;p77"/>
          <p:cNvCxnSpPr>
            <a:endCxn id="1348" idx="2"/>
          </p:cNvCxnSpPr>
          <p:nvPr/>
        </p:nvCxnSpPr>
        <p:spPr>
          <a:xfrm>
            <a:off x="7519326" y="4096885"/>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1413" name="Google Shape;1413;p77"/>
          <p:cNvCxnSpPr>
            <a:endCxn id="1356" idx="2"/>
          </p:cNvCxnSpPr>
          <p:nvPr/>
        </p:nvCxnSpPr>
        <p:spPr>
          <a:xfrm flipH="1" rot="10800000">
            <a:off x="7427262" y="4076900"/>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1414" name="Google Shape;1414;p77"/>
          <p:cNvCxnSpPr>
            <a:endCxn id="1341" idx="3"/>
          </p:cNvCxnSpPr>
          <p:nvPr/>
        </p:nvCxnSpPr>
        <p:spPr>
          <a:xfrm flipH="1" rot="10800000">
            <a:off x="7323840" y="4167192"/>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1415" name="Google Shape;1415;p77"/>
          <p:cNvCxnSpPr>
            <a:stCxn id="1341" idx="0"/>
            <a:endCxn id="1345" idx="5"/>
          </p:cNvCxnSpPr>
          <p:nvPr/>
        </p:nvCxnSpPr>
        <p:spPr>
          <a:xfrm rot="10800000">
            <a:off x="7450431" y="4133433"/>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1416" name="Google Shape;1416;p77"/>
          <p:cNvCxnSpPr>
            <a:endCxn id="1342" idx="7"/>
          </p:cNvCxnSpPr>
          <p:nvPr/>
        </p:nvCxnSpPr>
        <p:spPr>
          <a:xfrm flipH="1">
            <a:off x="7611336" y="4102152"/>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1417" name="Google Shape;1417;p77"/>
          <p:cNvCxnSpPr>
            <a:stCxn id="1340" idx="4"/>
            <a:endCxn id="1354" idx="6"/>
          </p:cNvCxnSpPr>
          <p:nvPr/>
        </p:nvCxnSpPr>
        <p:spPr>
          <a:xfrm flipH="1">
            <a:off x="7545577" y="4086850"/>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1418" name="Google Shape;1418;p77"/>
          <p:cNvCxnSpPr>
            <a:stCxn id="1349" idx="0"/>
            <a:endCxn id="1342" idx="4"/>
          </p:cNvCxnSpPr>
          <p:nvPr/>
        </p:nvCxnSpPr>
        <p:spPr>
          <a:xfrm flipH="1" rot="10800000">
            <a:off x="7567307" y="4151473"/>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1419" name="Google Shape;1419;p77"/>
          <p:cNvCxnSpPr>
            <a:endCxn id="1356" idx="6"/>
          </p:cNvCxnSpPr>
          <p:nvPr/>
        </p:nvCxnSpPr>
        <p:spPr>
          <a:xfrm rot="10800000">
            <a:off x="7585662" y="4076900"/>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1420" name="Google Shape;1420;p77"/>
          <p:cNvCxnSpPr>
            <a:stCxn id="1349" idx="3"/>
            <a:endCxn id="1351" idx="5"/>
          </p:cNvCxnSpPr>
          <p:nvPr/>
        </p:nvCxnSpPr>
        <p:spPr>
          <a:xfrm rot="10800000">
            <a:off x="7442216" y="4162132"/>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1421" name="Google Shape;1421;p77"/>
          <p:cNvCxnSpPr>
            <a:endCxn id="1344" idx="3"/>
          </p:cNvCxnSpPr>
          <p:nvPr/>
        </p:nvCxnSpPr>
        <p:spPr>
          <a:xfrm>
            <a:off x="7525542" y="4092636"/>
            <a:ext cx="68400" cy="6600"/>
          </a:xfrm>
          <a:prstGeom prst="straightConnector1">
            <a:avLst/>
          </a:prstGeom>
          <a:noFill/>
          <a:ln cap="flat" cmpd="sng" w="5325">
            <a:solidFill>
              <a:srgbClr val="0E2841"/>
            </a:solidFill>
            <a:prstDash val="solid"/>
            <a:round/>
            <a:headEnd len="sm" w="sm" type="none"/>
            <a:tailEnd len="med" w="med" type="triangle"/>
          </a:ln>
        </p:spPr>
      </p:cxnSp>
      <p:sp>
        <p:nvSpPr>
          <p:cNvPr id="1422" name="Google Shape;1422;p77"/>
          <p:cNvSpPr/>
          <p:nvPr/>
        </p:nvSpPr>
        <p:spPr>
          <a:xfrm>
            <a:off x="5591643" y="4095350"/>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23" name="Google Shape;1423;p77"/>
          <p:cNvSpPr/>
          <p:nvPr/>
        </p:nvSpPr>
        <p:spPr>
          <a:xfrm>
            <a:off x="6223440" y="410116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24" name="Google Shape;1424;p77"/>
          <p:cNvSpPr/>
          <p:nvPr/>
        </p:nvSpPr>
        <p:spPr>
          <a:xfrm>
            <a:off x="5980095" y="418374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25" name="Google Shape;1425;p77"/>
          <p:cNvSpPr/>
          <p:nvPr/>
        </p:nvSpPr>
        <p:spPr>
          <a:xfrm>
            <a:off x="6038707" y="416582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26" name="Google Shape;1426;p77"/>
          <p:cNvSpPr/>
          <p:nvPr/>
        </p:nvSpPr>
        <p:spPr>
          <a:xfrm>
            <a:off x="5605432" y="3821082"/>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27" name="Google Shape;1427;p77"/>
          <p:cNvSpPr/>
          <p:nvPr/>
        </p:nvSpPr>
        <p:spPr>
          <a:xfrm>
            <a:off x="6052497" y="411578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28" name="Google Shape;1428;p77"/>
          <p:cNvSpPr/>
          <p:nvPr/>
        </p:nvSpPr>
        <p:spPr>
          <a:xfrm>
            <a:off x="5877906" y="415011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29" name="Google Shape;1429;p77"/>
          <p:cNvSpPr/>
          <p:nvPr/>
        </p:nvSpPr>
        <p:spPr>
          <a:xfrm>
            <a:off x="6203340" y="412395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30" name="Google Shape;1430;p77"/>
          <p:cNvSpPr/>
          <p:nvPr/>
        </p:nvSpPr>
        <p:spPr>
          <a:xfrm>
            <a:off x="6122939" y="411255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31" name="Google Shape;1431;p77"/>
          <p:cNvSpPr/>
          <p:nvPr/>
        </p:nvSpPr>
        <p:spPr>
          <a:xfrm>
            <a:off x="6122939" y="415814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32" name="Google Shape;1432;p77"/>
          <p:cNvSpPr/>
          <p:nvPr/>
        </p:nvSpPr>
        <p:spPr>
          <a:xfrm>
            <a:off x="6010270" y="420028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33" name="Google Shape;1433;p77"/>
          <p:cNvSpPr/>
          <p:nvPr/>
        </p:nvSpPr>
        <p:spPr>
          <a:xfrm>
            <a:off x="5750996" y="419693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34" name="Google Shape;1434;p77"/>
          <p:cNvSpPr/>
          <p:nvPr/>
        </p:nvSpPr>
        <p:spPr>
          <a:xfrm>
            <a:off x="5869569" y="417874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35" name="Google Shape;1435;p77"/>
          <p:cNvSpPr/>
          <p:nvPr/>
        </p:nvSpPr>
        <p:spPr>
          <a:xfrm>
            <a:off x="5765373" y="416159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36" name="Google Shape;1436;p77"/>
          <p:cNvSpPr/>
          <p:nvPr/>
        </p:nvSpPr>
        <p:spPr>
          <a:xfrm>
            <a:off x="5869930" y="412060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37" name="Google Shape;1437;p77"/>
          <p:cNvSpPr/>
          <p:nvPr/>
        </p:nvSpPr>
        <p:spPr>
          <a:xfrm>
            <a:off x="5966374" y="415019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38" name="Google Shape;1438;p77"/>
          <p:cNvSpPr/>
          <p:nvPr/>
        </p:nvSpPr>
        <p:spPr>
          <a:xfrm>
            <a:off x="5946274" y="411370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39" name="Google Shape;1439;p77"/>
          <p:cNvSpPr/>
          <p:nvPr/>
        </p:nvSpPr>
        <p:spPr>
          <a:xfrm>
            <a:off x="6006575" y="409886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40" name="Google Shape;1440;p77"/>
          <p:cNvSpPr/>
          <p:nvPr/>
        </p:nvSpPr>
        <p:spPr>
          <a:xfrm>
            <a:off x="5591643" y="3958586"/>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41" name="Google Shape;1441;p77"/>
          <p:cNvSpPr/>
          <p:nvPr/>
        </p:nvSpPr>
        <p:spPr>
          <a:xfrm>
            <a:off x="5980095" y="404698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42" name="Google Shape;1442;p77"/>
          <p:cNvSpPr/>
          <p:nvPr/>
        </p:nvSpPr>
        <p:spPr>
          <a:xfrm>
            <a:off x="6038707" y="402905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43" name="Google Shape;1443;p77"/>
          <p:cNvSpPr/>
          <p:nvPr/>
        </p:nvSpPr>
        <p:spPr>
          <a:xfrm>
            <a:off x="5877906" y="401334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44" name="Google Shape;1444;p77"/>
          <p:cNvSpPr/>
          <p:nvPr/>
        </p:nvSpPr>
        <p:spPr>
          <a:xfrm>
            <a:off x="6203340" y="398719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45" name="Google Shape;1445;p77"/>
          <p:cNvSpPr/>
          <p:nvPr/>
        </p:nvSpPr>
        <p:spPr>
          <a:xfrm>
            <a:off x="5869569" y="404197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46" name="Google Shape;1446;p77"/>
          <p:cNvSpPr/>
          <p:nvPr/>
        </p:nvSpPr>
        <p:spPr>
          <a:xfrm>
            <a:off x="5765373" y="40248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47" name="Google Shape;1447;p77"/>
          <p:cNvSpPr/>
          <p:nvPr/>
        </p:nvSpPr>
        <p:spPr>
          <a:xfrm>
            <a:off x="5946274" y="397694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48" name="Google Shape;1448;p77"/>
          <p:cNvSpPr/>
          <p:nvPr/>
        </p:nvSpPr>
        <p:spPr>
          <a:xfrm>
            <a:off x="6052497" y="397983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49" name="Google Shape;1449;p77"/>
          <p:cNvSpPr/>
          <p:nvPr/>
        </p:nvSpPr>
        <p:spPr>
          <a:xfrm>
            <a:off x="6205368" y="385157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50" name="Google Shape;1450;p77"/>
          <p:cNvSpPr/>
          <p:nvPr/>
        </p:nvSpPr>
        <p:spPr>
          <a:xfrm>
            <a:off x="5871597" y="390636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451" name="Google Shape;1451;p77"/>
          <p:cNvSpPr/>
          <p:nvPr/>
        </p:nvSpPr>
        <p:spPr>
          <a:xfrm>
            <a:off x="6052497" y="384537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1452" name="Google Shape;1452;p77"/>
          <p:cNvCxnSpPr>
            <a:stCxn id="1450" idx="0"/>
            <a:endCxn id="1451" idx="3"/>
          </p:cNvCxnSpPr>
          <p:nvPr/>
        </p:nvCxnSpPr>
        <p:spPr>
          <a:xfrm flipH="1" rot="10800000">
            <a:off x="5893647" y="3858364"/>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1453" name="Google Shape;1453;p77"/>
          <p:cNvCxnSpPr>
            <a:stCxn id="1450" idx="6"/>
            <a:endCxn id="1449" idx="3"/>
          </p:cNvCxnSpPr>
          <p:nvPr/>
        </p:nvCxnSpPr>
        <p:spPr>
          <a:xfrm flipH="1" rot="10800000">
            <a:off x="5915697" y="3864514"/>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1454" name="Google Shape;1454;p77"/>
          <p:cNvCxnSpPr>
            <a:stCxn id="1451" idx="6"/>
            <a:endCxn id="1449" idx="2"/>
          </p:cNvCxnSpPr>
          <p:nvPr/>
        </p:nvCxnSpPr>
        <p:spPr>
          <a:xfrm>
            <a:off x="6096597" y="3853020"/>
            <a:ext cx="108900" cy="6300"/>
          </a:xfrm>
          <a:prstGeom prst="straightConnector1">
            <a:avLst/>
          </a:prstGeom>
          <a:noFill/>
          <a:ln cap="flat" cmpd="sng" w="5325">
            <a:solidFill>
              <a:srgbClr val="0E2841"/>
            </a:solidFill>
            <a:prstDash val="solid"/>
            <a:round/>
            <a:headEnd len="sm" w="sm" type="none"/>
            <a:tailEnd len="sm" w="sm" type="none"/>
          </a:ln>
        </p:spPr>
      </p:cxnSp>
      <p:cxnSp>
        <p:nvCxnSpPr>
          <p:cNvPr id="1455" name="Google Shape;1455;p77"/>
          <p:cNvCxnSpPr>
            <a:endCxn id="1444" idx="2"/>
          </p:cNvCxnSpPr>
          <p:nvPr/>
        </p:nvCxnSpPr>
        <p:spPr>
          <a:xfrm>
            <a:off x="6097440" y="3988241"/>
            <a:ext cx="105900" cy="6600"/>
          </a:xfrm>
          <a:prstGeom prst="straightConnector1">
            <a:avLst/>
          </a:prstGeom>
          <a:noFill/>
          <a:ln cap="flat" cmpd="sng" w="5325">
            <a:solidFill>
              <a:srgbClr val="0E2841"/>
            </a:solidFill>
            <a:prstDash val="solid"/>
            <a:round/>
            <a:headEnd len="sm" w="sm" type="none"/>
            <a:tailEnd len="sm" w="sm" type="none"/>
          </a:ln>
        </p:spPr>
      </p:cxnSp>
      <p:cxnSp>
        <p:nvCxnSpPr>
          <p:cNvPr id="1456" name="Google Shape;1456;p77"/>
          <p:cNvCxnSpPr>
            <a:stCxn id="1442" idx="7"/>
            <a:endCxn id="1444" idx="3"/>
          </p:cNvCxnSpPr>
          <p:nvPr/>
        </p:nvCxnSpPr>
        <p:spPr>
          <a:xfrm flipH="1" rot="10800000">
            <a:off x="6076349" y="4000398"/>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1457" name="Google Shape;1457;p77"/>
          <p:cNvCxnSpPr>
            <a:endCxn id="1448" idx="1"/>
          </p:cNvCxnSpPr>
          <p:nvPr/>
        </p:nvCxnSpPr>
        <p:spPr>
          <a:xfrm flipH="1" rot="10800000">
            <a:off x="5990555" y="3982074"/>
            <a:ext cx="68400" cy="2100"/>
          </a:xfrm>
          <a:prstGeom prst="straightConnector1">
            <a:avLst/>
          </a:prstGeom>
          <a:noFill/>
          <a:ln cap="flat" cmpd="sng" w="5325">
            <a:solidFill>
              <a:srgbClr val="0E2841"/>
            </a:solidFill>
            <a:prstDash val="solid"/>
            <a:round/>
            <a:headEnd len="sm" w="sm" type="none"/>
            <a:tailEnd len="sm" w="sm" type="none"/>
          </a:ln>
        </p:spPr>
      </p:cxnSp>
      <p:cxnSp>
        <p:nvCxnSpPr>
          <p:cNvPr id="1458" name="Google Shape;1458;p77"/>
          <p:cNvCxnSpPr>
            <a:stCxn id="1443" idx="0"/>
            <a:endCxn id="1447" idx="3"/>
          </p:cNvCxnSpPr>
          <p:nvPr/>
        </p:nvCxnSpPr>
        <p:spPr>
          <a:xfrm flipH="1" rot="10800000">
            <a:off x="5899956" y="3989949"/>
            <a:ext cx="52800" cy="23400"/>
          </a:xfrm>
          <a:prstGeom prst="straightConnector1">
            <a:avLst/>
          </a:prstGeom>
          <a:noFill/>
          <a:ln cap="flat" cmpd="sng" w="5325">
            <a:solidFill>
              <a:srgbClr val="0E2841"/>
            </a:solidFill>
            <a:prstDash val="solid"/>
            <a:round/>
            <a:headEnd len="sm" w="sm" type="none"/>
            <a:tailEnd len="sm" w="sm" type="none"/>
          </a:ln>
        </p:spPr>
      </p:cxnSp>
      <p:cxnSp>
        <p:nvCxnSpPr>
          <p:cNvPr id="1459" name="Google Shape;1459;p77"/>
          <p:cNvCxnSpPr>
            <a:stCxn id="1446" idx="6"/>
            <a:endCxn id="1443" idx="2"/>
          </p:cNvCxnSpPr>
          <p:nvPr/>
        </p:nvCxnSpPr>
        <p:spPr>
          <a:xfrm flipH="1" rot="10800000">
            <a:off x="5809473" y="4021081"/>
            <a:ext cx="68400" cy="11400"/>
          </a:xfrm>
          <a:prstGeom prst="straightConnector1">
            <a:avLst/>
          </a:prstGeom>
          <a:noFill/>
          <a:ln cap="flat" cmpd="sng" w="5325">
            <a:solidFill>
              <a:srgbClr val="0E2841"/>
            </a:solidFill>
            <a:prstDash val="solid"/>
            <a:round/>
            <a:headEnd len="sm" w="sm" type="none"/>
            <a:tailEnd len="sm" w="sm" type="none"/>
          </a:ln>
        </p:spPr>
      </p:cxnSp>
      <p:cxnSp>
        <p:nvCxnSpPr>
          <p:cNvPr id="1460" name="Google Shape;1460;p77"/>
          <p:cNvCxnSpPr>
            <a:stCxn id="1445" idx="0"/>
            <a:endCxn id="1443" idx="4"/>
          </p:cNvCxnSpPr>
          <p:nvPr/>
        </p:nvCxnSpPr>
        <p:spPr>
          <a:xfrm flipH="1" rot="10800000">
            <a:off x="5891619" y="4028778"/>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1461" name="Google Shape;1461;p77"/>
          <p:cNvCxnSpPr>
            <a:stCxn id="1446" idx="5"/>
            <a:endCxn id="1445" idx="2"/>
          </p:cNvCxnSpPr>
          <p:nvPr/>
        </p:nvCxnSpPr>
        <p:spPr>
          <a:xfrm>
            <a:off x="5803015" y="4037891"/>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1462" name="Google Shape;1462;p77"/>
          <p:cNvCxnSpPr>
            <a:endCxn id="1441" idx="2"/>
          </p:cNvCxnSpPr>
          <p:nvPr/>
        </p:nvCxnSpPr>
        <p:spPr>
          <a:xfrm>
            <a:off x="5913795" y="4049830"/>
            <a:ext cx="66300" cy="4800"/>
          </a:xfrm>
          <a:prstGeom prst="straightConnector1">
            <a:avLst/>
          </a:prstGeom>
          <a:noFill/>
          <a:ln cap="flat" cmpd="sng" w="5325">
            <a:solidFill>
              <a:srgbClr val="0E2841"/>
            </a:solidFill>
            <a:prstDash val="solid"/>
            <a:round/>
            <a:headEnd len="sm" w="sm" type="none"/>
            <a:tailEnd len="sm" w="sm" type="none"/>
          </a:ln>
        </p:spPr>
      </p:cxnSp>
      <p:cxnSp>
        <p:nvCxnSpPr>
          <p:cNvPr id="1463" name="Google Shape;1463;p77"/>
          <p:cNvCxnSpPr>
            <a:stCxn id="1441" idx="7"/>
            <a:endCxn id="1442" idx="3"/>
          </p:cNvCxnSpPr>
          <p:nvPr/>
        </p:nvCxnSpPr>
        <p:spPr>
          <a:xfrm flipH="1" rot="10800000">
            <a:off x="6017736" y="4042020"/>
            <a:ext cx="27300" cy="7200"/>
          </a:xfrm>
          <a:prstGeom prst="straightConnector1">
            <a:avLst/>
          </a:prstGeom>
          <a:noFill/>
          <a:ln cap="flat" cmpd="sng" w="5325">
            <a:solidFill>
              <a:srgbClr val="0E2841"/>
            </a:solidFill>
            <a:prstDash val="solid"/>
            <a:round/>
            <a:headEnd len="sm" w="sm" type="none"/>
            <a:tailEnd len="sm" w="sm" type="none"/>
          </a:ln>
        </p:spPr>
      </p:cxnSp>
      <p:cxnSp>
        <p:nvCxnSpPr>
          <p:cNvPr id="1464" name="Google Shape;1464;p77"/>
          <p:cNvCxnSpPr>
            <a:endCxn id="1434" idx="3"/>
          </p:cNvCxnSpPr>
          <p:nvPr/>
        </p:nvCxnSpPr>
        <p:spPr>
          <a:xfrm flipH="1" rot="10800000">
            <a:off x="5795627" y="4191801"/>
            <a:ext cx="80400" cy="13500"/>
          </a:xfrm>
          <a:prstGeom prst="straightConnector1">
            <a:avLst/>
          </a:prstGeom>
          <a:noFill/>
          <a:ln cap="flat" cmpd="sng" w="5325">
            <a:solidFill>
              <a:srgbClr val="0E2841"/>
            </a:solidFill>
            <a:prstDash val="solid"/>
            <a:round/>
            <a:headEnd len="sm" w="sm" type="none"/>
            <a:tailEnd len="sm" w="sm" type="none"/>
          </a:ln>
        </p:spPr>
      </p:cxnSp>
      <p:cxnSp>
        <p:nvCxnSpPr>
          <p:cNvPr id="1465" name="Google Shape;1465;p77"/>
          <p:cNvCxnSpPr>
            <a:endCxn id="1428" idx="3"/>
          </p:cNvCxnSpPr>
          <p:nvPr/>
        </p:nvCxnSpPr>
        <p:spPr>
          <a:xfrm flipH="1" rot="10800000">
            <a:off x="5788664" y="4163172"/>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1466" name="Google Shape;1466;p77"/>
          <p:cNvCxnSpPr>
            <a:endCxn id="1435" idx="4"/>
          </p:cNvCxnSpPr>
          <p:nvPr/>
        </p:nvCxnSpPr>
        <p:spPr>
          <a:xfrm flipH="1" rot="10800000">
            <a:off x="5772423" y="4176895"/>
            <a:ext cx="15000" cy="21000"/>
          </a:xfrm>
          <a:prstGeom prst="straightConnector1">
            <a:avLst/>
          </a:prstGeom>
          <a:noFill/>
          <a:ln cap="flat" cmpd="sng" w="5325">
            <a:solidFill>
              <a:srgbClr val="0E2841"/>
            </a:solidFill>
            <a:prstDash val="solid"/>
            <a:round/>
            <a:headEnd len="sm" w="sm" type="none"/>
            <a:tailEnd len="sm" w="sm" type="none"/>
          </a:ln>
        </p:spPr>
      </p:cxnSp>
      <p:cxnSp>
        <p:nvCxnSpPr>
          <p:cNvPr id="1467" name="Google Shape;1467;p77"/>
          <p:cNvCxnSpPr>
            <a:endCxn id="1436" idx="3"/>
          </p:cNvCxnSpPr>
          <p:nvPr/>
        </p:nvCxnSpPr>
        <p:spPr>
          <a:xfrm flipH="1" rot="10800000">
            <a:off x="5787288" y="4133666"/>
            <a:ext cx="89100" cy="28800"/>
          </a:xfrm>
          <a:prstGeom prst="straightConnector1">
            <a:avLst/>
          </a:prstGeom>
          <a:noFill/>
          <a:ln cap="flat" cmpd="sng" w="5325">
            <a:solidFill>
              <a:srgbClr val="0E2841"/>
            </a:solidFill>
            <a:prstDash val="solid"/>
            <a:round/>
            <a:headEnd len="sm" w="sm" type="none"/>
            <a:tailEnd len="sm" w="sm" type="none"/>
          </a:ln>
        </p:spPr>
      </p:cxnSp>
      <p:cxnSp>
        <p:nvCxnSpPr>
          <p:cNvPr id="1468" name="Google Shape;1468;p77"/>
          <p:cNvCxnSpPr>
            <a:endCxn id="1434" idx="2"/>
          </p:cNvCxnSpPr>
          <p:nvPr/>
        </p:nvCxnSpPr>
        <p:spPr>
          <a:xfrm>
            <a:off x="5803269" y="4174392"/>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1469" name="Google Shape;1469;p77"/>
          <p:cNvCxnSpPr>
            <a:stCxn id="1435" idx="7"/>
            <a:endCxn id="1428" idx="2"/>
          </p:cNvCxnSpPr>
          <p:nvPr/>
        </p:nvCxnSpPr>
        <p:spPr>
          <a:xfrm flipH="1" rot="10800000">
            <a:off x="5803015" y="4157835"/>
            <a:ext cx="75000" cy="6000"/>
          </a:xfrm>
          <a:prstGeom prst="straightConnector1">
            <a:avLst/>
          </a:prstGeom>
          <a:noFill/>
          <a:ln cap="flat" cmpd="sng" w="5325">
            <a:solidFill>
              <a:srgbClr val="0E2841"/>
            </a:solidFill>
            <a:prstDash val="solid"/>
            <a:round/>
            <a:headEnd len="sm" w="sm" type="none"/>
            <a:tailEnd len="sm" w="sm" type="none"/>
          </a:ln>
        </p:spPr>
      </p:cxnSp>
      <p:cxnSp>
        <p:nvCxnSpPr>
          <p:cNvPr id="1470" name="Google Shape;1470;p77"/>
          <p:cNvCxnSpPr>
            <a:endCxn id="1437" idx="3"/>
          </p:cNvCxnSpPr>
          <p:nvPr/>
        </p:nvCxnSpPr>
        <p:spPr>
          <a:xfrm flipH="1" rot="10800000">
            <a:off x="5914032" y="4163257"/>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1471" name="Google Shape;1471;p77"/>
          <p:cNvCxnSpPr>
            <a:endCxn id="1436" idx="4"/>
          </p:cNvCxnSpPr>
          <p:nvPr/>
        </p:nvCxnSpPr>
        <p:spPr>
          <a:xfrm rot="10800000">
            <a:off x="5891980" y="4135907"/>
            <a:ext cx="8100" cy="15300"/>
          </a:xfrm>
          <a:prstGeom prst="straightConnector1">
            <a:avLst/>
          </a:prstGeom>
          <a:noFill/>
          <a:ln cap="flat" cmpd="sng" w="5325">
            <a:solidFill>
              <a:srgbClr val="0E2841"/>
            </a:solidFill>
            <a:prstDash val="solid"/>
            <a:round/>
            <a:headEnd len="sm" w="sm" type="none"/>
            <a:tailEnd len="sm" w="sm" type="none"/>
          </a:ln>
        </p:spPr>
      </p:cxnSp>
      <p:cxnSp>
        <p:nvCxnSpPr>
          <p:cNvPr id="1472" name="Google Shape;1472;p77"/>
          <p:cNvCxnSpPr>
            <a:stCxn id="1434" idx="0"/>
            <a:endCxn id="1428" idx="4"/>
          </p:cNvCxnSpPr>
          <p:nvPr/>
        </p:nvCxnSpPr>
        <p:spPr>
          <a:xfrm flipH="1" rot="10800000">
            <a:off x="5891619" y="4165542"/>
            <a:ext cx="8400" cy="13200"/>
          </a:xfrm>
          <a:prstGeom prst="straightConnector1">
            <a:avLst/>
          </a:prstGeom>
          <a:noFill/>
          <a:ln cap="flat" cmpd="sng" w="5325">
            <a:solidFill>
              <a:srgbClr val="0E2841"/>
            </a:solidFill>
            <a:prstDash val="solid"/>
            <a:round/>
            <a:headEnd len="sm" w="sm" type="none"/>
            <a:tailEnd len="sm" w="sm" type="none"/>
          </a:ln>
        </p:spPr>
      </p:cxnSp>
      <p:cxnSp>
        <p:nvCxnSpPr>
          <p:cNvPr id="1473" name="Google Shape;1473;p77"/>
          <p:cNvCxnSpPr>
            <a:endCxn id="1423" idx="2"/>
          </p:cNvCxnSpPr>
          <p:nvPr/>
        </p:nvCxnSpPr>
        <p:spPr>
          <a:xfrm flipH="1" rot="10800000">
            <a:off x="6160140" y="4108810"/>
            <a:ext cx="63300" cy="5700"/>
          </a:xfrm>
          <a:prstGeom prst="straightConnector1">
            <a:avLst/>
          </a:prstGeom>
          <a:noFill/>
          <a:ln cap="flat" cmpd="sng" w="5325">
            <a:solidFill>
              <a:srgbClr val="0E2841"/>
            </a:solidFill>
            <a:prstDash val="solid"/>
            <a:round/>
            <a:headEnd len="sm" w="sm" type="none"/>
            <a:tailEnd len="sm" w="sm" type="none"/>
          </a:ln>
        </p:spPr>
      </p:cxnSp>
      <p:cxnSp>
        <p:nvCxnSpPr>
          <p:cNvPr id="1474" name="Google Shape;1474;p77"/>
          <p:cNvCxnSpPr>
            <a:stCxn id="1430" idx="5"/>
            <a:endCxn id="1429" idx="3"/>
          </p:cNvCxnSpPr>
          <p:nvPr/>
        </p:nvCxnSpPr>
        <p:spPr>
          <a:xfrm>
            <a:off x="6160581" y="4125617"/>
            <a:ext cx="49200" cy="11400"/>
          </a:xfrm>
          <a:prstGeom prst="straightConnector1">
            <a:avLst/>
          </a:prstGeom>
          <a:noFill/>
          <a:ln cap="flat" cmpd="sng" w="5325">
            <a:solidFill>
              <a:srgbClr val="0E2841"/>
            </a:solidFill>
            <a:prstDash val="solid"/>
            <a:round/>
            <a:headEnd len="sm" w="sm" type="none"/>
            <a:tailEnd len="sm" w="sm" type="none"/>
          </a:ln>
        </p:spPr>
      </p:cxnSp>
      <p:cxnSp>
        <p:nvCxnSpPr>
          <p:cNvPr id="1475" name="Google Shape;1475;p77"/>
          <p:cNvCxnSpPr>
            <a:stCxn id="1429" idx="7"/>
          </p:cNvCxnSpPr>
          <p:nvPr/>
        </p:nvCxnSpPr>
        <p:spPr>
          <a:xfrm>
            <a:off x="6240982" y="4126195"/>
            <a:ext cx="0" cy="0"/>
          </a:xfrm>
          <a:prstGeom prst="straightConnector1">
            <a:avLst/>
          </a:prstGeom>
          <a:noFill/>
          <a:ln cap="flat" cmpd="sng" w="5325">
            <a:solidFill>
              <a:srgbClr val="0E2841"/>
            </a:solidFill>
            <a:prstDash val="solid"/>
            <a:round/>
            <a:headEnd len="sm" w="sm" type="none"/>
            <a:tailEnd len="sm" w="sm" type="none"/>
          </a:ln>
        </p:spPr>
      </p:cxnSp>
      <p:cxnSp>
        <p:nvCxnSpPr>
          <p:cNvPr id="1476" name="Google Shape;1476;p77"/>
          <p:cNvCxnSpPr>
            <a:endCxn id="1439" idx="6"/>
          </p:cNvCxnSpPr>
          <p:nvPr/>
        </p:nvCxnSpPr>
        <p:spPr>
          <a:xfrm flipH="1">
            <a:off x="6050675" y="4103811"/>
            <a:ext cx="179100" cy="2700"/>
          </a:xfrm>
          <a:prstGeom prst="straightConnector1">
            <a:avLst/>
          </a:prstGeom>
          <a:noFill/>
          <a:ln cap="flat" cmpd="sng" w="5325">
            <a:solidFill>
              <a:srgbClr val="0E2841"/>
            </a:solidFill>
            <a:prstDash val="solid"/>
            <a:round/>
            <a:headEnd len="sm" w="sm" type="none"/>
            <a:tailEnd len="sm" w="sm" type="none"/>
          </a:ln>
        </p:spPr>
      </p:cxnSp>
      <p:cxnSp>
        <p:nvCxnSpPr>
          <p:cNvPr id="1477" name="Google Shape;1477;p77"/>
          <p:cNvCxnSpPr>
            <a:stCxn id="1429" idx="7"/>
            <a:endCxn id="1423" idx="5"/>
          </p:cNvCxnSpPr>
          <p:nvPr/>
        </p:nvCxnSpPr>
        <p:spPr>
          <a:xfrm flipH="1" rot="10800000">
            <a:off x="6240982" y="4114195"/>
            <a:ext cx="20100" cy="12000"/>
          </a:xfrm>
          <a:prstGeom prst="straightConnector1">
            <a:avLst/>
          </a:prstGeom>
          <a:noFill/>
          <a:ln cap="flat" cmpd="sng" w="5325">
            <a:solidFill>
              <a:srgbClr val="0E2841"/>
            </a:solidFill>
            <a:prstDash val="solid"/>
            <a:round/>
            <a:headEnd len="sm" w="sm" type="none"/>
            <a:tailEnd len="sm" w="sm" type="none"/>
          </a:ln>
        </p:spPr>
      </p:cxnSp>
      <p:cxnSp>
        <p:nvCxnSpPr>
          <p:cNvPr id="1478" name="Google Shape;1478;p77"/>
          <p:cNvCxnSpPr>
            <a:stCxn id="1432" idx="0"/>
            <a:endCxn id="1424" idx="5"/>
          </p:cNvCxnSpPr>
          <p:nvPr/>
        </p:nvCxnSpPr>
        <p:spPr>
          <a:xfrm rot="10800000">
            <a:off x="6017620" y="4196683"/>
            <a:ext cx="14700" cy="3600"/>
          </a:xfrm>
          <a:prstGeom prst="straightConnector1">
            <a:avLst/>
          </a:prstGeom>
          <a:noFill/>
          <a:ln cap="flat" cmpd="sng" w="5325">
            <a:solidFill>
              <a:srgbClr val="0E2841"/>
            </a:solidFill>
            <a:prstDash val="solid"/>
            <a:round/>
            <a:headEnd len="sm" w="sm" type="none"/>
            <a:tailEnd len="sm" w="sm" type="none"/>
          </a:ln>
        </p:spPr>
      </p:cxnSp>
      <p:cxnSp>
        <p:nvCxnSpPr>
          <p:cNvPr id="1479" name="Google Shape;1479;p77"/>
          <p:cNvCxnSpPr>
            <a:endCxn id="1424" idx="1"/>
          </p:cNvCxnSpPr>
          <p:nvPr/>
        </p:nvCxnSpPr>
        <p:spPr>
          <a:xfrm flipH="1" rot="10800000">
            <a:off x="5907353" y="4185984"/>
            <a:ext cx="79200" cy="4800"/>
          </a:xfrm>
          <a:prstGeom prst="straightConnector1">
            <a:avLst/>
          </a:prstGeom>
          <a:noFill/>
          <a:ln cap="flat" cmpd="sng" w="5325">
            <a:solidFill>
              <a:srgbClr val="0E2841"/>
            </a:solidFill>
            <a:prstDash val="solid"/>
            <a:round/>
            <a:headEnd len="sm" w="sm" type="none"/>
            <a:tailEnd len="sm" w="sm" type="none"/>
          </a:ln>
        </p:spPr>
      </p:cxnSp>
      <p:cxnSp>
        <p:nvCxnSpPr>
          <p:cNvPr id="1480" name="Google Shape;1480;p77"/>
          <p:cNvCxnSpPr>
            <a:stCxn id="1437" idx="5"/>
            <a:endCxn id="1425" idx="2"/>
          </p:cNvCxnSpPr>
          <p:nvPr/>
        </p:nvCxnSpPr>
        <p:spPr>
          <a:xfrm>
            <a:off x="6004016" y="4163257"/>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1481" name="Google Shape;1481;p77"/>
          <p:cNvCxnSpPr>
            <a:stCxn id="1424" idx="7"/>
            <a:endCxn id="1425" idx="3"/>
          </p:cNvCxnSpPr>
          <p:nvPr/>
        </p:nvCxnSpPr>
        <p:spPr>
          <a:xfrm flipH="1" rot="10800000">
            <a:off x="6017736" y="4178784"/>
            <a:ext cx="27300" cy="7200"/>
          </a:xfrm>
          <a:prstGeom prst="straightConnector1">
            <a:avLst/>
          </a:prstGeom>
          <a:noFill/>
          <a:ln cap="flat" cmpd="sng" w="5325">
            <a:solidFill>
              <a:srgbClr val="0E2841"/>
            </a:solidFill>
            <a:prstDash val="solid"/>
            <a:round/>
            <a:headEnd len="sm" w="sm" type="none"/>
            <a:tailEnd len="sm" w="sm" type="none"/>
          </a:ln>
        </p:spPr>
      </p:cxnSp>
      <p:cxnSp>
        <p:nvCxnSpPr>
          <p:cNvPr id="1482" name="Google Shape;1482;p77"/>
          <p:cNvCxnSpPr>
            <a:endCxn id="1431" idx="2"/>
          </p:cNvCxnSpPr>
          <p:nvPr/>
        </p:nvCxnSpPr>
        <p:spPr>
          <a:xfrm flipH="1" rot="10800000">
            <a:off x="6083039" y="4165795"/>
            <a:ext cx="39900" cy="7800"/>
          </a:xfrm>
          <a:prstGeom prst="straightConnector1">
            <a:avLst/>
          </a:prstGeom>
          <a:noFill/>
          <a:ln cap="flat" cmpd="sng" w="5325">
            <a:solidFill>
              <a:srgbClr val="0E2841"/>
            </a:solidFill>
            <a:prstDash val="solid"/>
            <a:round/>
            <a:headEnd len="sm" w="sm" type="none"/>
            <a:tailEnd len="sm" w="sm" type="none"/>
          </a:ln>
        </p:spPr>
      </p:cxnSp>
      <p:cxnSp>
        <p:nvCxnSpPr>
          <p:cNvPr id="1483" name="Google Shape;1483;p77"/>
          <p:cNvCxnSpPr>
            <a:endCxn id="1431" idx="3"/>
          </p:cNvCxnSpPr>
          <p:nvPr/>
        </p:nvCxnSpPr>
        <p:spPr>
          <a:xfrm flipH="1" rot="10800000">
            <a:off x="6048098" y="4171205"/>
            <a:ext cx="81300" cy="32100"/>
          </a:xfrm>
          <a:prstGeom prst="straightConnector1">
            <a:avLst/>
          </a:prstGeom>
          <a:noFill/>
          <a:ln cap="flat" cmpd="sng" w="5325">
            <a:solidFill>
              <a:srgbClr val="0E2841"/>
            </a:solidFill>
            <a:prstDash val="solid"/>
            <a:round/>
            <a:headEnd len="sm" w="sm" type="none"/>
            <a:tailEnd len="sm" w="sm" type="none"/>
          </a:ln>
        </p:spPr>
      </p:cxnSp>
      <p:cxnSp>
        <p:nvCxnSpPr>
          <p:cNvPr id="1484" name="Google Shape;1484;p77"/>
          <p:cNvCxnSpPr>
            <a:endCxn id="1438" idx="3"/>
          </p:cNvCxnSpPr>
          <p:nvPr/>
        </p:nvCxnSpPr>
        <p:spPr>
          <a:xfrm flipH="1" rot="10800000">
            <a:off x="5913732" y="4126766"/>
            <a:ext cx="39000" cy="2100"/>
          </a:xfrm>
          <a:prstGeom prst="straightConnector1">
            <a:avLst/>
          </a:prstGeom>
          <a:noFill/>
          <a:ln cap="flat" cmpd="sng" w="5325">
            <a:solidFill>
              <a:srgbClr val="0E2841"/>
            </a:solidFill>
            <a:prstDash val="solid"/>
            <a:round/>
            <a:headEnd len="sm" w="sm" type="none"/>
            <a:tailEnd len="sm" w="sm" type="none"/>
          </a:ln>
        </p:spPr>
      </p:cxnSp>
      <p:cxnSp>
        <p:nvCxnSpPr>
          <p:cNvPr id="1485" name="Google Shape;1485;p77"/>
          <p:cNvCxnSpPr>
            <a:stCxn id="1438" idx="7"/>
            <a:endCxn id="1439" idx="3"/>
          </p:cNvCxnSpPr>
          <p:nvPr/>
        </p:nvCxnSpPr>
        <p:spPr>
          <a:xfrm flipH="1" rot="10800000">
            <a:off x="5983916" y="4112048"/>
            <a:ext cx="29100" cy="3900"/>
          </a:xfrm>
          <a:prstGeom prst="straightConnector1">
            <a:avLst/>
          </a:prstGeom>
          <a:noFill/>
          <a:ln cap="flat" cmpd="sng" w="5325">
            <a:solidFill>
              <a:srgbClr val="0E2841"/>
            </a:solidFill>
            <a:prstDash val="solid"/>
            <a:round/>
            <a:headEnd len="sm" w="sm" type="none"/>
            <a:tailEnd len="sm" w="sm" type="none"/>
          </a:ln>
        </p:spPr>
      </p:cxnSp>
      <p:cxnSp>
        <p:nvCxnSpPr>
          <p:cNvPr id="1486" name="Google Shape;1486;p77"/>
          <p:cNvCxnSpPr>
            <a:stCxn id="1439" idx="5"/>
          </p:cNvCxnSpPr>
          <p:nvPr/>
        </p:nvCxnSpPr>
        <p:spPr>
          <a:xfrm>
            <a:off x="6044216" y="4111920"/>
            <a:ext cx="0" cy="0"/>
          </a:xfrm>
          <a:prstGeom prst="straightConnector1">
            <a:avLst/>
          </a:prstGeom>
          <a:noFill/>
          <a:ln cap="flat" cmpd="sng" w="5325">
            <a:solidFill>
              <a:srgbClr val="0E2841"/>
            </a:solidFill>
            <a:prstDash val="solid"/>
            <a:round/>
            <a:headEnd len="sm" w="sm" type="none"/>
            <a:tailEnd len="sm" w="sm" type="none"/>
          </a:ln>
        </p:spPr>
      </p:cxnSp>
      <p:cxnSp>
        <p:nvCxnSpPr>
          <p:cNvPr id="1487" name="Google Shape;1487;p77"/>
          <p:cNvCxnSpPr>
            <a:stCxn id="1439" idx="5"/>
            <a:endCxn id="1427" idx="0"/>
          </p:cNvCxnSpPr>
          <p:nvPr/>
        </p:nvCxnSpPr>
        <p:spPr>
          <a:xfrm>
            <a:off x="6044216" y="4111920"/>
            <a:ext cx="30300" cy="3900"/>
          </a:xfrm>
          <a:prstGeom prst="straightConnector1">
            <a:avLst/>
          </a:prstGeom>
          <a:noFill/>
          <a:ln cap="flat" cmpd="sng" w="5325">
            <a:solidFill>
              <a:srgbClr val="0E2841"/>
            </a:solidFill>
            <a:prstDash val="solid"/>
            <a:round/>
            <a:headEnd len="sm" w="sm" type="none"/>
            <a:tailEnd len="sm" w="sm" type="none"/>
          </a:ln>
        </p:spPr>
      </p:cxnSp>
      <p:cxnSp>
        <p:nvCxnSpPr>
          <p:cNvPr id="1488" name="Google Shape;1488;p77"/>
          <p:cNvCxnSpPr>
            <a:endCxn id="1430" idx="2"/>
          </p:cNvCxnSpPr>
          <p:nvPr/>
        </p:nvCxnSpPr>
        <p:spPr>
          <a:xfrm flipH="1" rot="10800000">
            <a:off x="6089939" y="4120207"/>
            <a:ext cx="33000" cy="8100"/>
          </a:xfrm>
          <a:prstGeom prst="straightConnector1">
            <a:avLst/>
          </a:prstGeom>
          <a:noFill/>
          <a:ln cap="flat" cmpd="sng" w="5325">
            <a:solidFill>
              <a:srgbClr val="0E2841"/>
            </a:solidFill>
            <a:prstDash val="solid"/>
            <a:round/>
            <a:headEnd len="sm" w="sm" type="none"/>
            <a:tailEnd len="sm" w="sm" type="none"/>
          </a:ln>
        </p:spPr>
      </p:cxnSp>
      <p:cxnSp>
        <p:nvCxnSpPr>
          <p:cNvPr id="1489" name="Google Shape;1489;p77"/>
          <p:cNvCxnSpPr>
            <a:endCxn id="1427" idx="4"/>
          </p:cNvCxnSpPr>
          <p:nvPr/>
        </p:nvCxnSpPr>
        <p:spPr>
          <a:xfrm flipH="1" rot="10800000">
            <a:off x="6004047" y="4131088"/>
            <a:ext cx="70500" cy="22200"/>
          </a:xfrm>
          <a:prstGeom prst="straightConnector1">
            <a:avLst/>
          </a:prstGeom>
          <a:noFill/>
          <a:ln cap="flat" cmpd="sng" w="5325">
            <a:solidFill>
              <a:srgbClr val="0E2841"/>
            </a:solidFill>
            <a:prstDash val="solid"/>
            <a:round/>
            <a:headEnd len="sm" w="sm" type="none"/>
            <a:tailEnd len="sm" w="sm" type="none"/>
          </a:ln>
        </p:spPr>
      </p:cxnSp>
      <p:cxnSp>
        <p:nvCxnSpPr>
          <p:cNvPr id="1490" name="Google Shape;1490;p77"/>
          <p:cNvCxnSpPr>
            <a:endCxn id="1438" idx="4"/>
          </p:cNvCxnSpPr>
          <p:nvPr/>
        </p:nvCxnSpPr>
        <p:spPr>
          <a:xfrm rot="10800000">
            <a:off x="5968324" y="4129007"/>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1491" name="Google Shape;1491;p77"/>
          <p:cNvCxnSpPr>
            <a:stCxn id="1431" idx="7"/>
            <a:endCxn id="1429" idx="3"/>
          </p:cNvCxnSpPr>
          <p:nvPr/>
        </p:nvCxnSpPr>
        <p:spPr>
          <a:xfrm flipH="1" rot="10800000">
            <a:off x="6160581" y="4136986"/>
            <a:ext cx="49200" cy="23400"/>
          </a:xfrm>
          <a:prstGeom prst="straightConnector1">
            <a:avLst/>
          </a:prstGeom>
          <a:noFill/>
          <a:ln cap="flat" cmpd="sng" w="5325">
            <a:solidFill>
              <a:srgbClr val="0E2841"/>
            </a:solidFill>
            <a:prstDash val="solid"/>
            <a:round/>
            <a:headEnd len="sm" w="sm" type="none"/>
            <a:tailEnd len="sm" w="sm" type="none"/>
          </a:ln>
        </p:spPr>
      </p:cxnSp>
      <p:cxnSp>
        <p:nvCxnSpPr>
          <p:cNvPr id="1492" name="Google Shape;1492;p77"/>
          <p:cNvCxnSpPr>
            <a:stCxn id="1431" idx="0"/>
            <a:endCxn id="1430" idx="4"/>
          </p:cNvCxnSpPr>
          <p:nvPr/>
        </p:nvCxnSpPr>
        <p:spPr>
          <a:xfrm rot="10800000">
            <a:off x="6144989" y="4127845"/>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1493" name="Google Shape;1493;p77"/>
          <p:cNvCxnSpPr>
            <a:endCxn id="1427" idx="4"/>
          </p:cNvCxnSpPr>
          <p:nvPr/>
        </p:nvCxnSpPr>
        <p:spPr>
          <a:xfrm flipH="1" rot="10800000">
            <a:off x="6060747" y="4131088"/>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1494" name="Google Shape;1494;p77"/>
          <p:cNvCxnSpPr>
            <a:endCxn id="1437" idx="2"/>
          </p:cNvCxnSpPr>
          <p:nvPr/>
        </p:nvCxnSpPr>
        <p:spPr>
          <a:xfrm>
            <a:off x="5922274" y="4157548"/>
            <a:ext cx="44100" cy="300"/>
          </a:xfrm>
          <a:prstGeom prst="straightConnector1">
            <a:avLst/>
          </a:prstGeom>
          <a:noFill/>
          <a:ln cap="flat" cmpd="sng" w="5325">
            <a:solidFill>
              <a:srgbClr val="0E2841"/>
            </a:solidFill>
            <a:prstDash val="solid"/>
            <a:round/>
            <a:headEnd len="sm" w="sm" type="none"/>
            <a:tailEnd len="sm" w="sm" type="none"/>
          </a:ln>
        </p:spPr>
      </p:cxnSp>
      <p:cxnSp>
        <p:nvCxnSpPr>
          <p:cNvPr id="1495" name="Google Shape;1495;p77"/>
          <p:cNvCxnSpPr>
            <a:endCxn id="1431" idx="2"/>
          </p:cNvCxnSpPr>
          <p:nvPr/>
        </p:nvCxnSpPr>
        <p:spPr>
          <a:xfrm>
            <a:off x="5984339" y="4126495"/>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1496" name="Google Shape;1496;p77"/>
          <p:cNvCxnSpPr>
            <a:endCxn id="1439" idx="2"/>
          </p:cNvCxnSpPr>
          <p:nvPr/>
        </p:nvCxnSpPr>
        <p:spPr>
          <a:xfrm flipH="1" rot="10800000">
            <a:off x="5892275" y="4106511"/>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1497" name="Google Shape;1497;p77"/>
          <p:cNvCxnSpPr>
            <a:endCxn id="1424" idx="3"/>
          </p:cNvCxnSpPr>
          <p:nvPr/>
        </p:nvCxnSpPr>
        <p:spPr>
          <a:xfrm flipH="1" rot="10800000">
            <a:off x="5788853" y="4196803"/>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1498" name="Google Shape;1498;p77"/>
          <p:cNvCxnSpPr>
            <a:stCxn id="1424" idx="0"/>
            <a:endCxn id="1428" idx="5"/>
          </p:cNvCxnSpPr>
          <p:nvPr/>
        </p:nvCxnSpPr>
        <p:spPr>
          <a:xfrm rot="10800000">
            <a:off x="5915445" y="4163044"/>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1499" name="Google Shape;1499;p77"/>
          <p:cNvCxnSpPr>
            <a:endCxn id="1425" idx="7"/>
          </p:cNvCxnSpPr>
          <p:nvPr/>
        </p:nvCxnSpPr>
        <p:spPr>
          <a:xfrm flipH="1">
            <a:off x="6076349" y="4131762"/>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1500" name="Google Shape;1500;p77"/>
          <p:cNvCxnSpPr>
            <a:stCxn id="1423" idx="4"/>
            <a:endCxn id="1437" idx="6"/>
          </p:cNvCxnSpPr>
          <p:nvPr/>
        </p:nvCxnSpPr>
        <p:spPr>
          <a:xfrm flipH="1">
            <a:off x="6010590" y="4116460"/>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1501" name="Google Shape;1501;p77"/>
          <p:cNvCxnSpPr>
            <a:stCxn id="1432" idx="0"/>
            <a:endCxn id="1425" idx="4"/>
          </p:cNvCxnSpPr>
          <p:nvPr/>
        </p:nvCxnSpPr>
        <p:spPr>
          <a:xfrm flipH="1" rot="10800000">
            <a:off x="6032320" y="4181083"/>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1502" name="Google Shape;1502;p77"/>
          <p:cNvCxnSpPr>
            <a:endCxn id="1439" idx="6"/>
          </p:cNvCxnSpPr>
          <p:nvPr/>
        </p:nvCxnSpPr>
        <p:spPr>
          <a:xfrm rot="10800000">
            <a:off x="6050675" y="4106511"/>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1503" name="Google Shape;1503;p77"/>
          <p:cNvCxnSpPr>
            <a:stCxn id="1432" idx="3"/>
            <a:endCxn id="1434" idx="5"/>
          </p:cNvCxnSpPr>
          <p:nvPr/>
        </p:nvCxnSpPr>
        <p:spPr>
          <a:xfrm rot="10800000">
            <a:off x="5907228" y="4191743"/>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1504" name="Google Shape;1504;p77"/>
          <p:cNvCxnSpPr>
            <a:endCxn id="1427" idx="3"/>
          </p:cNvCxnSpPr>
          <p:nvPr/>
        </p:nvCxnSpPr>
        <p:spPr>
          <a:xfrm>
            <a:off x="5990555" y="4122247"/>
            <a:ext cx="68400" cy="6600"/>
          </a:xfrm>
          <a:prstGeom prst="straightConnector1">
            <a:avLst/>
          </a:prstGeom>
          <a:noFill/>
          <a:ln cap="flat" cmpd="sng" w="5325">
            <a:solidFill>
              <a:srgbClr val="0E2841"/>
            </a:solidFill>
            <a:prstDash val="solid"/>
            <a:round/>
            <a:headEnd len="sm" w="sm" type="none"/>
            <a:tailEnd len="med" w="med" type="triangle"/>
          </a:ln>
        </p:spPr>
      </p:cxnSp>
      <p:sp>
        <p:nvSpPr>
          <p:cNvPr id="1505" name="Google Shape;1505;p77"/>
          <p:cNvSpPr/>
          <p:nvPr/>
        </p:nvSpPr>
        <p:spPr>
          <a:xfrm>
            <a:off x="4625371" y="3791920"/>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06" name="Google Shape;1506;p77"/>
          <p:cNvSpPr/>
          <p:nvPr/>
        </p:nvSpPr>
        <p:spPr>
          <a:xfrm>
            <a:off x="5257168" y="37977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07" name="Google Shape;1507;p77"/>
          <p:cNvSpPr/>
          <p:nvPr/>
        </p:nvSpPr>
        <p:spPr>
          <a:xfrm>
            <a:off x="5013822" y="388031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08" name="Google Shape;1508;p77"/>
          <p:cNvSpPr/>
          <p:nvPr/>
        </p:nvSpPr>
        <p:spPr>
          <a:xfrm>
            <a:off x="5072435" y="386239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09" name="Google Shape;1509;p77"/>
          <p:cNvSpPr/>
          <p:nvPr/>
        </p:nvSpPr>
        <p:spPr>
          <a:xfrm>
            <a:off x="4639160" y="3517652"/>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10" name="Google Shape;1510;p77"/>
          <p:cNvSpPr/>
          <p:nvPr/>
        </p:nvSpPr>
        <p:spPr>
          <a:xfrm>
            <a:off x="5086224" y="381235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11" name="Google Shape;1511;p77"/>
          <p:cNvSpPr/>
          <p:nvPr/>
        </p:nvSpPr>
        <p:spPr>
          <a:xfrm>
            <a:off x="4911633" y="384668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12" name="Google Shape;1512;p77"/>
          <p:cNvSpPr/>
          <p:nvPr/>
        </p:nvSpPr>
        <p:spPr>
          <a:xfrm>
            <a:off x="5237068" y="382052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13" name="Google Shape;1513;p77"/>
          <p:cNvSpPr/>
          <p:nvPr/>
        </p:nvSpPr>
        <p:spPr>
          <a:xfrm>
            <a:off x="5156667" y="380912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14" name="Google Shape;1514;p77"/>
          <p:cNvSpPr/>
          <p:nvPr/>
        </p:nvSpPr>
        <p:spPr>
          <a:xfrm>
            <a:off x="5156667" y="385471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15" name="Google Shape;1515;p77"/>
          <p:cNvSpPr/>
          <p:nvPr/>
        </p:nvSpPr>
        <p:spPr>
          <a:xfrm>
            <a:off x="5043998" y="389685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16" name="Google Shape;1516;p77"/>
          <p:cNvSpPr/>
          <p:nvPr/>
        </p:nvSpPr>
        <p:spPr>
          <a:xfrm>
            <a:off x="4784724" y="389350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17" name="Google Shape;1517;p77"/>
          <p:cNvSpPr/>
          <p:nvPr/>
        </p:nvSpPr>
        <p:spPr>
          <a:xfrm>
            <a:off x="4903297" y="387531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18" name="Google Shape;1518;p77"/>
          <p:cNvSpPr/>
          <p:nvPr/>
        </p:nvSpPr>
        <p:spPr>
          <a:xfrm>
            <a:off x="4799101" y="385816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19" name="Google Shape;1519;p77"/>
          <p:cNvSpPr/>
          <p:nvPr/>
        </p:nvSpPr>
        <p:spPr>
          <a:xfrm>
            <a:off x="4903657" y="381717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20" name="Google Shape;1520;p77"/>
          <p:cNvSpPr/>
          <p:nvPr/>
        </p:nvSpPr>
        <p:spPr>
          <a:xfrm>
            <a:off x="5000102" y="384676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21" name="Google Shape;1521;p77"/>
          <p:cNvSpPr/>
          <p:nvPr/>
        </p:nvSpPr>
        <p:spPr>
          <a:xfrm>
            <a:off x="4980002" y="381027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22" name="Google Shape;1522;p77"/>
          <p:cNvSpPr/>
          <p:nvPr/>
        </p:nvSpPr>
        <p:spPr>
          <a:xfrm>
            <a:off x="5040302" y="37954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23" name="Google Shape;1523;p77"/>
          <p:cNvSpPr/>
          <p:nvPr/>
        </p:nvSpPr>
        <p:spPr>
          <a:xfrm>
            <a:off x="4625371" y="3655157"/>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24" name="Google Shape;1524;p77"/>
          <p:cNvSpPr/>
          <p:nvPr/>
        </p:nvSpPr>
        <p:spPr>
          <a:xfrm>
            <a:off x="5013822" y="374355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25" name="Google Shape;1525;p77"/>
          <p:cNvSpPr/>
          <p:nvPr/>
        </p:nvSpPr>
        <p:spPr>
          <a:xfrm>
            <a:off x="5072435" y="372562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26" name="Google Shape;1526;p77"/>
          <p:cNvSpPr/>
          <p:nvPr/>
        </p:nvSpPr>
        <p:spPr>
          <a:xfrm>
            <a:off x="4911633" y="370992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27" name="Google Shape;1527;p77"/>
          <p:cNvSpPr/>
          <p:nvPr/>
        </p:nvSpPr>
        <p:spPr>
          <a:xfrm>
            <a:off x="5237068" y="368376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28" name="Google Shape;1528;p77"/>
          <p:cNvSpPr/>
          <p:nvPr/>
        </p:nvSpPr>
        <p:spPr>
          <a:xfrm>
            <a:off x="4903297" y="373854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29" name="Google Shape;1529;p77"/>
          <p:cNvSpPr/>
          <p:nvPr/>
        </p:nvSpPr>
        <p:spPr>
          <a:xfrm>
            <a:off x="4799101" y="372140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30" name="Google Shape;1530;p77"/>
          <p:cNvSpPr/>
          <p:nvPr/>
        </p:nvSpPr>
        <p:spPr>
          <a:xfrm>
            <a:off x="4980002" y="367351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31" name="Google Shape;1531;p77"/>
          <p:cNvSpPr/>
          <p:nvPr/>
        </p:nvSpPr>
        <p:spPr>
          <a:xfrm>
            <a:off x="5086224" y="367640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32" name="Google Shape;1532;p77"/>
          <p:cNvSpPr/>
          <p:nvPr/>
        </p:nvSpPr>
        <p:spPr>
          <a:xfrm>
            <a:off x="5239096" y="354814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33" name="Google Shape;1533;p77"/>
          <p:cNvSpPr/>
          <p:nvPr/>
        </p:nvSpPr>
        <p:spPr>
          <a:xfrm>
            <a:off x="4905325" y="360293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34" name="Google Shape;1534;p77"/>
          <p:cNvSpPr/>
          <p:nvPr/>
        </p:nvSpPr>
        <p:spPr>
          <a:xfrm>
            <a:off x="5086224" y="354194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1535" name="Google Shape;1535;p77"/>
          <p:cNvCxnSpPr>
            <a:stCxn id="1533" idx="0"/>
            <a:endCxn id="1534" idx="3"/>
          </p:cNvCxnSpPr>
          <p:nvPr/>
        </p:nvCxnSpPr>
        <p:spPr>
          <a:xfrm flipH="1" rot="10800000">
            <a:off x="4927375" y="3554934"/>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1536" name="Google Shape;1536;p77"/>
          <p:cNvCxnSpPr>
            <a:stCxn id="1533" idx="6"/>
            <a:endCxn id="1532" idx="3"/>
          </p:cNvCxnSpPr>
          <p:nvPr/>
        </p:nvCxnSpPr>
        <p:spPr>
          <a:xfrm flipH="1" rot="10800000">
            <a:off x="4949425" y="3561084"/>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1537" name="Google Shape;1537;p77"/>
          <p:cNvCxnSpPr>
            <a:stCxn id="1534" idx="6"/>
            <a:endCxn id="1532" idx="2"/>
          </p:cNvCxnSpPr>
          <p:nvPr/>
        </p:nvCxnSpPr>
        <p:spPr>
          <a:xfrm>
            <a:off x="5130324" y="3549590"/>
            <a:ext cx="108900" cy="6300"/>
          </a:xfrm>
          <a:prstGeom prst="straightConnector1">
            <a:avLst/>
          </a:prstGeom>
          <a:noFill/>
          <a:ln cap="flat" cmpd="sng" w="5325">
            <a:solidFill>
              <a:srgbClr val="0E2841"/>
            </a:solidFill>
            <a:prstDash val="solid"/>
            <a:round/>
            <a:headEnd len="sm" w="sm" type="none"/>
            <a:tailEnd len="sm" w="sm" type="none"/>
          </a:ln>
        </p:spPr>
      </p:cxnSp>
      <p:cxnSp>
        <p:nvCxnSpPr>
          <p:cNvPr id="1538" name="Google Shape;1538;p77"/>
          <p:cNvCxnSpPr>
            <a:endCxn id="1527" idx="2"/>
          </p:cNvCxnSpPr>
          <p:nvPr/>
        </p:nvCxnSpPr>
        <p:spPr>
          <a:xfrm>
            <a:off x="5131168" y="3684811"/>
            <a:ext cx="105900" cy="6600"/>
          </a:xfrm>
          <a:prstGeom prst="straightConnector1">
            <a:avLst/>
          </a:prstGeom>
          <a:noFill/>
          <a:ln cap="flat" cmpd="sng" w="5325">
            <a:solidFill>
              <a:srgbClr val="0E2841"/>
            </a:solidFill>
            <a:prstDash val="solid"/>
            <a:round/>
            <a:headEnd len="sm" w="sm" type="none"/>
            <a:tailEnd len="sm" w="sm" type="none"/>
          </a:ln>
        </p:spPr>
      </p:cxnSp>
      <p:cxnSp>
        <p:nvCxnSpPr>
          <p:cNvPr id="1539" name="Google Shape;1539;p77"/>
          <p:cNvCxnSpPr>
            <a:stCxn id="1525" idx="7"/>
            <a:endCxn id="1527" idx="3"/>
          </p:cNvCxnSpPr>
          <p:nvPr/>
        </p:nvCxnSpPr>
        <p:spPr>
          <a:xfrm flipH="1" rot="10800000">
            <a:off x="5110077" y="3696969"/>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1540" name="Google Shape;1540;p77"/>
          <p:cNvCxnSpPr>
            <a:endCxn id="1531" idx="1"/>
          </p:cNvCxnSpPr>
          <p:nvPr/>
        </p:nvCxnSpPr>
        <p:spPr>
          <a:xfrm flipH="1" rot="10800000">
            <a:off x="5024283" y="3678644"/>
            <a:ext cx="68400" cy="2100"/>
          </a:xfrm>
          <a:prstGeom prst="straightConnector1">
            <a:avLst/>
          </a:prstGeom>
          <a:noFill/>
          <a:ln cap="flat" cmpd="sng" w="5325">
            <a:solidFill>
              <a:srgbClr val="0E2841"/>
            </a:solidFill>
            <a:prstDash val="solid"/>
            <a:round/>
            <a:headEnd len="sm" w="sm" type="none"/>
            <a:tailEnd len="sm" w="sm" type="none"/>
          </a:ln>
        </p:spPr>
      </p:cxnSp>
      <p:cxnSp>
        <p:nvCxnSpPr>
          <p:cNvPr id="1541" name="Google Shape;1541;p77"/>
          <p:cNvCxnSpPr>
            <a:stCxn id="1526" idx="0"/>
            <a:endCxn id="1530" idx="3"/>
          </p:cNvCxnSpPr>
          <p:nvPr/>
        </p:nvCxnSpPr>
        <p:spPr>
          <a:xfrm flipH="1" rot="10800000">
            <a:off x="4933683" y="3686520"/>
            <a:ext cx="52800" cy="23400"/>
          </a:xfrm>
          <a:prstGeom prst="straightConnector1">
            <a:avLst/>
          </a:prstGeom>
          <a:noFill/>
          <a:ln cap="flat" cmpd="sng" w="5325">
            <a:solidFill>
              <a:srgbClr val="0E2841"/>
            </a:solidFill>
            <a:prstDash val="solid"/>
            <a:round/>
            <a:headEnd len="sm" w="sm" type="none"/>
            <a:tailEnd len="sm" w="sm" type="none"/>
          </a:ln>
        </p:spPr>
      </p:cxnSp>
      <p:cxnSp>
        <p:nvCxnSpPr>
          <p:cNvPr id="1542" name="Google Shape;1542;p77"/>
          <p:cNvCxnSpPr>
            <a:stCxn id="1529" idx="6"/>
            <a:endCxn id="1526" idx="2"/>
          </p:cNvCxnSpPr>
          <p:nvPr/>
        </p:nvCxnSpPr>
        <p:spPr>
          <a:xfrm flipH="1" rot="10800000">
            <a:off x="4843201" y="3717651"/>
            <a:ext cx="68400" cy="11400"/>
          </a:xfrm>
          <a:prstGeom prst="straightConnector1">
            <a:avLst/>
          </a:prstGeom>
          <a:noFill/>
          <a:ln cap="flat" cmpd="sng" w="5325">
            <a:solidFill>
              <a:srgbClr val="0E2841"/>
            </a:solidFill>
            <a:prstDash val="solid"/>
            <a:round/>
            <a:headEnd len="sm" w="sm" type="none"/>
            <a:tailEnd len="sm" w="sm" type="none"/>
          </a:ln>
        </p:spPr>
      </p:cxnSp>
      <p:cxnSp>
        <p:nvCxnSpPr>
          <p:cNvPr id="1543" name="Google Shape;1543;p77"/>
          <p:cNvCxnSpPr>
            <a:stCxn id="1528" idx="0"/>
            <a:endCxn id="1526" idx="4"/>
          </p:cNvCxnSpPr>
          <p:nvPr/>
        </p:nvCxnSpPr>
        <p:spPr>
          <a:xfrm flipH="1" rot="10800000">
            <a:off x="4925347" y="3725348"/>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1544" name="Google Shape;1544;p77"/>
          <p:cNvCxnSpPr>
            <a:stCxn id="1529" idx="5"/>
            <a:endCxn id="1528" idx="2"/>
          </p:cNvCxnSpPr>
          <p:nvPr/>
        </p:nvCxnSpPr>
        <p:spPr>
          <a:xfrm>
            <a:off x="4836742" y="3734461"/>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1545" name="Google Shape;1545;p77"/>
          <p:cNvCxnSpPr>
            <a:endCxn id="1524" idx="2"/>
          </p:cNvCxnSpPr>
          <p:nvPr/>
        </p:nvCxnSpPr>
        <p:spPr>
          <a:xfrm>
            <a:off x="4947522" y="3746400"/>
            <a:ext cx="66300" cy="4800"/>
          </a:xfrm>
          <a:prstGeom prst="straightConnector1">
            <a:avLst/>
          </a:prstGeom>
          <a:noFill/>
          <a:ln cap="flat" cmpd="sng" w="5325">
            <a:solidFill>
              <a:srgbClr val="0E2841"/>
            </a:solidFill>
            <a:prstDash val="solid"/>
            <a:round/>
            <a:headEnd len="sm" w="sm" type="none"/>
            <a:tailEnd len="sm" w="sm" type="none"/>
          </a:ln>
        </p:spPr>
      </p:cxnSp>
      <p:cxnSp>
        <p:nvCxnSpPr>
          <p:cNvPr id="1546" name="Google Shape;1546;p77"/>
          <p:cNvCxnSpPr>
            <a:stCxn id="1524" idx="7"/>
            <a:endCxn id="1525" idx="3"/>
          </p:cNvCxnSpPr>
          <p:nvPr/>
        </p:nvCxnSpPr>
        <p:spPr>
          <a:xfrm flipH="1" rot="10800000">
            <a:off x="5051464" y="3738591"/>
            <a:ext cx="27300" cy="7200"/>
          </a:xfrm>
          <a:prstGeom prst="straightConnector1">
            <a:avLst/>
          </a:prstGeom>
          <a:noFill/>
          <a:ln cap="flat" cmpd="sng" w="5325">
            <a:solidFill>
              <a:srgbClr val="0E2841"/>
            </a:solidFill>
            <a:prstDash val="solid"/>
            <a:round/>
            <a:headEnd len="sm" w="sm" type="none"/>
            <a:tailEnd len="sm" w="sm" type="none"/>
          </a:ln>
        </p:spPr>
      </p:cxnSp>
      <p:cxnSp>
        <p:nvCxnSpPr>
          <p:cNvPr id="1547" name="Google Shape;1547;p77"/>
          <p:cNvCxnSpPr>
            <a:endCxn id="1517" idx="3"/>
          </p:cNvCxnSpPr>
          <p:nvPr/>
        </p:nvCxnSpPr>
        <p:spPr>
          <a:xfrm flipH="1" rot="10800000">
            <a:off x="4829355" y="3888371"/>
            <a:ext cx="80400" cy="13500"/>
          </a:xfrm>
          <a:prstGeom prst="straightConnector1">
            <a:avLst/>
          </a:prstGeom>
          <a:noFill/>
          <a:ln cap="flat" cmpd="sng" w="5325">
            <a:solidFill>
              <a:srgbClr val="0E2841"/>
            </a:solidFill>
            <a:prstDash val="solid"/>
            <a:round/>
            <a:headEnd len="sm" w="sm" type="none"/>
            <a:tailEnd len="sm" w="sm" type="none"/>
          </a:ln>
        </p:spPr>
      </p:cxnSp>
      <p:cxnSp>
        <p:nvCxnSpPr>
          <p:cNvPr id="1548" name="Google Shape;1548;p77"/>
          <p:cNvCxnSpPr>
            <a:endCxn id="1511" idx="3"/>
          </p:cNvCxnSpPr>
          <p:nvPr/>
        </p:nvCxnSpPr>
        <p:spPr>
          <a:xfrm flipH="1" rot="10800000">
            <a:off x="4822392" y="3859743"/>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1549" name="Google Shape;1549;p77"/>
          <p:cNvCxnSpPr>
            <a:endCxn id="1518" idx="4"/>
          </p:cNvCxnSpPr>
          <p:nvPr/>
        </p:nvCxnSpPr>
        <p:spPr>
          <a:xfrm flipH="1" rot="10800000">
            <a:off x="4806151" y="3873465"/>
            <a:ext cx="15000" cy="21000"/>
          </a:xfrm>
          <a:prstGeom prst="straightConnector1">
            <a:avLst/>
          </a:prstGeom>
          <a:noFill/>
          <a:ln cap="flat" cmpd="sng" w="5325">
            <a:solidFill>
              <a:srgbClr val="0E2841"/>
            </a:solidFill>
            <a:prstDash val="solid"/>
            <a:round/>
            <a:headEnd len="sm" w="sm" type="none"/>
            <a:tailEnd len="sm" w="sm" type="none"/>
          </a:ln>
        </p:spPr>
      </p:cxnSp>
      <p:cxnSp>
        <p:nvCxnSpPr>
          <p:cNvPr id="1550" name="Google Shape;1550;p77"/>
          <p:cNvCxnSpPr>
            <a:endCxn id="1519" idx="3"/>
          </p:cNvCxnSpPr>
          <p:nvPr/>
        </p:nvCxnSpPr>
        <p:spPr>
          <a:xfrm flipH="1" rot="10800000">
            <a:off x="4821016" y="3830237"/>
            <a:ext cx="89100" cy="28800"/>
          </a:xfrm>
          <a:prstGeom prst="straightConnector1">
            <a:avLst/>
          </a:prstGeom>
          <a:noFill/>
          <a:ln cap="flat" cmpd="sng" w="5325">
            <a:solidFill>
              <a:srgbClr val="0E2841"/>
            </a:solidFill>
            <a:prstDash val="solid"/>
            <a:round/>
            <a:headEnd len="sm" w="sm" type="none"/>
            <a:tailEnd len="sm" w="sm" type="none"/>
          </a:ln>
        </p:spPr>
      </p:cxnSp>
      <p:cxnSp>
        <p:nvCxnSpPr>
          <p:cNvPr id="1551" name="Google Shape;1551;p77"/>
          <p:cNvCxnSpPr>
            <a:endCxn id="1517" idx="2"/>
          </p:cNvCxnSpPr>
          <p:nvPr/>
        </p:nvCxnSpPr>
        <p:spPr>
          <a:xfrm>
            <a:off x="4836997" y="3870962"/>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1552" name="Google Shape;1552;p77"/>
          <p:cNvCxnSpPr>
            <a:stCxn id="1518" idx="7"/>
            <a:endCxn id="1511" idx="2"/>
          </p:cNvCxnSpPr>
          <p:nvPr/>
        </p:nvCxnSpPr>
        <p:spPr>
          <a:xfrm flipH="1" rot="10800000">
            <a:off x="4836742" y="3854406"/>
            <a:ext cx="75000" cy="6000"/>
          </a:xfrm>
          <a:prstGeom prst="straightConnector1">
            <a:avLst/>
          </a:prstGeom>
          <a:noFill/>
          <a:ln cap="flat" cmpd="sng" w="5325">
            <a:solidFill>
              <a:srgbClr val="0E2841"/>
            </a:solidFill>
            <a:prstDash val="solid"/>
            <a:round/>
            <a:headEnd len="sm" w="sm" type="none"/>
            <a:tailEnd len="sm" w="sm" type="none"/>
          </a:ln>
        </p:spPr>
      </p:cxnSp>
      <p:cxnSp>
        <p:nvCxnSpPr>
          <p:cNvPr id="1553" name="Google Shape;1553;p77"/>
          <p:cNvCxnSpPr>
            <a:endCxn id="1520" idx="3"/>
          </p:cNvCxnSpPr>
          <p:nvPr/>
        </p:nvCxnSpPr>
        <p:spPr>
          <a:xfrm flipH="1" rot="10800000">
            <a:off x="4947760" y="3859828"/>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1554" name="Google Shape;1554;p77"/>
          <p:cNvCxnSpPr>
            <a:endCxn id="1519" idx="4"/>
          </p:cNvCxnSpPr>
          <p:nvPr/>
        </p:nvCxnSpPr>
        <p:spPr>
          <a:xfrm rot="10800000">
            <a:off x="4925707" y="3832477"/>
            <a:ext cx="8100" cy="15300"/>
          </a:xfrm>
          <a:prstGeom prst="straightConnector1">
            <a:avLst/>
          </a:prstGeom>
          <a:noFill/>
          <a:ln cap="flat" cmpd="sng" w="5325">
            <a:solidFill>
              <a:srgbClr val="0E2841"/>
            </a:solidFill>
            <a:prstDash val="solid"/>
            <a:round/>
            <a:headEnd len="sm" w="sm" type="none"/>
            <a:tailEnd len="sm" w="sm" type="none"/>
          </a:ln>
        </p:spPr>
      </p:cxnSp>
      <p:cxnSp>
        <p:nvCxnSpPr>
          <p:cNvPr id="1555" name="Google Shape;1555;p77"/>
          <p:cNvCxnSpPr>
            <a:stCxn id="1517" idx="0"/>
            <a:endCxn id="1511" idx="4"/>
          </p:cNvCxnSpPr>
          <p:nvPr/>
        </p:nvCxnSpPr>
        <p:spPr>
          <a:xfrm flipH="1" rot="10800000">
            <a:off x="4925347" y="3862112"/>
            <a:ext cx="8400" cy="13200"/>
          </a:xfrm>
          <a:prstGeom prst="straightConnector1">
            <a:avLst/>
          </a:prstGeom>
          <a:noFill/>
          <a:ln cap="flat" cmpd="sng" w="5325">
            <a:solidFill>
              <a:srgbClr val="0E2841"/>
            </a:solidFill>
            <a:prstDash val="solid"/>
            <a:round/>
            <a:headEnd len="sm" w="sm" type="none"/>
            <a:tailEnd len="sm" w="sm" type="none"/>
          </a:ln>
        </p:spPr>
      </p:cxnSp>
      <p:cxnSp>
        <p:nvCxnSpPr>
          <p:cNvPr id="1556" name="Google Shape;1556;p77"/>
          <p:cNvCxnSpPr>
            <a:endCxn id="1506" idx="2"/>
          </p:cNvCxnSpPr>
          <p:nvPr/>
        </p:nvCxnSpPr>
        <p:spPr>
          <a:xfrm flipH="1" rot="10800000">
            <a:off x="5193868" y="3805381"/>
            <a:ext cx="63300" cy="5700"/>
          </a:xfrm>
          <a:prstGeom prst="straightConnector1">
            <a:avLst/>
          </a:prstGeom>
          <a:noFill/>
          <a:ln cap="flat" cmpd="sng" w="5325">
            <a:solidFill>
              <a:srgbClr val="0E2841"/>
            </a:solidFill>
            <a:prstDash val="solid"/>
            <a:round/>
            <a:headEnd len="sm" w="sm" type="none"/>
            <a:tailEnd len="sm" w="sm" type="none"/>
          </a:ln>
        </p:spPr>
      </p:cxnSp>
      <p:cxnSp>
        <p:nvCxnSpPr>
          <p:cNvPr id="1557" name="Google Shape;1557;p77"/>
          <p:cNvCxnSpPr>
            <a:stCxn id="1513" idx="5"/>
            <a:endCxn id="1512" idx="3"/>
          </p:cNvCxnSpPr>
          <p:nvPr/>
        </p:nvCxnSpPr>
        <p:spPr>
          <a:xfrm>
            <a:off x="5194309" y="3822187"/>
            <a:ext cx="49200" cy="11400"/>
          </a:xfrm>
          <a:prstGeom prst="straightConnector1">
            <a:avLst/>
          </a:prstGeom>
          <a:noFill/>
          <a:ln cap="flat" cmpd="sng" w="5325">
            <a:solidFill>
              <a:srgbClr val="0E2841"/>
            </a:solidFill>
            <a:prstDash val="solid"/>
            <a:round/>
            <a:headEnd len="sm" w="sm" type="none"/>
            <a:tailEnd len="sm" w="sm" type="none"/>
          </a:ln>
        </p:spPr>
      </p:cxnSp>
      <p:cxnSp>
        <p:nvCxnSpPr>
          <p:cNvPr id="1558" name="Google Shape;1558;p77"/>
          <p:cNvCxnSpPr>
            <a:stCxn id="1512" idx="7"/>
          </p:cNvCxnSpPr>
          <p:nvPr/>
        </p:nvCxnSpPr>
        <p:spPr>
          <a:xfrm>
            <a:off x="5274709" y="3822765"/>
            <a:ext cx="0" cy="0"/>
          </a:xfrm>
          <a:prstGeom prst="straightConnector1">
            <a:avLst/>
          </a:prstGeom>
          <a:noFill/>
          <a:ln cap="flat" cmpd="sng" w="5325">
            <a:solidFill>
              <a:srgbClr val="0E2841"/>
            </a:solidFill>
            <a:prstDash val="solid"/>
            <a:round/>
            <a:headEnd len="sm" w="sm" type="none"/>
            <a:tailEnd len="sm" w="sm" type="none"/>
          </a:ln>
        </p:spPr>
      </p:cxnSp>
      <p:cxnSp>
        <p:nvCxnSpPr>
          <p:cNvPr id="1559" name="Google Shape;1559;p77"/>
          <p:cNvCxnSpPr>
            <a:endCxn id="1522" idx="6"/>
          </p:cNvCxnSpPr>
          <p:nvPr/>
        </p:nvCxnSpPr>
        <p:spPr>
          <a:xfrm flipH="1">
            <a:off x="5084402" y="3800381"/>
            <a:ext cx="179100" cy="2700"/>
          </a:xfrm>
          <a:prstGeom prst="straightConnector1">
            <a:avLst/>
          </a:prstGeom>
          <a:noFill/>
          <a:ln cap="flat" cmpd="sng" w="5325">
            <a:solidFill>
              <a:srgbClr val="0E2841"/>
            </a:solidFill>
            <a:prstDash val="solid"/>
            <a:round/>
            <a:headEnd len="sm" w="sm" type="none"/>
            <a:tailEnd len="sm" w="sm" type="none"/>
          </a:ln>
        </p:spPr>
      </p:cxnSp>
      <p:cxnSp>
        <p:nvCxnSpPr>
          <p:cNvPr id="1560" name="Google Shape;1560;p77"/>
          <p:cNvCxnSpPr>
            <a:stCxn id="1512" idx="7"/>
            <a:endCxn id="1506" idx="5"/>
          </p:cNvCxnSpPr>
          <p:nvPr/>
        </p:nvCxnSpPr>
        <p:spPr>
          <a:xfrm flipH="1" rot="10800000">
            <a:off x="5274709" y="3810765"/>
            <a:ext cx="20100" cy="12000"/>
          </a:xfrm>
          <a:prstGeom prst="straightConnector1">
            <a:avLst/>
          </a:prstGeom>
          <a:noFill/>
          <a:ln cap="flat" cmpd="sng" w="5325">
            <a:solidFill>
              <a:srgbClr val="0E2841"/>
            </a:solidFill>
            <a:prstDash val="solid"/>
            <a:round/>
            <a:headEnd len="sm" w="sm" type="none"/>
            <a:tailEnd len="sm" w="sm" type="none"/>
          </a:ln>
        </p:spPr>
      </p:cxnSp>
      <p:cxnSp>
        <p:nvCxnSpPr>
          <p:cNvPr id="1561" name="Google Shape;1561;p77"/>
          <p:cNvCxnSpPr>
            <a:stCxn id="1515" idx="0"/>
            <a:endCxn id="1507" idx="5"/>
          </p:cNvCxnSpPr>
          <p:nvPr/>
        </p:nvCxnSpPr>
        <p:spPr>
          <a:xfrm rot="10800000">
            <a:off x="5051348" y="3893254"/>
            <a:ext cx="14700" cy="3600"/>
          </a:xfrm>
          <a:prstGeom prst="straightConnector1">
            <a:avLst/>
          </a:prstGeom>
          <a:noFill/>
          <a:ln cap="flat" cmpd="sng" w="5325">
            <a:solidFill>
              <a:srgbClr val="0E2841"/>
            </a:solidFill>
            <a:prstDash val="solid"/>
            <a:round/>
            <a:headEnd len="sm" w="sm" type="none"/>
            <a:tailEnd len="sm" w="sm" type="none"/>
          </a:ln>
        </p:spPr>
      </p:cxnSp>
      <p:cxnSp>
        <p:nvCxnSpPr>
          <p:cNvPr id="1562" name="Google Shape;1562;p77"/>
          <p:cNvCxnSpPr>
            <a:endCxn id="1507" idx="1"/>
          </p:cNvCxnSpPr>
          <p:nvPr/>
        </p:nvCxnSpPr>
        <p:spPr>
          <a:xfrm flipH="1" rot="10800000">
            <a:off x="4941081" y="3882554"/>
            <a:ext cx="79200" cy="4800"/>
          </a:xfrm>
          <a:prstGeom prst="straightConnector1">
            <a:avLst/>
          </a:prstGeom>
          <a:noFill/>
          <a:ln cap="flat" cmpd="sng" w="5325">
            <a:solidFill>
              <a:srgbClr val="0E2841"/>
            </a:solidFill>
            <a:prstDash val="solid"/>
            <a:round/>
            <a:headEnd len="sm" w="sm" type="none"/>
            <a:tailEnd len="sm" w="sm" type="none"/>
          </a:ln>
        </p:spPr>
      </p:cxnSp>
      <p:cxnSp>
        <p:nvCxnSpPr>
          <p:cNvPr id="1563" name="Google Shape;1563;p77"/>
          <p:cNvCxnSpPr>
            <a:stCxn id="1520" idx="5"/>
            <a:endCxn id="1508" idx="2"/>
          </p:cNvCxnSpPr>
          <p:nvPr/>
        </p:nvCxnSpPr>
        <p:spPr>
          <a:xfrm>
            <a:off x="5037743" y="3859828"/>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1564" name="Google Shape;1564;p77"/>
          <p:cNvCxnSpPr>
            <a:stCxn id="1507" idx="7"/>
            <a:endCxn id="1508" idx="3"/>
          </p:cNvCxnSpPr>
          <p:nvPr/>
        </p:nvCxnSpPr>
        <p:spPr>
          <a:xfrm flipH="1" rot="10800000">
            <a:off x="5051464" y="3875354"/>
            <a:ext cx="27300" cy="7200"/>
          </a:xfrm>
          <a:prstGeom prst="straightConnector1">
            <a:avLst/>
          </a:prstGeom>
          <a:noFill/>
          <a:ln cap="flat" cmpd="sng" w="5325">
            <a:solidFill>
              <a:srgbClr val="0E2841"/>
            </a:solidFill>
            <a:prstDash val="solid"/>
            <a:round/>
            <a:headEnd len="sm" w="sm" type="none"/>
            <a:tailEnd len="sm" w="sm" type="none"/>
          </a:ln>
        </p:spPr>
      </p:cxnSp>
      <p:cxnSp>
        <p:nvCxnSpPr>
          <p:cNvPr id="1565" name="Google Shape;1565;p77"/>
          <p:cNvCxnSpPr>
            <a:endCxn id="1514" idx="2"/>
          </p:cNvCxnSpPr>
          <p:nvPr/>
        </p:nvCxnSpPr>
        <p:spPr>
          <a:xfrm flipH="1" rot="10800000">
            <a:off x="5116767" y="3862365"/>
            <a:ext cx="39900" cy="7800"/>
          </a:xfrm>
          <a:prstGeom prst="straightConnector1">
            <a:avLst/>
          </a:prstGeom>
          <a:noFill/>
          <a:ln cap="flat" cmpd="sng" w="5325">
            <a:solidFill>
              <a:srgbClr val="0E2841"/>
            </a:solidFill>
            <a:prstDash val="solid"/>
            <a:round/>
            <a:headEnd len="sm" w="sm" type="none"/>
            <a:tailEnd len="sm" w="sm" type="none"/>
          </a:ln>
        </p:spPr>
      </p:cxnSp>
      <p:cxnSp>
        <p:nvCxnSpPr>
          <p:cNvPr id="1566" name="Google Shape;1566;p77"/>
          <p:cNvCxnSpPr>
            <a:endCxn id="1514" idx="3"/>
          </p:cNvCxnSpPr>
          <p:nvPr/>
        </p:nvCxnSpPr>
        <p:spPr>
          <a:xfrm flipH="1" rot="10800000">
            <a:off x="5081825" y="3867775"/>
            <a:ext cx="81300" cy="32100"/>
          </a:xfrm>
          <a:prstGeom prst="straightConnector1">
            <a:avLst/>
          </a:prstGeom>
          <a:noFill/>
          <a:ln cap="flat" cmpd="sng" w="5325">
            <a:solidFill>
              <a:srgbClr val="0E2841"/>
            </a:solidFill>
            <a:prstDash val="solid"/>
            <a:round/>
            <a:headEnd len="sm" w="sm" type="none"/>
            <a:tailEnd len="sm" w="sm" type="none"/>
          </a:ln>
        </p:spPr>
      </p:cxnSp>
      <p:cxnSp>
        <p:nvCxnSpPr>
          <p:cNvPr id="1567" name="Google Shape;1567;p77"/>
          <p:cNvCxnSpPr>
            <a:endCxn id="1521" idx="3"/>
          </p:cNvCxnSpPr>
          <p:nvPr/>
        </p:nvCxnSpPr>
        <p:spPr>
          <a:xfrm flipH="1" rot="10800000">
            <a:off x="4947460" y="3823337"/>
            <a:ext cx="39000" cy="2100"/>
          </a:xfrm>
          <a:prstGeom prst="straightConnector1">
            <a:avLst/>
          </a:prstGeom>
          <a:noFill/>
          <a:ln cap="flat" cmpd="sng" w="5325">
            <a:solidFill>
              <a:srgbClr val="0E2841"/>
            </a:solidFill>
            <a:prstDash val="solid"/>
            <a:round/>
            <a:headEnd len="sm" w="sm" type="none"/>
            <a:tailEnd len="sm" w="sm" type="none"/>
          </a:ln>
        </p:spPr>
      </p:cxnSp>
      <p:cxnSp>
        <p:nvCxnSpPr>
          <p:cNvPr id="1568" name="Google Shape;1568;p77"/>
          <p:cNvCxnSpPr>
            <a:stCxn id="1521" idx="7"/>
            <a:endCxn id="1522" idx="3"/>
          </p:cNvCxnSpPr>
          <p:nvPr/>
        </p:nvCxnSpPr>
        <p:spPr>
          <a:xfrm flipH="1" rot="10800000">
            <a:off x="5017643" y="3808618"/>
            <a:ext cx="29100" cy="3900"/>
          </a:xfrm>
          <a:prstGeom prst="straightConnector1">
            <a:avLst/>
          </a:prstGeom>
          <a:noFill/>
          <a:ln cap="flat" cmpd="sng" w="5325">
            <a:solidFill>
              <a:srgbClr val="0E2841"/>
            </a:solidFill>
            <a:prstDash val="solid"/>
            <a:round/>
            <a:headEnd len="sm" w="sm" type="none"/>
            <a:tailEnd len="sm" w="sm" type="none"/>
          </a:ln>
        </p:spPr>
      </p:cxnSp>
      <p:cxnSp>
        <p:nvCxnSpPr>
          <p:cNvPr id="1569" name="Google Shape;1569;p77"/>
          <p:cNvCxnSpPr>
            <a:stCxn id="1522" idx="5"/>
          </p:cNvCxnSpPr>
          <p:nvPr/>
        </p:nvCxnSpPr>
        <p:spPr>
          <a:xfrm>
            <a:off x="5077944" y="3808490"/>
            <a:ext cx="0" cy="0"/>
          </a:xfrm>
          <a:prstGeom prst="straightConnector1">
            <a:avLst/>
          </a:prstGeom>
          <a:noFill/>
          <a:ln cap="flat" cmpd="sng" w="5325">
            <a:solidFill>
              <a:srgbClr val="0E2841"/>
            </a:solidFill>
            <a:prstDash val="solid"/>
            <a:round/>
            <a:headEnd len="sm" w="sm" type="none"/>
            <a:tailEnd len="sm" w="sm" type="none"/>
          </a:ln>
        </p:spPr>
      </p:cxnSp>
      <p:cxnSp>
        <p:nvCxnSpPr>
          <p:cNvPr id="1570" name="Google Shape;1570;p77"/>
          <p:cNvCxnSpPr>
            <a:stCxn id="1522" idx="5"/>
            <a:endCxn id="1510" idx="0"/>
          </p:cNvCxnSpPr>
          <p:nvPr/>
        </p:nvCxnSpPr>
        <p:spPr>
          <a:xfrm>
            <a:off x="5077944" y="3808490"/>
            <a:ext cx="30300" cy="3900"/>
          </a:xfrm>
          <a:prstGeom prst="straightConnector1">
            <a:avLst/>
          </a:prstGeom>
          <a:noFill/>
          <a:ln cap="flat" cmpd="sng" w="5325">
            <a:solidFill>
              <a:srgbClr val="0E2841"/>
            </a:solidFill>
            <a:prstDash val="solid"/>
            <a:round/>
            <a:headEnd len="sm" w="sm" type="none"/>
            <a:tailEnd len="sm" w="sm" type="none"/>
          </a:ln>
        </p:spPr>
      </p:cxnSp>
      <p:cxnSp>
        <p:nvCxnSpPr>
          <p:cNvPr id="1571" name="Google Shape;1571;p77"/>
          <p:cNvCxnSpPr>
            <a:endCxn id="1513" idx="2"/>
          </p:cNvCxnSpPr>
          <p:nvPr/>
        </p:nvCxnSpPr>
        <p:spPr>
          <a:xfrm flipH="1" rot="10800000">
            <a:off x="5123667" y="3816778"/>
            <a:ext cx="33000" cy="8100"/>
          </a:xfrm>
          <a:prstGeom prst="straightConnector1">
            <a:avLst/>
          </a:prstGeom>
          <a:noFill/>
          <a:ln cap="flat" cmpd="sng" w="5325">
            <a:solidFill>
              <a:srgbClr val="0E2841"/>
            </a:solidFill>
            <a:prstDash val="solid"/>
            <a:round/>
            <a:headEnd len="sm" w="sm" type="none"/>
            <a:tailEnd len="sm" w="sm" type="none"/>
          </a:ln>
        </p:spPr>
      </p:cxnSp>
      <p:cxnSp>
        <p:nvCxnSpPr>
          <p:cNvPr id="1572" name="Google Shape;1572;p77"/>
          <p:cNvCxnSpPr>
            <a:endCxn id="1510" idx="4"/>
          </p:cNvCxnSpPr>
          <p:nvPr/>
        </p:nvCxnSpPr>
        <p:spPr>
          <a:xfrm flipH="1" rot="10800000">
            <a:off x="5037774" y="3827658"/>
            <a:ext cx="70500" cy="22200"/>
          </a:xfrm>
          <a:prstGeom prst="straightConnector1">
            <a:avLst/>
          </a:prstGeom>
          <a:noFill/>
          <a:ln cap="flat" cmpd="sng" w="5325">
            <a:solidFill>
              <a:srgbClr val="0E2841"/>
            </a:solidFill>
            <a:prstDash val="solid"/>
            <a:round/>
            <a:headEnd len="sm" w="sm" type="none"/>
            <a:tailEnd len="sm" w="sm" type="none"/>
          </a:ln>
        </p:spPr>
      </p:cxnSp>
      <p:cxnSp>
        <p:nvCxnSpPr>
          <p:cNvPr id="1573" name="Google Shape;1573;p77"/>
          <p:cNvCxnSpPr>
            <a:endCxn id="1521" idx="4"/>
          </p:cNvCxnSpPr>
          <p:nvPr/>
        </p:nvCxnSpPr>
        <p:spPr>
          <a:xfrm rot="10800000">
            <a:off x="5002052" y="3825578"/>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1574" name="Google Shape;1574;p77"/>
          <p:cNvCxnSpPr>
            <a:stCxn id="1514" idx="7"/>
            <a:endCxn id="1512" idx="3"/>
          </p:cNvCxnSpPr>
          <p:nvPr/>
        </p:nvCxnSpPr>
        <p:spPr>
          <a:xfrm flipH="1" rot="10800000">
            <a:off x="5194309" y="3833556"/>
            <a:ext cx="49200" cy="23400"/>
          </a:xfrm>
          <a:prstGeom prst="straightConnector1">
            <a:avLst/>
          </a:prstGeom>
          <a:noFill/>
          <a:ln cap="flat" cmpd="sng" w="5325">
            <a:solidFill>
              <a:srgbClr val="0E2841"/>
            </a:solidFill>
            <a:prstDash val="solid"/>
            <a:round/>
            <a:headEnd len="sm" w="sm" type="none"/>
            <a:tailEnd len="sm" w="sm" type="none"/>
          </a:ln>
        </p:spPr>
      </p:cxnSp>
      <p:cxnSp>
        <p:nvCxnSpPr>
          <p:cNvPr id="1575" name="Google Shape;1575;p77"/>
          <p:cNvCxnSpPr>
            <a:stCxn id="1514" idx="0"/>
            <a:endCxn id="1513" idx="4"/>
          </p:cNvCxnSpPr>
          <p:nvPr/>
        </p:nvCxnSpPr>
        <p:spPr>
          <a:xfrm rot="10800000">
            <a:off x="5178717" y="3824415"/>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1576" name="Google Shape;1576;p77"/>
          <p:cNvCxnSpPr>
            <a:endCxn id="1510" idx="4"/>
          </p:cNvCxnSpPr>
          <p:nvPr/>
        </p:nvCxnSpPr>
        <p:spPr>
          <a:xfrm flipH="1" rot="10800000">
            <a:off x="5094474" y="3827658"/>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1577" name="Google Shape;1577;p77"/>
          <p:cNvCxnSpPr>
            <a:endCxn id="1520" idx="2"/>
          </p:cNvCxnSpPr>
          <p:nvPr/>
        </p:nvCxnSpPr>
        <p:spPr>
          <a:xfrm>
            <a:off x="4956002" y="3854118"/>
            <a:ext cx="44100" cy="300"/>
          </a:xfrm>
          <a:prstGeom prst="straightConnector1">
            <a:avLst/>
          </a:prstGeom>
          <a:noFill/>
          <a:ln cap="flat" cmpd="sng" w="5325">
            <a:solidFill>
              <a:srgbClr val="0E2841"/>
            </a:solidFill>
            <a:prstDash val="solid"/>
            <a:round/>
            <a:headEnd len="sm" w="sm" type="none"/>
            <a:tailEnd len="sm" w="sm" type="none"/>
          </a:ln>
        </p:spPr>
      </p:cxnSp>
      <p:cxnSp>
        <p:nvCxnSpPr>
          <p:cNvPr id="1578" name="Google Shape;1578;p77"/>
          <p:cNvCxnSpPr>
            <a:endCxn id="1514" idx="2"/>
          </p:cNvCxnSpPr>
          <p:nvPr/>
        </p:nvCxnSpPr>
        <p:spPr>
          <a:xfrm>
            <a:off x="5018067" y="3823065"/>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1579" name="Google Shape;1579;p77"/>
          <p:cNvCxnSpPr>
            <a:endCxn id="1522" idx="2"/>
          </p:cNvCxnSpPr>
          <p:nvPr/>
        </p:nvCxnSpPr>
        <p:spPr>
          <a:xfrm flipH="1" rot="10800000">
            <a:off x="4926002" y="3803081"/>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1580" name="Google Shape;1580;p77"/>
          <p:cNvCxnSpPr>
            <a:endCxn id="1507" idx="3"/>
          </p:cNvCxnSpPr>
          <p:nvPr/>
        </p:nvCxnSpPr>
        <p:spPr>
          <a:xfrm flipH="1" rot="10800000">
            <a:off x="4822581" y="3893373"/>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1581" name="Google Shape;1581;p77"/>
          <p:cNvCxnSpPr>
            <a:stCxn id="1507" idx="0"/>
            <a:endCxn id="1511" idx="5"/>
          </p:cNvCxnSpPr>
          <p:nvPr/>
        </p:nvCxnSpPr>
        <p:spPr>
          <a:xfrm rot="10800000">
            <a:off x="4949172" y="3859614"/>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1582" name="Google Shape;1582;p77"/>
          <p:cNvCxnSpPr>
            <a:endCxn id="1508" idx="7"/>
          </p:cNvCxnSpPr>
          <p:nvPr/>
        </p:nvCxnSpPr>
        <p:spPr>
          <a:xfrm flipH="1">
            <a:off x="5110077" y="3828332"/>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1583" name="Google Shape;1583;p77"/>
          <p:cNvCxnSpPr>
            <a:stCxn id="1506" idx="4"/>
            <a:endCxn id="1520" idx="6"/>
          </p:cNvCxnSpPr>
          <p:nvPr/>
        </p:nvCxnSpPr>
        <p:spPr>
          <a:xfrm flipH="1">
            <a:off x="5044318" y="3813031"/>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1584" name="Google Shape;1584;p77"/>
          <p:cNvCxnSpPr>
            <a:stCxn id="1515" idx="0"/>
            <a:endCxn id="1508" idx="4"/>
          </p:cNvCxnSpPr>
          <p:nvPr/>
        </p:nvCxnSpPr>
        <p:spPr>
          <a:xfrm flipH="1" rot="10800000">
            <a:off x="5066048" y="3877654"/>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1585" name="Google Shape;1585;p77"/>
          <p:cNvCxnSpPr>
            <a:endCxn id="1522" idx="6"/>
          </p:cNvCxnSpPr>
          <p:nvPr/>
        </p:nvCxnSpPr>
        <p:spPr>
          <a:xfrm rot="10800000">
            <a:off x="5084402" y="3803081"/>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1586" name="Google Shape;1586;p77"/>
          <p:cNvCxnSpPr>
            <a:stCxn id="1515" idx="3"/>
            <a:endCxn id="1517" idx="5"/>
          </p:cNvCxnSpPr>
          <p:nvPr/>
        </p:nvCxnSpPr>
        <p:spPr>
          <a:xfrm rot="10800000">
            <a:off x="4940956" y="3888313"/>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1587" name="Google Shape;1587;p77"/>
          <p:cNvCxnSpPr>
            <a:endCxn id="1510" idx="3"/>
          </p:cNvCxnSpPr>
          <p:nvPr/>
        </p:nvCxnSpPr>
        <p:spPr>
          <a:xfrm>
            <a:off x="5024283" y="3818818"/>
            <a:ext cx="68400" cy="6600"/>
          </a:xfrm>
          <a:prstGeom prst="straightConnector1">
            <a:avLst/>
          </a:prstGeom>
          <a:noFill/>
          <a:ln cap="flat" cmpd="sng" w="5325">
            <a:solidFill>
              <a:srgbClr val="0E2841"/>
            </a:solidFill>
            <a:prstDash val="solid"/>
            <a:round/>
            <a:headEnd len="sm" w="sm" type="none"/>
            <a:tailEnd len="med" w="med" type="triangle"/>
          </a:ln>
        </p:spPr>
      </p:cxnSp>
      <p:sp>
        <p:nvSpPr>
          <p:cNvPr id="1588" name="Google Shape;1588;p77"/>
          <p:cNvSpPr txBox="1"/>
          <p:nvPr/>
        </p:nvSpPr>
        <p:spPr>
          <a:xfrm>
            <a:off x="6434614" y="1382659"/>
            <a:ext cx="419100" cy="339600"/>
          </a:xfrm>
          <a:prstGeom prst="rect">
            <a:avLst/>
          </a:prstGeom>
          <a:noFill/>
          <a:ln>
            <a:noFill/>
          </a:ln>
        </p:spPr>
        <p:txBody>
          <a:bodyPr anchorCtr="0" anchor="t" bIns="102975" lIns="102975" spcFirstLastPara="1" rIns="102975" wrap="square" tIns="102975">
            <a:noAutofit/>
          </a:bodyPr>
          <a:lstStyle/>
          <a:p>
            <a:pPr indent="0" lvl="0" marL="0" marR="0" rtl="0" algn="l">
              <a:lnSpc>
                <a:spcPct val="100000"/>
              </a:lnSpc>
              <a:spcBef>
                <a:spcPts val="0"/>
              </a:spcBef>
              <a:spcAft>
                <a:spcPts val="0"/>
              </a:spcAft>
              <a:buClr>
                <a:srgbClr val="000000"/>
              </a:buClr>
              <a:buSzPts val="1605"/>
              <a:buFont typeface="Arial"/>
              <a:buNone/>
            </a:pPr>
            <a:r>
              <a:rPr b="1" i="0" lang="en" sz="1605" u="none" cap="none" strike="noStrike">
                <a:solidFill>
                  <a:srgbClr val="C00000"/>
                </a:solidFill>
                <a:latin typeface="Arial"/>
                <a:ea typeface="Arial"/>
                <a:cs typeface="Arial"/>
                <a:sym typeface="Arial"/>
              </a:rPr>
              <a:t>Q</a:t>
            </a:r>
            <a:endParaRPr b="1" baseline="-25000" i="0" sz="1605" u="none" cap="none" strike="noStrike">
              <a:solidFill>
                <a:srgbClr val="C00000"/>
              </a:solidFill>
              <a:latin typeface="Arial"/>
              <a:ea typeface="Arial"/>
              <a:cs typeface="Arial"/>
              <a:sym typeface="Arial"/>
            </a:endParaRPr>
          </a:p>
        </p:txBody>
      </p:sp>
      <p:sp>
        <p:nvSpPr>
          <p:cNvPr id="1589" name="Google Shape;1589;p77"/>
          <p:cNvSpPr/>
          <p:nvPr/>
        </p:nvSpPr>
        <p:spPr>
          <a:xfrm>
            <a:off x="4681370" y="2696326"/>
            <a:ext cx="1278900" cy="384900"/>
          </a:xfrm>
          <a:prstGeom prst="ellipse">
            <a:avLst/>
          </a:prstGeom>
          <a:noFill/>
          <a:ln cap="flat" cmpd="sng" w="15950">
            <a:solidFill>
              <a:srgbClr val="C00000"/>
            </a:solidFill>
            <a:prstDash val="dash"/>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1" i="0" sz="892" u="none" cap="none" strike="noStrike">
              <a:solidFill>
                <a:srgbClr val="073763"/>
              </a:solidFill>
              <a:latin typeface="Arial"/>
              <a:ea typeface="Arial"/>
              <a:cs typeface="Arial"/>
              <a:sym typeface="Arial"/>
            </a:endParaRPr>
          </a:p>
        </p:txBody>
      </p:sp>
      <p:sp>
        <p:nvSpPr>
          <p:cNvPr id="1590" name="Google Shape;1590;p77"/>
          <p:cNvSpPr/>
          <p:nvPr/>
        </p:nvSpPr>
        <p:spPr>
          <a:xfrm>
            <a:off x="6784212" y="3165737"/>
            <a:ext cx="1368600" cy="455700"/>
          </a:xfrm>
          <a:prstGeom prst="ellipse">
            <a:avLst/>
          </a:prstGeom>
          <a:noFill/>
          <a:ln cap="flat" cmpd="sng" w="15950">
            <a:solidFill>
              <a:srgbClr val="C00000"/>
            </a:solidFill>
            <a:prstDash val="dash"/>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1" i="0" sz="892" u="none" cap="none" strike="noStrike">
              <a:solidFill>
                <a:srgbClr val="073763"/>
              </a:solidFill>
              <a:latin typeface="Arial"/>
              <a:ea typeface="Arial"/>
              <a:cs typeface="Arial"/>
              <a:sym typeface="Arial"/>
            </a:endParaRPr>
          </a:p>
        </p:txBody>
      </p:sp>
      <p:sp>
        <p:nvSpPr>
          <p:cNvPr id="1591" name="Google Shape;1591;p77"/>
          <p:cNvSpPr/>
          <p:nvPr/>
        </p:nvSpPr>
        <p:spPr>
          <a:xfrm>
            <a:off x="5663447" y="4295971"/>
            <a:ext cx="468900" cy="511800"/>
          </a:xfrm>
          <a:prstGeom prst="rect">
            <a:avLst/>
          </a:prstGeom>
          <a:solidFill>
            <a:srgbClr val="FFFFFF"/>
          </a:solidFill>
          <a:ln cap="flat" cmpd="sng" w="10625">
            <a:solidFill>
              <a:srgbClr val="595959"/>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592" name="Google Shape;1592;p77"/>
          <p:cNvSpPr txBox="1"/>
          <p:nvPr/>
        </p:nvSpPr>
        <p:spPr>
          <a:xfrm>
            <a:off x="5674150" y="4340906"/>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593" name="Google Shape;1593;p77"/>
          <p:cNvSpPr txBox="1"/>
          <p:nvPr/>
        </p:nvSpPr>
        <p:spPr>
          <a:xfrm>
            <a:off x="5667042" y="4448287"/>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20,</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594" name="Google Shape;1594;p77"/>
          <p:cNvSpPr txBox="1"/>
          <p:nvPr/>
        </p:nvSpPr>
        <p:spPr>
          <a:xfrm>
            <a:off x="5667042" y="4574967"/>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19,</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595" name="Google Shape;1595;p77"/>
          <p:cNvSpPr txBox="1"/>
          <p:nvPr/>
        </p:nvSpPr>
        <p:spPr>
          <a:xfrm>
            <a:off x="5667042" y="4683443"/>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596" name="Google Shape;1596;p77"/>
          <p:cNvSpPr txBox="1"/>
          <p:nvPr/>
        </p:nvSpPr>
        <p:spPr>
          <a:xfrm>
            <a:off x="5581799" y="4809841"/>
            <a:ext cx="632100" cy="102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669"/>
              <a:buFont typeface="Arial"/>
              <a:buNone/>
            </a:pPr>
            <a:r>
              <a:rPr b="1" i="0" lang="en" sz="669" u="none" cap="none" strike="noStrike">
                <a:solidFill>
                  <a:srgbClr val="980000"/>
                </a:solidFill>
                <a:latin typeface="Arial"/>
                <a:ea typeface="Arial"/>
                <a:cs typeface="Arial"/>
                <a:sym typeface="Arial"/>
              </a:rPr>
              <a:t>C_NN</a:t>
            </a:r>
            <a:r>
              <a:rPr b="1" baseline="-25000" i="0" lang="en" sz="669" u="none" cap="none" strike="noStrike">
                <a:solidFill>
                  <a:srgbClr val="980000"/>
                </a:solidFill>
                <a:latin typeface="Arial"/>
                <a:ea typeface="Arial"/>
                <a:cs typeface="Arial"/>
                <a:sym typeface="Arial"/>
              </a:rPr>
              <a:t>L2</a:t>
            </a:r>
            <a:endParaRPr b="1" baseline="-25000" i="0" sz="669" u="none" cap="none" strike="noStrike">
              <a:solidFill>
                <a:srgbClr val="980000"/>
              </a:solidFill>
              <a:latin typeface="Arial"/>
              <a:ea typeface="Arial"/>
              <a:cs typeface="Arial"/>
              <a:sym typeface="Arial"/>
            </a:endParaRPr>
          </a:p>
        </p:txBody>
      </p:sp>
      <p:sp>
        <p:nvSpPr>
          <p:cNvPr id="1597" name="Google Shape;1597;p77"/>
          <p:cNvSpPr txBox="1"/>
          <p:nvPr/>
        </p:nvSpPr>
        <p:spPr>
          <a:xfrm rot="-5400000">
            <a:off x="5926411" y="4496881"/>
            <a:ext cx="634500" cy="147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0" i="0" lang="en" sz="502" u="none" cap="none" strike="noStrike">
                <a:solidFill>
                  <a:srgbClr val="000000"/>
                </a:solidFill>
                <a:latin typeface="Arial"/>
                <a:ea typeface="Arial"/>
                <a:cs typeface="Arial"/>
                <a:sym typeface="Arial"/>
              </a:rPr>
              <a:t> L (Beam width) </a:t>
            </a:r>
            <a:endParaRPr b="0" i="0" sz="502" u="none" cap="none" strike="noStrike">
              <a:solidFill>
                <a:srgbClr val="000000"/>
              </a:solidFill>
              <a:latin typeface="Arial"/>
              <a:ea typeface="Arial"/>
              <a:cs typeface="Arial"/>
              <a:sym typeface="Arial"/>
            </a:endParaRPr>
          </a:p>
        </p:txBody>
      </p:sp>
      <p:cxnSp>
        <p:nvCxnSpPr>
          <p:cNvPr id="1598" name="Google Shape;1598;p77"/>
          <p:cNvCxnSpPr/>
          <p:nvPr/>
        </p:nvCxnSpPr>
        <p:spPr>
          <a:xfrm flipH="1">
            <a:off x="6187606" y="4304156"/>
            <a:ext cx="1500" cy="504900"/>
          </a:xfrm>
          <a:prstGeom prst="straightConnector1">
            <a:avLst/>
          </a:prstGeom>
          <a:noFill/>
          <a:ln cap="flat" cmpd="sng" w="10625">
            <a:solidFill>
              <a:srgbClr val="595959"/>
            </a:solidFill>
            <a:prstDash val="solid"/>
            <a:round/>
            <a:headEnd len="med" w="med" type="triangle"/>
            <a:tailEnd len="med" w="med" type="triangle"/>
          </a:ln>
        </p:spPr>
      </p:cxnSp>
      <p:sp>
        <p:nvSpPr>
          <p:cNvPr id="1599" name="Google Shape;1599;p77"/>
          <p:cNvSpPr/>
          <p:nvPr/>
        </p:nvSpPr>
        <p:spPr>
          <a:xfrm>
            <a:off x="5325054" y="1670151"/>
            <a:ext cx="1379434" cy="1237574"/>
          </a:xfrm>
          <a:custGeom>
            <a:rect b="b" l="l" r="r" t="t"/>
            <a:pathLst>
              <a:path extrusionOk="0" h="66581" w="74223">
                <a:moveTo>
                  <a:pt x="71337" y="0"/>
                </a:moveTo>
                <a:cubicBezTo>
                  <a:pt x="71372" y="2137"/>
                  <a:pt x="77609" y="6341"/>
                  <a:pt x="71544" y="12820"/>
                </a:cubicBezTo>
                <a:cubicBezTo>
                  <a:pt x="65479" y="19299"/>
                  <a:pt x="46869" y="29913"/>
                  <a:pt x="34945" y="38873"/>
                </a:cubicBezTo>
                <a:cubicBezTo>
                  <a:pt x="23021" y="47833"/>
                  <a:pt x="5824" y="61963"/>
                  <a:pt x="0" y="66581"/>
                </a:cubicBezTo>
              </a:path>
            </a:pathLst>
          </a:custGeom>
          <a:noFill/>
          <a:ln cap="flat" cmpd="sng" w="10625">
            <a:solidFill>
              <a:srgbClr val="C00000"/>
            </a:solidFill>
            <a:prstDash val="dash"/>
            <a:round/>
            <a:headEnd len="sm" w="sm" type="none"/>
            <a:tailEnd len="sm" w="sm" type="none"/>
          </a:ln>
        </p:spPr>
        <p:txBody>
          <a:bodyPr anchorCtr="0" anchor="ctr" bIns="51000" lIns="51000" spcFirstLastPara="1" rIns="51000" wrap="square" tIns="51000">
            <a:noAutofit/>
          </a:bodyPr>
          <a:lstStyle/>
          <a:p>
            <a:pPr indent="0" lvl="0" marL="0" rtl="0" algn="l">
              <a:spcBef>
                <a:spcPts val="0"/>
              </a:spcBef>
              <a:spcAft>
                <a:spcPts val="0"/>
              </a:spcAft>
              <a:buNone/>
            </a:pPr>
            <a:r>
              <a:t/>
            </a:r>
            <a:endParaRPr/>
          </a:p>
        </p:txBody>
      </p:sp>
      <p:sp>
        <p:nvSpPr>
          <p:cNvPr id="1600" name="Google Shape;1600;p77"/>
          <p:cNvSpPr/>
          <p:nvPr/>
        </p:nvSpPr>
        <p:spPr>
          <a:xfrm>
            <a:off x="5997656" y="2388891"/>
            <a:ext cx="1418036" cy="1053093"/>
          </a:xfrm>
          <a:custGeom>
            <a:rect b="b" l="l" r="r" t="t"/>
            <a:pathLst>
              <a:path extrusionOk="0" h="56656" w="76300">
                <a:moveTo>
                  <a:pt x="0" y="0"/>
                </a:moveTo>
                <a:cubicBezTo>
                  <a:pt x="6376" y="2929"/>
                  <a:pt x="25537" y="8132"/>
                  <a:pt x="38254" y="17575"/>
                </a:cubicBezTo>
                <a:cubicBezTo>
                  <a:pt x="50971" y="27018"/>
                  <a:pt x="69959" y="50143"/>
                  <a:pt x="76300" y="56656"/>
                </a:cubicBezTo>
              </a:path>
            </a:pathLst>
          </a:custGeom>
          <a:noFill/>
          <a:ln cap="flat" cmpd="sng" w="10625">
            <a:solidFill>
              <a:srgbClr val="C00000"/>
            </a:solidFill>
            <a:prstDash val="dash"/>
            <a:round/>
            <a:headEnd len="sm" w="sm" type="none"/>
            <a:tailEnd len="sm" w="sm" type="none"/>
          </a:ln>
        </p:spPr>
        <p:txBody>
          <a:bodyPr anchorCtr="0" anchor="ctr" bIns="51000" lIns="51000" spcFirstLastPara="1" rIns="51000" wrap="square" tIns="51000">
            <a:noAutofit/>
          </a:bodyPr>
          <a:lstStyle/>
          <a:p>
            <a:pPr indent="0" lvl="0" marL="0" rtl="0" algn="l">
              <a:spcBef>
                <a:spcPts val="0"/>
              </a:spcBef>
              <a:spcAft>
                <a:spcPts val="0"/>
              </a:spcAft>
              <a:buNone/>
            </a:pPr>
            <a:r>
              <a:t/>
            </a:r>
            <a:endParaRPr/>
          </a:p>
        </p:txBody>
      </p:sp>
      <p:sp>
        <p:nvSpPr>
          <p:cNvPr id="1601" name="Google Shape;1601;p77"/>
          <p:cNvSpPr/>
          <p:nvPr/>
        </p:nvSpPr>
        <p:spPr>
          <a:xfrm>
            <a:off x="4122623" y="3403926"/>
            <a:ext cx="468900" cy="511800"/>
          </a:xfrm>
          <a:prstGeom prst="rect">
            <a:avLst/>
          </a:prstGeom>
          <a:solidFill>
            <a:srgbClr val="FFFFFF"/>
          </a:solidFill>
          <a:ln cap="flat" cmpd="sng" w="10625">
            <a:solidFill>
              <a:srgbClr val="595959"/>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02" name="Google Shape;1602;p77"/>
          <p:cNvSpPr txBox="1"/>
          <p:nvPr/>
        </p:nvSpPr>
        <p:spPr>
          <a:xfrm>
            <a:off x="4133326" y="3448862"/>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603" name="Google Shape;1603;p77"/>
          <p:cNvSpPr txBox="1"/>
          <p:nvPr/>
        </p:nvSpPr>
        <p:spPr>
          <a:xfrm>
            <a:off x="4126218" y="3556242"/>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20,</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604" name="Google Shape;1604;p77"/>
          <p:cNvSpPr txBox="1"/>
          <p:nvPr/>
        </p:nvSpPr>
        <p:spPr>
          <a:xfrm>
            <a:off x="4126218" y="3682923"/>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19,</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605" name="Google Shape;1605;p77"/>
          <p:cNvSpPr txBox="1"/>
          <p:nvPr/>
        </p:nvSpPr>
        <p:spPr>
          <a:xfrm>
            <a:off x="4126218" y="3791398"/>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606" name="Google Shape;1606;p77"/>
          <p:cNvSpPr txBox="1"/>
          <p:nvPr/>
        </p:nvSpPr>
        <p:spPr>
          <a:xfrm>
            <a:off x="4040975" y="3917796"/>
            <a:ext cx="632100" cy="102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669"/>
              <a:buFont typeface="Arial"/>
              <a:buNone/>
            </a:pPr>
            <a:r>
              <a:rPr b="1" i="0" lang="en" sz="669" u="none" cap="none" strike="noStrike">
                <a:solidFill>
                  <a:srgbClr val="000000"/>
                </a:solidFill>
                <a:latin typeface="Arial"/>
                <a:ea typeface="Arial"/>
                <a:cs typeface="Arial"/>
                <a:sym typeface="Arial"/>
              </a:rPr>
              <a:t>C_NN</a:t>
            </a:r>
            <a:r>
              <a:rPr b="1" baseline="-25000" i="0" lang="en" sz="669" u="none" cap="none" strike="noStrike">
                <a:solidFill>
                  <a:srgbClr val="000000"/>
                </a:solidFill>
                <a:latin typeface="Arial"/>
                <a:ea typeface="Arial"/>
                <a:cs typeface="Arial"/>
                <a:sym typeface="Arial"/>
              </a:rPr>
              <a:t>L1</a:t>
            </a:r>
            <a:endParaRPr b="1" baseline="-25000" i="0" sz="669" u="none" cap="none" strike="noStrike">
              <a:solidFill>
                <a:srgbClr val="000000"/>
              </a:solidFill>
              <a:latin typeface="Arial"/>
              <a:ea typeface="Arial"/>
              <a:cs typeface="Arial"/>
              <a:sym typeface="Arial"/>
            </a:endParaRPr>
          </a:p>
        </p:txBody>
      </p:sp>
      <p:sp>
        <p:nvSpPr>
          <p:cNvPr id="1607" name="Google Shape;1607;p77"/>
          <p:cNvSpPr/>
          <p:nvPr/>
        </p:nvSpPr>
        <p:spPr>
          <a:xfrm>
            <a:off x="6637600" y="3680598"/>
            <a:ext cx="468900" cy="511800"/>
          </a:xfrm>
          <a:prstGeom prst="rect">
            <a:avLst/>
          </a:prstGeom>
          <a:solidFill>
            <a:srgbClr val="FFFFFF"/>
          </a:solidFill>
          <a:ln cap="flat" cmpd="sng" w="10625">
            <a:solidFill>
              <a:srgbClr val="595959"/>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08" name="Google Shape;1608;p77"/>
          <p:cNvSpPr txBox="1"/>
          <p:nvPr/>
        </p:nvSpPr>
        <p:spPr>
          <a:xfrm>
            <a:off x="6648304" y="3725534"/>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609" name="Google Shape;1609;p77"/>
          <p:cNvSpPr txBox="1"/>
          <p:nvPr/>
        </p:nvSpPr>
        <p:spPr>
          <a:xfrm>
            <a:off x="6641196" y="3832914"/>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20,</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610" name="Google Shape;1610;p77"/>
          <p:cNvSpPr txBox="1"/>
          <p:nvPr/>
        </p:nvSpPr>
        <p:spPr>
          <a:xfrm>
            <a:off x="6641196" y="3959595"/>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19,</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611" name="Google Shape;1611;p77"/>
          <p:cNvSpPr txBox="1"/>
          <p:nvPr/>
        </p:nvSpPr>
        <p:spPr>
          <a:xfrm>
            <a:off x="6641196" y="4068071"/>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612" name="Google Shape;1612;p77"/>
          <p:cNvSpPr txBox="1"/>
          <p:nvPr/>
        </p:nvSpPr>
        <p:spPr>
          <a:xfrm>
            <a:off x="6555952" y="4194468"/>
            <a:ext cx="632100" cy="102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669"/>
              <a:buFont typeface="Arial"/>
              <a:buNone/>
            </a:pPr>
            <a:r>
              <a:rPr b="1" i="0" lang="en" sz="669" u="none" cap="none" strike="noStrike">
                <a:solidFill>
                  <a:srgbClr val="000000"/>
                </a:solidFill>
                <a:latin typeface="Arial"/>
                <a:ea typeface="Arial"/>
                <a:cs typeface="Arial"/>
                <a:sym typeface="Arial"/>
              </a:rPr>
              <a:t>C_NN</a:t>
            </a:r>
            <a:r>
              <a:rPr b="1" baseline="-25000" i="0" lang="en" sz="669" u="none" cap="none" strike="noStrike">
                <a:solidFill>
                  <a:srgbClr val="000000"/>
                </a:solidFill>
                <a:latin typeface="Arial"/>
                <a:ea typeface="Arial"/>
                <a:cs typeface="Arial"/>
                <a:sym typeface="Arial"/>
              </a:rPr>
              <a:t>L3</a:t>
            </a:r>
            <a:endParaRPr b="1" baseline="-25000" i="0" sz="669" u="none" cap="none" strike="noStrike">
              <a:solidFill>
                <a:srgbClr val="000000"/>
              </a:solidFill>
              <a:latin typeface="Arial"/>
              <a:ea typeface="Arial"/>
              <a:cs typeface="Arial"/>
              <a:sym typeface="Arial"/>
            </a:endParaRPr>
          </a:p>
        </p:txBody>
      </p:sp>
      <p:sp>
        <p:nvSpPr>
          <p:cNvPr id="1613" name="Google Shape;1613;p77"/>
          <p:cNvSpPr/>
          <p:nvPr/>
        </p:nvSpPr>
        <p:spPr>
          <a:xfrm rot="-2394815">
            <a:off x="6328345" y="4484605"/>
            <a:ext cx="631671" cy="144774"/>
          </a:xfrm>
          <a:prstGeom prst="curvedUpArrow">
            <a:avLst>
              <a:gd fmla="val 38755" name="adj1"/>
              <a:gd fmla="val 50000" name="adj2"/>
              <a:gd fmla="val 25000" name="adj3"/>
            </a:avLst>
          </a:prstGeom>
          <a:solidFill>
            <a:srgbClr val="073763"/>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14" name="Google Shape;1614;p77"/>
          <p:cNvSpPr/>
          <p:nvPr/>
        </p:nvSpPr>
        <p:spPr>
          <a:xfrm rot="6870605">
            <a:off x="4728245" y="3750091"/>
            <a:ext cx="344218" cy="1487856"/>
          </a:xfrm>
          <a:prstGeom prst="curvedLeftArrow">
            <a:avLst>
              <a:gd fmla="val 13495" name="adj1"/>
              <a:gd fmla="val 50000" name="adj2"/>
              <a:gd fmla="val 25000" name="adj3"/>
            </a:avLst>
          </a:prstGeom>
          <a:solidFill>
            <a:srgbClr val="1C4587"/>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15" name="Google Shape;1615;p77"/>
          <p:cNvSpPr txBox="1"/>
          <p:nvPr/>
        </p:nvSpPr>
        <p:spPr>
          <a:xfrm>
            <a:off x="368800" y="214250"/>
            <a:ext cx="59388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Azizi et al. “ELPIS: Graph-Based Similarity Search for Scalable Data Science”. VLDB 2023</a:t>
            </a:r>
            <a:endParaRPr sz="900">
              <a:solidFill>
                <a:schemeClr val="dk2"/>
              </a:solidFill>
              <a:latin typeface="Ubuntu"/>
              <a:ea typeface="Ubuntu"/>
              <a:cs typeface="Ubuntu"/>
              <a:sym typeface="Ubuntu"/>
            </a:endParaRPr>
          </a:p>
        </p:txBody>
      </p:sp>
      <p:sp>
        <p:nvSpPr>
          <p:cNvPr id="1616" name="Google Shape;1616;p77"/>
          <p:cNvSpPr txBox="1"/>
          <p:nvPr>
            <p:ph idx="1" type="body"/>
          </p:nvPr>
        </p:nvSpPr>
        <p:spPr>
          <a:xfrm>
            <a:off x="160801" y="864880"/>
            <a:ext cx="8520600" cy="3416400"/>
          </a:xfrm>
          <a:prstGeom prst="rect">
            <a:avLst/>
          </a:prstGeom>
        </p:spPr>
        <p:txBody>
          <a:bodyPr anchorCtr="0" anchor="t" bIns="91425" lIns="91425" spcFirstLastPara="1" rIns="91425" wrap="square" tIns="91425">
            <a:normAutofit/>
          </a:bodyPr>
          <a:lstStyle/>
          <a:p>
            <a:pPr indent="-317500" lvl="0" marL="457200" rtl="0" algn="just">
              <a:lnSpc>
                <a:spcPct val="100000"/>
              </a:lnSpc>
              <a:spcBef>
                <a:spcPts val="0"/>
              </a:spcBef>
              <a:spcAft>
                <a:spcPts val="0"/>
              </a:spcAft>
              <a:buClr>
                <a:schemeClr val="dk1"/>
              </a:buClr>
              <a:buSzPts val="1400"/>
              <a:buFont typeface="Arial"/>
              <a:buChar char="●"/>
            </a:pPr>
            <a:r>
              <a:rPr b="1" lang="en">
                <a:solidFill>
                  <a:schemeClr val="dk1"/>
                </a:solidFill>
                <a:latin typeface="Ubuntu"/>
                <a:ea typeface="Ubuntu"/>
                <a:cs typeface="Ubuntu"/>
                <a:sym typeface="Ubuntu"/>
              </a:rPr>
              <a:t>Build Index:</a:t>
            </a:r>
            <a:r>
              <a:rPr lang="en">
                <a:solidFill>
                  <a:schemeClr val="dk1"/>
                </a:solidFill>
                <a:latin typeface="Ubuntu"/>
                <a:ea typeface="Ubuntu"/>
                <a:cs typeface="Ubuntu"/>
                <a:sym typeface="Ubuntu"/>
              </a:rPr>
              <a:t> concurrently constructs graphs using </a:t>
            </a:r>
            <a:r>
              <a:rPr i="1" lang="en">
                <a:solidFill>
                  <a:srgbClr val="38761D"/>
                </a:solidFill>
                <a:latin typeface="Ubuntu"/>
                <a:ea typeface="Ubuntu"/>
                <a:cs typeface="Ubuntu"/>
                <a:sym typeface="Ubuntu"/>
              </a:rPr>
              <a:t>nw1</a:t>
            </a:r>
            <a:r>
              <a:rPr lang="en">
                <a:solidFill>
                  <a:srgbClr val="38761D"/>
                </a:solidFill>
                <a:latin typeface="Ubuntu"/>
                <a:ea typeface="Ubuntu"/>
                <a:cs typeface="Ubuntu"/>
                <a:sym typeface="Ubuntu"/>
              </a:rPr>
              <a:t> workers,</a:t>
            </a:r>
            <a:r>
              <a:rPr lang="en">
                <a:solidFill>
                  <a:schemeClr val="dk1"/>
                </a:solidFill>
                <a:latin typeface="Ubuntu"/>
                <a:ea typeface="Ubuntu"/>
                <a:cs typeface="Ubuntu"/>
                <a:sym typeface="Ubuntu"/>
              </a:rPr>
              <a:t> with each worker building </a:t>
            </a:r>
            <a:r>
              <a:rPr lang="en">
                <a:solidFill>
                  <a:srgbClr val="274E13"/>
                </a:solidFill>
                <a:latin typeface="Ubuntu"/>
                <a:ea typeface="Ubuntu"/>
                <a:cs typeface="Ubuntu"/>
                <a:sym typeface="Ubuntu"/>
              </a:rPr>
              <a:t>HNSW</a:t>
            </a:r>
            <a:r>
              <a:rPr lang="en">
                <a:solidFill>
                  <a:schemeClr val="dk1"/>
                </a:solidFill>
                <a:latin typeface="Ubuntu"/>
                <a:ea typeface="Ubuntu"/>
                <a:cs typeface="Ubuntu"/>
                <a:sym typeface="Ubuntu"/>
              </a:rPr>
              <a:t> graph within each leaf in parallel using </a:t>
            </a:r>
            <a:r>
              <a:rPr i="1" lang="en">
                <a:solidFill>
                  <a:srgbClr val="38761D"/>
                </a:solidFill>
                <a:latin typeface="Ubuntu"/>
                <a:ea typeface="Ubuntu"/>
                <a:cs typeface="Ubuntu"/>
                <a:sym typeface="Ubuntu"/>
              </a:rPr>
              <a:t>nw2</a:t>
            </a:r>
            <a:r>
              <a:rPr lang="en">
                <a:solidFill>
                  <a:srgbClr val="38761D"/>
                </a:solidFill>
                <a:latin typeface="Ubuntu"/>
                <a:ea typeface="Ubuntu"/>
                <a:cs typeface="Ubuntu"/>
                <a:sym typeface="Ubuntu"/>
              </a:rPr>
              <a:t> workers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457200" rtl="0" algn="just">
              <a:lnSpc>
                <a:spcPct val="100000"/>
              </a:lnSpc>
              <a:spcBef>
                <a:spcPts val="0"/>
              </a:spcBef>
              <a:spcAft>
                <a:spcPts val="0"/>
              </a:spcAft>
              <a:buNone/>
            </a:pPr>
            <a:r>
              <a:t/>
            </a:r>
            <a:endParaRPr sz="1900">
              <a:solidFill>
                <a:schemeClr val="dk1"/>
              </a:solidFill>
            </a:endParaRPr>
          </a:p>
        </p:txBody>
      </p:sp>
      <p:sp>
        <p:nvSpPr>
          <p:cNvPr id="1617" name="Google Shape;1617;p77"/>
          <p:cNvSpPr txBox="1"/>
          <p:nvPr/>
        </p:nvSpPr>
        <p:spPr>
          <a:xfrm>
            <a:off x="175000" y="1656300"/>
            <a:ext cx="3473100" cy="22845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699"/>
              </a:spcBef>
              <a:spcAft>
                <a:spcPts val="0"/>
              </a:spcAft>
              <a:buSzPts val="1400"/>
              <a:buFont typeface="Ubuntu"/>
              <a:buChar char="●"/>
            </a:pPr>
            <a:r>
              <a:rPr b="1" lang="en" sz="1811">
                <a:solidFill>
                  <a:schemeClr val="dk1"/>
                </a:solidFill>
                <a:latin typeface="Ubuntu"/>
                <a:ea typeface="Ubuntu"/>
                <a:cs typeface="Ubuntu"/>
                <a:sym typeface="Ubuntu"/>
              </a:rPr>
              <a:t>Query Answering:</a:t>
            </a:r>
            <a:r>
              <a:rPr lang="en" sz="1811">
                <a:solidFill>
                  <a:schemeClr val="dk1"/>
                </a:solidFill>
                <a:latin typeface="Ubuntu"/>
                <a:ea typeface="Ubuntu"/>
                <a:cs typeface="Ubuntu"/>
                <a:sym typeface="Ubuntu"/>
              </a:rPr>
              <a:t> selects up to (nprobes - 1) additional leaves, and </a:t>
            </a:r>
            <a:r>
              <a:rPr i="1" lang="en" sz="1811">
                <a:solidFill>
                  <a:srgbClr val="38761D"/>
                </a:solidFill>
                <a:latin typeface="Ubuntu"/>
                <a:ea typeface="Ubuntu"/>
                <a:cs typeface="Ubuntu"/>
                <a:sym typeface="Ubuntu"/>
              </a:rPr>
              <a:t>nw</a:t>
            </a:r>
            <a:r>
              <a:rPr lang="en" sz="1811">
                <a:solidFill>
                  <a:srgbClr val="38761D"/>
                </a:solidFill>
                <a:latin typeface="Ubuntu"/>
                <a:ea typeface="Ubuntu"/>
                <a:cs typeface="Ubuntu"/>
                <a:sym typeface="Ubuntu"/>
              </a:rPr>
              <a:t> worker</a:t>
            </a:r>
            <a:r>
              <a:rPr lang="en" sz="1300">
                <a:solidFill>
                  <a:schemeClr val="dk1"/>
                </a:solidFill>
              </a:rPr>
              <a:t> </a:t>
            </a:r>
            <a:r>
              <a:rPr lang="en" sz="1811">
                <a:solidFill>
                  <a:schemeClr val="dk1"/>
                </a:solidFill>
                <a:latin typeface="Ubuntu"/>
                <a:ea typeface="Ubuntu"/>
                <a:cs typeface="Ubuntu"/>
                <a:sym typeface="Ubuntu"/>
              </a:rPr>
              <a:t>explore them in parallel. </a:t>
            </a:r>
            <a:endParaRPr sz="1811">
              <a:solidFill>
                <a:schemeClr val="dk1"/>
              </a:solidFill>
              <a:latin typeface="Ubuntu"/>
              <a:ea typeface="Ubuntu"/>
              <a:cs typeface="Ubuntu"/>
              <a:sym typeface="Ubuntu"/>
            </a:endParaRPr>
          </a:p>
          <a:p>
            <a:pPr indent="0" lvl="0" marL="0" rtl="0" algn="l">
              <a:lnSpc>
                <a:spcPct val="115000"/>
              </a:lnSpc>
              <a:spcBef>
                <a:spcPts val="1699"/>
              </a:spcBef>
              <a:spcAft>
                <a:spcPts val="1699"/>
              </a:spcAft>
              <a:buNone/>
            </a:pPr>
            <a:r>
              <a:t/>
            </a:r>
            <a:endParaRPr sz="1811">
              <a:solidFill>
                <a:schemeClr val="dk1"/>
              </a:solidFill>
              <a:latin typeface="Ubuntu"/>
              <a:ea typeface="Ubuntu"/>
              <a:cs typeface="Ubuntu"/>
              <a:sym typeface="Ubuntu"/>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1" name="Shape 1621"/>
        <p:cNvGrpSpPr/>
        <p:nvPr/>
      </p:nvGrpSpPr>
      <p:grpSpPr>
        <a:xfrm>
          <a:off x="0" y="0"/>
          <a:ext cx="0" cy="0"/>
          <a:chOff x="0" y="0"/>
          <a:chExt cx="0" cy="0"/>
        </a:xfrm>
      </p:grpSpPr>
      <p:sp>
        <p:nvSpPr>
          <p:cNvPr id="1622" name="Google Shape;1622;p78"/>
          <p:cNvSpPr txBox="1"/>
          <p:nvPr>
            <p:ph type="title"/>
          </p:nvPr>
        </p:nvSpPr>
        <p:spPr>
          <a:xfrm>
            <a:off x="311700" y="35492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Parallel Vector Search - ELPIS [2/</a:t>
            </a:r>
            <a:r>
              <a:rPr lang="en"/>
              <a:t>3</a:t>
            </a:r>
            <a:r>
              <a:rPr lang="en">
                <a:latin typeface="Ubuntu"/>
                <a:ea typeface="Ubuntu"/>
                <a:cs typeface="Ubuntu"/>
                <a:sym typeface="Ubuntu"/>
              </a:rPr>
              <a:t>]</a:t>
            </a:r>
            <a:endParaRPr>
              <a:latin typeface="Ubuntu"/>
              <a:ea typeface="Ubuntu"/>
              <a:cs typeface="Ubuntu"/>
              <a:sym typeface="Ubuntu"/>
            </a:endParaRPr>
          </a:p>
          <a:p>
            <a:pPr indent="0" lvl="0" marL="0" rtl="0" algn="l">
              <a:spcBef>
                <a:spcPts val="0"/>
              </a:spcBef>
              <a:spcAft>
                <a:spcPts val="0"/>
              </a:spcAft>
              <a:buNone/>
            </a:pPr>
            <a:r>
              <a:t/>
            </a:r>
            <a:endParaRPr/>
          </a:p>
        </p:txBody>
      </p:sp>
      <p:sp>
        <p:nvSpPr>
          <p:cNvPr id="1623" name="Google Shape;1623;p78"/>
          <p:cNvSpPr txBox="1"/>
          <p:nvPr>
            <p:ph idx="1" type="body"/>
          </p:nvPr>
        </p:nvSpPr>
        <p:spPr>
          <a:xfrm>
            <a:off x="160801" y="864880"/>
            <a:ext cx="8520600" cy="3416400"/>
          </a:xfrm>
          <a:prstGeom prst="rect">
            <a:avLst/>
          </a:prstGeom>
        </p:spPr>
        <p:txBody>
          <a:bodyPr anchorCtr="0" anchor="t" bIns="91425" lIns="91425" spcFirstLastPara="1" rIns="91425" wrap="square" tIns="91425">
            <a:normAutofit/>
          </a:bodyPr>
          <a:lstStyle/>
          <a:p>
            <a:pPr indent="-317500" lvl="0" marL="457200" rtl="0" algn="just">
              <a:lnSpc>
                <a:spcPct val="100000"/>
              </a:lnSpc>
              <a:spcBef>
                <a:spcPts val="0"/>
              </a:spcBef>
              <a:spcAft>
                <a:spcPts val="0"/>
              </a:spcAft>
              <a:buClr>
                <a:schemeClr val="dk1"/>
              </a:buClr>
              <a:buSzPts val="1400"/>
              <a:buFont typeface="Arial"/>
              <a:buChar char="●"/>
            </a:pPr>
            <a:r>
              <a:rPr b="1" lang="en">
                <a:solidFill>
                  <a:schemeClr val="dk1"/>
                </a:solidFill>
                <a:latin typeface="Ubuntu"/>
                <a:ea typeface="Ubuntu"/>
                <a:cs typeface="Ubuntu"/>
                <a:sym typeface="Ubuntu"/>
              </a:rPr>
              <a:t>Build Index:</a:t>
            </a:r>
            <a:r>
              <a:rPr lang="en">
                <a:solidFill>
                  <a:schemeClr val="dk1"/>
                </a:solidFill>
                <a:latin typeface="Ubuntu"/>
                <a:ea typeface="Ubuntu"/>
                <a:cs typeface="Ubuntu"/>
                <a:sym typeface="Ubuntu"/>
              </a:rPr>
              <a:t> concurrently constructs graphs using </a:t>
            </a:r>
            <a:r>
              <a:rPr i="1" lang="en">
                <a:solidFill>
                  <a:srgbClr val="38761D"/>
                </a:solidFill>
                <a:latin typeface="Ubuntu"/>
                <a:ea typeface="Ubuntu"/>
                <a:cs typeface="Ubuntu"/>
                <a:sym typeface="Ubuntu"/>
              </a:rPr>
              <a:t>nw1</a:t>
            </a:r>
            <a:r>
              <a:rPr lang="en">
                <a:solidFill>
                  <a:srgbClr val="38761D"/>
                </a:solidFill>
                <a:latin typeface="Ubuntu"/>
                <a:ea typeface="Ubuntu"/>
                <a:cs typeface="Ubuntu"/>
                <a:sym typeface="Ubuntu"/>
              </a:rPr>
              <a:t> workers,</a:t>
            </a:r>
            <a:r>
              <a:rPr lang="en">
                <a:solidFill>
                  <a:schemeClr val="dk1"/>
                </a:solidFill>
                <a:latin typeface="Ubuntu"/>
                <a:ea typeface="Ubuntu"/>
                <a:cs typeface="Ubuntu"/>
                <a:sym typeface="Ubuntu"/>
              </a:rPr>
              <a:t> with each worker building </a:t>
            </a:r>
            <a:r>
              <a:rPr lang="en">
                <a:solidFill>
                  <a:srgbClr val="274E13"/>
                </a:solidFill>
                <a:latin typeface="Ubuntu"/>
                <a:ea typeface="Ubuntu"/>
                <a:cs typeface="Ubuntu"/>
                <a:sym typeface="Ubuntu"/>
              </a:rPr>
              <a:t>HNSW</a:t>
            </a:r>
            <a:r>
              <a:rPr lang="en">
                <a:solidFill>
                  <a:schemeClr val="dk1"/>
                </a:solidFill>
                <a:latin typeface="Ubuntu"/>
                <a:ea typeface="Ubuntu"/>
                <a:cs typeface="Ubuntu"/>
                <a:sym typeface="Ubuntu"/>
              </a:rPr>
              <a:t> graph within each leaf in parallel using </a:t>
            </a:r>
            <a:r>
              <a:rPr i="1" lang="en">
                <a:solidFill>
                  <a:srgbClr val="38761D"/>
                </a:solidFill>
                <a:latin typeface="Ubuntu"/>
                <a:ea typeface="Ubuntu"/>
                <a:cs typeface="Ubuntu"/>
                <a:sym typeface="Ubuntu"/>
              </a:rPr>
              <a:t>nw2</a:t>
            </a:r>
            <a:r>
              <a:rPr lang="en">
                <a:solidFill>
                  <a:srgbClr val="38761D"/>
                </a:solidFill>
                <a:latin typeface="Ubuntu"/>
                <a:ea typeface="Ubuntu"/>
                <a:cs typeface="Ubuntu"/>
                <a:sym typeface="Ubuntu"/>
              </a:rPr>
              <a:t> workers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457200" rtl="0" algn="just">
              <a:lnSpc>
                <a:spcPct val="100000"/>
              </a:lnSpc>
              <a:spcBef>
                <a:spcPts val="0"/>
              </a:spcBef>
              <a:spcAft>
                <a:spcPts val="0"/>
              </a:spcAft>
              <a:buNone/>
            </a:pPr>
            <a:r>
              <a:t/>
            </a:r>
            <a:endParaRPr sz="1900">
              <a:solidFill>
                <a:schemeClr val="dk1"/>
              </a:solidFill>
            </a:endParaRPr>
          </a:p>
        </p:txBody>
      </p:sp>
      <p:sp>
        <p:nvSpPr>
          <p:cNvPr id="1624" name="Google Shape;1624;p78"/>
          <p:cNvSpPr txBox="1"/>
          <p:nvPr/>
        </p:nvSpPr>
        <p:spPr>
          <a:xfrm>
            <a:off x="175000" y="1656300"/>
            <a:ext cx="3473100" cy="22845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699"/>
              </a:spcBef>
              <a:spcAft>
                <a:spcPts val="0"/>
              </a:spcAft>
              <a:buSzPts val="1400"/>
              <a:buFont typeface="Ubuntu"/>
              <a:buChar char="●"/>
            </a:pPr>
            <a:r>
              <a:rPr b="1" lang="en" sz="1811">
                <a:solidFill>
                  <a:schemeClr val="dk1"/>
                </a:solidFill>
                <a:latin typeface="Ubuntu"/>
                <a:ea typeface="Ubuntu"/>
                <a:cs typeface="Ubuntu"/>
                <a:sym typeface="Ubuntu"/>
              </a:rPr>
              <a:t>Query Answering:</a:t>
            </a:r>
            <a:r>
              <a:rPr lang="en" sz="1811">
                <a:solidFill>
                  <a:schemeClr val="dk1"/>
                </a:solidFill>
                <a:latin typeface="Ubuntu"/>
                <a:ea typeface="Ubuntu"/>
                <a:cs typeface="Ubuntu"/>
                <a:sym typeface="Ubuntu"/>
              </a:rPr>
              <a:t> selects up to (nprobes - 1) additional leaves, and </a:t>
            </a:r>
            <a:r>
              <a:rPr i="1" lang="en" sz="1811">
                <a:solidFill>
                  <a:srgbClr val="38761D"/>
                </a:solidFill>
                <a:latin typeface="Ubuntu"/>
                <a:ea typeface="Ubuntu"/>
                <a:cs typeface="Ubuntu"/>
                <a:sym typeface="Ubuntu"/>
              </a:rPr>
              <a:t>nw</a:t>
            </a:r>
            <a:r>
              <a:rPr lang="en" sz="1811">
                <a:solidFill>
                  <a:srgbClr val="38761D"/>
                </a:solidFill>
                <a:latin typeface="Ubuntu"/>
                <a:ea typeface="Ubuntu"/>
                <a:cs typeface="Ubuntu"/>
                <a:sym typeface="Ubuntu"/>
              </a:rPr>
              <a:t> worker</a:t>
            </a:r>
            <a:r>
              <a:rPr lang="en" sz="1300">
                <a:solidFill>
                  <a:schemeClr val="dk1"/>
                </a:solidFill>
              </a:rPr>
              <a:t> </a:t>
            </a:r>
            <a:r>
              <a:rPr lang="en" sz="1811">
                <a:solidFill>
                  <a:schemeClr val="dk1"/>
                </a:solidFill>
                <a:latin typeface="Ubuntu"/>
                <a:ea typeface="Ubuntu"/>
                <a:cs typeface="Ubuntu"/>
                <a:sym typeface="Ubuntu"/>
              </a:rPr>
              <a:t>explore them in parallel. </a:t>
            </a:r>
            <a:endParaRPr sz="1811">
              <a:solidFill>
                <a:schemeClr val="dk1"/>
              </a:solidFill>
              <a:latin typeface="Ubuntu"/>
              <a:ea typeface="Ubuntu"/>
              <a:cs typeface="Ubuntu"/>
              <a:sym typeface="Ubuntu"/>
            </a:endParaRPr>
          </a:p>
          <a:p>
            <a:pPr indent="0" lvl="0" marL="0" rtl="0" algn="l">
              <a:lnSpc>
                <a:spcPct val="115000"/>
              </a:lnSpc>
              <a:spcBef>
                <a:spcPts val="1699"/>
              </a:spcBef>
              <a:spcAft>
                <a:spcPts val="1699"/>
              </a:spcAft>
              <a:buNone/>
            </a:pPr>
            <a:r>
              <a:t/>
            </a:r>
            <a:endParaRPr sz="1811">
              <a:solidFill>
                <a:schemeClr val="dk1"/>
              </a:solidFill>
              <a:latin typeface="Ubuntu"/>
              <a:ea typeface="Ubuntu"/>
              <a:cs typeface="Ubuntu"/>
              <a:sym typeface="Ubuntu"/>
            </a:endParaRPr>
          </a:p>
        </p:txBody>
      </p:sp>
      <p:sp>
        <p:nvSpPr>
          <p:cNvPr id="1625" name="Google Shape;1625;p78"/>
          <p:cNvSpPr txBox="1"/>
          <p:nvPr>
            <p:ph idx="12" type="sldNum"/>
          </p:nvPr>
        </p:nvSpPr>
        <p:spPr>
          <a:xfrm>
            <a:off x="8472458" y="4663217"/>
            <a:ext cx="548700" cy="393600"/>
          </a:xfrm>
          <a:prstGeom prst="rect">
            <a:avLst/>
          </a:prstGeom>
        </p:spPr>
        <p:txBody>
          <a:bodyPr anchorCtr="0" anchor="ctr" bIns="77850" lIns="77850" spcFirstLastPara="1" rIns="77850" wrap="square" tIns="77850">
            <a:normAutofit/>
          </a:bodyPr>
          <a:lstStyle/>
          <a:p>
            <a:pPr indent="0" lvl="0" marL="0" rtl="0" algn="r">
              <a:spcBef>
                <a:spcPts val="0"/>
              </a:spcBef>
              <a:spcAft>
                <a:spcPts val="0"/>
              </a:spcAft>
              <a:buNone/>
            </a:pPr>
            <a:fld id="{00000000-1234-1234-1234-123412341234}" type="slidenum">
              <a:rPr lang="en"/>
              <a:t>‹#›</a:t>
            </a:fld>
            <a:endParaRPr/>
          </a:p>
        </p:txBody>
      </p:sp>
      <p:cxnSp>
        <p:nvCxnSpPr>
          <p:cNvPr id="1626" name="Google Shape;1626;p78"/>
          <p:cNvCxnSpPr/>
          <p:nvPr/>
        </p:nvCxnSpPr>
        <p:spPr>
          <a:xfrm flipH="1">
            <a:off x="5035056" y="3073625"/>
            <a:ext cx="291600" cy="446700"/>
          </a:xfrm>
          <a:prstGeom prst="straightConnector1">
            <a:avLst/>
          </a:prstGeom>
          <a:noFill/>
          <a:ln cap="flat" cmpd="sng" w="5325">
            <a:solidFill>
              <a:srgbClr val="0E2841"/>
            </a:solidFill>
            <a:prstDash val="solid"/>
            <a:round/>
            <a:headEnd len="sm" w="sm" type="none"/>
            <a:tailEnd len="sm" w="sm" type="none"/>
          </a:ln>
        </p:spPr>
      </p:cxnSp>
      <p:cxnSp>
        <p:nvCxnSpPr>
          <p:cNvPr id="1627" name="Google Shape;1627;p78"/>
          <p:cNvCxnSpPr/>
          <p:nvPr/>
        </p:nvCxnSpPr>
        <p:spPr>
          <a:xfrm flipH="1">
            <a:off x="5952099" y="3616972"/>
            <a:ext cx="116700" cy="198900"/>
          </a:xfrm>
          <a:prstGeom prst="straightConnector1">
            <a:avLst/>
          </a:prstGeom>
          <a:noFill/>
          <a:ln cap="flat" cmpd="sng" w="5325">
            <a:solidFill>
              <a:srgbClr val="0E2841"/>
            </a:solidFill>
            <a:prstDash val="solid"/>
            <a:round/>
            <a:headEnd len="sm" w="sm" type="none"/>
            <a:tailEnd len="sm" w="sm" type="none"/>
          </a:ln>
        </p:spPr>
      </p:cxnSp>
      <p:cxnSp>
        <p:nvCxnSpPr>
          <p:cNvPr id="1628" name="Google Shape;1628;p78"/>
          <p:cNvCxnSpPr/>
          <p:nvPr/>
        </p:nvCxnSpPr>
        <p:spPr>
          <a:xfrm>
            <a:off x="7473511" y="3616983"/>
            <a:ext cx="33600" cy="174900"/>
          </a:xfrm>
          <a:prstGeom prst="straightConnector1">
            <a:avLst/>
          </a:prstGeom>
          <a:noFill/>
          <a:ln cap="flat" cmpd="sng" w="5325">
            <a:solidFill>
              <a:srgbClr val="0E2841"/>
            </a:solidFill>
            <a:prstDash val="solid"/>
            <a:round/>
            <a:headEnd len="sm" w="sm" type="none"/>
            <a:tailEnd len="sm" w="sm" type="none"/>
          </a:ln>
        </p:spPr>
      </p:cxnSp>
      <p:cxnSp>
        <p:nvCxnSpPr>
          <p:cNvPr id="1629" name="Google Shape;1629;p78"/>
          <p:cNvCxnSpPr/>
          <p:nvPr/>
        </p:nvCxnSpPr>
        <p:spPr>
          <a:xfrm>
            <a:off x="7488769" y="2606001"/>
            <a:ext cx="296400" cy="165000"/>
          </a:xfrm>
          <a:prstGeom prst="straightConnector1">
            <a:avLst/>
          </a:prstGeom>
          <a:noFill/>
          <a:ln cap="flat" cmpd="sng" w="5325">
            <a:solidFill>
              <a:srgbClr val="0E2841"/>
            </a:solidFill>
            <a:prstDash val="solid"/>
            <a:round/>
            <a:headEnd len="sm" w="sm" type="none"/>
            <a:tailEnd len="sm" w="sm" type="none"/>
          </a:ln>
        </p:spPr>
      </p:cxnSp>
      <p:sp>
        <p:nvSpPr>
          <p:cNvPr id="1630" name="Google Shape;1630;p78"/>
          <p:cNvSpPr/>
          <p:nvPr/>
        </p:nvSpPr>
        <p:spPr>
          <a:xfrm>
            <a:off x="6789342" y="3161434"/>
            <a:ext cx="1368600" cy="4557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L3</a:t>
            </a:r>
            <a:endParaRPr b="1" i="0" sz="892" u="none" cap="none" strike="noStrike">
              <a:solidFill>
                <a:srgbClr val="073763"/>
              </a:solidFill>
              <a:latin typeface="Arial"/>
              <a:ea typeface="Arial"/>
              <a:cs typeface="Arial"/>
              <a:sym typeface="Arial"/>
            </a:endParaRPr>
          </a:p>
        </p:txBody>
      </p:sp>
      <p:sp>
        <p:nvSpPr>
          <p:cNvPr id="1631" name="Google Shape;1631;p78"/>
          <p:cNvSpPr/>
          <p:nvPr/>
        </p:nvSpPr>
        <p:spPr>
          <a:xfrm>
            <a:off x="6849111" y="2221116"/>
            <a:ext cx="1278900" cy="3849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1C4587"/>
                </a:solidFill>
                <a:latin typeface="Arial"/>
                <a:ea typeface="Arial"/>
                <a:cs typeface="Arial"/>
                <a:sym typeface="Arial"/>
              </a:rPr>
              <a:t>L4</a:t>
            </a:r>
            <a:endParaRPr b="1" i="0" sz="892" u="none" cap="none" strike="noStrike">
              <a:solidFill>
                <a:srgbClr val="1C4587"/>
              </a:solidFill>
              <a:latin typeface="Arial"/>
              <a:ea typeface="Arial"/>
              <a:cs typeface="Arial"/>
              <a:sym typeface="Arial"/>
            </a:endParaRPr>
          </a:p>
        </p:txBody>
      </p:sp>
      <p:sp>
        <p:nvSpPr>
          <p:cNvPr id="1632" name="Google Shape;1632;p78"/>
          <p:cNvSpPr txBox="1"/>
          <p:nvPr/>
        </p:nvSpPr>
        <p:spPr>
          <a:xfrm>
            <a:off x="6970283" y="2172548"/>
            <a:ext cx="976800" cy="2904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-0.22, 0.54</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0.48, 1.24</a:t>
            </a:r>
            <a:endParaRPr b="0" i="0" sz="836" u="none" cap="none" strike="noStrike">
              <a:solidFill>
                <a:srgbClr val="000000"/>
              </a:solidFill>
              <a:latin typeface="Arial"/>
              <a:ea typeface="Arial"/>
              <a:cs typeface="Arial"/>
              <a:sym typeface="Arial"/>
            </a:endParaRPr>
          </a:p>
        </p:txBody>
      </p:sp>
      <p:sp>
        <p:nvSpPr>
          <p:cNvPr id="1633" name="Google Shape;1633;p78"/>
          <p:cNvSpPr txBox="1"/>
          <p:nvPr/>
        </p:nvSpPr>
        <p:spPr>
          <a:xfrm>
            <a:off x="6950580" y="2271278"/>
            <a:ext cx="1177500" cy="224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1634" name="Google Shape;1634;p78"/>
          <p:cNvSpPr/>
          <p:nvPr/>
        </p:nvSpPr>
        <p:spPr>
          <a:xfrm>
            <a:off x="6016876" y="2666474"/>
            <a:ext cx="1368600" cy="455700"/>
          </a:xfrm>
          <a:prstGeom prst="ellipse">
            <a:avLst/>
          </a:prstGeom>
          <a:solidFill>
            <a:srgbClr val="E8E8E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I2</a:t>
            </a:r>
            <a:endParaRPr b="1" i="0" sz="892" u="none" cap="none" strike="noStrike">
              <a:solidFill>
                <a:srgbClr val="073763"/>
              </a:solidFill>
              <a:latin typeface="Arial"/>
              <a:ea typeface="Arial"/>
              <a:cs typeface="Arial"/>
              <a:sym typeface="Arial"/>
            </a:endParaRPr>
          </a:p>
        </p:txBody>
      </p:sp>
      <p:sp>
        <p:nvSpPr>
          <p:cNvPr id="1635" name="Google Shape;1635;p78"/>
          <p:cNvSpPr txBox="1"/>
          <p:nvPr/>
        </p:nvSpPr>
        <p:spPr>
          <a:xfrm>
            <a:off x="6067692" y="267802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0.11, 0.31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1.23, 1.32</a:t>
            </a:r>
            <a:endParaRPr b="0" i="0" sz="836" u="none" cap="none" strike="noStrike">
              <a:solidFill>
                <a:srgbClr val="000000"/>
              </a:solidFill>
              <a:latin typeface="Arial"/>
              <a:ea typeface="Arial"/>
              <a:cs typeface="Arial"/>
              <a:sym typeface="Arial"/>
            </a:endParaRPr>
          </a:p>
        </p:txBody>
      </p:sp>
      <p:sp>
        <p:nvSpPr>
          <p:cNvPr id="1636" name="Google Shape;1636;p78"/>
          <p:cNvSpPr txBox="1"/>
          <p:nvPr/>
        </p:nvSpPr>
        <p:spPr>
          <a:xfrm>
            <a:off x="6016020" y="2757896"/>
            <a:ext cx="1368600" cy="2547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|________|_______|</a:t>
            </a:r>
            <a:endParaRPr b="0" i="0" sz="1060" u="none" cap="none" strike="noStrike">
              <a:solidFill>
                <a:srgbClr val="000000"/>
              </a:solidFill>
              <a:latin typeface="Arial"/>
              <a:ea typeface="Arial"/>
              <a:cs typeface="Arial"/>
              <a:sym typeface="Arial"/>
            </a:endParaRPr>
          </a:p>
        </p:txBody>
      </p:sp>
      <p:sp>
        <p:nvSpPr>
          <p:cNvPr id="1637" name="Google Shape;1637;p78"/>
          <p:cNvSpPr txBox="1"/>
          <p:nvPr/>
        </p:nvSpPr>
        <p:spPr>
          <a:xfrm>
            <a:off x="6667543" y="2678745"/>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-0.31, -0.11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0.44, 0.54</a:t>
            </a:r>
            <a:endParaRPr b="0" i="0" sz="836" u="none" cap="none" strike="noStrike">
              <a:solidFill>
                <a:srgbClr val="000000"/>
              </a:solidFill>
              <a:latin typeface="Arial"/>
              <a:ea typeface="Arial"/>
              <a:cs typeface="Arial"/>
              <a:sym typeface="Arial"/>
            </a:endParaRPr>
          </a:p>
        </p:txBody>
      </p:sp>
      <p:sp>
        <p:nvSpPr>
          <p:cNvPr id="1638" name="Google Shape;1638;p78"/>
          <p:cNvSpPr/>
          <p:nvPr/>
        </p:nvSpPr>
        <p:spPr>
          <a:xfrm>
            <a:off x="6028921" y="1762003"/>
            <a:ext cx="1278900" cy="384900"/>
          </a:xfrm>
          <a:prstGeom prst="ellipse">
            <a:avLst/>
          </a:prstGeom>
          <a:solidFill>
            <a:srgbClr val="EFEFEF"/>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1C4587"/>
                </a:solidFill>
                <a:latin typeface="Arial"/>
                <a:ea typeface="Arial"/>
                <a:cs typeface="Arial"/>
                <a:sym typeface="Arial"/>
              </a:rPr>
              <a:t>Root</a:t>
            </a:r>
            <a:endParaRPr b="1" i="0" sz="892" u="none" cap="none" strike="noStrike">
              <a:solidFill>
                <a:srgbClr val="1C4587"/>
              </a:solidFill>
              <a:latin typeface="Arial"/>
              <a:ea typeface="Arial"/>
              <a:cs typeface="Arial"/>
              <a:sym typeface="Arial"/>
            </a:endParaRPr>
          </a:p>
        </p:txBody>
      </p:sp>
      <p:sp>
        <p:nvSpPr>
          <p:cNvPr id="1639" name="Google Shape;1639;p78"/>
          <p:cNvSpPr txBox="1"/>
          <p:nvPr/>
        </p:nvSpPr>
        <p:spPr>
          <a:xfrm>
            <a:off x="6155353" y="1812165"/>
            <a:ext cx="1177500" cy="224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1640" name="Google Shape;1640;p78"/>
          <p:cNvSpPr txBox="1"/>
          <p:nvPr/>
        </p:nvSpPr>
        <p:spPr>
          <a:xfrm>
            <a:off x="6355320" y="171700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38761D"/>
                </a:solidFill>
                <a:latin typeface="Arial"/>
                <a:ea typeface="Arial"/>
                <a:cs typeface="Arial"/>
                <a:sym typeface="Arial"/>
              </a:rPr>
              <a:t>-0.25, 0.54</a:t>
            </a:r>
            <a:endParaRPr b="0" i="0" sz="836" u="none" cap="none" strike="noStrike">
              <a:solidFill>
                <a:srgbClr val="38761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38761D"/>
                </a:solidFill>
                <a:latin typeface="Arial"/>
                <a:ea typeface="Arial"/>
                <a:cs typeface="Arial"/>
                <a:sym typeface="Arial"/>
              </a:rPr>
              <a:t>0.45, 1.24</a:t>
            </a:r>
            <a:endParaRPr b="0" i="0" sz="836" u="none" cap="none" strike="noStrike">
              <a:solidFill>
                <a:srgbClr val="38761D"/>
              </a:solidFill>
              <a:latin typeface="Arial"/>
              <a:ea typeface="Arial"/>
              <a:cs typeface="Arial"/>
              <a:sym typeface="Arial"/>
            </a:endParaRPr>
          </a:p>
        </p:txBody>
      </p:sp>
      <p:sp>
        <p:nvSpPr>
          <p:cNvPr id="1641" name="Google Shape;1641;p78"/>
          <p:cNvSpPr/>
          <p:nvPr/>
        </p:nvSpPr>
        <p:spPr>
          <a:xfrm>
            <a:off x="5326503" y="2228609"/>
            <a:ext cx="1308600" cy="398700"/>
          </a:xfrm>
          <a:prstGeom prst="ellipse">
            <a:avLst/>
          </a:prstGeom>
          <a:solidFill>
            <a:srgbClr val="E8E8E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I1</a:t>
            </a:r>
            <a:endParaRPr b="1" i="0" sz="892" u="none" cap="none" strike="noStrike">
              <a:solidFill>
                <a:srgbClr val="073763"/>
              </a:solidFill>
              <a:latin typeface="Arial"/>
              <a:ea typeface="Arial"/>
              <a:cs typeface="Arial"/>
              <a:sym typeface="Arial"/>
            </a:endParaRPr>
          </a:p>
        </p:txBody>
      </p:sp>
      <p:sp>
        <p:nvSpPr>
          <p:cNvPr id="1642" name="Google Shape;1642;p78"/>
          <p:cNvSpPr txBox="1"/>
          <p:nvPr/>
        </p:nvSpPr>
        <p:spPr>
          <a:xfrm>
            <a:off x="5432785" y="2277460"/>
            <a:ext cx="1177500" cy="203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1643" name="Google Shape;1643;p78"/>
          <p:cNvSpPr txBox="1"/>
          <p:nvPr/>
        </p:nvSpPr>
        <p:spPr>
          <a:xfrm>
            <a:off x="5643224" y="2189527"/>
            <a:ext cx="681600" cy="2988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-0.25, 0.10</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0.45, 0.93</a:t>
            </a:r>
            <a:endParaRPr b="0" i="0" sz="836" u="none" cap="none" strike="noStrike">
              <a:solidFill>
                <a:srgbClr val="000000"/>
              </a:solidFill>
              <a:latin typeface="Arial"/>
              <a:ea typeface="Arial"/>
              <a:cs typeface="Arial"/>
              <a:sym typeface="Arial"/>
            </a:endParaRPr>
          </a:p>
        </p:txBody>
      </p:sp>
      <p:sp>
        <p:nvSpPr>
          <p:cNvPr id="1644" name="Google Shape;1644;p78"/>
          <p:cNvSpPr/>
          <p:nvPr/>
        </p:nvSpPr>
        <p:spPr>
          <a:xfrm>
            <a:off x="4686973" y="2688725"/>
            <a:ext cx="1278900" cy="3849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L1</a:t>
            </a:r>
            <a:endParaRPr b="1" i="0" sz="892" u="none" cap="none" strike="noStrike">
              <a:solidFill>
                <a:srgbClr val="073763"/>
              </a:solidFill>
              <a:latin typeface="Arial"/>
              <a:ea typeface="Arial"/>
              <a:cs typeface="Arial"/>
              <a:sym typeface="Arial"/>
            </a:endParaRPr>
          </a:p>
        </p:txBody>
      </p:sp>
      <p:sp>
        <p:nvSpPr>
          <p:cNvPr id="1645" name="Google Shape;1645;p78"/>
          <p:cNvSpPr txBox="1"/>
          <p:nvPr/>
        </p:nvSpPr>
        <p:spPr>
          <a:xfrm>
            <a:off x="4808944" y="2738887"/>
            <a:ext cx="1177500" cy="224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1646" name="Google Shape;1646;p78"/>
          <p:cNvSpPr txBox="1"/>
          <p:nvPr/>
        </p:nvSpPr>
        <p:spPr>
          <a:xfrm>
            <a:off x="5006458" y="2652048"/>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-0.25, -0.15</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0.45, 0.71</a:t>
            </a:r>
            <a:endParaRPr b="0" i="0" sz="836" u="none" cap="none" strike="noStrike">
              <a:solidFill>
                <a:srgbClr val="000000"/>
              </a:solidFill>
              <a:latin typeface="Arial"/>
              <a:ea typeface="Arial"/>
              <a:cs typeface="Arial"/>
              <a:sym typeface="Arial"/>
            </a:endParaRPr>
          </a:p>
        </p:txBody>
      </p:sp>
      <p:sp>
        <p:nvSpPr>
          <p:cNvPr id="1647" name="Google Shape;1647;p78"/>
          <p:cNvSpPr/>
          <p:nvPr/>
        </p:nvSpPr>
        <p:spPr>
          <a:xfrm>
            <a:off x="5383670" y="3173547"/>
            <a:ext cx="1368600" cy="4557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L2</a:t>
            </a:r>
            <a:endParaRPr b="1" i="0" sz="892" u="none" cap="none" strike="noStrike">
              <a:solidFill>
                <a:srgbClr val="073763"/>
              </a:solidFill>
              <a:latin typeface="Arial"/>
              <a:ea typeface="Arial"/>
              <a:cs typeface="Arial"/>
              <a:sym typeface="Arial"/>
            </a:endParaRPr>
          </a:p>
        </p:txBody>
      </p:sp>
      <p:sp>
        <p:nvSpPr>
          <p:cNvPr id="1648" name="Google Shape;1648;p78"/>
          <p:cNvSpPr txBox="1"/>
          <p:nvPr/>
        </p:nvSpPr>
        <p:spPr>
          <a:xfrm>
            <a:off x="5383670" y="3264284"/>
            <a:ext cx="1368600" cy="2547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|________|_______|</a:t>
            </a:r>
            <a:endParaRPr b="0" i="0" sz="1060" u="none" cap="none" strike="noStrike">
              <a:solidFill>
                <a:srgbClr val="000000"/>
              </a:solidFill>
              <a:latin typeface="Arial"/>
              <a:ea typeface="Arial"/>
              <a:cs typeface="Arial"/>
              <a:sym typeface="Arial"/>
            </a:endParaRPr>
          </a:p>
        </p:txBody>
      </p:sp>
      <p:sp>
        <p:nvSpPr>
          <p:cNvPr id="1649" name="Google Shape;1649;p78"/>
          <p:cNvSpPr txBox="1"/>
          <p:nvPr/>
        </p:nvSpPr>
        <p:spPr>
          <a:xfrm>
            <a:off x="5430185" y="3177500"/>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0.26, 0.31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1.23, 1.26</a:t>
            </a:r>
            <a:endParaRPr b="0" i="0" sz="836" u="none" cap="none" strike="noStrike">
              <a:solidFill>
                <a:srgbClr val="000000"/>
              </a:solidFill>
              <a:latin typeface="Arial"/>
              <a:ea typeface="Arial"/>
              <a:cs typeface="Arial"/>
              <a:sym typeface="Arial"/>
            </a:endParaRPr>
          </a:p>
        </p:txBody>
      </p:sp>
      <p:sp>
        <p:nvSpPr>
          <p:cNvPr id="1650" name="Google Shape;1650;p78"/>
          <p:cNvSpPr txBox="1"/>
          <p:nvPr/>
        </p:nvSpPr>
        <p:spPr>
          <a:xfrm>
            <a:off x="6035392" y="318358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-0.31, -0.27</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0.49, 0.54</a:t>
            </a:r>
            <a:endParaRPr b="0" i="0" sz="836" u="none" cap="none" strike="noStrike">
              <a:solidFill>
                <a:srgbClr val="000000"/>
              </a:solidFill>
              <a:latin typeface="Arial"/>
              <a:ea typeface="Arial"/>
              <a:cs typeface="Arial"/>
              <a:sym typeface="Arial"/>
            </a:endParaRPr>
          </a:p>
        </p:txBody>
      </p:sp>
      <p:sp>
        <p:nvSpPr>
          <p:cNvPr id="1651" name="Google Shape;1651;p78"/>
          <p:cNvSpPr txBox="1"/>
          <p:nvPr/>
        </p:nvSpPr>
        <p:spPr>
          <a:xfrm>
            <a:off x="6788487" y="3264284"/>
            <a:ext cx="1368600" cy="2547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|________|_______|</a:t>
            </a:r>
            <a:endParaRPr b="0" i="0" sz="1060" u="none" cap="none" strike="noStrike">
              <a:solidFill>
                <a:srgbClr val="000000"/>
              </a:solidFill>
              <a:latin typeface="Arial"/>
              <a:ea typeface="Arial"/>
              <a:cs typeface="Arial"/>
              <a:sym typeface="Arial"/>
            </a:endParaRPr>
          </a:p>
        </p:txBody>
      </p:sp>
      <p:sp>
        <p:nvSpPr>
          <p:cNvPr id="1652" name="Google Shape;1652;p78"/>
          <p:cNvSpPr txBox="1"/>
          <p:nvPr/>
        </p:nvSpPr>
        <p:spPr>
          <a:xfrm>
            <a:off x="6858953" y="317679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0.11, 0.28</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1.28, 1.32</a:t>
            </a:r>
            <a:endParaRPr b="0" i="0" sz="836" u="none" cap="none" strike="noStrike">
              <a:solidFill>
                <a:srgbClr val="000000"/>
              </a:solidFill>
              <a:latin typeface="Arial"/>
              <a:ea typeface="Arial"/>
              <a:cs typeface="Arial"/>
              <a:sym typeface="Arial"/>
            </a:endParaRPr>
          </a:p>
        </p:txBody>
      </p:sp>
      <p:sp>
        <p:nvSpPr>
          <p:cNvPr id="1653" name="Google Shape;1653;p78"/>
          <p:cNvSpPr txBox="1"/>
          <p:nvPr/>
        </p:nvSpPr>
        <p:spPr>
          <a:xfrm>
            <a:off x="7426020" y="3198211"/>
            <a:ext cx="681600" cy="3291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-0.28, -0.11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0.44, 0.53</a:t>
            </a:r>
            <a:endParaRPr b="0" i="0" sz="836" u="none" cap="none" strike="noStrike">
              <a:solidFill>
                <a:srgbClr val="000000"/>
              </a:solidFill>
              <a:latin typeface="Arial"/>
              <a:ea typeface="Arial"/>
              <a:cs typeface="Arial"/>
              <a:sym typeface="Arial"/>
            </a:endParaRPr>
          </a:p>
        </p:txBody>
      </p:sp>
      <p:cxnSp>
        <p:nvCxnSpPr>
          <p:cNvPr id="1654" name="Google Shape;1654;p78"/>
          <p:cNvCxnSpPr/>
          <p:nvPr/>
        </p:nvCxnSpPr>
        <p:spPr>
          <a:xfrm flipH="1" rot="10800000">
            <a:off x="6154560" y="2103884"/>
            <a:ext cx="80400" cy="133500"/>
          </a:xfrm>
          <a:prstGeom prst="straightConnector1">
            <a:avLst/>
          </a:prstGeom>
          <a:noFill/>
          <a:ln cap="flat" cmpd="sng" w="5325">
            <a:solidFill>
              <a:srgbClr val="0E2841"/>
            </a:solidFill>
            <a:prstDash val="solid"/>
            <a:round/>
            <a:headEnd len="sm" w="sm" type="none"/>
            <a:tailEnd len="sm" w="sm" type="none"/>
          </a:ln>
        </p:spPr>
      </p:cxnSp>
      <p:cxnSp>
        <p:nvCxnSpPr>
          <p:cNvPr id="1655" name="Google Shape;1655;p78"/>
          <p:cNvCxnSpPr/>
          <p:nvPr/>
        </p:nvCxnSpPr>
        <p:spPr>
          <a:xfrm>
            <a:off x="7043671" y="2108835"/>
            <a:ext cx="91500" cy="144000"/>
          </a:xfrm>
          <a:prstGeom prst="straightConnector1">
            <a:avLst/>
          </a:prstGeom>
          <a:noFill/>
          <a:ln cap="flat" cmpd="sng" w="5325">
            <a:solidFill>
              <a:srgbClr val="0E2841"/>
            </a:solidFill>
            <a:prstDash val="solid"/>
            <a:round/>
            <a:headEnd len="sm" w="sm" type="none"/>
            <a:tailEnd len="sm" w="sm" type="none"/>
          </a:ln>
        </p:spPr>
      </p:cxnSp>
      <p:cxnSp>
        <p:nvCxnSpPr>
          <p:cNvPr id="1656" name="Google Shape;1656;p78"/>
          <p:cNvCxnSpPr/>
          <p:nvPr/>
        </p:nvCxnSpPr>
        <p:spPr>
          <a:xfrm flipH="1">
            <a:off x="5602532" y="2612309"/>
            <a:ext cx="43200" cy="85200"/>
          </a:xfrm>
          <a:prstGeom prst="straightConnector1">
            <a:avLst/>
          </a:prstGeom>
          <a:noFill/>
          <a:ln cap="flat" cmpd="sng" w="5325">
            <a:solidFill>
              <a:srgbClr val="0E2841"/>
            </a:solidFill>
            <a:prstDash val="solid"/>
            <a:round/>
            <a:headEnd len="sm" w="sm" type="none"/>
            <a:tailEnd len="sm" w="sm" type="none"/>
          </a:ln>
        </p:spPr>
      </p:cxnSp>
      <p:cxnSp>
        <p:nvCxnSpPr>
          <p:cNvPr id="1657" name="Google Shape;1657;p78"/>
          <p:cNvCxnSpPr/>
          <p:nvPr/>
        </p:nvCxnSpPr>
        <p:spPr>
          <a:xfrm>
            <a:off x="6234912" y="2606955"/>
            <a:ext cx="58800" cy="96600"/>
          </a:xfrm>
          <a:prstGeom prst="straightConnector1">
            <a:avLst/>
          </a:prstGeom>
          <a:noFill/>
          <a:ln cap="flat" cmpd="sng" w="5325">
            <a:solidFill>
              <a:srgbClr val="0E2841"/>
            </a:solidFill>
            <a:prstDash val="solid"/>
            <a:round/>
            <a:headEnd len="sm" w="sm" type="none"/>
            <a:tailEnd len="sm" w="sm" type="none"/>
          </a:ln>
        </p:spPr>
      </p:cxnSp>
      <p:cxnSp>
        <p:nvCxnSpPr>
          <p:cNvPr id="1658" name="Google Shape;1658;p78"/>
          <p:cNvCxnSpPr/>
          <p:nvPr/>
        </p:nvCxnSpPr>
        <p:spPr>
          <a:xfrm flipH="1">
            <a:off x="6218919" y="3062230"/>
            <a:ext cx="26700" cy="101400"/>
          </a:xfrm>
          <a:prstGeom prst="straightConnector1">
            <a:avLst/>
          </a:prstGeom>
          <a:noFill/>
          <a:ln cap="flat" cmpd="sng" w="5325">
            <a:solidFill>
              <a:srgbClr val="0E2841"/>
            </a:solidFill>
            <a:prstDash val="solid"/>
            <a:round/>
            <a:headEnd len="sm" w="sm" type="none"/>
            <a:tailEnd len="sm" w="sm" type="none"/>
          </a:ln>
        </p:spPr>
      </p:cxnSp>
      <p:cxnSp>
        <p:nvCxnSpPr>
          <p:cNvPr id="1659" name="Google Shape;1659;p78"/>
          <p:cNvCxnSpPr/>
          <p:nvPr/>
        </p:nvCxnSpPr>
        <p:spPr>
          <a:xfrm>
            <a:off x="7206324" y="3056404"/>
            <a:ext cx="72300" cy="128700"/>
          </a:xfrm>
          <a:prstGeom prst="straightConnector1">
            <a:avLst/>
          </a:prstGeom>
          <a:noFill/>
          <a:ln cap="flat" cmpd="sng" w="5325">
            <a:solidFill>
              <a:srgbClr val="0E2841"/>
            </a:solidFill>
            <a:prstDash val="solid"/>
            <a:round/>
            <a:headEnd len="sm" w="sm" type="none"/>
            <a:tailEnd len="sm" w="sm" type="none"/>
          </a:ln>
        </p:spPr>
      </p:cxnSp>
      <p:sp>
        <p:nvSpPr>
          <p:cNvPr id="1660" name="Google Shape;1660;p78"/>
          <p:cNvSpPr txBox="1"/>
          <p:nvPr/>
        </p:nvSpPr>
        <p:spPr>
          <a:xfrm>
            <a:off x="6355320" y="171700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-0.25, 0.54</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0.45, 1.24</a:t>
            </a:r>
            <a:endParaRPr b="0" i="0" sz="836" u="none" cap="none" strike="noStrike">
              <a:solidFill>
                <a:srgbClr val="000000"/>
              </a:solidFill>
              <a:latin typeface="Arial"/>
              <a:ea typeface="Arial"/>
              <a:cs typeface="Arial"/>
              <a:sym typeface="Arial"/>
            </a:endParaRPr>
          </a:p>
        </p:txBody>
      </p:sp>
      <p:sp>
        <p:nvSpPr>
          <p:cNvPr id="1661" name="Google Shape;1661;p78"/>
          <p:cNvSpPr/>
          <p:nvPr/>
        </p:nvSpPr>
        <p:spPr>
          <a:xfrm>
            <a:off x="7669136" y="2977285"/>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62" name="Google Shape;1662;p78"/>
          <p:cNvSpPr/>
          <p:nvPr/>
        </p:nvSpPr>
        <p:spPr>
          <a:xfrm>
            <a:off x="8300933" y="298309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63" name="Google Shape;1663;p78"/>
          <p:cNvSpPr/>
          <p:nvPr/>
        </p:nvSpPr>
        <p:spPr>
          <a:xfrm>
            <a:off x="8057587" y="306567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64" name="Google Shape;1664;p78"/>
          <p:cNvSpPr/>
          <p:nvPr/>
        </p:nvSpPr>
        <p:spPr>
          <a:xfrm>
            <a:off x="8116200" y="304775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65" name="Google Shape;1665;p78"/>
          <p:cNvSpPr/>
          <p:nvPr/>
        </p:nvSpPr>
        <p:spPr>
          <a:xfrm>
            <a:off x="7682925" y="2703017"/>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66" name="Google Shape;1666;p78"/>
          <p:cNvSpPr/>
          <p:nvPr/>
        </p:nvSpPr>
        <p:spPr>
          <a:xfrm>
            <a:off x="8129989" y="299772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67" name="Google Shape;1667;p78"/>
          <p:cNvSpPr/>
          <p:nvPr/>
        </p:nvSpPr>
        <p:spPr>
          <a:xfrm>
            <a:off x="7955399" y="303204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68" name="Google Shape;1668;p78"/>
          <p:cNvSpPr/>
          <p:nvPr/>
        </p:nvSpPr>
        <p:spPr>
          <a:xfrm>
            <a:off x="8280833" y="300588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69" name="Google Shape;1669;p78"/>
          <p:cNvSpPr/>
          <p:nvPr/>
        </p:nvSpPr>
        <p:spPr>
          <a:xfrm>
            <a:off x="8200432" y="299449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70" name="Google Shape;1670;p78"/>
          <p:cNvSpPr/>
          <p:nvPr/>
        </p:nvSpPr>
        <p:spPr>
          <a:xfrm>
            <a:off x="8200432" y="304008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71" name="Google Shape;1671;p78"/>
          <p:cNvSpPr/>
          <p:nvPr/>
        </p:nvSpPr>
        <p:spPr>
          <a:xfrm>
            <a:off x="8087763" y="308221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72" name="Google Shape;1672;p78"/>
          <p:cNvSpPr/>
          <p:nvPr/>
        </p:nvSpPr>
        <p:spPr>
          <a:xfrm>
            <a:off x="7828489" y="307887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73" name="Google Shape;1673;p78"/>
          <p:cNvSpPr/>
          <p:nvPr/>
        </p:nvSpPr>
        <p:spPr>
          <a:xfrm>
            <a:off x="7947062" y="306067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74" name="Google Shape;1674;p78"/>
          <p:cNvSpPr/>
          <p:nvPr/>
        </p:nvSpPr>
        <p:spPr>
          <a:xfrm>
            <a:off x="7842866" y="304353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75" name="Google Shape;1675;p78"/>
          <p:cNvSpPr/>
          <p:nvPr/>
        </p:nvSpPr>
        <p:spPr>
          <a:xfrm>
            <a:off x="7947423" y="300254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76" name="Google Shape;1676;p78"/>
          <p:cNvSpPr/>
          <p:nvPr/>
        </p:nvSpPr>
        <p:spPr>
          <a:xfrm>
            <a:off x="8043867" y="303213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77" name="Google Shape;1677;p78"/>
          <p:cNvSpPr/>
          <p:nvPr/>
        </p:nvSpPr>
        <p:spPr>
          <a:xfrm>
            <a:off x="8023767" y="299564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78" name="Google Shape;1678;p78"/>
          <p:cNvSpPr/>
          <p:nvPr/>
        </p:nvSpPr>
        <p:spPr>
          <a:xfrm>
            <a:off x="8084067" y="298079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79" name="Google Shape;1679;p78"/>
          <p:cNvSpPr/>
          <p:nvPr/>
        </p:nvSpPr>
        <p:spPr>
          <a:xfrm>
            <a:off x="7669136" y="2840521"/>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80" name="Google Shape;1680;p78"/>
          <p:cNvSpPr/>
          <p:nvPr/>
        </p:nvSpPr>
        <p:spPr>
          <a:xfrm>
            <a:off x="8057587" y="292891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81" name="Google Shape;1681;p78"/>
          <p:cNvSpPr/>
          <p:nvPr/>
        </p:nvSpPr>
        <p:spPr>
          <a:xfrm>
            <a:off x="8116200" y="291099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82" name="Google Shape;1682;p78"/>
          <p:cNvSpPr/>
          <p:nvPr/>
        </p:nvSpPr>
        <p:spPr>
          <a:xfrm>
            <a:off x="7955399" y="289528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83" name="Google Shape;1683;p78"/>
          <p:cNvSpPr/>
          <p:nvPr/>
        </p:nvSpPr>
        <p:spPr>
          <a:xfrm>
            <a:off x="8280833" y="286912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84" name="Google Shape;1684;p78"/>
          <p:cNvSpPr/>
          <p:nvPr/>
        </p:nvSpPr>
        <p:spPr>
          <a:xfrm>
            <a:off x="7947062" y="292391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85" name="Google Shape;1685;p78"/>
          <p:cNvSpPr/>
          <p:nvPr/>
        </p:nvSpPr>
        <p:spPr>
          <a:xfrm>
            <a:off x="7842866" y="290676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86" name="Google Shape;1686;p78"/>
          <p:cNvSpPr/>
          <p:nvPr/>
        </p:nvSpPr>
        <p:spPr>
          <a:xfrm>
            <a:off x="8023767" y="285887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87" name="Google Shape;1687;p78"/>
          <p:cNvSpPr/>
          <p:nvPr/>
        </p:nvSpPr>
        <p:spPr>
          <a:xfrm>
            <a:off x="8129989" y="286176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88" name="Google Shape;1688;p78"/>
          <p:cNvSpPr/>
          <p:nvPr/>
        </p:nvSpPr>
        <p:spPr>
          <a:xfrm>
            <a:off x="8282861" y="273351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89" name="Google Shape;1689;p78"/>
          <p:cNvSpPr/>
          <p:nvPr/>
        </p:nvSpPr>
        <p:spPr>
          <a:xfrm>
            <a:off x="7949090" y="278829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690" name="Google Shape;1690;p78"/>
          <p:cNvSpPr/>
          <p:nvPr/>
        </p:nvSpPr>
        <p:spPr>
          <a:xfrm>
            <a:off x="8129989" y="272730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1691" name="Google Shape;1691;p78"/>
          <p:cNvCxnSpPr>
            <a:stCxn id="1689" idx="0"/>
            <a:endCxn id="1690" idx="3"/>
          </p:cNvCxnSpPr>
          <p:nvPr/>
        </p:nvCxnSpPr>
        <p:spPr>
          <a:xfrm flipH="1" rot="10800000">
            <a:off x="7971140" y="2740299"/>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1692" name="Google Shape;1692;p78"/>
          <p:cNvCxnSpPr>
            <a:stCxn id="1689" idx="6"/>
            <a:endCxn id="1688" idx="3"/>
          </p:cNvCxnSpPr>
          <p:nvPr/>
        </p:nvCxnSpPr>
        <p:spPr>
          <a:xfrm flipH="1" rot="10800000">
            <a:off x="7993190" y="2746449"/>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1693" name="Google Shape;1693;p78"/>
          <p:cNvCxnSpPr>
            <a:stCxn id="1690" idx="6"/>
            <a:endCxn id="1688" idx="2"/>
          </p:cNvCxnSpPr>
          <p:nvPr/>
        </p:nvCxnSpPr>
        <p:spPr>
          <a:xfrm>
            <a:off x="8174089" y="2734955"/>
            <a:ext cx="108900" cy="6300"/>
          </a:xfrm>
          <a:prstGeom prst="straightConnector1">
            <a:avLst/>
          </a:prstGeom>
          <a:noFill/>
          <a:ln cap="flat" cmpd="sng" w="5325">
            <a:solidFill>
              <a:srgbClr val="0E2841"/>
            </a:solidFill>
            <a:prstDash val="solid"/>
            <a:round/>
            <a:headEnd len="sm" w="sm" type="none"/>
            <a:tailEnd len="sm" w="sm" type="none"/>
          </a:ln>
        </p:spPr>
      </p:cxnSp>
      <p:cxnSp>
        <p:nvCxnSpPr>
          <p:cNvPr id="1694" name="Google Shape;1694;p78"/>
          <p:cNvCxnSpPr>
            <a:endCxn id="1683" idx="2"/>
          </p:cNvCxnSpPr>
          <p:nvPr/>
        </p:nvCxnSpPr>
        <p:spPr>
          <a:xfrm>
            <a:off x="8174933" y="2870176"/>
            <a:ext cx="105900" cy="6600"/>
          </a:xfrm>
          <a:prstGeom prst="straightConnector1">
            <a:avLst/>
          </a:prstGeom>
          <a:noFill/>
          <a:ln cap="flat" cmpd="sng" w="5325">
            <a:solidFill>
              <a:srgbClr val="0E2841"/>
            </a:solidFill>
            <a:prstDash val="solid"/>
            <a:round/>
            <a:headEnd len="sm" w="sm" type="none"/>
            <a:tailEnd len="sm" w="sm" type="none"/>
          </a:ln>
        </p:spPr>
      </p:cxnSp>
      <p:cxnSp>
        <p:nvCxnSpPr>
          <p:cNvPr id="1695" name="Google Shape;1695;p78"/>
          <p:cNvCxnSpPr>
            <a:stCxn id="1681" idx="7"/>
            <a:endCxn id="1683" idx="3"/>
          </p:cNvCxnSpPr>
          <p:nvPr/>
        </p:nvCxnSpPr>
        <p:spPr>
          <a:xfrm flipH="1" rot="10800000">
            <a:off x="8153842" y="2882333"/>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1696" name="Google Shape;1696;p78"/>
          <p:cNvCxnSpPr>
            <a:endCxn id="1687" idx="1"/>
          </p:cNvCxnSpPr>
          <p:nvPr/>
        </p:nvCxnSpPr>
        <p:spPr>
          <a:xfrm flipH="1" rot="10800000">
            <a:off x="8068048" y="2864009"/>
            <a:ext cx="68400" cy="2100"/>
          </a:xfrm>
          <a:prstGeom prst="straightConnector1">
            <a:avLst/>
          </a:prstGeom>
          <a:noFill/>
          <a:ln cap="flat" cmpd="sng" w="5325">
            <a:solidFill>
              <a:srgbClr val="0E2841"/>
            </a:solidFill>
            <a:prstDash val="solid"/>
            <a:round/>
            <a:headEnd len="sm" w="sm" type="none"/>
            <a:tailEnd len="sm" w="sm" type="none"/>
          </a:ln>
        </p:spPr>
      </p:cxnSp>
      <p:cxnSp>
        <p:nvCxnSpPr>
          <p:cNvPr id="1697" name="Google Shape;1697;p78"/>
          <p:cNvCxnSpPr>
            <a:stCxn id="1682" idx="0"/>
            <a:endCxn id="1686" idx="3"/>
          </p:cNvCxnSpPr>
          <p:nvPr/>
        </p:nvCxnSpPr>
        <p:spPr>
          <a:xfrm flipH="1" rot="10800000">
            <a:off x="7977449" y="2871885"/>
            <a:ext cx="52800" cy="23400"/>
          </a:xfrm>
          <a:prstGeom prst="straightConnector1">
            <a:avLst/>
          </a:prstGeom>
          <a:noFill/>
          <a:ln cap="flat" cmpd="sng" w="5325">
            <a:solidFill>
              <a:srgbClr val="0E2841"/>
            </a:solidFill>
            <a:prstDash val="solid"/>
            <a:round/>
            <a:headEnd len="sm" w="sm" type="none"/>
            <a:tailEnd len="sm" w="sm" type="none"/>
          </a:ln>
        </p:spPr>
      </p:cxnSp>
      <p:cxnSp>
        <p:nvCxnSpPr>
          <p:cNvPr id="1698" name="Google Shape;1698;p78"/>
          <p:cNvCxnSpPr>
            <a:stCxn id="1685" idx="6"/>
            <a:endCxn id="1682" idx="2"/>
          </p:cNvCxnSpPr>
          <p:nvPr/>
        </p:nvCxnSpPr>
        <p:spPr>
          <a:xfrm flipH="1" rot="10800000">
            <a:off x="7886966" y="2903016"/>
            <a:ext cx="68400" cy="11400"/>
          </a:xfrm>
          <a:prstGeom prst="straightConnector1">
            <a:avLst/>
          </a:prstGeom>
          <a:noFill/>
          <a:ln cap="flat" cmpd="sng" w="5325">
            <a:solidFill>
              <a:srgbClr val="0E2841"/>
            </a:solidFill>
            <a:prstDash val="solid"/>
            <a:round/>
            <a:headEnd len="sm" w="sm" type="none"/>
            <a:tailEnd len="sm" w="sm" type="none"/>
          </a:ln>
        </p:spPr>
      </p:cxnSp>
      <p:cxnSp>
        <p:nvCxnSpPr>
          <p:cNvPr id="1699" name="Google Shape;1699;p78"/>
          <p:cNvCxnSpPr>
            <a:stCxn id="1684" idx="0"/>
            <a:endCxn id="1682" idx="4"/>
          </p:cNvCxnSpPr>
          <p:nvPr/>
        </p:nvCxnSpPr>
        <p:spPr>
          <a:xfrm flipH="1" rot="10800000">
            <a:off x="7969112" y="2910713"/>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1700" name="Google Shape;1700;p78"/>
          <p:cNvCxnSpPr>
            <a:stCxn id="1685" idx="5"/>
            <a:endCxn id="1684" idx="2"/>
          </p:cNvCxnSpPr>
          <p:nvPr/>
        </p:nvCxnSpPr>
        <p:spPr>
          <a:xfrm>
            <a:off x="7880507" y="2919826"/>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1701" name="Google Shape;1701;p78"/>
          <p:cNvCxnSpPr>
            <a:endCxn id="1680" idx="2"/>
          </p:cNvCxnSpPr>
          <p:nvPr/>
        </p:nvCxnSpPr>
        <p:spPr>
          <a:xfrm>
            <a:off x="7991287" y="2931765"/>
            <a:ext cx="66300" cy="4800"/>
          </a:xfrm>
          <a:prstGeom prst="straightConnector1">
            <a:avLst/>
          </a:prstGeom>
          <a:noFill/>
          <a:ln cap="flat" cmpd="sng" w="5325">
            <a:solidFill>
              <a:srgbClr val="0E2841"/>
            </a:solidFill>
            <a:prstDash val="solid"/>
            <a:round/>
            <a:headEnd len="sm" w="sm" type="none"/>
            <a:tailEnd len="sm" w="sm" type="none"/>
          </a:ln>
        </p:spPr>
      </p:cxnSp>
      <p:cxnSp>
        <p:nvCxnSpPr>
          <p:cNvPr id="1702" name="Google Shape;1702;p78"/>
          <p:cNvCxnSpPr>
            <a:stCxn id="1680" idx="7"/>
            <a:endCxn id="1681" idx="3"/>
          </p:cNvCxnSpPr>
          <p:nvPr/>
        </p:nvCxnSpPr>
        <p:spPr>
          <a:xfrm flipH="1" rot="10800000">
            <a:off x="8095229" y="2923955"/>
            <a:ext cx="27300" cy="7200"/>
          </a:xfrm>
          <a:prstGeom prst="straightConnector1">
            <a:avLst/>
          </a:prstGeom>
          <a:noFill/>
          <a:ln cap="flat" cmpd="sng" w="5325">
            <a:solidFill>
              <a:srgbClr val="0E2841"/>
            </a:solidFill>
            <a:prstDash val="solid"/>
            <a:round/>
            <a:headEnd len="sm" w="sm" type="none"/>
            <a:tailEnd len="sm" w="sm" type="none"/>
          </a:ln>
        </p:spPr>
      </p:cxnSp>
      <p:cxnSp>
        <p:nvCxnSpPr>
          <p:cNvPr id="1703" name="Google Shape;1703;p78"/>
          <p:cNvCxnSpPr>
            <a:endCxn id="1673" idx="3"/>
          </p:cNvCxnSpPr>
          <p:nvPr/>
        </p:nvCxnSpPr>
        <p:spPr>
          <a:xfrm flipH="1" rot="10800000">
            <a:off x="7873121" y="3073736"/>
            <a:ext cx="80400" cy="13500"/>
          </a:xfrm>
          <a:prstGeom prst="straightConnector1">
            <a:avLst/>
          </a:prstGeom>
          <a:noFill/>
          <a:ln cap="flat" cmpd="sng" w="5325">
            <a:solidFill>
              <a:srgbClr val="0E2841"/>
            </a:solidFill>
            <a:prstDash val="solid"/>
            <a:round/>
            <a:headEnd len="sm" w="sm" type="none"/>
            <a:tailEnd len="sm" w="sm" type="none"/>
          </a:ln>
        </p:spPr>
      </p:cxnSp>
      <p:cxnSp>
        <p:nvCxnSpPr>
          <p:cNvPr id="1704" name="Google Shape;1704;p78"/>
          <p:cNvCxnSpPr>
            <a:endCxn id="1667" idx="3"/>
          </p:cNvCxnSpPr>
          <p:nvPr/>
        </p:nvCxnSpPr>
        <p:spPr>
          <a:xfrm flipH="1" rot="10800000">
            <a:off x="7866157" y="3045107"/>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1705" name="Google Shape;1705;p78"/>
          <p:cNvCxnSpPr>
            <a:endCxn id="1674" idx="4"/>
          </p:cNvCxnSpPr>
          <p:nvPr/>
        </p:nvCxnSpPr>
        <p:spPr>
          <a:xfrm flipH="1" rot="10800000">
            <a:off x="7849916" y="3058830"/>
            <a:ext cx="15000" cy="21000"/>
          </a:xfrm>
          <a:prstGeom prst="straightConnector1">
            <a:avLst/>
          </a:prstGeom>
          <a:noFill/>
          <a:ln cap="flat" cmpd="sng" w="5325">
            <a:solidFill>
              <a:srgbClr val="0E2841"/>
            </a:solidFill>
            <a:prstDash val="solid"/>
            <a:round/>
            <a:headEnd len="sm" w="sm" type="none"/>
            <a:tailEnd len="sm" w="sm" type="none"/>
          </a:ln>
        </p:spPr>
      </p:cxnSp>
      <p:cxnSp>
        <p:nvCxnSpPr>
          <p:cNvPr id="1706" name="Google Shape;1706;p78"/>
          <p:cNvCxnSpPr>
            <a:endCxn id="1675" idx="3"/>
          </p:cNvCxnSpPr>
          <p:nvPr/>
        </p:nvCxnSpPr>
        <p:spPr>
          <a:xfrm flipH="1" rot="10800000">
            <a:off x="7864781" y="3015601"/>
            <a:ext cx="89100" cy="28800"/>
          </a:xfrm>
          <a:prstGeom prst="straightConnector1">
            <a:avLst/>
          </a:prstGeom>
          <a:noFill/>
          <a:ln cap="flat" cmpd="sng" w="5325">
            <a:solidFill>
              <a:srgbClr val="0E2841"/>
            </a:solidFill>
            <a:prstDash val="solid"/>
            <a:round/>
            <a:headEnd len="sm" w="sm" type="none"/>
            <a:tailEnd len="sm" w="sm" type="none"/>
          </a:ln>
        </p:spPr>
      </p:cxnSp>
      <p:cxnSp>
        <p:nvCxnSpPr>
          <p:cNvPr id="1707" name="Google Shape;1707;p78"/>
          <p:cNvCxnSpPr>
            <a:endCxn id="1673" idx="2"/>
          </p:cNvCxnSpPr>
          <p:nvPr/>
        </p:nvCxnSpPr>
        <p:spPr>
          <a:xfrm>
            <a:off x="7880762" y="3056327"/>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1708" name="Google Shape;1708;p78"/>
          <p:cNvCxnSpPr>
            <a:stCxn id="1674" idx="7"/>
            <a:endCxn id="1667" idx="2"/>
          </p:cNvCxnSpPr>
          <p:nvPr/>
        </p:nvCxnSpPr>
        <p:spPr>
          <a:xfrm flipH="1" rot="10800000">
            <a:off x="7880507" y="3039771"/>
            <a:ext cx="75000" cy="6000"/>
          </a:xfrm>
          <a:prstGeom prst="straightConnector1">
            <a:avLst/>
          </a:prstGeom>
          <a:noFill/>
          <a:ln cap="flat" cmpd="sng" w="5325">
            <a:solidFill>
              <a:srgbClr val="0E2841"/>
            </a:solidFill>
            <a:prstDash val="solid"/>
            <a:round/>
            <a:headEnd len="sm" w="sm" type="none"/>
            <a:tailEnd len="sm" w="sm" type="none"/>
          </a:ln>
        </p:spPr>
      </p:cxnSp>
      <p:cxnSp>
        <p:nvCxnSpPr>
          <p:cNvPr id="1709" name="Google Shape;1709;p78"/>
          <p:cNvCxnSpPr>
            <a:endCxn id="1676" idx="3"/>
          </p:cNvCxnSpPr>
          <p:nvPr/>
        </p:nvCxnSpPr>
        <p:spPr>
          <a:xfrm flipH="1" rot="10800000">
            <a:off x="7991526" y="3045192"/>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1710" name="Google Shape;1710;p78"/>
          <p:cNvCxnSpPr>
            <a:endCxn id="1675" idx="4"/>
          </p:cNvCxnSpPr>
          <p:nvPr/>
        </p:nvCxnSpPr>
        <p:spPr>
          <a:xfrm rot="10800000">
            <a:off x="7969473" y="3017842"/>
            <a:ext cx="8100" cy="15300"/>
          </a:xfrm>
          <a:prstGeom prst="straightConnector1">
            <a:avLst/>
          </a:prstGeom>
          <a:noFill/>
          <a:ln cap="flat" cmpd="sng" w="5325">
            <a:solidFill>
              <a:srgbClr val="0E2841"/>
            </a:solidFill>
            <a:prstDash val="solid"/>
            <a:round/>
            <a:headEnd len="sm" w="sm" type="none"/>
            <a:tailEnd len="sm" w="sm" type="none"/>
          </a:ln>
        </p:spPr>
      </p:cxnSp>
      <p:cxnSp>
        <p:nvCxnSpPr>
          <p:cNvPr id="1711" name="Google Shape;1711;p78"/>
          <p:cNvCxnSpPr>
            <a:stCxn id="1673" idx="0"/>
            <a:endCxn id="1667" idx="4"/>
          </p:cNvCxnSpPr>
          <p:nvPr/>
        </p:nvCxnSpPr>
        <p:spPr>
          <a:xfrm flipH="1" rot="10800000">
            <a:off x="7969112" y="3047477"/>
            <a:ext cx="8400" cy="13200"/>
          </a:xfrm>
          <a:prstGeom prst="straightConnector1">
            <a:avLst/>
          </a:prstGeom>
          <a:noFill/>
          <a:ln cap="flat" cmpd="sng" w="5325">
            <a:solidFill>
              <a:srgbClr val="0E2841"/>
            </a:solidFill>
            <a:prstDash val="solid"/>
            <a:round/>
            <a:headEnd len="sm" w="sm" type="none"/>
            <a:tailEnd len="sm" w="sm" type="none"/>
          </a:ln>
        </p:spPr>
      </p:cxnSp>
      <p:cxnSp>
        <p:nvCxnSpPr>
          <p:cNvPr id="1712" name="Google Shape;1712;p78"/>
          <p:cNvCxnSpPr>
            <a:endCxn id="1662" idx="2"/>
          </p:cNvCxnSpPr>
          <p:nvPr/>
        </p:nvCxnSpPr>
        <p:spPr>
          <a:xfrm flipH="1" rot="10800000">
            <a:off x="8237633" y="2990745"/>
            <a:ext cx="63300" cy="5700"/>
          </a:xfrm>
          <a:prstGeom prst="straightConnector1">
            <a:avLst/>
          </a:prstGeom>
          <a:noFill/>
          <a:ln cap="flat" cmpd="sng" w="5325">
            <a:solidFill>
              <a:srgbClr val="0E2841"/>
            </a:solidFill>
            <a:prstDash val="solid"/>
            <a:round/>
            <a:headEnd len="sm" w="sm" type="none"/>
            <a:tailEnd len="sm" w="sm" type="none"/>
          </a:ln>
        </p:spPr>
      </p:cxnSp>
      <p:cxnSp>
        <p:nvCxnSpPr>
          <p:cNvPr id="1713" name="Google Shape;1713;p78"/>
          <p:cNvCxnSpPr>
            <a:stCxn id="1669" idx="5"/>
            <a:endCxn id="1668" idx="3"/>
          </p:cNvCxnSpPr>
          <p:nvPr/>
        </p:nvCxnSpPr>
        <p:spPr>
          <a:xfrm>
            <a:off x="8238074" y="3007552"/>
            <a:ext cx="49200" cy="11400"/>
          </a:xfrm>
          <a:prstGeom prst="straightConnector1">
            <a:avLst/>
          </a:prstGeom>
          <a:noFill/>
          <a:ln cap="flat" cmpd="sng" w="5325">
            <a:solidFill>
              <a:srgbClr val="0E2841"/>
            </a:solidFill>
            <a:prstDash val="solid"/>
            <a:round/>
            <a:headEnd len="sm" w="sm" type="none"/>
            <a:tailEnd len="sm" w="sm" type="none"/>
          </a:ln>
        </p:spPr>
      </p:cxnSp>
      <p:cxnSp>
        <p:nvCxnSpPr>
          <p:cNvPr id="1714" name="Google Shape;1714;p78"/>
          <p:cNvCxnSpPr>
            <a:stCxn id="1668" idx="7"/>
          </p:cNvCxnSpPr>
          <p:nvPr/>
        </p:nvCxnSpPr>
        <p:spPr>
          <a:xfrm>
            <a:off x="8318474" y="3008130"/>
            <a:ext cx="0" cy="0"/>
          </a:xfrm>
          <a:prstGeom prst="straightConnector1">
            <a:avLst/>
          </a:prstGeom>
          <a:noFill/>
          <a:ln cap="flat" cmpd="sng" w="5325">
            <a:solidFill>
              <a:srgbClr val="0E2841"/>
            </a:solidFill>
            <a:prstDash val="solid"/>
            <a:round/>
            <a:headEnd len="sm" w="sm" type="none"/>
            <a:tailEnd len="sm" w="sm" type="none"/>
          </a:ln>
        </p:spPr>
      </p:cxnSp>
      <p:cxnSp>
        <p:nvCxnSpPr>
          <p:cNvPr id="1715" name="Google Shape;1715;p78"/>
          <p:cNvCxnSpPr>
            <a:endCxn id="1678" idx="6"/>
          </p:cNvCxnSpPr>
          <p:nvPr/>
        </p:nvCxnSpPr>
        <p:spPr>
          <a:xfrm flipH="1">
            <a:off x="8128167" y="2985746"/>
            <a:ext cx="179100" cy="2700"/>
          </a:xfrm>
          <a:prstGeom prst="straightConnector1">
            <a:avLst/>
          </a:prstGeom>
          <a:noFill/>
          <a:ln cap="flat" cmpd="sng" w="5325">
            <a:solidFill>
              <a:srgbClr val="0E2841"/>
            </a:solidFill>
            <a:prstDash val="solid"/>
            <a:round/>
            <a:headEnd len="sm" w="sm" type="none"/>
            <a:tailEnd len="sm" w="sm" type="none"/>
          </a:ln>
        </p:spPr>
      </p:cxnSp>
      <p:cxnSp>
        <p:nvCxnSpPr>
          <p:cNvPr id="1716" name="Google Shape;1716;p78"/>
          <p:cNvCxnSpPr>
            <a:stCxn id="1668" idx="7"/>
            <a:endCxn id="1662" idx="5"/>
          </p:cNvCxnSpPr>
          <p:nvPr/>
        </p:nvCxnSpPr>
        <p:spPr>
          <a:xfrm flipH="1" rot="10800000">
            <a:off x="8318474" y="2996130"/>
            <a:ext cx="20100" cy="12000"/>
          </a:xfrm>
          <a:prstGeom prst="straightConnector1">
            <a:avLst/>
          </a:prstGeom>
          <a:noFill/>
          <a:ln cap="flat" cmpd="sng" w="5325">
            <a:solidFill>
              <a:srgbClr val="0E2841"/>
            </a:solidFill>
            <a:prstDash val="solid"/>
            <a:round/>
            <a:headEnd len="sm" w="sm" type="none"/>
            <a:tailEnd len="sm" w="sm" type="none"/>
          </a:ln>
        </p:spPr>
      </p:cxnSp>
      <p:cxnSp>
        <p:nvCxnSpPr>
          <p:cNvPr id="1717" name="Google Shape;1717;p78"/>
          <p:cNvCxnSpPr>
            <a:stCxn id="1671" idx="0"/>
            <a:endCxn id="1663" idx="5"/>
          </p:cNvCxnSpPr>
          <p:nvPr/>
        </p:nvCxnSpPr>
        <p:spPr>
          <a:xfrm rot="10800000">
            <a:off x="8095113" y="3078618"/>
            <a:ext cx="14700" cy="3600"/>
          </a:xfrm>
          <a:prstGeom prst="straightConnector1">
            <a:avLst/>
          </a:prstGeom>
          <a:noFill/>
          <a:ln cap="flat" cmpd="sng" w="5325">
            <a:solidFill>
              <a:srgbClr val="0E2841"/>
            </a:solidFill>
            <a:prstDash val="solid"/>
            <a:round/>
            <a:headEnd len="sm" w="sm" type="none"/>
            <a:tailEnd len="sm" w="sm" type="none"/>
          </a:ln>
        </p:spPr>
      </p:cxnSp>
      <p:cxnSp>
        <p:nvCxnSpPr>
          <p:cNvPr id="1718" name="Google Shape;1718;p78"/>
          <p:cNvCxnSpPr>
            <a:endCxn id="1663" idx="1"/>
          </p:cNvCxnSpPr>
          <p:nvPr/>
        </p:nvCxnSpPr>
        <p:spPr>
          <a:xfrm flipH="1" rot="10800000">
            <a:off x="7984846" y="3067919"/>
            <a:ext cx="79200" cy="4800"/>
          </a:xfrm>
          <a:prstGeom prst="straightConnector1">
            <a:avLst/>
          </a:prstGeom>
          <a:noFill/>
          <a:ln cap="flat" cmpd="sng" w="5325">
            <a:solidFill>
              <a:srgbClr val="0E2841"/>
            </a:solidFill>
            <a:prstDash val="solid"/>
            <a:round/>
            <a:headEnd len="sm" w="sm" type="none"/>
            <a:tailEnd len="sm" w="sm" type="none"/>
          </a:ln>
        </p:spPr>
      </p:cxnSp>
      <p:cxnSp>
        <p:nvCxnSpPr>
          <p:cNvPr id="1719" name="Google Shape;1719;p78"/>
          <p:cNvCxnSpPr>
            <a:stCxn id="1676" idx="5"/>
            <a:endCxn id="1664" idx="2"/>
          </p:cNvCxnSpPr>
          <p:nvPr/>
        </p:nvCxnSpPr>
        <p:spPr>
          <a:xfrm>
            <a:off x="8081509" y="3045192"/>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1720" name="Google Shape;1720;p78"/>
          <p:cNvCxnSpPr>
            <a:stCxn id="1663" idx="7"/>
            <a:endCxn id="1664" idx="3"/>
          </p:cNvCxnSpPr>
          <p:nvPr/>
        </p:nvCxnSpPr>
        <p:spPr>
          <a:xfrm flipH="1" rot="10800000">
            <a:off x="8095229" y="3060719"/>
            <a:ext cx="27300" cy="7200"/>
          </a:xfrm>
          <a:prstGeom prst="straightConnector1">
            <a:avLst/>
          </a:prstGeom>
          <a:noFill/>
          <a:ln cap="flat" cmpd="sng" w="5325">
            <a:solidFill>
              <a:srgbClr val="0E2841"/>
            </a:solidFill>
            <a:prstDash val="solid"/>
            <a:round/>
            <a:headEnd len="sm" w="sm" type="none"/>
            <a:tailEnd len="sm" w="sm" type="none"/>
          </a:ln>
        </p:spPr>
      </p:cxnSp>
      <p:cxnSp>
        <p:nvCxnSpPr>
          <p:cNvPr id="1721" name="Google Shape;1721;p78"/>
          <p:cNvCxnSpPr>
            <a:endCxn id="1670" idx="2"/>
          </p:cNvCxnSpPr>
          <p:nvPr/>
        </p:nvCxnSpPr>
        <p:spPr>
          <a:xfrm flipH="1" rot="10800000">
            <a:off x="8160532" y="3047730"/>
            <a:ext cx="39900" cy="7800"/>
          </a:xfrm>
          <a:prstGeom prst="straightConnector1">
            <a:avLst/>
          </a:prstGeom>
          <a:noFill/>
          <a:ln cap="flat" cmpd="sng" w="5325">
            <a:solidFill>
              <a:srgbClr val="0E2841"/>
            </a:solidFill>
            <a:prstDash val="solid"/>
            <a:round/>
            <a:headEnd len="sm" w="sm" type="none"/>
            <a:tailEnd len="sm" w="sm" type="none"/>
          </a:ln>
        </p:spPr>
      </p:cxnSp>
      <p:cxnSp>
        <p:nvCxnSpPr>
          <p:cNvPr id="1722" name="Google Shape;1722;p78"/>
          <p:cNvCxnSpPr>
            <a:endCxn id="1670" idx="3"/>
          </p:cNvCxnSpPr>
          <p:nvPr/>
        </p:nvCxnSpPr>
        <p:spPr>
          <a:xfrm flipH="1" rot="10800000">
            <a:off x="8125590" y="3053140"/>
            <a:ext cx="81300" cy="32100"/>
          </a:xfrm>
          <a:prstGeom prst="straightConnector1">
            <a:avLst/>
          </a:prstGeom>
          <a:noFill/>
          <a:ln cap="flat" cmpd="sng" w="5325">
            <a:solidFill>
              <a:srgbClr val="0E2841"/>
            </a:solidFill>
            <a:prstDash val="solid"/>
            <a:round/>
            <a:headEnd len="sm" w="sm" type="none"/>
            <a:tailEnd len="sm" w="sm" type="none"/>
          </a:ln>
        </p:spPr>
      </p:cxnSp>
      <p:cxnSp>
        <p:nvCxnSpPr>
          <p:cNvPr id="1723" name="Google Shape;1723;p78"/>
          <p:cNvCxnSpPr>
            <a:endCxn id="1677" idx="3"/>
          </p:cNvCxnSpPr>
          <p:nvPr/>
        </p:nvCxnSpPr>
        <p:spPr>
          <a:xfrm flipH="1" rot="10800000">
            <a:off x="7991226" y="3008701"/>
            <a:ext cx="39000" cy="2100"/>
          </a:xfrm>
          <a:prstGeom prst="straightConnector1">
            <a:avLst/>
          </a:prstGeom>
          <a:noFill/>
          <a:ln cap="flat" cmpd="sng" w="5325">
            <a:solidFill>
              <a:srgbClr val="0E2841"/>
            </a:solidFill>
            <a:prstDash val="solid"/>
            <a:round/>
            <a:headEnd len="sm" w="sm" type="none"/>
            <a:tailEnd len="sm" w="sm" type="none"/>
          </a:ln>
        </p:spPr>
      </p:cxnSp>
      <p:cxnSp>
        <p:nvCxnSpPr>
          <p:cNvPr id="1724" name="Google Shape;1724;p78"/>
          <p:cNvCxnSpPr>
            <a:stCxn id="1677" idx="7"/>
            <a:endCxn id="1678" idx="3"/>
          </p:cNvCxnSpPr>
          <p:nvPr/>
        </p:nvCxnSpPr>
        <p:spPr>
          <a:xfrm flipH="1" rot="10800000">
            <a:off x="8061409" y="2993983"/>
            <a:ext cx="29100" cy="3900"/>
          </a:xfrm>
          <a:prstGeom prst="straightConnector1">
            <a:avLst/>
          </a:prstGeom>
          <a:noFill/>
          <a:ln cap="flat" cmpd="sng" w="5325">
            <a:solidFill>
              <a:srgbClr val="0E2841"/>
            </a:solidFill>
            <a:prstDash val="solid"/>
            <a:round/>
            <a:headEnd len="sm" w="sm" type="none"/>
            <a:tailEnd len="sm" w="sm" type="none"/>
          </a:ln>
        </p:spPr>
      </p:cxnSp>
      <p:cxnSp>
        <p:nvCxnSpPr>
          <p:cNvPr id="1725" name="Google Shape;1725;p78"/>
          <p:cNvCxnSpPr>
            <a:stCxn id="1678" idx="5"/>
          </p:cNvCxnSpPr>
          <p:nvPr/>
        </p:nvCxnSpPr>
        <p:spPr>
          <a:xfrm>
            <a:off x="8121709" y="2993855"/>
            <a:ext cx="0" cy="0"/>
          </a:xfrm>
          <a:prstGeom prst="straightConnector1">
            <a:avLst/>
          </a:prstGeom>
          <a:noFill/>
          <a:ln cap="flat" cmpd="sng" w="5325">
            <a:solidFill>
              <a:srgbClr val="0E2841"/>
            </a:solidFill>
            <a:prstDash val="solid"/>
            <a:round/>
            <a:headEnd len="sm" w="sm" type="none"/>
            <a:tailEnd len="sm" w="sm" type="none"/>
          </a:ln>
        </p:spPr>
      </p:cxnSp>
      <p:cxnSp>
        <p:nvCxnSpPr>
          <p:cNvPr id="1726" name="Google Shape;1726;p78"/>
          <p:cNvCxnSpPr>
            <a:stCxn id="1678" idx="5"/>
            <a:endCxn id="1666" idx="0"/>
          </p:cNvCxnSpPr>
          <p:nvPr/>
        </p:nvCxnSpPr>
        <p:spPr>
          <a:xfrm>
            <a:off x="8121709" y="2993855"/>
            <a:ext cx="30300" cy="3900"/>
          </a:xfrm>
          <a:prstGeom prst="straightConnector1">
            <a:avLst/>
          </a:prstGeom>
          <a:noFill/>
          <a:ln cap="flat" cmpd="sng" w="5325">
            <a:solidFill>
              <a:srgbClr val="0E2841"/>
            </a:solidFill>
            <a:prstDash val="solid"/>
            <a:round/>
            <a:headEnd len="sm" w="sm" type="none"/>
            <a:tailEnd len="sm" w="sm" type="none"/>
          </a:ln>
        </p:spPr>
      </p:cxnSp>
      <p:cxnSp>
        <p:nvCxnSpPr>
          <p:cNvPr id="1727" name="Google Shape;1727;p78"/>
          <p:cNvCxnSpPr>
            <a:endCxn id="1669" idx="2"/>
          </p:cNvCxnSpPr>
          <p:nvPr/>
        </p:nvCxnSpPr>
        <p:spPr>
          <a:xfrm flipH="1" rot="10800000">
            <a:off x="8167432" y="3002142"/>
            <a:ext cx="33000" cy="8100"/>
          </a:xfrm>
          <a:prstGeom prst="straightConnector1">
            <a:avLst/>
          </a:prstGeom>
          <a:noFill/>
          <a:ln cap="flat" cmpd="sng" w="5325">
            <a:solidFill>
              <a:srgbClr val="0E2841"/>
            </a:solidFill>
            <a:prstDash val="solid"/>
            <a:round/>
            <a:headEnd len="sm" w="sm" type="none"/>
            <a:tailEnd len="sm" w="sm" type="none"/>
          </a:ln>
        </p:spPr>
      </p:cxnSp>
      <p:cxnSp>
        <p:nvCxnSpPr>
          <p:cNvPr id="1728" name="Google Shape;1728;p78"/>
          <p:cNvCxnSpPr>
            <a:endCxn id="1666" idx="4"/>
          </p:cNvCxnSpPr>
          <p:nvPr/>
        </p:nvCxnSpPr>
        <p:spPr>
          <a:xfrm flipH="1" rot="10800000">
            <a:off x="8081539" y="3013023"/>
            <a:ext cx="70500" cy="22200"/>
          </a:xfrm>
          <a:prstGeom prst="straightConnector1">
            <a:avLst/>
          </a:prstGeom>
          <a:noFill/>
          <a:ln cap="flat" cmpd="sng" w="5325">
            <a:solidFill>
              <a:srgbClr val="0E2841"/>
            </a:solidFill>
            <a:prstDash val="solid"/>
            <a:round/>
            <a:headEnd len="sm" w="sm" type="none"/>
            <a:tailEnd len="sm" w="sm" type="none"/>
          </a:ln>
        </p:spPr>
      </p:cxnSp>
      <p:cxnSp>
        <p:nvCxnSpPr>
          <p:cNvPr id="1729" name="Google Shape;1729;p78"/>
          <p:cNvCxnSpPr>
            <a:endCxn id="1677" idx="4"/>
          </p:cNvCxnSpPr>
          <p:nvPr/>
        </p:nvCxnSpPr>
        <p:spPr>
          <a:xfrm rot="10800000">
            <a:off x="8045817" y="3010942"/>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1730" name="Google Shape;1730;p78"/>
          <p:cNvCxnSpPr>
            <a:stCxn id="1670" idx="7"/>
            <a:endCxn id="1668" idx="3"/>
          </p:cNvCxnSpPr>
          <p:nvPr/>
        </p:nvCxnSpPr>
        <p:spPr>
          <a:xfrm flipH="1" rot="10800000">
            <a:off x="8238074" y="3018921"/>
            <a:ext cx="49200" cy="23400"/>
          </a:xfrm>
          <a:prstGeom prst="straightConnector1">
            <a:avLst/>
          </a:prstGeom>
          <a:noFill/>
          <a:ln cap="flat" cmpd="sng" w="5325">
            <a:solidFill>
              <a:srgbClr val="0E2841"/>
            </a:solidFill>
            <a:prstDash val="solid"/>
            <a:round/>
            <a:headEnd len="sm" w="sm" type="none"/>
            <a:tailEnd len="sm" w="sm" type="none"/>
          </a:ln>
        </p:spPr>
      </p:cxnSp>
      <p:cxnSp>
        <p:nvCxnSpPr>
          <p:cNvPr id="1731" name="Google Shape;1731;p78"/>
          <p:cNvCxnSpPr>
            <a:stCxn id="1670" idx="0"/>
            <a:endCxn id="1669" idx="4"/>
          </p:cNvCxnSpPr>
          <p:nvPr/>
        </p:nvCxnSpPr>
        <p:spPr>
          <a:xfrm rot="10800000">
            <a:off x="8222482" y="3009780"/>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1732" name="Google Shape;1732;p78"/>
          <p:cNvCxnSpPr>
            <a:endCxn id="1666" idx="4"/>
          </p:cNvCxnSpPr>
          <p:nvPr/>
        </p:nvCxnSpPr>
        <p:spPr>
          <a:xfrm flipH="1" rot="10800000">
            <a:off x="8138239" y="3013023"/>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1733" name="Google Shape;1733;p78"/>
          <p:cNvCxnSpPr>
            <a:endCxn id="1676" idx="2"/>
          </p:cNvCxnSpPr>
          <p:nvPr/>
        </p:nvCxnSpPr>
        <p:spPr>
          <a:xfrm>
            <a:off x="7999767" y="3039483"/>
            <a:ext cx="44100" cy="300"/>
          </a:xfrm>
          <a:prstGeom prst="straightConnector1">
            <a:avLst/>
          </a:prstGeom>
          <a:noFill/>
          <a:ln cap="flat" cmpd="sng" w="5325">
            <a:solidFill>
              <a:srgbClr val="0E2841"/>
            </a:solidFill>
            <a:prstDash val="solid"/>
            <a:round/>
            <a:headEnd len="sm" w="sm" type="none"/>
            <a:tailEnd len="sm" w="sm" type="none"/>
          </a:ln>
        </p:spPr>
      </p:cxnSp>
      <p:cxnSp>
        <p:nvCxnSpPr>
          <p:cNvPr id="1734" name="Google Shape;1734;p78"/>
          <p:cNvCxnSpPr>
            <a:endCxn id="1670" idx="2"/>
          </p:cNvCxnSpPr>
          <p:nvPr/>
        </p:nvCxnSpPr>
        <p:spPr>
          <a:xfrm>
            <a:off x="8061832" y="3008430"/>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1735" name="Google Shape;1735;p78"/>
          <p:cNvCxnSpPr>
            <a:endCxn id="1678" idx="2"/>
          </p:cNvCxnSpPr>
          <p:nvPr/>
        </p:nvCxnSpPr>
        <p:spPr>
          <a:xfrm flipH="1" rot="10800000">
            <a:off x="7969767" y="2988446"/>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1736" name="Google Shape;1736;p78"/>
          <p:cNvCxnSpPr>
            <a:endCxn id="1663" idx="3"/>
          </p:cNvCxnSpPr>
          <p:nvPr/>
        </p:nvCxnSpPr>
        <p:spPr>
          <a:xfrm flipH="1" rot="10800000">
            <a:off x="7866346" y="3078738"/>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1737" name="Google Shape;1737;p78"/>
          <p:cNvCxnSpPr>
            <a:stCxn id="1663" idx="0"/>
            <a:endCxn id="1667" idx="5"/>
          </p:cNvCxnSpPr>
          <p:nvPr/>
        </p:nvCxnSpPr>
        <p:spPr>
          <a:xfrm rot="10800000">
            <a:off x="7992937" y="3044979"/>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1738" name="Google Shape;1738;p78"/>
          <p:cNvCxnSpPr>
            <a:endCxn id="1664" idx="7"/>
          </p:cNvCxnSpPr>
          <p:nvPr/>
        </p:nvCxnSpPr>
        <p:spPr>
          <a:xfrm flipH="1">
            <a:off x="8153842" y="3013697"/>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1739" name="Google Shape;1739;p78"/>
          <p:cNvCxnSpPr>
            <a:stCxn id="1662" idx="4"/>
            <a:endCxn id="1676" idx="6"/>
          </p:cNvCxnSpPr>
          <p:nvPr/>
        </p:nvCxnSpPr>
        <p:spPr>
          <a:xfrm flipH="1">
            <a:off x="8088083" y="2998395"/>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1740" name="Google Shape;1740;p78"/>
          <p:cNvCxnSpPr>
            <a:stCxn id="1671" idx="0"/>
            <a:endCxn id="1664" idx="4"/>
          </p:cNvCxnSpPr>
          <p:nvPr/>
        </p:nvCxnSpPr>
        <p:spPr>
          <a:xfrm flipH="1" rot="10800000">
            <a:off x="8109813" y="3063018"/>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1741" name="Google Shape;1741;p78"/>
          <p:cNvCxnSpPr>
            <a:endCxn id="1678" idx="6"/>
          </p:cNvCxnSpPr>
          <p:nvPr/>
        </p:nvCxnSpPr>
        <p:spPr>
          <a:xfrm rot="10800000">
            <a:off x="8128167" y="2988446"/>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1742" name="Google Shape;1742;p78"/>
          <p:cNvCxnSpPr>
            <a:stCxn id="1671" idx="3"/>
            <a:endCxn id="1673" idx="5"/>
          </p:cNvCxnSpPr>
          <p:nvPr/>
        </p:nvCxnSpPr>
        <p:spPr>
          <a:xfrm rot="10800000">
            <a:off x="7984722" y="3073678"/>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1743" name="Google Shape;1743;p78"/>
          <p:cNvCxnSpPr>
            <a:endCxn id="1666" idx="3"/>
          </p:cNvCxnSpPr>
          <p:nvPr/>
        </p:nvCxnSpPr>
        <p:spPr>
          <a:xfrm>
            <a:off x="8068048" y="3004182"/>
            <a:ext cx="68400" cy="6600"/>
          </a:xfrm>
          <a:prstGeom prst="straightConnector1">
            <a:avLst/>
          </a:prstGeom>
          <a:noFill/>
          <a:ln cap="flat" cmpd="sng" w="5325">
            <a:solidFill>
              <a:srgbClr val="0E2841"/>
            </a:solidFill>
            <a:prstDash val="solid"/>
            <a:round/>
            <a:headEnd len="sm" w="sm" type="none"/>
            <a:tailEnd len="med" w="med" type="triangle"/>
          </a:ln>
        </p:spPr>
      </p:cxnSp>
      <p:sp>
        <p:nvSpPr>
          <p:cNvPr id="1744" name="Google Shape;1744;p78"/>
          <p:cNvSpPr/>
          <p:nvPr/>
        </p:nvSpPr>
        <p:spPr>
          <a:xfrm>
            <a:off x="7126630" y="4065740"/>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45" name="Google Shape;1745;p78"/>
          <p:cNvSpPr/>
          <p:nvPr/>
        </p:nvSpPr>
        <p:spPr>
          <a:xfrm>
            <a:off x="7758427" y="407155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46" name="Google Shape;1746;p78"/>
          <p:cNvSpPr/>
          <p:nvPr/>
        </p:nvSpPr>
        <p:spPr>
          <a:xfrm>
            <a:off x="7515081" y="415413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47" name="Google Shape;1747;p78"/>
          <p:cNvSpPr/>
          <p:nvPr/>
        </p:nvSpPr>
        <p:spPr>
          <a:xfrm>
            <a:off x="7573694" y="413621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48" name="Google Shape;1748;p78"/>
          <p:cNvSpPr/>
          <p:nvPr/>
        </p:nvSpPr>
        <p:spPr>
          <a:xfrm>
            <a:off x="7140420" y="3791471"/>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49" name="Google Shape;1749;p78"/>
          <p:cNvSpPr/>
          <p:nvPr/>
        </p:nvSpPr>
        <p:spPr>
          <a:xfrm>
            <a:off x="7587483" y="408617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50" name="Google Shape;1750;p78"/>
          <p:cNvSpPr/>
          <p:nvPr/>
        </p:nvSpPr>
        <p:spPr>
          <a:xfrm>
            <a:off x="7412893" y="412050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51" name="Google Shape;1751;p78"/>
          <p:cNvSpPr/>
          <p:nvPr/>
        </p:nvSpPr>
        <p:spPr>
          <a:xfrm>
            <a:off x="7738327" y="409434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52" name="Google Shape;1752;p78"/>
          <p:cNvSpPr/>
          <p:nvPr/>
        </p:nvSpPr>
        <p:spPr>
          <a:xfrm>
            <a:off x="7657926" y="408294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53" name="Google Shape;1753;p78"/>
          <p:cNvSpPr/>
          <p:nvPr/>
        </p:nvSpPr>
        <p:spPr>
          <a:xfrm>
            <a:off x="7657926" y="412853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54" name="Google Shape;1754;p78"/>
          <p:cNvSpPr/>
          <p:nvPr/>
        </p:nvSpPr>
        <p:spPr>
          <a:xfrm>
            <a:off x="7545257" y="417067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55" name="Google Shape;1755;p78"/>
          <p:cNvSpPr/>
          <p:nvPr/>
        </p:nvSpPr>
        <p:spPr>
          <a:xfrm>
            <a:off x="7285983" y="416732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56" name="Google Shape;1756;p78"/>
          <p:cNvSpPr/>
          <p:nvPr/>
        </p:nvSpPr>
        <p:spPr>
          <a:xfrm>
            <a:off x="7404556" y="41491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57" name="Google Shape;1757;p78"/>
          <p:cNvSpPr/>
          <p:nvPr/>
        </p:nvSpPr>
        <p:spPr>
          <a:xfrm>
            <a:off x="7300360" y="413198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58" name="Google Shape;1758;p78"/>
          <p:cNvSpPr/>
          <p:nvPr/>
        </p:nvSpPr>
        <p:spPr>
          <a:xfrm>
            <a:off x="7404916" y="409099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59" name="Google Shape;1759;p78"/>
          <p:cNvSpPr/>
          <p:nvPr/>
        </p:nvSpPr>
        <p:spPr>
          <a:xfrm>
            <a:off x="7501361" y="412058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60" name="Google Shape;1760;p78"/>
          <p:cNvSpPr/>
          <p:nvPr/>
        </p:nvSpPr>
        <p:spPr>
          <a:xfrm>
            <a:off x="7481261" y="408409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61" name="Google Shape;1761;p78"/>
          <p:cNvSpPr/>
          <p:nvPr/>
        </p:nvSpPr>
        <p:spPr>
          <a:xfrm>
            <a:off x="7541562" y="406925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62" name="Google Shape;1762;p78"/>
          <p:cNvSpPr/>
          <p:nvPr/>
        </p:nvSpPr>
        <p:spPr>
          <a:xfrm>
            <a:off x="7126630" y="3928975"/>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63" name="Google Shape;1763;p78"/>
          <p:cNvSpPr/>
          <p:nvPr/>
        </p:nvSpPr>
        <p:spPr>
          <a:xfrm>
            <a:off x="7515081" y="401736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64" name="Google Shape;1764;p78"/>
          <p:cNvSpPr/>
          <p:nvPr/>
        </p:nvSpPr>
        <p:spPr>
          <a:xfrm>
            <a:off x="7573694" y="399944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65" name="Google Shape;1765;p78"/>
          <p:cNvSpPr/>
          <p:nvPr/>
        </p:nvSpPr>
        <p:spPr>
          <a:xfrm>
            <a:off x="7412893" y="398373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66" name="Google Shape;1766;p78"/>
          <p:cNvSpPr/>
          <p:nvPr/>
        </p:nvSpPr>
        <p:spPr>
          <a:xfrm>
            <a:off x="7738327" y="395758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67" name="Google Shape;1767;p78"/>
          <p:cNvSpPr/>
          <p:nvPr/>
        </p:nvSpPr>
        <p:spPr>
          <a:xfrm>
            <a:off x="7404556" y="401236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68" name="Google Shape;1768;p78"/>
          <p:cNvSpPr/>
          <p:nvPr/>
        </p:nvSpPr>
        <p:spPr>
          <a:xfrm>
            <a:off x="7300360" y="399522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69" name="Google Shape;1769;p78"/>
          <p:cNvSpPr/>
          <p:nvPr/>
        </p:nvSpPr>
        <p:spPr>
          <a:xfrm>
            <a:off x="7481261" y="394733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70" name="Google Shape;1770;p78"/>
          <p:cNvSpPr/>
          <p:nvPr/>
        </p:nvSpPr>
        <p:spPr>
          <a:xfrm>
            <a:off x="7587483" y="395022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71" name="Google Shape;1771;p78"/>
          <p:cNvSpPr/>
          <p:nvPr/>
        </p:nvSpPr>
        <p:spPr>
          <a:xfrm>
            <a:off x="7740355" y="382196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72" name="Google Shape;1772;p78"/>
          <p:cNvSpPr/>
          <p:nvPr/>
        </p:nvSpPr>
        <p:spPr>
          <a:xfrm>
            <a:off x="7406584" y="387675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773" name="Google Shape;1773;p78"/>
          <p:cNvSpPr/>
          <p:nvPr/>
        </p:nvSpPr>
        <p:spPr>
          <a:xfrm>
            <a:off x="7587483" y="381575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1774" name="Google Shape;1774;p78"/>
          <p:cNvCxnSpPr>
            <a:stCxn id="1772" idx="0"/>
            <a:endCxn id="1773" idx="3"/>
          </p:cNvCxnSpPr>
          <p:nvPr/>
        </p:nvCxnSpPr>
        <p:spPr>
          <a:xfrm flipH="1" rot="10800000">
            <a:off x="7428634" y="3828753"/>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1775" name="Google Shape;1775;p78"/>
          <p:cNvCxnSpPr>
            <a:stCxn id="1772" idx="6"/>
            <a:endCxn id="1771" idx="3"/>
          </p:cNvCxnSpPr>
          <p:nvPr/>
        </p:nvCxnSpPr>
        <p:spPr>
          <a:xfrm flipH="1" rot="10800000">
            <a:off x="7450684" y="3834903"/>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1776" name="Google Shape;1776;p78"/>
          <p:cNvCxnSpPr>
            <a:stCxn id="1773" idx="6"/>
            <a:endCxn id="1771" idx="2"/>
          </p:cNvCxnSpPr>
          <p:nvPr/>
        </p:nvCxnSpPr>
        <p:spPr>
          <a:xfrm>
            <a:off x="7631583" y="3823409"/>
            <a:ext cx="108900" cy="6300"/>
          </a:xfrm>
          <a:prstGeom prst="straightConnector1">
            <a:avLst/>
          </a:prstGeom>
          <a:noFill/>
          <a:ln cap="flat" cmpd="sng" w="5325">
            <a:solidFill>
              <a:srgbClr val="0E2841"/>
            </a:solidFill>
            <a:prstDash val="solid"/>
            <a:round/>
            <a:headEnd len="sm" w="sm" type="none"/>
            <a:tailEnd len="sm" w="sm" type="none"/>
          </a:ln>
        </p:spPr>
      </p:cxnSp>
      <p:cxnSp>
        <p:nvCxnSpPr>
          <p:cNvPr id="1777" name="Google Shape;1777;p78"/>
          <p:cNvCxnSpPr>
            <a:endCxn id="1766" idx="2"/>
          </p:cNvCxnSpPr>
          <p:nvPr/>
        </p:nvCxnSpPr>
        <p:spPr>
          <a:xfrm>
            <a:off x="7632427" y="3958630"/>
            <a:ext cx="105900" cy="6600"/>
          </a:xfrm>
          <a:prstGeom prst="straightConnector1">
            <a:avLst/>
          </a:prstGeom>
          <a:noFill/>
          <a:ln cap="flat" cmpd="sng" w="5325">
            <a:solidFill>
              <a:srgbClr val="0E2841"/>
            </a:solidFill>
            <a:prstDash val="solid"/>
            <a:round/>
            <a:headEnd len="sm" w="sm" type="none"/>
            <a:tailEnd len="sm" w="sm" type="none"/>
          </a:ln>
        </p:spPr>
      </p:cxnSp>
      <p:cxnSp>
        <p:nvCxnSpPr>
          <p:cNvPr id="1778" name="Google Shape;1778;p78"/>
          <p:cNvCxnSpPr>
            <a:stCxn id="1764" idx="7"/>
            <a:endCxn id="1766" idx="3"/>
          </p:cNvCxnSpPr>
          <p:nvPr/>
        </p:nvCxnSpPr>
        <p:spPr>
          <a:xfrm flipH="1" rot="10800000">
            <a:off x="7611336" y="3970788"/>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1779" name="Google Shape;1779;p78"/>
          <p:cNvCxnSpPr>
            <a:endCxn id="1770" idx="1"/>
          </p:cNvCxnSpPr>
          <p:nvPr/>
        </p:nvCxnSpPr>
        <p:spPr>
          <a:xfrm flipH="1" rot="10800000">
            <a:off x="7525542" y="3952464"/>
            <a:ext cx="68400" cy="2100"/>
          </a:xfrm>
          <a:prstGeom prst="straightConnector1">
            <a:avLst/>
          </a:prstGeom>
          <a:noFill/>
          <a:ln cap="flat" cmpd="sng" w="5325">
            <a:solidFill>
              <a:srgbClr val="0E2841"/>
            </a:solidFill>
            <a:prstDash val="solid"/>
            <a:round/>
            <a:headEnd len="sm" w="sm" type="none"/>
            <a:tailEnd len="sm" w="sm" type="none"/>
          </a:ln>
        </p:spPr>
      </p:cxnSp>
      <p:cxnSp>
        <p:nvCxnSpPr>
          <p:cNvPr id="1780" name="Google Shape;1780;p78"/>
          <p:cNvCxnSpPr>
            <a:stCxn id="1765" idx="0"/>
            <a:endCxn id="1769" idx="3"/>
          </p:cNvCxnSpPr>
          <p:nvPr/>
        </p:nvCxnSpPr>
        <p:spPr>
          <a:xfrm flipH="1" rot="10800000">
            <a:off x="7434943" y="3960339"/>
            <a:ext cx="52800" cy="23400"/>
          </a:xfrm>
          <a:prstGeom prst="straightConnector1">
            <a:avLst/>
          </a:prstGeom>
          <a:noFill/>
          <a:ln cap="flat" cmpd="sng" w="5325">
            <a:solidFill>
              <a:srgbClr val="0E2841"/>
            </a:solidFill>
            <a:prstDash val="solid"/>
            <a:round/>
            <a:headEnd len="sm" w="sm" type="none"/>
            <a:tailEnd len="sm" w="sm" type="none"/>
          </a:ln>
        </p:spPr>
      </p:cxnSp>
      <p:cxnSp>
        <p:nvCxnSpPr>
          <p:cNvPr id="1781" name="Google Shape;1781;p78"/>
          <p:cNvCxnSpPr>
            <a:stCxn id="1768" idx="6"/>
            <a:endCxn id="1765" idx="2"/>
          </p:cNvCxnSpPr>
          <p:nvPr/>
        </p:nvCxnSpPr>
        <p:spPr>
          <a:xfrm flipH="1" rot="10800000">
            <a:off x="7344460" y="3991471"/>
            <a:ext cx="68400" cy="11400"/>
          </a:xfrm>
          <a:prstGeom prst="straightConnector1">
            <a:avLst/>
          </a:prstGeom>
          <a:noFill/>
          <a:ln cap="flat" cmpd="sng" w="5325">
            <a:solidFill>
              <a:srgbClr val="0E2841"/>
            </a:solidFill>
            <a:prstDash val="solid"/>
            <a:round/>
            <a:headEnd len="sm" w="sm" type="none"/>
            <a:tailEnd len="sm" w="sm" type="none"/>
          </a:ln>
        </p:spPr>
      </p:cxnSp>
      <p:cxnSp>
        <p:nvCxnSpPr>
          <p:cNvPr id="1782" name="Google Shape;1782;p78"/>
          <p:cNvCxnSpPr>
            <a:stCxn id="1767" idx="0"/>
            <a:endCxn id="1765" idx="4"/>
          </p:cNvCxnSpPr>
          <p:nvPr/>
        </p:nvCxnSpPr>
        <p:spPr>
          <a:xfrm flipH="1" rot="10800000">
            <a:off x="7426606" y="3999167"/>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1783" name="Google Shape;1783;p78"/>
          <p:cNvCxnSpPr>
            <a:stCxn id="1768" idx="5"/>
            <a:endCxn id="1767" idx="2"/>
          </p:cNvCxnSpPr>
          <p:nvPr/>
        </p:nvCxnSpPr>
        <p:spPr>
          <a:xfrm>
            <a:off x="7338001" y="4008280"/>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1784" name="Google Shape;1784;p78"/>
          <p:cNvCxnSpPr>
            <a:endCxn id="1763" idx="2"/>
          </p:cNvCxnSpPr>
          <p:nvPr/>
        </p:nvCxnSpPr>
        <p:spPr>
          <a:xfrm>
            <a:off x="7448781" y="4020219"/>
            <a:ext cx="66300" cy="4800"/>
          </a:xfrm>
          <a:prstGeom prst="straightConnector1">
            <a:avLst/>
          </a:prstGeom>
          <a:noFill/>
          <a:ln cap="flat" cmpd="sng" w="5325">
            <a:solidFill>
              <a:srgbClr val="0E2841"/>
            </a:solidFill>
            <a:prstDash val="solid"/>
            <a:round/>
            <a:headEnd len="sm" w="sm" type="none"/>
            <a:tailEnd len="sm" w="sm" type="none"/>
          </a:ln>
        </p:spPr>
      </p:cxnSp>
      <p:cxnSp>
        <p:nvCxnSpPr>
          <p:cNvPr id="1785" name="Google Shape;1785;p78"/>
          <p:cNvCxnSpPr>
            <a:stCxn id="1763" idx="7"/>
            <a:endCxn id="1764" idx="3"/>
          </p:cNvCxnSpPr>
          <p:nvPr/>
        </p:nvCxnSpPr>
        <p:spPr>
          <a:xfrm flipH="1" rot="10800000">
            <a:off x="7552723" y="4012410"/>
            <a:ext cx="27300" cy="7200"/>
          </a:xfrm>
          <a:prstGeom prst="straightConnector1">
            <a:avLst/>
          </a:prstGeom>
          <a:noFill/>
          <a:ln cap="flat" cmpd="sng" w="5325">
            <a:solidFill>
              <a:srgbClr val="0E2841"/>
            </a:solidFill>
            <a:prstDash val="solid"/>
            <a:round/>
            <a:headEnd len="sm" w="sm" type="none"/>
            <a:tailEnd len="sm" w="sm" type="none"/>
          </a:ln>
        </p:spPr>
      </p:cxnSp>
      <p:cxnSp>
        <p:nvCxnSpPr>
          <p:cNvPr id="1786" name="Google Shape;1786;p78"/>
          <p:cNvCxnSpPr>
            <a:endCxn id="1756" idx="3"/>
          </p:cNvCxnSpPr>
          <p:nvPr/>
        </p:nvCxnSpPr>
        <p:spPr>
          <a:xfrm flipH="1" rot="10800000">
            <a:off x="7330615" y="4162190"/>
            <a:ext cx="80400" cy="13500"/>
          </a:xfrm>
          <a:prstGeom prst="straightConnector1">
            <a:avLst/>
          </a:prstGeom>
          <a:noFill/>
          <a:ln cap="flat" cmpd="sng" w="5325">
            <a:solidFill>
              <a:srgbClr val="0E2841"/>
            </a:solidFill>
            <a:prstDash val="solid"/>
            <a:round/>
            <a:headEnd len="sm" w="sm" type="none"/>
            <a:tailEnd len="sm" w="sm" type="none"/>
          </a:ln>
        </p:spPr>
      </p:cxnSp>
      <p:cxnSp>
        <p:nvCxnSpPr>
          <p:cNvPr id="1787" name="Google Shape;1787;p78"/>
          <p:cNvCxnSpPr>
            <a:endCxn id="1750" idx="3"/>
          </p:cNvCxnSpPr>
          <p:nvPr/>
        </p:nvCxnSpPr>
        <p:spPr>
          <a:xfrm flipH="1" rot="10800000">
            <a:off x="7323651" y="4133562"/>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1788" name="Google Shape;1788;p78"/>
          <p:cNvCxnSpPr>
            <a:endCxn id="1757" idx="4"/>
          </p:cNvCxnSpPr>
          <p:nvPr/>
        </p:nvCxnSpPr>
        <p:spPr>
          <a:xfrm flipH="1" rot="10800000">
            <a:off x="7307410" y="4147284"/>
            <a:ext cx="15000" cy="21000"/>
          </a:xfrm>
          <a:prstGeom prst="straightConnector1">
            <a:avLst/>
          </a:prstGeom>
          <a:noFill/>
          <a:ln cap="flat" cmpd="sng" w="5325">
            <a:solidFill>
              <a:srgbClr val="0E2841"/>
            </a:solidFill>
            <a:prstDash val="solid"/>
            <a:round/>
            <a:headEnd len="sm" w="sm" type="none"/>
            <a:tailEnd len="sm" w="sm" type="none"/>
          </a:ln>
        </p:spPr>
      </p:cxnSp>
      <p:cxnSp>
        <p:nvCxnSpPr>
          <p:cNvPr id="1789" name="Google Shape;1789;p78"/>
          <p:cNvCxnSpPr>
            <a:endCxn id="1758" idx="3"/>
          </p:cNvCxnSpPr>
          <p:nvPr/>
        </p:nvCxnSpPr>
        <p:spPr>
          <a:xfrm flipH="1" rot="10800000">
            <a:off x="7322275" y="4104056"/>
            <a:ext cx="89100" cy="28800"/>
          </a:xfrm>
          <a:prstGeom prst="straightConnector1">
            <a:avLst/>
          </a:prstGeom>
          <a:noFill/>
          <a:ln cap="flat" cmpd="sng" w="5325">
            <a:solidFill>
              <a:srgbClr val="0E2841"/>
            </a:solidFill>
            <a:prstDash val="solid"/>
            <a:round/>
            <a:headEnd len="sm" w="sm" type="none"/>
            <a:tailEnd len="sm" w="sm" type="none"/>
          </a:ln>
        </p:spPr>
      </p:cxnSp>
      <p:cxnSp>
        <p:nvCxnSpPr>
          <p:cNvPr id="1790" name="Google Shape;1790;p78"/>
          <p:cNvCxnSpPr>
            <a:endCxn id="1756" idx="2"/>
          </p:cNvCxnSpPr>
          <p:nvPr/>
        </p:nvCxnSpPr>
        <p:spPr>
          <a:xfrm>
            <a:off x="7338256" y="4144781"/>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1791" name="Google Shape;1791;p78"/>
          <p:cNvCxnSpPr>
            <a:stCxn id="1757" idx="7"/>
            <a:endCxn id="1750" idx="2"/>
          </p:cNvCxnSpPr>
          <p:nvPr/>
        </p:nvCxnSpPr>
        <p:spPr>
          <a:xfrm flipH="1" rot="10800000">
            <a:off x="7338001" y="4128225"/>
            <a:ext cx="75000" cy="6000"/>
          </a:xfrm>
          <a:prstGeom prst="straightConnector1">
            <a:avLst/>
          </a:prstGeom>
          <a:noFill/>
          <a:ln cap="flat" cmpd="sng" w="5325">
            <a:solidFill>
              <a:srgbClr val="0E2841"/>
            </a:solidFill>
            <a:prstDash val="solid"/>
            <a:round/>
            <a:headEnd len="sm" w="sm" type="none"/>
            <a:tailEnd len="sm" w="sm" type="none"/>
          </a:ln>
        </p:spPr>
      </p:cxnSp>
      <p:cxnSp>
        <p:nvCxnSpPr>
          <p:cNvPr id="1792" name="Google Shape;1792;p78"/>
          <p:cNvCxnSpPr>
            <a:endCxn id="1759" idx="3"/>
          </p:cNvCxnSpPr>
          <p:nvPr/>
        </p:nvCxnSpPr>
        <p:spPr>
          <a:xfrm flipH="1" rot="10800000">
            <a:off x="7449020" y="4133647"/>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1793" name="Google Shape;1793;p78"/>
          <p:cNvCxnSpPr>
            <a:endCxn id="1758" idx="4"/>
          </p:cNvCxnSpPr>
          <p:nvPr/>
        </p:nvCxnSpPr>
        <p:spPr>
          <a:xfrm rot="10800000">
            <a:off x="7426966" y="4106296"/>
            <a:ext cx="8100" cy="15300"/>
          </a:xfrm>
          <a:prstGeom prst="straightConnector1">
            <a:avLst/>
          </a:prstGeom>
          <a:noFill/>
          <a:ln cap="flat" cmpd="sng" w="5325">
            <a:solidFill>
              <a:srgbClr val="0E2841"/>
            </a:solidFill>
            <a:prstDash val="solid"/>
            <a:round/>
            <a:headEnd len="sm" w="sm" type="none"/>
            <a:tailEnd len="sm" w="sm" type="none"/>
          </a:ln>
        </p:spPr>
      </p:cxnSp>
      <p:cxnSp>
        <p:nvCxnSpPr>
          <p:cNvPr id="1794" name="Google Shape;1794;p78"/>
          <p:cNvCxnSpPr>
            <a:stCxn id="1756" idx="0"/>
            <a:endCxn id="1750" idx="4"/>
          </p:cNvCxnSpPr>
          <p:nvPr/>
        </p:nvCxnSpPr>
        <p:spPr>
          <a:xfrm flipH="1" rot="10800000">
            <a:off x="7426606" y="4135931"/>
            <a:ext cx="8400" cy="13200"/>
          </a:xfrm>
          <a:prstGeom prst="straightConnector1">
            <a:avLst/>
          </a:prstGeom>
          <a:noFill/>
          <a:ln cap="flat" cmpd="sng" w="5325">
            <a:solidFill>
              <a:srgbClr val="0E2841"/>
            </a:solidFill>
            <a:prstDash val="solid"/>
            <a:round/>
            <a:headEnd len="sm" w="sm" type="none"/>
            <a:tailEnd len="sm" w="sm" type="none"/>
          </a:ln>
        </p:spPr>
      </p:cxnSp>
      <p:cxnSp>
        <p:nvCxnSpPr>
          <p:cNvPr id="1795" name="Google Shape;1795;p78"/>
          <p:cNvCxnSpPr>
            <a:endCxn id="1745" idx="2"/>
          </p:cNvCxnSpPr>
          <p:nvPr/>
        </p:nvCxnSpPr>
        <p:spPr>
          <a:xfrm flipH="1" rot="10800000">
            <a:off x="7695127" y="4079200"/>
            <a:ext cx="63300" cy="5700"/>
          </a:xfrm>
          <a:prstGeom prst="straightConnector1">
            <a:avLst/>
          </a:prstGeom>
          <a:noFill/>
          <a:ln cap="flat" cmpd="sng" w="5325">
            <a:solidFill>
              <a:srgbClr val="0E2841"/>
            </a:solidFill>
            <a:prstDash val="solid"/>
            <a:round/>
            <a:headEnd len="sm" w="sm" type="none"/>
            <a:tailEnd len="sm" w="sm" type="none"/>
          </a:ln>
        </p:spPr>
      </p:cxnSp>
      <p:cxnSp>
        <p:nvCxnSpPr>
          <p:cNvPr id="1796" name="Google Shape;1796;p78"/>
          <p:cNvCxnSpPr>
            <a:stCxn id="1752" idx="5"/>
            <a:endCxn id="1751" idx="3"/>
          </p:cNvCxnSpPr>
          <p:nvPr/>
        </p:nvCxnSpPr>
        <p:spPr>
          <a:xfrm>
            <a:off x="7695568" y="4096006"/>
            <a:ext cx="49200" cy="11400"/>
          </a:xfrm>
          <a:prstGeom prst="straightConnector1">
            <a:avLst/>
          </a:prstGeom>
          <a:noFill/>
          <a:ln cap="flat" cmpd="sng" w="5325">
            <a:solidFill>
              <a:srgbClr val="0E2841"/>
            </a:solidFill>
            <a:prstDash val="solid"/>
            <a:round/>
            <a:headEnd len="sm" w="sm" type="none"/>
            <a:tailEnd len="sm" w="sm" type="none"/>
          </a:ln>
        </p:spPr>
      </p:cxnSp>
      <p:cxnSp>
        <p:nvCxnSpPr>
          <p:cNvPr id="1797" name="Google Shape;1797;p78"/>
          <p:cNvCxnSpPr>
            <a:stCxn id="1751" idx="7"/>
          </p:cNvCxnSpPr>
          <p:nvPr/>
        </p:nvCxnSpPr>
        <p:spPr>
          <a:xfrm>
            <a:off x="7775969" y="4096584"/>
            <a:ext cx="0" cy="0"/>
          </a:xfrm>
          <a:prstGeom prst="straightConnector1">
            <a:avLst/>
          </a:prstGeom>
          <a:noFill/>
          <a:ln cap="flat" cmpd="sng" w="5325">
            <a:solidFill>
              <a:srgbClr val="0E2841"/>
            </a:solidFill>
            <a:prstDash val="solid"/>
            <a:round/>
            <a:headEnd len="sm" w="sm" type="none"/>
            <a:tailEnd len="sm" w="sm" type="none"/>
          </a:ln>
        </p:spPr>
      </p:cxnSp>
      <p:cxnSp>
        <p:nvCxnSpPr>
          <p:cNvPr id="1798" name="Google Shape;1798;p78"/>
          <p:cNvCxnSpPr>
            <a:endCxn id="1761" idx="6"/>
          </p:cNvCxnSpPr>
          <p:nvPr/>
        </p:nvCxnSpPr>
        <p:spPr>
          <a:xfrm flipH="1">
            <a:off x="7585662" y="4074200"/>
            <a:ext cx="179100" cy="2700"/>
          </a:xfrm>
          <a:prstGeom prst="straightConnector1">
            <a:avLst/>
          </a:prstGeom>
          <a:noFill/>
          <a:ln cap="flat" cmpd="sng" w="5325">
            <a:solidFill>
              <a:srgbClr val="0E2841"/>
            </a:solidFill>
            <a:prstDash val="solid"/>
            <a:round/>
            <a:headEnd len="sm" w="sm" type="none"/>
            <a:tailEnd len="sm" w="sm" type="none"/>
          </a:ln>
        </p:spPr>
      </p:cxnSp>
      <p:cxnSp>
        <p:nvCxnSpPr>
          <p:cNvPr id="1799" name="Google Shape;1799;p78"/>
          <p:cNvCxnSpPr>
            <a:stCxn id="1751" idx="7"/>
            <a:endCxn id="1745" idx="5"/>
          </p:cNvCxnSpPr>
          <p:nvPr/>
        </p:nvCxnSpPr>
        <p:spPr>
          <a:xfrm flipH="1" rot="10800000">
            <a:off x="7775969" y="4084584"/>
            <a:ext cx="20100" cy="12000"/>
          </a:xfrm>
          <a:prstGeom prst="straightConnector1">
            <a:avLst/>
          </a:prstGeom>
          <a:noFill/>
          <a:ln cap="flat" cmpd="sng" w="5325">
            <a:solidFill>
              <a:srgbClr val="0E2841"/>
            </a:solidFill>
            <a:prstDash val="solid"/>
            <a:round/>
            <a:headEnd len="sm" w="sm" type="none"/>
            <a:tailEnd len="sm" w="sm" type="none"/>
          </a:ln>
        </p:spPr>
      </p:cxnSp>
      <p:cxnSp>
        <p:nvCxnSpPr>
          <p:cNvPr id="1800" name="Google Shape;1800;p78"/>
          <p:cNvCxnSpPr>
            <a:stCxn id="1754" idx="0"/>
            <a:endCxn id="1746" idx="5"/>
          </p:cNvCxnSpPr>
          <p:nvPr/>
        </p:nvCxnSpPr>
        <p:spPr>
          <a:xfrm rot="10800000">
            <a:off x="7552607" y="4167073"/>
            <a:ext cx="14700" cy="3600"/>
          </a:xfrm>
          <a:prstGeom prst="straightConnector1">
            <a:avLst/>
          </a:prstGeom>
          <a:noFill/>
          <a:ln cap="flat" cmpd="sng" w="5325">
            <a:solidFill>
              <a:srgbClr val="0E2841"/>
            </a:solidFill>
            <a:prstDash val="solid"/>
            <a:round/>
            <a:headEnd len="sm" w="sm" type="none"/>
            <a:tailEnd len="sm" w="sm" type="none"/>
          </a:ln>
        </p:spPr>
      </p:cxnSp>
      <p:cxnSp>
        <p:nvCxnSpPr>
          <p:cNvPr id="1801" name="Google Shape;1801;p78"/>
          <p:cNvCxnSpPr>
            <a:endCxn id="1746" idx="1"/>
          </p:cNvCxnSpPr>
          <p:nvPr/>
        </p:nvCxnSpPr>
        <p:spPr>
          <a:xfrm flipH="1" rot="10800000">
            <a:off x="7442340" y="4156374"/>
            <a:ext cx="79200" cy="4800"/>
          </a:xfrm>
          <a:prstGeom prst="straightConnector1">
            <a:avLst/>
          </a:prstGeom>
          <a:noFill/>
          <a:ln cap="flat" cmpd="sng" w="5325">
            <a:solidFill>
              <a:srgbClr val="0E2841"/>
            </a:solidFill>
            <a:prstDash val="solid"/>
            <a:round/>
            <a:headEnd len="sm" w="sm" type="none"/>
            <a:tailEnd len="sm" w="sm" type="none"/>
          </a:ln>
        </p:spPr>
      </p:cxnSp>
      <p:cxnSp>
        <p:nvCxnSpPr>
          <p:cNvPr id="1802" name="Google Shape;1802;p78"/>
          <p:cNvCxnSpPr>
            <a:stCxn id="1759" idx="5"/>
            <a:endCxn id="1747" idx="2"/>
          </p:cNvCxnSpPr>
          <p:nvPr/>
        </p:nvCxnSpPr>
        <p:spPr>
          <a:xfrm>
            <a:off x="7539003" y="4133647"/>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1803" name="Google Shape;1803;p78"/>
          <p:cNvCxnSpPr>
            <a:stCxn id="1746" idx="7"/>
            <a:endCxn id="1747" idx="3"/>
          </p:cNvCxnSpPr>
          <p:nvPr/>
        </p:nvCxnSpPr>
        <p:spPr>
          <a:xfrm flipH="1" rot="10800000">
            <a:off x="7552723" y="4149174"/>
            <a:ext cx="27300" cy="7200"/>
          </a:xfrm>
          <a:prstGeom prst="straightConnector1">
            <a:avLst/>
          </a:prstGeom>
          <a:noFill/>
          <a:ln cap="flat" cmpd="sng" w="5325">
            <a:solidFill>
              <a:srgbClr val="0E2841"/>
            </a:solidFill>
            <a:prstDash val="solid"/>
            <a:round/>
            <a:headEnd len="sm" w="sm" type="none"/>
            <a:tailEnd len="sm" w="sm" type="none"/>
          </a:ln>
        </p:spPr>
      </p:cxnSp>
      <p:cxnSp>
        <p:nvCxnSpPr>
          <p:cNvPr id="1804" name="Google Shape;1804;p78"/>
          <p:cNvCxnSpPr>
            <a:endCxn id="1753" idx="2"/>
          </p:cNvCxnSpPr>
          <p:nvPr/>
        </p:nvCxnSpPr>
        <p:spPr>
          <a:xfrm flipH="1" rot="10800000">
            <a:off x="7618026" y="4136185"/>
            <a:ext cx="39900" cy="7800"/>
          </a:xfrm>
          <a:prstGeom prst="straightConnector1">
            <a:avLst/>
          </a:prstGeom>
          <a:noFill/>
          <a:ln cap="flat" cmpd="sng" w="5325">
            <a:solidFill>
              <a:srgbClr val="0E2841"/>
            </a:solidFill>
            <a:prstDash val="solid"/>
            <a:round/>
            <a:headEnd len="sm" w="sm" type="none"/>
            <a:tailEnd len="sm" w="sm" type="none"/>
          </a:ln>
        </p:spPr>
      </p:cxnSp>
      <p:cxnSp>
        <p:nvCxnSpPr>
          <p:cNvPr id="1805" name="Google Shape;1805;p78"/>
          <p:cNvCxnSpPr>
            <a:endCxn id="1753" idx="3"/>
          </p:cNvCxnSpPr>
          <p:nvPr/>
        </p:nvCxnSpPr>
        <p:spPr>
          <a:xfrm flipH="1" rot="10800000">
            <a:off x="7583084" y="4141594"/>
            <a:ext cx="81300" cy="32100"/>
          </a:xfrm>
          <a:prstGeom prst="straightConnector1">
            <a:avLst/>
          </a:prstGeom>
          <a:noFill/>
          <a:ln cap="flat" cmpd="sng" w="5325">
            <a:solidFill>
              <a:srgbClr val="0E2841"/>
            </a:solidFill>
            <a:prstDash val="solid"/>
            <a:round/>
            <a:headEnd len="sm" w="sm" type="none"/>
            <a:tailEnd len="sm" w="sm" type="none"/>
          </a:ln>
        </p:spPr>
      </p:cxnSp>
      <p:cxnSp>
        <p:nvCxnSpPr>
          <p:cNvPr id="1806" name="Google Shape;1806;p78"/>
          <p:cNvCxnSpPr>
            <a:endCxn id="1760" idx="3"/>
          </p:cNvCxnSpPr>
          <p:nvPr/>
        </p:nvCxnSpPr>
        <p:spPr>
          <a:xfrm flipH="1" rot="10800000">
            <a:off x="7448720" y="4097156"/>
            <a:ext cx="39000" cy="2100"/>
          </a:xfrm>
          <a:prstGeom prst="straightConnector1">
            <a:avLst/>
          </a:prstGeom>
          <a:noFill/>
          <a:ln cap="flat" cmpd="sng" w="5325">
            <a:solidFill>
              <a:srgbClr val="0E2841"/>
            </a:solidFill>
            <a:prstDash val="solid"/>
            <a:round/>
            <a:headEnd len="sm" w="sm" type="none"/>
            <a:tailEnd len="sm" w="sm" type="none"/>
          </a:ln>
        </p:spPr>
      </p:cxnSp>
      <p:cxnSp>
        <p:nvCxnSpPr>
          <p:cNvPr id="1807" name="Google Shape;1807;p78"/>
          <p:cNvCxnSpPr>
            <a:stCxn id="1760" idx="7"/>
            <a:endCxn id="1761" idx="3"/>
          </p:cNvCxnSpPr>
          <p:nvPr/>
        </p:nvCxnSpPr>
        <p:spPr>
          <a:xfrm flipH="1" rot="10800000">
            <a:off x="7518903" y="4082437"/>
            <a:ext cx="29100" cy="3900"/>
          </a:xfrm>
          <a:prstGeom prst="straightConnector1">
            <a:avLst/>
          </a:prstGeom>
          <a:noFill/>
          <a:ln cap="flat" cmpd="sng" w="5325">
            <a:solidFill>
              <a:srgbClr val="0E2841"/>
            </a:solidFill>
            <a:prstDash val="solid"/>
            <a:round/>
            <a:headEnd len="sm" w="sm" type="none"/>
            <a:tailEnd len="sm" w="sm" type="none"/>
          </a:ln>
        </p:spPr>
      </p:cxnSp>
      <p:cxnSp>
        <p:nvCxnSpPr>
          <p:cNvPr id="1808" name="Google Shape;1808;p78"/>
          <p:cNvCxnSpPr>
            <a:stCxn id="1761" idx="5"/>
          </p:cNvCxnSpPr>
          <p:nvPr/>
        </p:nvCxnSpPr>
        <p:spPr>
          <a:xfrm>
            <a:off x="7579204" y="4082309"/>
            <a:ext cx="0" cy="0"/>
          </a:xfrm>
          <a:prstGeom prst="straightConnector1">
            <a:avLst/>
          </a:prstGeom>
          <a:noFill/>
          <a:ln cap="flat" cmpd="sng" w="5325">
            <a:solidFill>
              <a:srgbClr val="0E2841"/>
            </a:solidFill>
            <a:prstDash val="solid"/>
            <a:round/>
            <a:headEnd len="sm" w="sm" type="none"/>
            <a:tailEnd len="sm" w="sm" type="none"/>
          </a:ln>
        </p:spPr>
      </p:cxnSp>
      <p:cxnSp>
        <p:nvCxnSpPr>
          <p:cNvPr id="1809" name="Google Shape;1809;p78"/>
          <p:cNvCxnSpPr>
            <a:stCxn id="1761" idx="5"/>
            <a:endCxn id="1749" idx="0"/>
          </p:cNvCxnSpPr>
          <p:nvPr/>
        </p:nvCxnSpPr>
        <p:spPr>
          <a:xfrm>
            <a:off x="7579204" y="4082309"/>
            <a:ext cx="30300" cy="3900"/>
          </a:xfrm>
          <a:prstGeom prst="straightConnector1">
            <a:avLst/>
          </a:prstGeom>
          <a:noFill/>
          <a:ln cap="flat" cmpd="sng" w="5325">
            <a:solidFill>
              <a:srgbClr val="0E2841"/>
            </a:solidFill>
            <a:prstDash val="solid"/>
            <a:round/>
            <a:headEnd len="sm" w="sm" type="none"/>
            <a:tailEnd len="sm" w="sm" type="none"/>
          </a:ln>
        </p:spPr>
      </p:cxnSp>
      <p:cxnSp>
        <p:nvCxnSpPr>
          <p:cNvPr id="1810" name="Google Shape;1810;p78"/>
          <p:cNvCxnSpPr>
            <a:endCxn id="1752" idx="2"/>
          </p:cNvCxnSpPr>
          <p:nvPr/>
        </p:nvCxnSpPr>
        <p:spPr>
          <a:xfrm flipH="1" rot="10800000">
            <a:off x="7624926" y="4090597"/>
            <a:ext cx="33000" cy="8100"/>
          </a:xfrm>
          <a:prstGeom prst="straightConnector1">
            <a:avLst/>
          </a:prstGeom>
          <a:noFill/>
          <a:ln cap="flat" cmpd="sng" w="5325">
            <a:solidFill>
              <a:srgbClr val="0E2841"/>
            </a:solidFill>
            <a:prstDash val="solid"/>
            <a:round/>
            <a:headEnd len="sm" w="sm" type="none"/>
            <a:tailEnd len="sm" w="sm" type="none"/>
          </a:ln>
        </p:spPr>
      </p:cxnSp>
      <p:cxnSp>
        <p:nvCxnSpPr>
          <p:cNvPr id="1811" name="Google Shape;1811;p78"/>
          <p:cNvCxnSpPr>
            <a:endCxn id="1749" idx="4"/>
          </p:cNvCxnSpPr>
          <p:nvPr/>
        </p:nvCxnSpPr>
        <p:spPr>
          <a:xfrm flipH="1" rot="10800000">
            <a:off x="7539033" y="4101477"/>
            <a:ext cx="70500" cy="22200"/>
          </a:xfrm>
          <a:prstGeom prst="straightConnector1">
            <a:avLst/>
          </a:prstGeom>
          <a:noFill/>
          <a:ln cap="flat" cmpd="sng" w="5325">
            <a:solidFill>
              <a:srgbClr val="0E2841"/>
            </a:solidFill>
            <a:prstDash val="solid"/>
            <a:round/>
            <a:headEnd len="sm" w="sm" type="none"/>
            <a:tailEnd len="sm" w="sm" type="none"/>
          </a:ln>
        </p:spPr>
      </p:cxnSp>
      <p:cxnSp>
        <p:nvCxnSpPr>
          <p:cNvPr id="1812" name="Google Shape;1812;p78"/>
          <p:cNvCxnSpPr>
            <a:endCxn id="1760" idx="4"/>
          </p:cNvCxnSpPr>
          <p:nvPr/>
        </p:nvCxnSpPr>
        <p:spPr>
          <a:xfrm rot="10800000">
            <a:off x="7503311" y="4099397"/>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1813" name="Google Shape;1813;p78"/>
          <p:cNvCxnSpPr>
            <a:stCxn id="1753" idx="7"/>
            <a:endCxn id="1751" idx="3"/>
          </p:cNvCxnSpPr>
          <p:nvPr/>
        </p:nvCxnSpPr>
        <p:spPr>
          <a:xfrm flipH="1" rot="10800000">
            <a:off x="7695568" y="4107375"/>
            <a:ext cx="49200" cy="23400"/>
          </a:xfrm>
          <a:prstGeom prst="straightConnector1">
            <a:avLst/>
          </a:prstGeom>
          <a:noFill/>
          <a:ln cap="flat" cmpd="sng" w="5325">
            <a:solidFill>
              <a:srgbClr val="0E2841"/>
            </a:solidFill>
            <a:prstDash val="solid"/>
            <a:round/>
            <a:headEnd len="sm" w="sm" type="none"/>
            <a:tailEnd len="sm" w="sm" type="none"/>
          </a:ln>
        </p:spPr>
      </p:cxnSp>
      <p:cxnSp>
        <p:nvCxnSpPr>
          <p:cNvPr id="1814" name="Google Shape;1814;p78"/>
          <p:cNvCxnSpPr>
            <a:stCxn id="1753" idx="0"/>
            <a:endCxn id="1752" idx="4"/>
          </p:cNvCxnSpPr>
          <p:nvPr/>
        </p:nvCxnSpPr>
        <p:spPr>
          <a:xfrm rot="10800000">
            <a:off x="7679976" y="4098235"/>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1815" name="Google Shape;1815;p78"/>
          <p:cNvCxnSpPr>
            <a:endCxn id="1749" idx="4"/>
          </p:cNvCxnSpPr>
          <p:nvPr/>
        </p:nvCxnSpPr>
        <p:spPr>
          <a:xfrm flipH="1" rot="10800000">
            <a:off x="7595733" y="4101477"/>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1816" name="Google Shape;1816;p78"/>
          <p:cNvCxnSpPr>
            <a:endCxn id="1759" idx="2"/>
          </p:cNvCxnSpPr>
          <p:nvPr/>
        </p:nvCxnSpPr>
        <p:spPr>
          <a:xfrm>
            <a:off x="7457261" y="4127937"/>
            <a:ext cx="44100" cy="300"/>
          </a:xfrm>
          <a:prstGeom prst="straightConnector1">
            <a:avLst/>
          </a:prstGeom>
          <a:noFill/>
          <a:ln cap="flat" cmpd="sng" w="5325">
            <a:solidFill>
              <a:srgbClr val="0E2841"/>
            </a:solidFill>
            <a:prstDash val="solid"/>
            <a:round/>
            <a:headEnd len="sm" w="sm" type="none"/>
            <a:tailEnd len="sm" w="sm" type="none"/>
          </a:ln>
        </p:spPr>
      </p:cxnSp>
      <p:cxnSp>
        <p:nvCxnSpPr>
          <p:cNvPr id="1817" name="Google Shape;1817;p78"/>
          <p:cNvCxnSpPr>
            <a:endCxn id="1753" idx="2"/>
          </p:cNvCxnSpPr>
          <p:nvPr/>
        </p:nvCxnSpPr>
        <p:spPr>
          <a:xfrm>
            <a:off x="7519326" y="4096885"/>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1818" name="Google Shape;1818;p78"/>
          <p:cNvCxnSpPr>
            <a:endCxn id="1761" idx="2"/>
          </p:cNvCxnSpPr>
          <p:nvPr/>
        </p:nvCxnSpPr>
        <p:spPr>
          <a:xfrm flipH="1" rot="10800000">
            <a:off x="7427262" y="4076900"/>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1819" name="Google Shape;1819;p78"/>
          <p:cNvCxnSpPr>
            <a:endCxn id="1746" idx="3"/>
          </p:cNvCxnSpPr>
          <p:nvPr/>
        </p:nvCxnSpPr>
        <p:spPr>
          <a:xfrm flipH="1" rot="10800000">
            <a:off x="7323840" y="4167192"/>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1820" name="Google Shape;1820;p78"/>
          <p:cNvCxnSpPr>
            <a:stCxn id="1746" idx="0"/>
            <a:endCxn id="1750" idx="5"/>
          </p:cNvCxnSpPr>
          <p:nvPr/>
        </p:nvCxnSpPr>
        <p:spPr>
          <a:xfrm rot="10800000">
            <a:off x="7450431" y="4133433"/>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1821" name="Google Shape;1821;p78"/>
          <p:cNvCxnSpPr>
            <a:endCxn id="1747" idx="7"/>
          </p:cNvCxnSpPr>
          <p:nvPr/>
        </p:nvCxnSpPr>
        <p:spPr>
          <a:xfrm flipH="1">
            <a:off x="7611336" y="4102152"/>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1822" name="Google Shape;1822;p78"/>
          <p:cNvCxnSpPr>
            <a:stCxn id="1745" idx="4"/>
            <a:endCxn id="1759" idx="6"/>
          </p:cNvCxnSpPr>
          <p:nvPr/>
        </p:nvCxnSpPr>
        <p:spPr>
          <a:xfrm flipH="1">
            <a:off x="7545577" y="4086850"/>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1823" name="Google Shape;1823;p78"/>
          <p:cNvCxnSpPr>
            <a:stCxn id="1754" idx="0"/>
            <a:endCxn id="1747" idx="4"/>
          </p:cNvCxnSpPr>
          <p:nvPr/>
        </p:nvCxnSpPr>
        <p:spPr>
          <a:xfrm flipH="1" rot="10800000">
            <a:off x="7567307" y="4151473"/>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1824" name="Google Shape;1824;p78"/>
          <p:cNvCxnSpPr>
            <a:endCxn id="1761" idx="6"/>
          </p:cNvCxnSpPr>
          <p:nvPr/>
        </p:nvCxnSpPr>
        <p:spPr>
          <a:xfrm rot="10800000">
            <a:off x="7585662" y="4076900"/>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1825" name="Google Shape;1825;p78"/>
          <p:cNvCxnSpPr>
            <a:stCxn id="1754" idx="3"/>
            <a:endCxn id="1756" idx="5"/>
          </p:cNvCxnSpPr>
          <p:nvPr/>
        </p:nvCxnSpPr>
        <p:spPr>
          <a:xfrm rot="10800000">
            <a:off x="7442216" y="4162132"/>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1826" name="Google Shape;1826;p78"/>
          <p:cNvCxnSpPr>
            <a:endCxn id="1749" idx="3"/>
          </p:cNvCxnSpPr>
          <p:nvPr/>
        </p:nvCxnSpPr>
        <p:spPr>
          <a:xfrm>
            <a:off x="7525542" y="4092636"/>
            <a:ext cx="68400" cy="6600"/>
          </a:xfrm>
          <a:prstGeom prst="straightConnector1">
            <a:avLst/>
          </a:prstGeom>
          <a:noFill/>
          <a:ln cap="flat" cmpd="sng" w="5325">
            <a:solidFill>
              <a:srgbClr val="0E2841"/>
            </a:solidFill>
            <a:prstDash val="solid"/>
            <a:round/>
            <a:headEnd len="sm" w="sm" type="none"/>
            <a:tailEnd len="med" w="med" type="triangle"/>
          </a:ln>
        </p:spPr>
      </p:cxnSp>
      <p:sp>
        <p:nvSpPr>
          <p:cNvPr id="1827" name="Google Shape;1827;p78"/>
          <p:cNvSpPr/>
          <p:nvPr/>
        </p:nvSpPr>
        <p:spPr>
          <a:xfrm>
            <a:off x="5591643" y="4095350"/>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28" name="Google Shape;1828;p78"/>
          <p:cNvSpPr/>
          <p:nvPr/>
        </p:nvSpPr>
        <p:spPr>
          <a:xfrm>
            <a:off x="6223440" y="410116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29" name="Google Shape;1829;p78"/>
          <p:cNvSpPr/>
          <p:nvPr/>
        </p:nvSpPr>
        <p:spPr>
          <a:xfrm>
            <a:off x="5980095" y="418374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30" name="Google Shape;1830;p78"/>
          <p:cNvSpPr/>
          <p:nvPr/>
        </p:nvSpPr>
        <p:spPr>
          <a:xfrm>
            <a:off x="6038707" y="416582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31" name="Google Shape;1831;p78"/>
          <p:cNvSpPr/>
          <p:nvPr/>
        </p:nvSpPr>
        <p:spPr>
          <a:xfrm>
            <a:off x="5605432" y="3821082"/>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32" name="Google Shape;1832;p78"/>
          <p:cNvSpPr/>
          <p:nvPr/>
        </p:nvSpPr>
        <p:spPr>
          <a:xfrm>
            <a:off x="6052497" y="411578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33" name="Google Shape;1833;p78"/>
          <p:cNvSpPr/>
          <p:nvPr/>
        </p:nvSpPr>
        <p:spPr>
          <a:xfrm>
            <a:off x="5877906" y="415011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34" name="Google Shape;1834;p78"/>
          <p:cNvSpPr/>
          <p:nvPr/>
        </p:nvSpPr>
        <p:spPr>
          <a:xfrm>
            <a:off x="6203340" y="412395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35" name="Google Shape;1835;p78"/>
          <p:cNvSpPr/>
          <p:nvPr/>
        </p:nvSpPr>
        <p:spPr>
          <a:xfrm>
            <a:off x="6122939" y="411255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36" name="Google Shape;1836;p78"/>
          <p:cNvSpPr/>
          <p:nvPr/>
        </p:nvSpPr>
        <p:spPr>
          <a:xfrm>
            <a:off x="6122939" y="415814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37" name="Google Shape;1837;p78"/>
          <p:cNvSpPr/>
          <p:nvPr/>
        </p:nvSpPr>
        <p:spPr>
          <a:xfrm>
            <a:off x="6010270" y="420028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38" name="Google Shape;1838;p78"/>
          <p:cNvSpPr/>
          <p:nvPr/>
        </p:nvSpPr>
        <p:spPr>
          <a:xfrm>
            <a:off x="5750996" y="419693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39" name="Google Shape;1839;p78"/>
          <p:cNvSpPr/>
          <p:nvPr/>
        </p:nvSpPr>
        <p:spPr>
          <a:xfrm>
            <a:off x="5869569" y="417874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40" name="Google Shape;1840;p78"/>
          <p:cNvSpPr/>
          <p:nvPr/>
        </p:nvSpPr>
        <p:spPr>
          <a:xfrm>
            <a:off x="5765373" y="416159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41" name="Google Shape;1841;p78"/>
          <p:cNvSpPr/>
          <p:nvPr/>
        </p:nvSpPr>
        <p:spPr>
          <a:xfrm>
            <a:off x="5869930" y="412060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42" name="Google Shape;1842;p78"/>
          <p:cNvSpPr/>
          <p:nvPr/>
        </p:nvSpPr>
        <p:spPr>
          <a:xfrm>
            <a:off x="5966374" y="415019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43" name="Google Shape;1843;p78"/>
          <p:cNvSpPr/>
          <p:nvPr/>
        </p:nvSpPr>
        <p:spPr>
          <a:xfrm>
            <a:off x="5946274" y="411370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44" name="Google Shape;1844;p78"/>
          <p:cNvSpPr/>
          <p:nvPr/>
        </p:nvSpPr>
        <p:spPr>
          <a:xfrm>
            <a:off x="6006575" y="409886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45" name="Google Shape;1845;p78"/>
          <p:cNvSpPr/>
          <p:nvPr/>
        </p:nvSpPr>
        <p:spPr>
          <a:xfrm>
            <a:off x="5591643" y="3958586"/>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46" name="Google Shape;1846;p78"/>
          <p:cNvSpPr/>
          <p:nvPr/>
        </p:nvSpPr>
        <p:spPr>
          <a:xfrm>
            <a:off x="5980095" y="404698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47" name="Google Shape;1847;p78"/>
          <p:cNvSpPr/>
          <p:nvPr/>
        </p:nvSpPr>
        <p:spPr>
          <a:xfrm>
            <a:off x="6038707" y="402905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48" name="Google Shape;1848;p78"/>
          <p:cNvSpPr/>
          <p:nvPr/>
        </p:nvSpPr>
        <p:spPr>
          <a:xfrm>
            <a:off x="5877906" y="401334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49" name="Google Shape;1849;p78"/>
          <p:cNvSpPr/>
          <p:nvPr/>
        </p:nvSpPr>
        <p:spPr>
          <a:xfrm>
            <a:off x="6203340" y="398719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50" name="Google Shape;1850;p78"/>
          <p:cNvSpPr/>
          <p:nvPr/>
        </p:nvSpPr>
        <p:spPr>
          <a:xfrm>
            <a:off x="5869569" y="404197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51" name="Google Shape;1851;p78"/>
          <p:cNvSpPr/>
          <p:nvPr/>
        </p:nvSpPr>
        <p:spPr>
          <a:xfrm>
            <a:off x="5765373" y="40248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52" name="Google Shape;1852;p78"/>
          <p:cNvSpPr/>
          <p:nvPr/>
        </p:nvSpPr>
        <p:spPr>
          <a:xfrm>
            <a:off x="5946274" y="397694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53" name="Google Shape;1853;p78"/>
          <p:cNvSpPr/>
          <p:nvPr/>
        </p:nvSpPr>
        <p:spPr>
          <a:xfrm>
            <a:off x="6052497" y="397983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54" name="Google Shape;1854;p78"/>
          <p:cNvSpPr/>
          <p:nvPr/>
        </p:nvSpPr>
        <p:spPr>
          <a:xfrm>
            <a:off x="6205368" y="385157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55" name="Google Shape;1855;p78"/>
          <p:cNvSpPr/>
          <p:nvPr/>
        </p:nvSpPr>
        <p:spPr>
          <a:xfrm>
            <a:off x="5871597" y="390636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856" name="Google Shape;1856;p78"/>
          <p:cNvSpPr/>
          <p:nvPr/>
        </p:nvSpPr>
        <p:spPr>
          <a:xfrm>
            <a:off x="6052497" y="384537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1857" name="Google Shape;1857;p78"/>
          <p:cNvCxnSpPr>
            <a:stCxn id="1855" idx="0"/>
            <a:endCxn id="1856" idx="3"/>
          </p:cNvCxnSpPr>
          <p:nvPr/>
        </p:nvCxnSpPr>
        <p:spPr>
          <a:xfrm flipH="1" rot="10800000">
            <a:off x="5893647" y="3858364"/>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1858" name="Google Shape;1858;p78"/>
          <p:cNvCxnSpPr>
            <a:stCxn id="1855" idx="6"/>
            <a:endCxn id="1854" idx="3"/>
          </p:cNvCxnSpPr>
          <p:nvPr/>
        </p:nvCxnSpPr>
        <p:spPr>
          <a:xfrm flipH="1" rot="10800000">
            <a:off x="5915697" y="3864514"/>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1859" name="Google Shape;1859;p78"/>
          <p:cNvCxnSpPr>
            <a:stCxn id="1856" idx="6"/>
            <a:endCxn id="1854" idx="2"/>
          </p:cNvCxnSpPr>
          <p:nvPr/>
        </p:nvCxnSpPr>
        <p:spPr>
          <a:xfrm>
            <a:off x="6096597" y="3853020"/>
            <a:ext cx="108900" cy="6300"/>
          </a:xfrm>
          <a:prstGeom prst="straightConnector1">
            <a:avLst/>
          </a:prstGeom>
          <a:noFill/>
          <a:ln cap="flat" cmpd="sng" w="5325">
            <a:solidFill>
              <a:srgbClr val="0E2841"/>
            </a:solidFill>
            <a:prstDash val="solid"/>
            <a:round/>
            <a:headEnd len="sm" w="sm" type="none"/>
            <a:tailEnd len="sm" w="sm" type="none"/>
          </a:ln>
        </p:spPr>
      </p:cxnSp>
      <p:cxnSp>
        <p:nvCxnSpPr>
          <p:cNvPr id="1860" name="Google Shape;1860;p78"/>
          <p:cNvCxnSpPr>
            <a:endCxn id="1849" idx="2"/>
          </p:cNvCxnSpPr>
          <p:nvPr/>
        </p:nvCxnSpPr>
        <p:spPr>
          <a:xfrm>
            <a:off x="6097440" y="3988241"/>
            <a:ext cx="105900" cy="6600"/>
          </a:xfrm>
          <a:prstGeom prst="straightConnector1">
            <a:avLst/>
          </a:prstGeom>
          <a:noFill/>
          <a:ln cap="flat" cmpd="sng" w="5325">
            <a:solidFill>
              <a:srgbClr val="0E2841"/>
            </a:solidFill>
            <a:prstDash val="solid"/>
            <a:round/>
            <a:headEnd len="sm" w="sm" type="none"/>
            <a:tailEnd len="sm" w="sm" type="none"/>
          </a:ln>
        </p:spPr>
      </p:cxnSp>
      <p:cxnSp>
        <p:nvCxnSpPr>
          <p:cNvPr id="1861" name="Google Shape;1861;p78"/>
          <p:cNvCxnSpPr>
            <a:stCxn id="1847" idx="7"/>
            <a:endCxn id="1849" idx="3"/>
          </p:cNvCxnSpPr>
          <p:nvPr/>
        </p:nvCxnSpPr>
        <p:spPr>
          <a:xfrm flipH="1" rot="10800000">
            <a:off x="6076349" y="4000398"/>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1862" name="Google Shape;1862;p78"/>
          <p:cNvCxnSpPr>
            <a:endCxn id="1853" idx="1"/>
          </p:cNvCxnSpPr>
          <p:nvPr/>
        </p:nvCxnSpPr>
        <p:spPr>
          <a:xfrm flipH="1" rot="10800000">
            <a:off x="5990555" y="3982074"/>
            <a:ext cx="68400" cy="2100"/>
          </a:xfrm>
          <a:prstGeom prst="straightConnector1">
            <a:avLst/>
          </a:prstGeom>
          <a:noFill/>
          <a:ln cap="flat" cmpd="sng" w="5325">
            <a:solidFill>
              <a:srgbClr val="0E2841"/>
            </a:solidFill>
            <a:prstDash val="solid"/>
            <a:round/>
            <a:headEnd len="sm" w="sm" type="none"/>
            <a:tailEnd len="sm" w="sm" type="none"/>
          </a:ln>
        </p:spPr>
      </p:cxnSp>
      <p:cxnSp>
        <p:nvCxnSpPr>
          <p:cNvPr id="1863" name="Google Shape;1863;p78"/>
          <p:cNvCxnSpPr>
            <a:stCxn id="1848" idx="0"/>
            <a:endCxn id="1852" idx="3"/>
          </p:cNvCxnSpPr>
          <p:nvPr/>
        </p:nvCxnSpPr>
        <p:spPr>
          <a:xfrm flipH="1" rot="10800000">
            <a:off x="5899956" y="3989949"/>
            <a:ext cx="52800" cy="23400"/>
          </a:xfrm>
          <a:prstGeom prst="straightConnector1">
            <a:avLst/>
          </a:prstGeom>
          <a:noFill/>
          <a:ln cap="flat" cmpd="sng" w="5325">
            <a:solidFill>
              <a:srgbClr val="0E2841"/>
            </a:solidFill>
            <a:prstDash val="solid"/>
            <a:round/>
            <a:headEnd len="sm" w="sm" type="none"/>
            <a:tailEnd len="sm" w="sm" type="none"/>
          </a:ln>
        </p:spPr>
      </p:cxnSp>
      <p:cxnSp>
        <p:nvCxnSpPr>
          <p:cNvPr id="1864" name="Google Shape;1864;p78"/>
          <p:cNvCxnSpPr>
            <a:stCxn id="1851" idx="6"/>
            <a:endCxn id="1848" idx="2"/>
          </p:cNvCxnSpPr>
          <p:nvPr/>
        </p:nvCxnSpPr>
        <p:spPr>
          <a:xfrm flipH="1" rot="10800000">
            <a:off x="5809473" y="4021081"/>
            <a:ext cx="68400" cy="11400"/>
          </a:xfrm>
          <a:prstGeom prst="straightConnector1">
            <a:avLst/>
          </a:prstGeom>
          <a:noFill/>
          <a:ln cap="flat" cmpd="sng" w="5325">
            <a:solidFill>
              <a:srgbClr val="0E2841"/>
            </a:solidFill>
            <a:prstDash val="solid"/>
            <a:round/>
            <a:headEnd len="sm" w="sm" type="none"/>
            <a:tailEnd len="sm" w="sm" type="none"/>
          </a:ln>
        </p:spPr>
      </p:cxnSp>
      <p:cxnSp>
        <p:nvCxnSpPr>
          <p:cNvPr id="1865" name="Google Shape;1865;p78"/>
          <p:cNvCxnSpPr>
            <a:stCxn id="1850" idx="0"/>
            <a:endCxn id="1848" idx="4"/>
          </p:cNvCxnSpPr>
          <p:nvPr/>
        </p:nvCxnSpPr>
        <p:spPr>
          <a:xfrm flipH="1" rot="10800000">
            <a:off x="5891619" y="4028778"/>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1866" name="Google Shape;1866;p78"/>
          <p:cNvCxnSpPr>
            <a:stCxn id="1851" idx="5"/>
            <a:endCxn id="1850" idx="2"/>
          </p:cNvCxnSpPr>
          <p:nvPr/>
        </p:nvCxnSpPr>
        <p:spPr>
          <a:xfrm>
            <a:off x="5803015" y="4037891"/>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1867" name="Google Shape;1867;p78"/>
          <p:cNvCxnSpPr>
            <a:endCxn id="1846" idx="2"/>
          </p:cNvCxnSpPr>
          <p:nvPr/>
        </p:nvCxnSpPr>
        <p:spPr>
          <a:xfrm>
            <a:off x="5913795" y="4049830"/>
            <a:ext cx="66300" cy="4800"/>
          </a:xfrm>
          <a:prstGeom prst="straightConnector1">
            <a:avLst/>
          </a:prstGeom>
          <a:noFill/>
          <a:ln cap="flat" cmpd="sng" w="5325">
            <a:solidFill>
              <a:srgbClr val="0E2841"/>
            </a:solidFill>
            <a:prstDash val="solid"/>
            <a:round/>
            <a:headEnd len="sm" w="sm" type="none"/>
            <a:tailEnd len="sm" w="sm" type="none"/>
          </a:ln>
        </p:spPr>
      </p:cxnSp>
      <p:cxnSp>
        <p:nvCxnSpPr>
          <p:cNvPr id="1868" name="Google Shape;1868;p78"/>
          <p:cNvCxnSpPr>
            <a:stCxn id="1846" idx="7"/>
            <a:endCxn id="1847" idx="3"/>
          </p:cNvCxnSpPr>
          <p:nvPr/>
        </p:nvCxnSpPr>
        <p:spPr>
          <a:xfrm flipH="1" rot="10800000">
            <a:off x="6017736" y="4042020"/>
            <a:ext cx="27300" cy="7200"/>
          </a:xfrm>
          <a:prstGeom prst="straightConnector1">
            <a:avLst/>
          </a:prstGeom>
          <a:noFill/>
          <a:ln cap="flat" cmpd="sng" w="5325">
            <a:solidFill>
              <a:srgbClr val="0E2841"/>
            </a:solidFill>
            <a:prstDash val="solid"/>
            <a:round/>
            <a:headEnd len="sm" w="sm" type="none"/>
            <a:tailEnd len="sm" w="sm" type="none"/>
          </a:ln>
        </p:spPr>
      </p:cxnSp>
      <p:cxnSp>
        <p:nvCxnSpPr>
          <p:cNvPr id="1869" name="Google Shape;1869;p78"/>
          <p:cNvCxnSpPr>
            <a:endCxn id="1839" idx="3"/>
          </p:cNvCxnSpPr>
          <p:nvPr/>
        </p:nvCxnSpPr>
        <p:spPr>
          <a:xfrm flipH="1" rot="10800000">
            <a:off x="5795627" y="4191801"/>
            <a:ext cx="80400" cy="13500"/>
          </a:xfrm>
          <a:prstGeom prst="straightConnector1">
            <a:avLst/>
          </a:prstGeom>
          <a:noFill/>
          <a:ln cap="flat" cmpd="sng" w="5325">
            <a:solidFill>
              <a:srgbClr val="0E2841"/>
            </a:solidFill>
            <a:prstDash val="solid"/>
            <a:round/>
            <a:headEnd len="sm" w="sm" type="none"/>
            <a:tailEnd len="sm" w="sm" type="none"/>
          </a:ln>
        </p:spPr>
      </p:cxnSp>
      <p:cxnSp>
        <p:nvCxnSpPr>
          <p:cNvPr id="1870" name="Google Shape;1870;p78"/>
          <p:cNvCxnSpPr>
            <a:endCxn id="1833" idx="3"/>
          </p:cNvCxnSpPr>
          <p:nvPr/>
        </p:nvCxnSpPr>
        <p:spPr>
          <a:xfrm flipH="1" rot="10800000">
            <a:off x="5788664" y="4163172"/>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1871" name="Google Shape;1871;p78"/>
          <p:cNvCxnSpPr>
            <a:endCxn id="1840" idx="4"/>
          </p:cNvCxnSpPr>
          <p:nvPr/>
        </p:nvCxnSpPr>
        <p:spPr>
          <a:xfrm flipH="1" rot="10800000">
            <a:off x="5772423" y="4176895"/>
            <a:ext cx="15000" cy="21000"/>
          </a:xfrm>
          <a:prstGeom prst="straightConnector1">
            <a:avLst/>
          </a:prstGeom>
          <a:noFill/>
          <a:ln cap="flat" cmpd="sng" w="5325">
            <a:solidFill>
              <a:srgbClr val="0E2841"/>
            </a:solidFill>
            <a:prstDash val="solid"/>
            <a:round/>
            <a:headEnd len="sm" w="sm" type="none"/>
            <a:tailEnd len="sm" w="sm" type="none"/>
          </a:ln>
        </p:spPr>
      </p:cxnSp>
      <p:cxnSp>
        <p:nvCxnSpPr>
          <p:cNvPr id="1872" name="Google Shape;1872;p78"/>
          <p:cNvCxnSpPr>
            <a:endCxn id="1841" idx="3"/>
          </p:cNvCxnSpPr>
          <p:nvPr/>
        </p:nvCxnSpPr>
        <p:spPr>
          <a:xfrm flipH="1" rot="10800000">
            <a:off x="5787288" y="4133666"/>
            <a:ext cx="89100" cy="28800"/>
          </a:xfrm>
          <a:prstGeom prst="straightConnector1">
            <a:avLst/>
          </a:prstGeom>
          <a:noFill/>
          <a:ln cap="flat" cmpd="sng" w="5325">
            <a:solidFill>
              <a:srgbClr val="0E2841"/>
            </a:solidFill>
            <a:prstDash val="solid"/>
            <a:round/>
            <a:headEnd len="sm" w="sm" type="none"/>
            <a:tailEnd len="sm" w="sm" type="none"/>
          </a:ln>
        </p:spPr>
      </p:cxnSp>
      <p:cxnSp>
        <p:nvCxnSpPr>
          <p:cNvPr id="1873" name="Google Shape;1873;p78"/>
          <p:cNvCxnSpPr>
            <a:endCxn id="1839" idx="2"/>
          </p:cNvCxnSpPr>
          <p:nvPr/>
        </p:nvCxnSpPr>
        <p:spPr>
          <a:xfrm>
            <a:off x="5803269" y="4174392"/>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1874" name="Google Shape;1874;p78"/>
          <p:cNvCxnSpPr>
            <a:stCxn id="1840" idx="7"/>
            <a:endCxn id="1833" idx="2"/>
          </p:cNvCxnSpPr>
          <p:nvPr/>
        </p:nvCxnSpPr>
        <p:spPr>
          <a:xfrm flipH="1" rot="10800000">
            <a:off x="5803015" y="4157835"/>
            <a:ext cx="75000" cy="6000"/>
          </a:xfrm>
          <a:prstGeom prst="straightConnector1">
            <a:avLst/>
          </a:prstGeom>
          <a:noFill/>
          <a:ln cap="flat" cmpd="sng" w="5325">
            <a:solidFill>
              <a:srgbClr val="0E2841"/>
            </a:solidFill>
            <a:prstDash val="solid"/>
            <a:round/>
            <a:headEnd len="sm" w="sm" type="none"/>
            <a:tailEnd len="sm" w="sm" type="none"/>
          </a:ln>
        </p:spPr>
      </p:cxnSp>
      <p:cxnSp>
        <p:nvCxnSpPr>
          <p:cNvPr id="1875" name="Google Shape;1875;p78"/>
          <p:cNvCxnSpPr>
            <a:endCxn id="1842" idx="3"/>
          </p:cNvCxnSpPr>
          <p:nvPr/>
        </p:nvCxnSpPr>
        <p:spPr>
          <a:xfrm flipH="1" rot="10800000">
            <a:off x="5914032" y="4163257"/>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1876" name="Google Shape;1876;p78"/>
          <p:cNvCxnSpPr>
            <a:endCxn id="1841" idx="4"/>
          </p:cNvCxnSpPr>
          <p:nvPr/>
        </p:nvCxnSpPr>
        <p:spPr>
          <a:xfrm rot="10800000">
            <a:off x="5891980" y="4135907"/>
            <a:ext cx="8100" cy="15300"/>
          </a:xfrm>
          <a:prstGeom prst="straightConnector1">
            <a:avLst/>
          </a:prstGeom>
          <a:noFill/>
          <a:ln cap="flat" cmpd="sng" w="5325">
            <a:solidFill>
              <a:srgbClr val="0E2841"/>
            </a:solidFill>
            <a:prstDash val="solid"/>
            <a:round/>
            <a:headEnd len="sm" w="sm" type="none"/>
            <a:tailEnd len="sm" w="sm" type="none"/>
          </a:ln>
        </p:spPr>
      </p:cxnSp>
      <p:cxnSp>
        <p:nvCxnSpPr>
          <p:cNvPr id="1877" name="Google Shape;1877;p78"/>
          <p:cNvCxnSpPr>
            <a:stCxn id="1839" idx="0"/>
            <a:endCxn id="1833" idx="4"/>
          </p:cNvCxnSpPr>
          <p:nvPr/>
        </p:nvCxnSpPr>
        <p:spPr>
          <a:xfrm flipH="1" rot="10800000">
            <a:off x="5891619" y="4165542"/>
            <a:ext cx="8400" cy="13200"/>
          </a:xfrm>
          <a:prstGeom prst="straightConnector1">
            <a:avLst/>
          </a:prstGeom>
          <a:noFill/>
          <a:ln cap="flat" cmpd="sng" w="5325">
            <a:solidFill>
              <a:srgbClr val="0E2841"/>
            </a:solidFill>
            <a:prstDash val="solid"/>
            <a:round/>
            <a:headEnd len="sm" w="sm" type="none"/>
            <a:tailEnd len="sm" w="sm" type="none"/>
          </a:ln>
        </p:spPr>
      </p:cxnSp>
      <p:cxnSp>
        <p:nvCxnSpPr>
          <p:cNvPr id="1878" name="Google Shape;1878;p78"/>
          <p:cNvCxnSpPr>
            <a:endCxn id="1828" idx="2"/>
          </p:cNvCxnSpPr>
          <p:nvPr/>
        </p:nvCxnSpPr>
        <p:spPr>
          <a:xfrm flipH="1" rot="10800000">
            <a:off x="6160140" y="4108810"/>
            <a:ext cx="63300" cy="5700"/>
          </a:xfrm>
          <a:prstGeom prst="straightConnector1">
            <a:avLst/>
          </a:prstGeom>
          <a:noFill/>
          <a:ln cap="flat" cmpd="sng" w="5325">
            <a:solidFill>
              <a:srgbClr val="0E2841"/>
            </a:solidFill>
            <a:prstDash val="solid"/>
            <a:round/>
            <a:headEnd len="sm" w="sm" type="none"/>
            <a:tailEnd len="sm" w="sm" type="none"/>
          </a:ln>
        </p:spPr>
      </p:cxnSp>
      <p:cxnSp>
        <p:nvCxnSpPr>
          <p:cNvPr id="1879" name="Google Shape;1879;p78"/>
          <p:cNvCxnSpPr>
            <a:stCxn id="1835" idx="5"/>
            <a:endCxn id="1834" idx="3"/>
          </p:cNvCxnSpPr>
          <p:nvPr/>
        </p:nvCxnSpPr>
        <p:spPr>
          <a:xfrm>
            <a:off x="6160581" y="4125617"/>
            <a:ext cx="49200" cy="11400"/>
          </a:xfrm>
          <a:prstGeom prst="straightConnector1">
            <a:avLst/>
          </a:prstGeom>
          <a:noFill/>
          <a:ln cap="flat" cmpd="sng" w="5325">
            <a:solidFill>
              <a:srgbClr val="0E2841"/>
            </a:solidFill>
            <a:prstDash val="solid"/>
            <a:round/>
            <a:headEnd len="sm" w="sm" type="none"/>
            <a:tailEnd len="sm" w="sm" type="none"/>
          </a:ln>
        </p:spPr>
      </p:cxnSp>
      <p:cxnSp>
        <p:nvCxnSpPr>
          <p:cNvPr id="1880" name="Google Shape;1880;p78"/>
          <p:cNvCxnSpPr>
            <a:stCxn id="1834" idx="7"/>
          </p:cNvCxnSpPr>
          <p:nvPr/>
        </p:nvCxnSpPr>
        <p:spPr>
          <a:xfrm>
            <a:off x="6240982" y="4126195"/>
            <a:ext cx="0" cy="0"/>
          </a:xfrm>
          <a:prstGeom prst="straightConnector1">
            <a:avLst/>
          </a:prstGeom>
          <a:noFill/>
          <a:ln cap="flat" cmpd="sng" w="5325">
            <a:solidFill>
              <a:srgbClr val="0E2841"/>
            </a:solidFill>
            <a:prstDash val="solid"/>
            <a:round/>
            <a:headEnd len="sm" w="sm" type="none"/>
            <a:tailEnd len="sm" w="sm" type="none"/>
          </a:ln>
        </p:spPr>
      </p:cxnSp>
      <p:cxnSp>
        <p:nvCxnSpPr>
          <p:cNvPr id="1881" name="Google Shape;1881;p78"/>
          <p:cNvCxnSpPr>
            <a:endCxn id="1844" idx="6"/>
          </p:cNvCxnSpPr>
          <p:nvPr/>
        </p:nvCxnSpPr>
        <p:spPr>
          <a:xfrm flipH="1">
            <a:off x="6050675" y="4103811"/>
            <a:ext cx="179100" cy="2700"/>
          </a:xfrm>
          <a:prstGeom prst="straightConnector1">
            <a:avLst/>
          </a:prstGeom>
          <a:noFill/>
          <a:ln cap="flat" cmpd="sng" w="5325">
            <a:solidFill>
              <a:srgbClr val="0E2841"/>
            </a:solidFill>
            <a:prstDash val="solid"/>
            <a:round/>
            <a:headEnd len="sm" w="sm" type="none"/>
            <a:tailEnd len="sm" w="sm" type="none"/>
          </a:ln>
        </p:spPr>
      </p:cxnSp>
      <p:cxnSp>
        <p:nvCxnSpPr>
          <p:cNvPr id="1882" name="Google Shape;1882;p78"/>
          <p:cNvCxnSpPr>
            <a:stCxn id="1834" idx="7"/>
            <a:endCxn id="1828" idx="5"/>
          </p:cNvCxnSpPr>
          <p:nvPr/>
        </p:nvCxnSpPr>
        <p:spPr>
          <a:xfrm flipH="1" rot="10800000">
            <a:off x="6240982" y="4114195"/>
            <a:ext cx="20100" cy="12000"/>
          </a:xfrm>
          <a:prstGeom prst="straightConnector1">
            <a:avLst/>
          </a:prstGeom>
          <a:noFill/>
          <a:ln cap="flat" cmpd="sng" w="5325">
            <a:solidFill>
              <a:srgbClr val="0E2841"/>
            </a:solidFill>
            <a:prstDash val="solid"/>
            <a:round/>
            <a:headEnd len="sm" w="sm" type="none"/>
            <a:tailEnd len="sm" w="sm" type="none"/>
          </a:ln>
        </p:spPr>
      </p:cxnSp>
      <p:cxnSp>
        <p:nvCxnSpPr>
          <p:cNvPr id="1883" name="Google Shape;1883;p78"/>
          <p:cNvCxnSpPr>
            <a:stCxn id="1837" idx="0"/>
            <a:endCxn id="1829" idx="5"/>
          </p:cNvCxnSpPr>
          <p:nvPr/>
        </p:nvCxnSpPr>
        <p:spPr>
          <a:xfrm rot="10800000">
            <a:off x="6017620" y="4196683"/>
            <a:ext cx="14700" cy="3600"/>
          </a:xfrm>
          <a:prstGeom prst="straightConnector1">
            <a:avLst/>
          </a:prstGeom>
          <a:noFill/>
          <a:ln cap="flat" cmpd="sng" w="5325">
            <a:solidFill>
              <a:srgbClr val="0E2841"/>
            </a:solidFill>
            <a:prstDash val="solid"/>
            <a:round/>
            <a:headEnd len="sm" w="sm" type="none"/>
            <a:tailEnd len="sm" w="sm" type="none"/>
          </a:ln>
        </p:spPr>
      </p:cxnSp>
      <p:cxnSp>
        <p:nvCxnSpPr>
          <p:cNvPr id="1884" name="Google Shape;1884;p78"/>
          <p:cNvCxnSpPr>
            <a:endCxn id="1829" idx="1"/>
          </p:cNvCxnSpPr>
          <p:nvPr/>
        </p:nvCxnSpPr>
        <p:spPr>
          <a:xfrm flipH="1" rot="10800000">
            <a:off x="5907353" y="4185984"/>
            <a:ext cx="79200" cy="4800"/>
          </a:xfrm>
          <a:prstGeom prst="straightConnector1">
            <a:avLst/>
          </a:prstGeom>
          <a:noFill/>
          <a:ln cap="flat" cmpd="sng" w="5325">
            <a:solidFill>
              <a:srgbClr val="0E2841"/>
            </a:solidFill>
            <a:prstDash val="solid"/>
            <a:round/>
            <a:headEnd len="sm" w="sm" type="none"/>
            <a:tailEnd len="sm" w="sm" type="none"/>
          </a:ln>
        </p:spPr>
      </p:cxnSp>
      <p:cxnSp>
        <p:nvCxnSpPr>
          <p:cNvPr id="1885" name="Google Shape;1885;p78"/>
          <p:cNvCxnSpPr>
            <a:stCxn id="1842" idx="5"/>
            <a:endCxn id="1830" idx="2"/>
          </p:cNvCxnSpPr>
          <p:nvPr/>
        </p:nvCxnSpPr>
        <p:spPr>
          <a:xfrm>
            <a:off x="6004016" y="4163257"/>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1886" name="Google Shape;1886;p78"/>
          <p:cNvCxnSpPr>
            <a:stCxn id="1829" idx="7"/>
            <a:endCxn id="1830" idx="3"/>
          </p:cNvCxnSpPr>
          <p:nvPr/>
        </p:nvCxnSpPr>
        <p:spPr>
          <a:xfrm flipH="1" rot="10800000">
            <a:off x="6017736" y="4178784"/>
            <a:ext cx="27300" cy="7200"/>
          </a:xfrm>
          <a:prstGeom prst="straightConnector1">
            <a:avLst/>
          </a:prstGeom>
          <a:noFill/>
          <a:ln cap="flat" cmpd="sng" w="5325">
            <a:solidFill>
              <a:srgbClr val="0E2841"/>
            </a:solidFill>
            <a:prstDash val="solid"/>
            <a:round/>
            <a:headEnd len="sm" w="sm" type="none"/>
            <a:tailEnd len="sm" w="sm" type="none"/>
          </a:ln>
        </p:spPr>
      </p:cxnSp>
      <p:cxnSp>
        <p:nvCxnSpPr>
          <p:cNvPr id="1887" name="Google Shape;1887;p78"/>
          <p:cNvCxnSpPr>
            <a:endCxn id="1836" idx="2"/>
          </p:cNvCxnSpPr>
          <p:nvPr/>
        </p:nvCxnSpPr>
        <p:spPr>
          <a:xfrm flipH="1" rot="10800000">
            <a:off x="6083039" y="4165795"/>
            <a:ext cx="39900" cy="7800"/>
          </a:xfrm>
          <a:prstGeom prst="straightConnector1">
            <a:avLst/>
          </a:prstGeom>
          <a:noFill/>
          <a:ln cap="flat" cmpd="sng" w="5325">
            <a:solidFill>
              <a:srgbClr val="0E2841"/>
            </a:solidFill>
            <a:prstDash val="solid"/>
            <a:round/>
            <a:headEnd len="sm" w="sm" type="none"/>
            <a:tailEnd len="sm" w="sm" type="none"/>
          </a:ln>
        </p:spPr>
      </p:cxnSp>
      <p:cxnSp>
        <p:nvCxnSpPr>
          <p:cNvPr id="1888" name="Google Shape;1888;p78"/>
          <p:cNvCxnSpPr>
            <a:endCxn id="1836" idx="3"/>
          </p:cNvCxnSpPr>
          <p:nvPr/>
        </p:nvCxnSpPr>
        <p:spPr>
          <a:xfrm flipH="1" rot="10800000">
            <a:off x="6048098" y="4171205"/>
            <a:ext cx="81300" cy="32100"/>
          </a:xfrm>
          <a:prstGeom prst="straightConnector1">
            <a:avLst/>
          </a:prstGeom>
          <a:noFill/>
          <a:ln cap="flat" cmpd="sng" w="5325">
            <a:solidFill>
              <a:srgbClr val="0E2841"/>
            </a:solidFill>
            <a:prstDash val="solid"/>
            <a:round/>
            <a:headEnd len="sm" w="sm" type="none"/>
            <a:tailEnd len="sm" w="sm" type="none"/>
          </a:ln>
        </p:spPr>
      </p:cxnSp>
      <p:cxnSp>
        <p:nvCxnSpPr>
          <p:cNvPr id="1889" name="Google Shape;1889;p78"/>
          <p:cNvCxnSpPr>
            <a:endCxn id="1843" idx="3"/>
          </p:cNvCxnSpPr>
          <p:nvPr/>
        </p:nvCxnSpPr>
        <p:spPr>
          <a:xfrm flipH="1" rot="10800000">
            <a:off x="5913732" y="4126766"/>
            <a:ext cx="39000" cy="2100"/>
          </a:xfrm>
          <a:prstGeom prst="straightConnector1">
            <a:avLst/>
          </a:prstGeom>
          <a:noFill/>
          <a:ln cap="flat" cmpd="sng" w="5325">
            <a:solidFill>
              <a:srgbClr val="0E2841"/>
            </a:solidFill>
            <a:prstDash val="solid"/>
            <a:round/>
            <a:headEnd len="sm" w="sm" type="none"/>
            <a:tailEnd len="sm" w="sm" type="none"/>
          </a:ln>
        </p:spPr>
      </p:cxnSp>
      <p:cxnSp>
        <p:nvCxnSpPr>
          <p:cNvPr id="1890" name="Google Shape;1890;p78"/>
          <p:cNvCxnSpPr>
            <a:stCxn id="1843" idx="7"/>
            <a:endCxn id="1844" idx="3"/>
          </p:cNvCxnSpPr>
          <p:nvPr/>
        </p:nvCxnSpPr>
        <p:spPr>
          <a:xfrm flipH="1" rot="10800000">
            <a:off x="5983916" y="4112048"/>
            <a:ext cx="29100" cy="3900"/>
          </a:xfrm>
          <a:prstGeom prst="straightConnector1">
            <a:avLst/>
          </a:prstGeom>
          <a:noFill/>
          <a:ln cap="flat" cmpd="sng" w="5325">
            <a:solidFill>
              <a:srgbClr val="0E2841"/>
            </a:solidFill>
            <a:prstDash val="solid"/>
            <a:round/>
            <a:headEnd len="sm" w="sm" type="none"/>
            <a:tailEnd len="sm" w="sm" type="none"/>
          </a:ln>
        </p:spPr>
      </p:cxnSp>
      <p:cxnSp>
        <p:nvCxnSpPr>
          <p:cNvPr id="1891" name="Google Shape;1891;p78"/>
          <p:cNvCxnSpPr>
            <a:stCxn id="1844" idx="5"/>
          </p:cNvCxnSpPr>
          <p:nvPr/>
        </p:nvCxnSpPr>
        <p:spPr>
          <a:xfrm>
            <a:off x="6044216" y="4111920"/>
            <a:ext cx="0" cy="0"/>
          </a:xfrm>
          <a:prstGeom prst="straightConnector1">
            <a:avLst/>
          </a:prstGeom>
          <a:noFill/>
          <a:ln cap="flat" cmpd="sng" w="5325">
            <a:solidFill>
              <a:srgbClr val="0E2841"/>
            </a:solidFill>
            <a:prstDash val="solid"/>
            <a:round/>
            <a:headEnd len="sm" w="sm" type="none"/>
            <a:tailEnd len="sm" w="sm" type="none"/>
          </a:ln>
        </p:spPr>
      </p:cxnSp>
      <p:cxnSp>
        <p:nvCxnSpPr>
          <p:cNvPr id="1892" name="Google Shape;1892;p78"/>
          <p:cNvCxnSpPr>
            <a:stCxn id="1844" idx="5"/>
            <a:endCxn id="1832" idx="0"/>
          </p:cNvCxnSpPr>
          <p:nvPr/>
        </p:nvCxnSpPr>
        <p:spPr>
          <a:xfrm>
            <a:off x="6044216" y="4111920"/>
            <a:ext cx="30300" cy="3900"/>
          </a:xfrm>
          <a:prstGeom prst="straightConnector1">
            <a:avLst/>
          </a:prstGeom>
          <a:noFill/>
          <a:ln cap="flat" cmpd="sng" w="5325">
            <a:solidFill>
              <a:srgbClr val="0E2841"/>
            </a:solidFill>
            <a:prstDash val="solid"/>
            <a:round/>
            <a:headEnd len="sm" w="sm" type="none"/>
            <a:tailEnd len="sm" w="sm" type="none"/>
          </a:ln>
        </p:spPr>
      </p:cxnSp>
      <p:cxnSp>
        <p:nvCxnSpPr>
          <p:cNvPr id="1893" name="Google Shape;1893;p78"/>
          <p:cNvCxnSpPr>
            <a:endCxn id="1835" idx="2"/>
          </p:cNvCxnSpPr>
          <p:nvPr/>
        </p:nvCxnSpPr>
        <p:spPr>
          <a:xfrm flipH="1" rot="10800000">
            <a:off x="6089939" y="4120207"/>
            <a:ext cx="33000" cy="8100"/>
          </a:xfrm>
          <a:prstGeom prst="straightConnector1">
            <a:avLst/>
          </a:prstGeom>
          <a:noFill/>
          <a:ln cap="flat" cmpd="sng" w="5325">
            <a:solidFill>
              <a:srgbClr val="0E2841"/>
            </a:solidFill>
            <a:prstDash val="solid"/>
            <a:round/>
            <a:headEnd len="sm" w="sm" type="none"/>
            <a:tailEnd len="sm" w="sm" type="none"/>
          </a:ln>
        </p:spPr>
      </p:cxnSp>
      <p:cxnSp>
        <p:nvCxnSpPr>
          <p:cNvPr id="1894" name="Google Shape;1894;p78"/>
          <p:cNvCxnSpPr>
            <a:endCxn id="1832" idx="4"/>
          </p:cNvCxnSpPr>
          <p:nvPr/>
        </p:nvCxnSpPr>
        <p:spPr>
          <a:xfrm flipH="1" rot="10800000">
            <a:off x="6004047" y="4131088"/>
            <a:ext cx="70500" cy="22200"/>
          </a:xfrm>
          <a:prstGeom prst="straightConnector1">
            <a:avLst/>
          </a:prstGeom>
          <a:noFill/>
          <a:ln cap="flat" cmpd="sng" w="5325">
            <a:solidFill>
              <a:srgbClr val="0E2841"/>
            </a:solidFill>
            <a:prstDash val="solid"/>
            <a:round/>
            <a:headEnd len="sm" w="sm" type="none"/>
            <a:tailEnd len="sm" w="sm" type="none"/>
          </a:ln>
        </p:spPr>
      </p:cxnSp>
      <p:cxnSp>
        <p:nvCxnSpPr>
          <p:cNvPr id="1895" name="Google Shape;1895;p78"/>
          <p:cNvCxnSpPr>
            <a:endCxn id="1843" idx="4"/>
          </p:cNvCxnSpPr>
          <p:nvPr/>
        </p:nvCxnSpPr>
        <p:spPr>
          <a:xfrm rot="10800000">
            <a:off x="5968324" y="4129007"/>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1896" name="Google Shape;1896;p78"/>
          <p:cNvCxnSpPr>
            <a:stCxn id="1836" idx="7"/>
            <a:endCxn id="1834" idx="3"/>
          </p:cNvCxnSpPr>
          <p:nvPr/>
        </p:nvCxnSpPr>
        <p:spPr>
          <a:xfrm flipH="1" rot="10800000">
            <a:off x="6160581" y="4136986"/>
            <a:ext cx="49200" cy="23400"/>
          </a:xfrm>
          <a:prstGeom prst="straightConnector1">
            <a:avLst/>
          </a:prstGeom>
          <a:noFill/>
          <a:ln cap="flat" cmpd="sng" w="5325">
            <a:solidFill>
              <a:srgbClr val="0E2841"/>
            </a:solidFill>
            <a:prstDash val="solid"/>
            <a:round/>
            <a:headEnd len="sm" w="sm" type="none"/>
            <a:tailEnd len="sm" w="sm" type="none"/>
          </a:ln>
        </p:spPr>
      </p:cxnSp>
      <p:cxnSp>
        <p:nvCxnSpPr>
          <p:cNvPr id="1897" name="Google Shape;1897;p78"/>
          <p:cNvCxnSpPr>
            <a:stCxn id="1836" idx="0"/>
            <a:endCxn id="1835" idx="4"/>
          </p:cNvCxnSpPr>
          <p:nvPr/>
        </p:nvCxnSpPr>
        <p:spPr>
          <a:xfrm rot="10800000">
            <a:off x="6144989" y="4127845"/>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1898" name="Google Shape;1898;p78"/>
          <p:cNvCxnSpPr>
            <a:endCxn id="1832" idx="4"/>
          </p:cNvCxnSpPr>
          <p:nvPr/>
        </p:nvCxnSpPr>
        <p:spPr>
          <a:xfrm flipH="1" rot="10800000">
            <a:off x="6060747" y="4131088"/>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1899" name="Google Shape;1899;p78"/>
          <p:cNvCxnSpPr>
            <a:endCxn id="1842" idx="2"/>
          </p:cNvCxnSpPr>
          <p:nvPr/>
        </p:nvCxnSpPr>
        <p:spPr>
          <a:xfrm>
            <a:off x="5922274" y="4157548"/>
            <a:ext cx="44100" cy="300"/>
          </a:xfrm>
          <a:prstGeom prst="straightConnector1">
            <a:avLst/>
          </a:prstGeom>
          <a:noFill/>
          <a:ln cap="flat" cmpd="sng" w="5325">
            <a:solidFill>
              <a:srgbClr val="0E2841"/>
            </a:solidFill>
            <a:prstDash val="solid"/>
            <a:round/>
            <a:headEnd len="sm" w="sm" type="none"/>
            <a:tailEnd len="sm" w="sm" type="none"/>
          </a:ln>
        </p:spPr>
      </p:cxnSp>
      <p:cxnSp>
        <p:nvCxnSpPr>
          <p:cNvPr id="1900" name="Google Shape;1900;p78"/>
          <p:cNvCxnSpPr>
            <a:endCxn id="1836" idx="2"/>
          </p:cNvCxnSpPr>
          <p:nvPr/>
        </p:nvCxnSpPr>
        <p:spPr>
          <a:xfrm>
            <a:off x="5984339" y="4126495"/>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1901" name="Google Shape;1901;p78"/>
          <p:cNvCxnSpPr>
            <a:endCxn id="1844" idx="2"/>
          </p:cNvCxnSpPr>
          <p:nvPr/>
        </p:nvCxnSpPr>
        <p:spPr>
          <a:xfrm flipH="1" rot="10800000">
            <a:off x="5892275" y="4106511"/>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1902" name="Google Shape;1902;p78"/>
          <p:cNvCxnSpPr>
            <a:endCxn id="1829" idx="3"/>
          </p:cNvCxnSpPr>
          <p:nvPr/>
        </p:nvCxnSpPr>
        <p:spPr>
          <a:xfrm flipH="1" rot="10800000">
            <a:off x="5788853" y="4196803"/>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1903" name="Google Shape;1903;p78"/>
          <p:cNvCxnSpPr>
            <a:stCxn id="1829" idx="0"/>
            <a:endCxn id="1833" idx="5"/>
          </p:cNvCxnSpPr>
          <p:nvPr/>
        </p:nvCxnSpPr>
        <p:spPr>
          <a:xfrm rot="10800000">
            <a:off x="5915445" y="4163044"/>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1904" name="Google Shape;1904;p78"/>
          <p:cNvCxnSpPr>
            <a:endCxn id="1830" idx="7"/>
          </p:cNvCxnSpPr>
          <p:nvPr/>
        </p:nvCxnSpPr>
        <p:spPr>
          <a:xfrm flipH="1">
            <a:off x="6076349" y="4131762"/>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1905" name="Google Shape;1905;p78"/>
          <p:cNvCxnSpPr>
            <a:stCxn id="1828" idx="4"/>
            <a:endCxn id="1842" idx="6"/>
          </p:cNvCxnSpPr>
          <p:nvPr/>
        </p:nvCxnSpPr>
        <p:spPr>
          <a:xfrm flipH="1">
            <a:off x="6010590" y="4116460"/>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1906" name="Google Shape;1906;p78"/>
          <p:cNvCxnSpPr>
            <a:stCxn id="1837" idx="0"/>
            <a:endCxn id="1830" idx="4"/>
          </p:cNvCxnSpPr>
          <p:nvPr/>
        </p:nvCxnSpPr>
        <p:spPr>
          <a:xfrm flipH="1" rot="10800000">
            <a:off x="6032320" y="4181083"/>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1907" name="Google Shape;1907;p78"/>
          <p:cNvCxnSpPr>
            <a:endCxn id="1844" idx="6"/>
          </p:cNvCxnSpPr>
          <p:nvPr/>
        </p:nvCxnSpPr>
        <p:spPr>
          <a:xfrm rot="10800000">
            <a:off x="6050675" y="4106511"/>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1908" name="Google Shape;1908;p78"/>
          <p:cNvCxnSpPr>
            <a:stCxn id="1837" idx="3"/>
            <a:endCxn id="1839" idx="5"/>
          </p:cNvCxnSpPr>
          <p:nvPr/>
        </p:nvCxnSpPr>
        <p:spPr>
          <a:xfrm rot="10800000">
            <a:off x="5907228" y="4191743"/>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1909" name="Google Shape;1909;p78"/>
          <p:cNvCxnSpPr>
            <a:endCxn id="1832" idx="3"/>
          </p:cNvCxnSpPr>
          <p:nvPr/>
        </p:nvCxnSpPr>
        <p:spPr>
          <a:xfrm>
            <a:off x="5990555" y="4122247"/>
            <a:ext cx="68400" cy="6600"/>
          </a:xfrm>
          <a:prstGeom prst="straightConnector1">
            <a:avLst/>
          </a:prstGeom>
          <a:noFill/>
          <a:ln cap="flat" cmpd="sng" w="5325">
            <a:solidFill>
              <a:srgbClr val="0E2841"/>
            </a:solidFill>
            <a:prstDash val="solid"/>
            <a:round/>
            <a:headEnd len="sm" w="sm" type="none"/>
            <a:tailEnd len="med" w="med" type="triangle"/>
          </a:ln>
        </p:spPr>
      </p:cxnSp>
      <p:sp>
        <p:nvSpPr>
          <p:cNvPr id="1910" name="Google Shape;1910;p78"/>
          <p:cNvSpPr/>
          <p:nvPr/>
        </p:nvSpPr>
        <p:spPr>
          <a:xfrm>
            <a:off x="4625371" y="3791920"/>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11" name="Google Shape;1911;p78"/>
          <p:cNvSpPr/>
          <p:nvPr/>
        </p:nvSpPr>
        <p:spPr>
          <a:xfrm>
            <a:off x="5257168" y="37977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12" name="Google Shape;1912;p78"/>
          <p:cNvSpPr/>
          <p:nvPr/>
        </p:nvSpPr>
        <p:spPr>
          <a:xfrm>
            <a:off x="5013822" y="388031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13" name="Google Shape;1913;p78"/>
          <p:cNvSpPr/>
          <p:nvPr/>
        </p:nvSpPr>
        <p:spPr>
          <a:xfrm>
            <a:off x="5072435" y="386239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14" name="Google Shape;1914;p78"/>
          <p:cNvSpPr/>
          <p:nvPr/>
        </p:nvSpPr>
        <p:spPr>
          <a:xfrm>
            <a:off x="4639160" y="3517652"/>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15" name="Google Shape;1915;p78"/>
          <p:cNvSpPr/>
          <p:nvPr/>
        </p:nvSpPr>
        <p:spPr>
          <a:xfrm>
            <a:off x="5086224" y="381235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16" name="Google Shape;1916;p78"/>
          <p:cNvSpPr/>
          <p:nvPr/>
        </p:nvSpPr>
        <p:spPr>
          <a:xfrm>
            <a:off x="4911633" y="384668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17" name="Google Shape;1917;p78"/>
          <p:cNvSpPr/>
          <p:nvPr/>
        </p:nvSpPr>
        <p:spPr>
          <a:xfrm>
            <a:off x="5237068" y="382052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18" name="Google Shape;1918;p78"/>
          <p:cNvSpPr/>
          <p:nvPr/>
        </p:nvSpPr>
        <p:spPr>
          <a:xfrm>
            <a:off x="5156667" y="380912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19" name="Google Shape;1919;p78"/>
          <p:cNvSpPr/>
          <p:nvPr/>
        </p:nvSpPr>
        <p:spPr>
          <a:xfrm>
            <a:off x="5156667" y="385471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20" name="Google Shape;1920;p78"/>
          <p:cNvSpPr/>
          <p:nvPr/>
        </p:nvSpPr>
        <p:spPr>
          <a:xfrm>
            <a:off x="5043998" y="389685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21" name="Google Shape;1921;p78"/>
          <p:cNvSpPr/>
          <p:nvPr/>
        </p:nvSpPr>
        <p:spPr>
          <a:xfrm>
            <a:off x="4784724" y="389350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22" name="Google Shape;1922;p78"/>
          <p:cNvSpPr/>
          <p:nvPr/>
        </p:nvSpPr>
        <p:spPr>
          <a:xfrm>
            <a:off x="4903297" y="387531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23" name="Google Shape;1923;p78"/>
          <p:cNvSpPr/>
          <p:nvPr/>
        </p:nvSpPr>
        <p:spPr>
          <a:xfrm>
            <a:off x="4799101" y="385816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24" name="Google Shape;1924;p78"/>
          <p:cNvSpPr/>
          <p:nvPr/>
        </p:nvSpPr>
        <p:spPr>
          <a:xfrm>
            <a:off x="4903657" y="381717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25" name="Google Shape;1925;p78"/>
          <p:cNvSpPr/>
          <p:nvPr/>
        </p:nvSpPr>
        <p:spPr>
          <a:xfrm>
            <a:off x="5000102" y="384676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26" name="Google Shape;1926;p78"/>
          <p:cNvSpPr/>
          <p:nvPr/>
        </p:nvSpPr>
        <p:spPr>
          <a:xfrm>
            <a:off x="4980002" y="381027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27" name="Google Shape;1927;p78"/>
          <p:cNvSpPr/>
          <p:nvPr/>
        </p:nvSpPr>
        <p:spPr>
          <a:xfrm>
            <a:off x="5040302" y="37954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28" name="Google Shape;1928;p78"/>
          <p:cNvSpPr/>
          <p:nvPr/>
        </p:nvSpPr>
        <p:spPr>
          <a:xfrm>
            <a:off x="4625371" y="3655157"/>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29" name="Google Shape;1929;p78"/>
          <p:cNvSpPr/>
          <p:nvPr/>
        </p:nvSpPr>
        <p:spPr>
          <a:xfrm>
            <a:off x="5013822" y="374355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30" name="Google Shape;1930;p78"/>
          <p:cNvSpPr/>
          <p:nvPr/>
        </p:nvSpPr>
        <p:spPr>
          <a:xfrm>
            <a:off x="5072435" y="372562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31" name="Google Shape;1931;p78"/>
          <p:cNvSpPr/>
          <p:nvPr/>
        </p:nvSpPr>
        <p:spPr>
          <a:xfrm>
            <a:off x="4911633" y="370992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32" name="Google Shape;1932;p78"/>
          <p:cNvSpPr/>
          <p:nvPr/>
        </p:nvSpPr>
        <p:spPr>
          <a:xfrm>
            <a:off x="5237068" y="368376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33" name="Google Shape;1933;p78"/>
          <p:cNvSpPr/>
          <p:nvPr/>
        </p:nvSpPr>
        <p:spPr>
          <a:xfrm>
            <a:off x="4903297" y="373854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34" name="Google Shape;1934;p78"/>
          <p:cNvSpPr/>
          <p:nvPr/>
        </p:nvSpPr>
        <p:spPr>
          <a:xfrm>
            <a:off x="4799101" y="372140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35" name="Google Shape;1935;p78"/>
          <p:cNvSpPr/>
          <p:nvPr/>
        </p:nvSpPr>
        <p:spPr>
          <a:xfrm>
            <a:off x="4980002" y="367351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36" name="Google Shape;1936;p78"/>
          <p:cNvSpPr/>
          <p:nvPr/>
        </p:nvSpPr>
        <p:spPr>
          <a:xfrm>
            <a:off x="5086224" y="367640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37" name="Google Shape;1937;p78"/>
          <p:cNvSpPr/>
          <p:nvPr/>
        </p:nvSpPr>
        <p:spPr>
          <a:xfrm>
            <a:off x="5239096" y="354814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38" name="Google Shape;1938;p78"/>
          <p:cNvSpPr/>
          <p:nvPr/>
        </p:nvSpPr>
        <p:spPr>
          <a:xfrm>
            <a:off x="4905325" y="360293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39" name="Google Shape;1939;p78"/>
          <p:cNvSpPr/>
          <p:nvPr/>
        </p:nvSpPr>
        <p:spPr>
          <a:xfrm>
            <a:off x="5086224" y="354194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1940" name="Google Shape;1940;p78"/>
          <p:cNvCxnSpPr>
            <a:stCxn id="1938" idx="0"/>
            <a:endCxn id="1939" idx="3"/>
          </p:cNvCxnSpPr>
          <p:nvPr/>
        </p:nvCxnSpPr>
        <p:spPr>
          <a:xfrm flipH="1" rot="10800000">
            <a:off x="4927375" y="3554934"/>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1941" name="Google Shape;1941;p78"/>
          <p:cNvCxnSpPr>
            <a:stCxn id="1938" idx="6"/>
            <a:endCxn id="1937" idx="3"/>
          </p:cNvCxnSpPr>
          <p:nvPr/>
        </p:nvCxnSpPr>
        <p:spPr>
          <a:xfrm flipH="1" rot="10800000">
            <a:off x="4949425" y="3561084"/>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1942" name="Google Shape;1942;p78"/>
          <p:cNvCxnSpPr>
            <a:stCxn id="1939" idx="6"/>
            <a:endCxn id="1937" idx="2"/>
          </p:cNvCxnSpPr>
          <p:nvPr/>
        </p:nvCxnSpPr>
        <p:spPr>
          <a:xfrm>
            <a:off x="5130324" y="3549590"/>
            <a:ext cx="108900" cy="6300"/>
          </a:xfrm>
          <a:prstGeom prst="straightConnector1">
            <a:avLst/>
          </a:prstGeom>
          <a:noFill/>
          <a:ln cap="flat" cmpd="sng" w="5325">
            <a:solidFill>
              <a:srgbClr val="0E2841"/>
            </a:solidFill>
            <a:prstDash val="solid"/>
            <a:round/>
            <a:headEnd len="sm" w="sm" type="none"/>
            <a:tailEnd len="sm" w="sm" type="none"/>
          </a:ln>
        </p:spPr>
      </p:cxnSp>
      <p:cxnSp>
        <p:nvCxnSpPr>
          <p:cNvPr id="1943" name="Google Shape;1943;p78"/>
          <p:cNvCxnSpPr>
            <a:endCxn id="1932" idx="2"/>
          </p:cNvCxnSpPr>
          <p:nvPr/>
        </p:nvCxnSpPr>
        <p:spPr>
          <a:xfrm>
            <a:off x="5131168" y="3684811"/>
            <a:ext cx="105900" cy="6600"/>
          </a:xfrm>
          <a:prstGeom prst="straightConnector1">
            <a:avLst/>
          </a:prstGeom>
          <a:noFill/>
          <a:ln cap="flat" cmpd="sng" w="5325">
            <a:solidFill>
              <a:srgbClr val="0E2841"/>
            </a:solidFill>
            <a:prstDash val="solid"/>
            <a:round/>
            <a:headEnd len="sm" w="sm" type="none"/>
            <a:tailEnd len="sm" w="sm" type="none"/>
          </a:ln>
        </p:spPr>
      </p:cxnSp>
      <p:cxnSp>
        <p:nvCxnSpPr>
          <p:cNvPr id="1944" name="Google Shape;1944;p78"/>
          <p:cNvCxnSpPr>
            <a:stCxn id="1930" idx="7"/>
            <a:endCxn id="1932" idx="3"/>
          </p:cNvCxnSpPr>
          <p:nvPr/>
        </p:nvCxnSpPr>
        <p:spPr>
          <a:xfrm flipH="1" rot="10800000">
            <a:off x="5110077" y="3696969"/>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1945" name="Google Shape;1945;p78"/>
          <p:cNvCxnSpPr>
            <a:endCxn id="1936" idx="1"/>
          </p:cNvCxnSpPr>
          <p:nvPr/>
        </p:nvCxnSpPr>
        <p:spPr>
          <a:xfrm flipH="1" rot="10800000">
            <a:off x="5024283" y="3678644"/>
            <a:ext cx="68400" cy="2100"/>
          </a:xfrm>
          <a:prstGeom prst="straightConnector1">
            <a:avLst/>
          </a:prstGeom>
          <a:noFill/>
          <a:ln cap="flat" cmpd="sng" w="5325">
            <a:solidFill>
              <a:srgbClr val="0E2841"/>
            </a:solidFill>
            <a:prstDash val="solid"/>
            <a:round/>
            <a:headEnd len="sm" w="sm" type="none"/>
            <a:tailEnd len="sm" w="sm" type="none"/>
          </a:ln>
        </p:spPr>
      </p:cxnSp>
      <p:cxnSp>
        <p:nvCxnSpPr>
          <p:cNvPr id="1946" name="Google Shape;1946;p78"/>
          <p:cNvCxnSpPr>
            <a:stCxn id="1931" idx="0"/>
            <a:endCxn id="1935" idx="3"/>
          </p:cNvCxnSpPr>
          <p:nvPr/>
        </p:nvCxnSpPr>
        <p:spPr>
          <a:xfrm flipH="1" rot="10800000">
            <a:off x="4933683" y="3686520"/>
            <a:ext cx="52800" cy="23400"/>
          </a:xfrm>
          <a:prstGeom prst="straightConnector1">
            <a:avLst/>
          </a:prstGeom>
          <a:noFill/>
          <a:ln cap="flat" cmpd="sng" w="5325">
            <a:solidFill>
              <a:srgbClr val="0E2841"/>
            </a:solidFill>
            <a:prstDash val="solid"/>
            <a:round/>
            <a:headEnd len="sm" w="sm" type="none"/>
            <a:tailEnd len="sm" w="sm" type="none"/>
          </a:ln>
        </p:spPr>
      </p:cxnSp>
      <p:cxnSp>
        <p:nvCxnSpPr>
          <p:cNvPr id="1947" name="Google Shape;1947;p78"/>
          <p:cNvCxnSpPr>
            <a:stCxn id="1934" idx="6"/>
            <a:endCxn id="1931" idx="2"/>
          </p:cNvCxnSpPr>
          <p:nvPr/>
        </p:nvCxnSpPr>
        <p:spPr>
          <a:xfrm flipH="1" rot="10800000">
            <a:off x="4843201" y="3717651"/>
            <a:ext cx="68400" cy="11400"/>
          </a:xfrm>
          <a:prstGeom prst="straightConnector1">
            <a:avLst/>
          </a:prstGeom>
          <a:noFill/>
          <a:ln cap="flat" cmpd="sng" w="5325">
            <a:solidFill>
              <a:srgbClr val="0E2841"/>
            </a:solidFill>
            <a:prstDash val="solid"/>
            <a:round/>
            <a:headEnd len="sm" w="sm" type="none"/>
            <a:tailEnd len="sm" w="sm" type="none"/>
          </a:ln>
        </p:spPr>
      </p:cxnSp>
      <p:cxnSp>
        <p:nvCxnSpPr>
          <p:cNvPr id="1948" name="Google Shape;1948;p78"/>
          <p:cNvCxnSpPr>
            <a:stCxn id="1933" idx="0"/>
            <a:endCxn id="1931" idx="4"/>
          </p:cNvCxnSpPr>
          <p:nvPr/>
        </p:nvCxnSpPr>
        <p:spPr>
          <a:xfrm flipH="1" rot="10800000">
            <a:off x="4925347" y="3725348"/>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1949" name="Google Shape;1949;p78"/>
          <p:cNvCxnSpPr>
            <a:stCxn id="1934" idx="5"/>
            <a:endCxn id="1933" idx="2"/>
          </p:cNvCxnSpPr>
          <p:nvPr/>
        </p:nvCxnSpPr>
        <p:spPr>
          <a:xfrm>
            <a:off x="4836742" y="3734461"/>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1950" name="Google Shape;1950;p78"/>
          <p:cNvCxnSpPr>
            <a:endCxn id="1929" idx="2"/>
          </p:cNvCxnSpPr>
          <p:nvPr/>
        </p:nvCxnSpPr>
        <p:spPr>
          <a:xfrm>
            <a:off x="4947522" y="3746400"/>
            <a:ext cx="66300" cy="4800"/>
          </a:xfrm>
          <a:prstGeom prst="straightConnector1">
            <a:avLst/>
          </a:prstGeom>
          <a:noFill/>
          <a:ln cap="flat" cmpd="sng" w="5325">
            <a:solidFill>
              <a:srgbClr val="0E2841"/>
            </a:solidFill>
            <a:prstDash val="solid"/>
            <a:round/>
            <a:headEnd len="sm" w="sm" type="none"/>
            <a:tailEnd len="sm" w="sm" type="none"/>
          </a:ln>
        </p:spPr>
      </p:cxnSp>
      <p:cxnSp>
        <p:nvCxnSpPr>
          <p:cNvPr id="1951" name="Google Shape;1951;p78"/>
          <p:cNvCxnSpPr>
            <a:stCxn id="1929" idx="7"/>
            <a:endCxn id="1930" idx="3"/>
          </p:cNvCxnSpPr>
          <p:nvPr/>
        </p:nvCxnSpPr>
        <p:spPr>
          <a:xfrm flipH="1" rot="10800000">
            <a:off x="5051464" y="3738591"/>
            <a:ext cx="27300" cy="7200"/>
          </a:xfrm>
          <a:prstGeom prst="straightConnector1">
            <a:avLst/>
          </a:prstGeom>
          <a:noFill/>
          <a:ln cap="flat" cmpd="sng" w="5325">
            <a:solidFill>
              <a:srgbClr val="0E2841"/>
            </a:solidFill>
            <a:prstDash val="solid"/>
            <a:round/>
            <a:headEnd len="sm" w="sm" type="none"/>
            <a:tailEnd len="sm" w="sm" type="none"/>
          </a:ln>
        </p:spPr>
      </p:cxnSp>
      <p:cxnSp>
        <p:nvCxnSpPr>
          <p:cNvPr id="1952" name="Google Shape;1952;p78"/>
          <p:cNvCxnSpPr>
            <a:endCxn id="1922" idx="3"/>
          </p:cNvCxnSpPr>
          <p:nvPr/>
        </p:nvCxnSpPr>
        <p:spPr>
          <a:xfrm flipH="1" rot="10800000">
            <a:off x="4829355" y="3888371"/>
            <a:ext cx="80400" cy="13500"/>
          </a:xfrm>
          <a:prstGeom prst="straightConnector1">
            <a:avLst/>
          </a:prstGeom>
          <a:noFill/>
          <a:ln cap="flat" cmpd="sng" w="5325">
            <a:solidFill>
              <a:srgbClr val="0E2841"/>
            </a:solidFill>
            <a:prstDash val="solid"/>
            <a:round/>
            <a:headEnd len="sm" w="sm" type="none"/>
            <a:tailEnd len="sm" w="sm" type="none"/>
          </a:ln>
        </p:spPr>
      </p:cxnSp>
      <p:cxnSp>
        <p:nvCxnSpPr>
          <p:cNvPr id="1953" name="Google Shape;1953;p78"/>
          <p:cNvCxnSpPr>
            <a:endCxn id="1916" idx="3"/>
          </p:cNvCxnSpPr>
          <p:nvPr/>
        </p:nvCxnSpPr>
        <p:spPr>
          <a:xfrm flipH="1" rot="10800000">
            <a:off x="4822392" y="3859743"/>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1954" name="Google Shape;1954;p78"/>
          <p:cNvCxnSpPr>
            <a:endCxn id="1923" idx="4"/>
          </p:cNvCxnSpPr>
          <p:nvPr/>
        </p:nvCxnSpPr>
        <p:spPr>
          <a:xfrm flipH="1" rot="10800000">
            <a:off x="4806151" y="3873465"/>
            <a:ext cx="15000" cy="21000"/>
          </a:xfrm>
          <a:prstGeom prst="straightConnector1">
            <a:avLst/>
          </a:prstGeom>
          <a:noFill/>
          <a:ln cap="flat" cmpd="sng" w="5325">
            <a:solidFill>
              <a:srgbClr val="0E2841"/>
            </a:solidFill>
            <a:prstDash val="solid"/>
            <a:round/>
            <a:headEnd len="sm" w="sm" type="none"/>
            <a:tailEnd len="sm" w="sm" type="none"/>
          </a:ln>
        </p:spPr>
      </p:cxnSp>
      <p:cxnSp>
        <p:nvCxnSpPr>
          <p:cNvPr id="1955" name="Google Shape;1955;p78"/>
          <p:cNvCxnSpPr>
            <a:endCxn id="1924" idx="3"/>
          </p:cNvCxnSpPr>
          <p:nvPr/>
        </p:nvCxnSpPr>
        <p:spPr>
          <a:xfrm flipH="1" rot="10800000">
            <a:off x="4821016" y="3830237"/>
            <a:ext cx="89100" cy="28800"/>
          </a:xfrm>
          <a:prstGeom prst="straightConnector1">
            <a:avLst/>
          </a:prstGeom>
          <a:noFill/>
          <a:ln cap="flat" cmpd="sng" w="5325">
            <a:solidFill>
              <a:srgbClr val="0E2841"/>
            </a:solidFill>
            <a:prstDash val="solid"/>
            <a:round/>
            <a:headEnd len="sm" w="sm" type="none"/>
            <a:tailEnd len="sm" w="sm" type="none"/>
          </a:ln>
        </p:spPr>
      </p:cxnSp>
      <p:cxnSp>
        <p:nvCxnSpPr>
          <p:cNvPr id="1956" name="Google Shape;1956;p78"/>
          <p:cNvCxnSpPr>
            <a:endCxn id="1922" idx="2"/>
          </p:cNvCxnSpPr>
          <p:nvPr/>
        </p:nvCxnSpPr>
        <p:spPr>
          <a:xfrm>
            <a:off x="4836997" y="3870962"/>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1957" name="Google Shape;1957;p78"/>
          <p:cNvCxnSpPr>
            <a:stCxn id="1923" idx="7"/>
            <a:endCxn id="1916" idx="2"/>
          </p:cNvCxnSpPr>
          <p:nvPr/>
        </p:nvCxnSpPr>
        <p:spPr>
          <a:xfrm flipH="1" rot="10800000">
            <a:off x="4836742" y="3854406"/>
            <a:ext cx="75000" cy="6000"/>
          </a:xfrm>
          <a:prstGeom prst="straightConnector1">
            <a:avLst/>
          </a:prstGeom>
          <a:noFill/>
          <a:ln cap="flat" cmpd="sng" w="5325">
            <a:solidFill>
              <a:srgbClr val="0E2841"/>
            </a:solidFill>
            <a:prstDash val="solid"/>
            <a:round/>
            <a:headEnd len="sm" w="sm" type="none"/>
            <a:tailEnd len="sm" w="sm" type="none"/>
          </a:ln>
        </p:spPr>
      </p:cxnSp>
      <p:cxnSp>
        <p:nvCxnSpPr>
          <p:cNvPr id="1958" name="Google Shape;1958;p78"/>
          <p:cNvCxnSpPr>
            <a:endCxn id="1925" idx="3"/>
          </p:cNvCxnSpPr>
          <p:nvPr/>
        </p:nvCxnSpPr>
        <p:spPr>
          <a:xfrm flipH="1" rot="10800000">
            <a:off x="4947760" y="3859828"/>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1959" name="Google Shape;1959;p78"/>
          <p:cNvCxnSpPr>
            <a:endCxn id="1924" idx="4"/>
          </p:cNvCxnSpPr>
          <p:nvPr/>
        </p:nvCxnSpPr>
        <p:spPr>
          <a:xfrm rot="10800000">
            <a:off x="4925707" y="3832477"/>
            <a:ext cx="8100" cy="15300"/>
          </a:xfrm>
          <a:prstGeom prst="straightConnector1">
            <a:avLst/>
          </a:prstGeom>
          <a:noFill/>
          <a:ln cap="flat" cmpd="sng" w="5325">
            <a:solidFill>
              <a:srgbClr val="0E2841"/>
            </a:solidFill>
            <a:prstDash val="solid"/>
            <a:round/>
            <a:headEnd len="sm" w="sm" type="none"/>
            <a:tailEnd len="sm" w="sm" type="none"/>
          </a:ln>
        </p:spPr>
      </p:cxnSp>
      <p:cxnSp>
        <p:nvCxnSpPr>
          <p:cNvPr id="1960" name="Google Shape;1960;p78"/>
          <p:cNvCxnSpPr>
            <a:stCxn id="1922" idx="0"/>
            <a:endCxn id="1916" idx="4"/>
          </p:cNvCxnSpPr>
          <p:nvPr/>
        </p:nvCxnSpPr>
        <p:spPr>
          <a:xfrm flipH="1" rot="10800000">
            <a:off x="4925347" y="3862112"/>
            <a:ext cx="8400" cy="13200"/>
          </a:xfrm>
          <a:prstGeom prst="straightConnector1">
            <a:avLst/>
          </a:prstGeom>
          <a:noFill/>
          <a:ln cap="flat" cmpd="sng" w="5325">
            <a:solidFill>
              <a:srgbClr val="0E2841"/>
            </a:solidFill>
            <a:prstDash val="solid"/>
            <a:round/>
            <a:headEnd len="sm" w="sm" type="none"/>
            <a:tailEnd len="sm" w="sm" type="none"/>
          </a:ln>
        </p:spPr>
      </p:cxnSp>
      <p:cxnSp>
        <p:nvCxnSpPr>
          <p:cNvPr id="1961" name="Google Shape;1961;p78"/>
          <p:cNvCxnSpPr>
            <a:endCxn id="1911" idx="2"/>
          </p:cNvCxnSpPr>
          <p:nvPr/>
        </p:nvCxnSpPr>
        <p:spPr>
          <a:xfrm flipH="1" rot="10800000">
            <a:off x="5193868" y="3805381"/>
            <a:ext cx="63300" cy="5700"/>
          </a:xfrm>
          <a:prstGeom prst="straightConnector1">
            <a:avLst/>
          </a:prstGeom>
          <a:noFill/>
          <a:ln cap="flat" cmpd="sng" w="5325">
            <a:solidFill>
              <a:srgbClr val="0E2841"/>
            </a:solidFill>
            <a:prstDash val="solid"/>
            <a:round/>
            <a:headEnd len="sm" w="sm" type="none"/>
            <a:tailEnd len="sm" w="sm" type="none"/>
          </a:ln>
        </p:spPr>
      </p:cxnSp>
      <p:cxnSp>
        <p:nvCxnSpPr>
          <p:cNvPr id="1962" name="Google Shape;1962;p78"/>
          <p:cNvCxnSpPr>
            <a:stCxn id="1918" idx="5"/>
            <a:endCxn id="1917" idx="3"/>
          </p:cNvCxnSpPr>
          <p:nvPr/>
        </p:nvCxnSpPr>
        <p:spPr>
          <a:xfrm>
            <a:off x="5194309" y="3822187"/>
            <a:ext cx="49200" cy="11400"/>
          </a:xfrm>
          <a:prstGeom prst="straightConnector1">
            <a:avLst/>
          </a:prstGeom>
          <a:noFill/>
          <a:ln cap="flat" cmpd="sng" w="5325">
            <a:solidFill>
              <a:srgbClr val="0E2841"/>
            </a:solidFill>
            <a:prstDash val="solid"/>
            <a:round/>
            <a:headEnd len="sm" w="sm" type="none"/>
            <a:tailEnd len="sm" w="sm" type="none"/>
          </a:ln>
        </p:spPr>
      </p:cxnSp>
      <p:cxnSp>
        <p:nvCxnSpPr>
          <p:cNvPr id="1963" name="Google Shape;1963;p78"/>
          <p:cNvCxnSpPr>
            <a:stCxn id="1917" idx="7"/>
          </p:cNvCxnSpPr>
          <p:nvPr/>
        </p:nvCxnSpPr>
        <p:spPr>
          <a:xfrm>
            <a:off x="5274709" y="3822765"/>
            <a:ext cx="0" cy="0"/>
          </a:xfrm>
          <a:prstGeom prst="straightConnector1">
            <a:avLst/>
          </a:prstGeom>
          <a:noFill/>
          <a:ln cap="flat" cmpd="sng" w="5325">
            <a:solidFill>
              <a:srgbClr val="0E2841"/>
            </a:solidFill>
            <a:prstDash val="solid"/>
            <a:round/>
            <a:headEnd len="sm" w="sm" type="none"/>
            <a:tailEnd len="sm" w="sm" type="none"/>
          </a:ln>
        </p:spPr>
      </p:cxnSp>
      <p:cxnSp>
        <p:nvCxnSpPr>
          <p:cNvPr id="1964" name="Google Shape;1964;p78"/>
          <p:cNvCxnSpPr>
            <a:endCxn id="1927" idx="6"/>
          </p:cNvCxnSpPr>
          <p:nvPr/>
        </p:nvCxnSpPr>
        <p:spPr>
          <a:xfrm flipH="1">
            <a:off x="5084402" y="3800381"/>
            <a:ext cx="179100" cy="2700"/>
          </a:xfrm>
          <a:prstGeom prst="straightConnector1">
            <a:avLst/>
          </a:prstGeom>
          <a:noFill/>
          <a:ln cap="flat" cmpd="sng" w="5325">
            <a:solidFill>
              <a:srgbClr val="0E2841"/>
            </a:solidFill>
            <a:prstDash val="solid"/>
            <a:round/>
            <a:headEnd len="sm" w="sm" type="none"/>
            <a:tailEnd len="sm" w="sm" type="none"/>
          </a:ln>
        </p:spPr>
      </p:cxnSp>
      <p:cxnSp>
        <p:nvCxnSpPr>
          <p:cNvPr id="1965" name="Google Shape;1965;p78"/>
          <p:cNvCxnSpPr>
            <a:stCxn id="1917" idx="7"/>
            <a:endCxn id="1911" idx="5"/>
          </p:cNvCxnSpPr>
          <p:nvPr/>
        </p:nvCxnSpPr>
        <p:spPr>
          <a:xfrm flipH="1" rot="10800000">
            <a:off x="5274709" y="3810765"/>
            <a:ext cx="20100" cy="12000"/>
          </a:xfrm>
          <a:prstGeom prst="straightConnector1">
            <a:avLst/>
          </a:prstGeom>
          <a:noFill/>
          <a:ln cap="flat" cmpd="sng" w="5325">
            <a:solidFill>
              <a:srgbClr val="0E2841"/>
            </a:solidFill>
            <a:prstDash val="solid"/>
            <a:round/>
            <a:headEnd len="sm" w="sm" type="none"/>
            <a:tailEnd len="sm" w="sm" type="none"/>
          </a:ln>
        </p:spPr>
      </p:cxnSp>
      <p:cxnSp>
        <p:nvCxnSpPr>
          <p:cNvPr id="1966" name="Google Shape;1966;p78"/>
          <p:cNvCxnSpPr>
            <a:stCxn id="1920" idx="0"/>
            <a:endCxn id="1912" idx="5"/>
          </p:cNvCxnSpPr>
          <p:nvPr/>
        </p:nvCxnSpPr>
        <p:spPr>
          <a:xfrm rot="10800000">
            <a:off x="5051348" y="3893254"/>
            <a:ext cx="14700" cy="3600"/>
          </a:xfrm>
          <a:prstGeom prst="straightConnector1">
            <a:avLst/>
          </a:prstGeom>
          <a:noFill/>
          <a:ln cap="flat" cmpd="sng" w="5325">
            <a:solidFill>
              <a:srgbClr val="0E2841"/>
            </a:solidFill>
            <a:prstDash val="solid"/>
            <a:round/>
            <a:headEnd len="sm" w="sm" type="none"/>
            <a:tailEnd len="sm" w="sm" type="none"/>
          </a:ln>
        </p:spPr>
      </p:cxnSp>
      <p:cxnSp>
        <p:nvCxnSpPr>
          <p:cNvPr id="1967" name="Google Shape;1967;p78"/>
          <p:cNvCxnSpPr>
            <a:endCxn id="1912" idx="1"/>
          </p:cNvCxnSpPr>
          <p:nvPr/>
        </p:nvCxnSpPr>
        <p:spPr>
          <a:xfrm flipH="1" rot="10800000">
            <a:off x="4941081" y="3882554"/>
            <a:ext cx="79200" cy="4800"/>
          </a:xfrm>
          <a:prstGeom prst="straightConnector1">
            <a:avLst/>
          </a:prstGeom>
          <a:noFill/>
          <a:ln cap="flat" cmpd="sng" w="5325">
            <a:solidFill>
              <a:srgbClr val="0E2841"/>
            </a:solidFill>
            <a:prstDash val="solid"/>
            <a:round/>
            <a:headEnd len="sm" w="sm" type="none"/>
            <a:tailEnd len="sm" w="sm" type="none"/>
          </a:ln>
        </p:spPr>
      </p:cxnSp>
      <p:cxnSp>
        <p:nvCxnSpPr>
          <p:cNvPr id="1968" name="Google Shape;1968;p78"/>
          <p:cNvCxnSpPr>
            <a:stCxn id="1925" idx="5"/>
            <a:endCxn id="1913" idx="2"/>
          </p:cNvCxnSpPr>
          <p:nvPr/>
        </p:nvCxnSpPr>
        <p:spPr>
          <a:xfrm>
            <a:off x="5037743" y="3859828"/>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1969" name="Google Shape;1969;p78"/>
          <p:cNvCxnSpPr>
            <a:stCxn id="1912" idx="7"/>
            <a:endCxn id="1913" idx="3"/>
          </p:cNvCxnSpPr>
          <p:nvPr/>
        </p:nvCxnSpPr>
        <p:spPr>
          <a:xfrm flipH="1" rot="10800000">
            <a:off x="5051464" y="3875354"/>
            <a:ext cx="27300" cy="7200"/>
          </a:xfrm>
          <a:prstGeom prst="straightConnector1">
            <a:avLst/>
          </a:prstGeom>
          <a:noFill/>
          <a:ln cap="flat" cmpd="sng" w="5325">
            <a:solidFill>
              <a:srgbClr val="0E2841"/>
            </a:solidFill>
            <a:prstDash val="solid"/>
            <a:round/>
            <a:headEnd len="sm" w="sm" type="none"/>
            <a:tailEnd len="sm" w="sm" type="none"/>
          </a:ln>
        </p:spPr>
      </p:cxnSp>
      <p:cxnSp>
        <p:nvCxnSpPr>
          <p:cNvPr id="1970" name="Google Shape;1970;p78"/>
          <p:cNvCxnSpPr>
            <a:endCxn id="1919" idx="2"/>
          </p:cNvCxnSpPr>
          <p:nvPr/>
        </p:nvCxnSpPr>
        <p:spPr>
          <a:xfrm flipH="1" rot="10800000">
            <a:off x="5116767" y="3862365"/>
            <a:ext cx="39900" cy="7800"/>
          </a:xfrm>
          <a:prstGeom prst="straightConnector1">
            <a:avLst/>
          </a:prstGeom>
          <a:noFill/>
          <a:ln cap="flat" cmpd="sng" w="5325">
            <a:solidFill>
              <a:srgbClr val="0E2841"/>
            </a:solidFill>
            <a:prstDash val="solid"/>
            <a:round/>
            <a:headEnd len="sm" w="sm" type="none"/>
            <a:tailEnd len="sm" w="sm" type="none"/>
          </a:ln>
        </p:spPr>
      </p:cxnSp>
      <p:cxnSp>
        <p:nvCxnSpPr>
          <p:cNvPr id="1971" name="Google Shape;1971;p78"/>
          <p:cNvCxnSpPr>
            <a:endCxn id="1919" idx="3"/>
          </p:cNvCxnSpPr>
          <p:nvPr/>
        </p:nvCxnSpPr>
        <p:spPr>
          <a:xfrm flipH="1" rot="10800000">
            <a:off x="5081825" y="3867775"/>
            <a:ext cx="81300" cy="32100"/>
          </a:xfrm>
          <a:prstGeom prst="straightConnector1">
            <a:avLst/>
          </a:prstGeom>
          <a:noFill/>
          <a:ln cap="flat" cmpd="sng" w="5325">
            <a:solidFill>
              <a:srgbClr val="0E2841"/>
            </a:solidFill>
            <a:prstDash val="solid"/>
            <a:round/>
            <a:headEnd len="sm" w="sm" type="none"/>
            <a:tailEnd len="sm" w="sm" type="none"/>
          </a:ln>
        </p:spPr>
      </p:cxnSp>
      <p:cxnSp>
        <p:nvCxnSpPr>
          <p:cNvPr id="1972" name="Google Shape;1972;p78"/>
          <p:cNvCxnSpPr>
            <a:endCxn id="1926" idx="3"/>
          </p:cNvCxnSpPr>
          <p:nvPr/>
        </p:nvCxnSpPr>
        <p:spPr>
          <a:xfrm flipH="1" rot="10800000">
            <a:off x="4947460" y="3823337"/>
            <a:ext cx="39000" cy="2100"/>
          </a:xfrm>
          <a:prstGeom prst="straightConnector1">
            <a:avLst/>
          </a:prstGeom>
          <a:noFill/>
          <a:ln cap="flat" cmpd="sng" w="5325">
            <a:solidFill>
              <a:srgbClr val="0E2841"/>
            </a:solidFill>
            <a:prstDash val="solid"/>
            <a:round/>
            <a:headEnd len="sm" w="sm" type="none"/>
            <a:tailEnd len="sm" w="sm" type="none"/>
          </a:ln>
        </p:spPr>
      </p:cxnSp>
      <p:cxnSp>
        <p:nvCxnSpPr>
          <p:cNvPr id="1973" name="Google Shape;1973;p78"/>
          <p:cNvCxnSpPr>
            <a:stCxn id="1926" idx="7"/>
            <a:endCxn id="1927" idx="3"/>
          </p:cNvCxnSpPr>
          <p:nvPr/>
        </p:nvCxnSpPr>
        <p:spPr>
          <a:xfrm flipH="1" rot="10800000">
            <a:off x="5017643" y="3808618"/>
            <a:ext cx="29100" cy="3900"/>
          </a:xfrm>
          <a:prstGeom prst="straightConnector1">
            <a:avLst/>
          </a:prstGeom>
          <a:noFill/>
          <a:ln cap="flat" cmpd="sng" w="5325">
            <a:solidFill>
              <a:srgbClr val="0E2841"/>
            </a:solidFill>
            <a:prstDash val="solid"/>
            <a:round/>
            <a:headEnd len="sm" w="sm" type="none"/>
            <a:tailEnd len="sm" w="sm" type="none"/>
          </a:ln>
        </p:spPr>
      </p:cxnSp>
      <p:cxnSp>
        <p:nvCxnSpPr>
          <p:cNvPr id="1974" name="Google Shape;1974;p78"/>
          <p:cNvCxnSpPr>
            <a:stCxn id="1927" idx="5"/>
          </p:cNvCxnSpPr>
          <p:nvPr/>
        </p:nvCxnSpPr>
        <p:spPr>
          <a:xfrm>
            <a:off x="5077944" y="3808490"/>
            <a:ext cx="0" cy="0"/>
          </a:xfrm>
          <a:prstGeom prst="straightConnector1">
            <a:avLst/>
          </a:prstGeom>
          <a:noFill/>
          <a:ln cap="flat" cmpd="sng" w="5325">
            <a:solidFill>
              <a:srgbClr val="0E2841"/>
            </a:solidFill>
            <a:prstDash val="solid"/>
            <a:round/>
            <a:headEnd len="sm" w="sm" type="none"/>
            <a:tailEnd len="sm" w="sm" type="none"/>
          </a:ln>
        </p:spPr>
      </p:cxnSp>
      <p:cxnSp>
        <p:nvCxnSpPr>
          <p:cNvPr id="1975" name="Google Shape;1975;p78"/>
          <p:cNvCxnSpPr>
            <a:stCxn id="1927" idx="5"/>
            <a:endCxn id="1915" idx="0"/>
          </p:cNvCxnSpPr>
          <p:nvPr/>
        </p:nvCxnSpPr>
        <p:spPr>
          <a:xfrm>
            <a:off x="5077944" y="3808490"/>
            <a:ext cx="30300" cy="3900"/>
          </a:xfrm>
          <a:prstGeom prst="straightConnector1">
            <a:avLst/>
          </a:prstGeom>
          <a:noFill/>
          <a:ln cap="flat" cmpd="sng" w="5325">
            <a:solidFill>
              <a:srgbClr val="0E2841"/>
            </a:solidFill>
            <a:prstDash val="solid"/>
            <a:round/>
            <a:headEnd len="sm" w="sm" type="none"/>
            <a:tailEnd len="sm" w="sm" type="none"/>
          </a:ln>
        </p:spPr>
      </p:cxnSp>
      <p:cxnSp>
        <p:nvCxnSpPr>
          <p:cNvPr id="1976" name="Google Shape;1976;p78"/>
          <p:cNvCxnSpPr>
            <a:endCxn id="1918" idx="2"/>
          </p:cNvCxnSpPr>
          <p:nvPr/>
        </p:nvCxnSpPr>
        <p:spPr>
          <a:xfrm flipH="1" rot="10800000">
            <a:off x="5123667" y="3816778"/>
            <a:ext cx="33000" cy="8100"/>
          </a:xfrm>
          <a:prstGeom prst="straightConnector1">
            <a:avLst/>
          </a:prstGeom>
          <a:noFill/>
          <a:ln cap="flat" cmpd="sng" w="5325">
            <a:solidFill>
              <a:srgbClr val="0E2841"/>
            </a:solidFill>
            <a:prstDash val="solid"/>
            <a:round/>
            <a:headEnd len="sm" w="sm" type="none"/>
            <a:tailEnd len="sm" w="sm" type="none"/>
          </a:ln>
        </p:spPr>
      </p:cxnSp>
      <p:cxnSp>
        <p:nvCxnSpPr>
          <p:cNvPr id="1977" name="Google Shape;1977;p78"/>
          <p:cNvCxnSpPr>
            <a:endCxn id="1915" idx="4"/>
          </p:cNvCxnSpPr>
          <p:nvPr/>
        </p:nvCxnSpPr>
        <p:spPr>
          <a:xfrm flipH="1" rot="10800000">
            <a:off x="5037774" y="3827658"/>
            <a:ext cx="70500" cy="22200"/>
          </a:xfrm>
          <a:prstGeom prst="straightConnector1">
            <a:avLst/>
          </a:prstGeom>
          <a:noFill/>
          <a:ln cap="flat" cmpd="sng" w="5325">
            <a:solidFill>
              <a:srgbClr val="0E2841"/>
            </a:solidFill>
            <a:prstDash val="solid"/>
            <a:round/>
            <a:headEnd len="sm" w="sm" type="none"/>
            <a:tailEnd len="sm" w="sm" type="none"/>
          </a:ln>
        </p:spPr>
      </p:cxnSp>
      <p:cxnSp>
        <p:nvCxnSpPr>
          <p:cNvPr id="1978" name="Google Shape;1978;p78"/>
          <p:cNvCxnSpPr>
            <a:endCxn id="1926" idx="4"/>
          </p:cNvCxnSpPr>
          <p:nvPr/>
        </p:nvCxnSpPr>
        <p:spPr>
          <a:xfrm rot="10800000">
            <a:off x="5002052" y="3825578"/>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1979" name="Google Shape;1979;p78"/>
          <p:cNvCxnSpPr>
            <a:stCxn id="1919" idx="7"/>
            <a:endCxn id="1917" idx="3"/>
          </p:cNvCxnSpPr>
          <p:nvPr/>
        </p:nvCxnSpPr>
        <p:spPr>
          <a:xfrm flipH="1" rot="10800000">
            <a:off x="5194309" y="3833556"/>
            <a:ext cx="49200" cy="23400"/>
          </a:xfrm>
          <a:prstGeom prst="straightConnector1">
            <a:avLst/>
          </a:prstGeom>
          <a:noFill/>
          <a:ln cap="flat" cmpd="sng" w="5325">
            <a:solidFill>
              <a:srgbClr val="0E2841"/>
            </a:solidFill>
            <a:prstDash val="solid"/>
            <a:round/>
            <a:headEnd len="sm" w="sm" type="none"/>
            <a:tailEnd len="sm" w="sm" type="none"/>
          </a:ln>
        </p:spPr>
      </p:cxnSp>
      <p:cxnSp>
        <p:nvCxnSpPr>
          <p:cNvPr id="1980" name="Google Shape;1980;p78"/>
          <p:cNvCxnSpPr>
            <a:stCxn id="1919" idx="0"/>
            <a:endCxn id="1918" idx="4"/>
          </p:cNvCxnSpPr>
          <p:nvPr/>
        </p:nvCxnSpPr>
        <p:spPr>
          <a:xfrm rot="10800000">
            <a:off x="5178717" y="3824415"/>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1981" name="Google Shape;1981;p78"/>
          <p:cNvCxnSpPr>
            <a:endCxn id="1915" idx="4"/>
          </p:cNvCxnSpPr>
          <p:nvPr/>
        </p:nvCxnSpPr>
        <p:spPr>
          <a:xfrm flipH="1" rot="10800000">
            <a:off x="5094474" y="3827658"/>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1982" name="Google Shape;1982;p78"/>
          <p:cNvCxnSpPr>
            <a:endCxn id="1925" idx="2"/>
          </p:cNvCxnSpPr>
          <p:nvPr/>
        </p:nvCxnSpPr>
        <p:spPr>
          <a:xfrm>
            <a:off x="4956002" y="3854118"/>
            <a:ext cx="44100" cy="300"/>
          </a:xfrm>
          <a:prstGeom prst="straightConnector1">
            <a:avLst/>
          </a:prstGeom>
          <a:noFill/>
          <a:ln cap="flat" cmpd="sng" w="5325">
            <a:solidFill>
              <a:srgbClr val="0E2841"/>
            </a:solidFill>
            <a:prstDash val="solid"/>
            <a:round/>
            <a:headEnd len="sm" w="sm" type="none"/>
            <a:tailEnd len="sm" w="sm" type="none"/>
          </a:ln>
        </p:spPr>
      </p:cxnSp>
      <p:cxnSp>
        <p:nvCxnSpPr>
          <p:cNvPr id="1983" name="Google Shape;1983;p78"/>
          <p:cNvCxnSpPr>
            <a:endCxn id="1919" idx="2"/>
          </p:cNvCxnSpPr>
          <p:nvPr/>
        </p:nvCxnSpPr>
        <p:spPr>
          <a:xfrm>
            <a:off x="5018067" y="3823065"/>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1984" name="Google Shape;1984;p78"/>
          <p:cNvCxnSpPr>
            <a:endCxn id="1927" idx="2"/>
          </p:cNvCxnSpPr>
          <p:nvPr/>
        </p:nvCxnSpPr>
        <p:spPr>
          <a:xfrm flipH="1" rot="10800000">
            <a:off x="4926002" y="3803081"/>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1985" name="Google Shape;1985;p78"/>
          <p:cNvCxnSpPr>
            <a:endCxn id="1912" idx="3"/>
          </p:cNvCxnSpPr>
          <p:nvPr/>
        </p:nvCxnSpPr>
        <p:spPr>
          <a:xfrm flipH="1" rot="10800000">
            <a:off x="4822581" y="3893373"/>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1986" name="Google Shape;1986;p78"/>
          <p:cNvCxnSpPr>
            <a:stCxn id="1912" idx="0"/>
            <a:endCxn id="1916" idx="5"/>
          </p:cNvCxnSpPr>
          <p:nvPr/>
        </p:nvCxnSpPr>
        <p:spPr>
          <a:xfrm rot="10800000">
            <a:off x="4949172" y="3859614"/>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1987" name="Google Shape;1987;p78"/>
          <p:cNvCxnSpPr>
            <a:endCxn id="1913" idx="7"/>
          </p:cNvCxnSpPr>
          <p:nvPr/>
        </p:nvCxnSpPr>
        <p:spPr>
          <a:xfrm flipH="1">
            <a:off x="5110077" y="3828332"/>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1988" name="Google Shape;1988;p78"/>
          <p:cNvCxnSpPr>
            <a:stCxn id="1911" idx="4"/>
            <a:endCxn id="1925" idx="6"/>
          </p:cNvCxnSpPr>
          <p:nvPr/>
        </p:nvCxnSpPr>
        <p:spPr>
          <a:xfrm flipH="1">
            <a:off x="5044318" y="3813031"/>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1989" name="Google Shape;1989;p78"/>
          <p:cNvCxnSpPr>
            <a:stCxn id="1920" idx="0"/>
            <a:endCxn id="1913" idx="4"/>
          </p:cNvCxnSpPr>
          <p:nvPr/>
        </p:nvCxnSpPr>
        <p:spPr>
          <a:xfrm flipH="1" rot="10800000">
            <a:off x="5066048" y="3877654"/>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1990" name="Google Shape;1990;p78"/>
          <p:cNvCxnSpPr>
            <a:endCxn id="1927" idx="6"/>
          </p:cNvCxnSpPr>
          <p:nvPr/>
        </p:nvCxnSpPr>
        <p:spPr>
          <a:xfrm rot="10800000">
            <a:off x="5084402" y="3803081"/>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1991" name="Google Shape;1991;p78"/>
          <p:cNvCxnSpPr>
            <a:stCxn id="1920" idx="3"/>
            <a:endCxn id="1922" idx="5"/>
          </p:cNvCxnSpPr>
          <p:nvPr/>
        </p:nvCxnSpPr>
        <p:spPr>
          <a:xfrm rot="10800000">
            <a:off x="4940956" y="3888313"/>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1992" name="Google Shape;1992;p78"/>
          <p:cNvCxnSpPr>
            <a:endCxn id="1915" idx="3"/>
          </p:cNvCxnSpPr>
          <p:nvPr/>
        </p:nvCxnSpPr>
        <p:spPr>
          <a:xfrm>
            <a:off x="5024283" y="3818818"/>
            <a:ext cx="68400" cy="6600"/>
          </a:xfrm>
          <a:prstGeom prst="straightConnector1">
            <a:avLst/>
          </a:prstGeom>
          <a:noFill/>
          <a:ln cap="flat" cmpd="sng" w="5325">
            <a:solidFill>
              <a:srgbClr val="0E2841"/>
            </a:solidFill>
            <a:prstDash val="solid"/>
            <a:round/>
            <a:headEnd len="sm" w="sm" type="none"/>
            <a:tailEnd len="med" w="med" type="triangle"/>
          </a:ln>
        </p:spPr>
      </p:cxnSp>
      <p:sp>
        <p:nvSpPr>
          <p:cNvPr id="1993" name="Google Shape;1993;p78"/>
          <p:cNvSpPr txBox="1"/>
          <p:nvPr/>
        </p:nvSpPr>
        <p:spPr>
          <a:xfrm>
            <a:off x="6434614" y="1382659"/>
            <a:ext cx="419100" cy="339600"/>
          </a:xfrm>
          <a:prstGeom prst="rect">
            <a:avLst/>
          </a:prstGeom>
          <a:noFill/>
          <a:ln>
            <a:noFill/>
          </a:ln>
        </p:spPr>
        <p:txBody>
          <a:bodyPr anchorCtr="0" anchor="t" bIns="102975" lIns="102975" spcFirstLastPara="1" rIns="102975" wrap="square" tIns="102975">
            <a:noAutofit/>
          </a:bodyPr>
          <a:lstStyle/>
          <a:p>
            <a:pPr indent="0" lvl="0" marL="0" marR="0" rtl="0" algn="l">
              <a:lnSpc>
                <a:spcPct val="100000"/>
              </a:lnSpc>
              <a:spcBef>
                <a:spcPts val="0"/>
              </a:spcBef>
              <a:spcAft>
                <a:spcPts val="0"/>
              </a:spcAft>
              <a:buClr>
                <a:srgbClr val="000000"/>
              </a:buClr>
              <a:buSzPts val="1605"/>
              <a:buFont typeface="Arial"/>
              <a:buNone/>
            </a:pPr>
            <a:r>
              <a:rPr b="1" i="0" lang="en" sz="1605" u="none" cap="none" strike="noStrike">
                <a:solidFill>
                  <a:srgbClr val="C00000"/>
                </a:solidFill>
                <a:latin typeface="Arial"/>
                <a:ea typeface="Arial"/>
                <a:cs typeface="Arial"/>
                <a:sym typeface="Arial"/>
              </a:rPr>
              <a:t>Q</a:t>
            </a:r>
            <a:endParaRPr b="1" baseline="-25000" i="0" sz="1605" u="none" cap="none" strike="noStrike">
              <a:solidFill>
                <a:srgbClr val="C00000"/>
              </a:solidFill>
              <a:latin typeface="Arial"/>
              <a:ea typeface="Arial"/>
              <a:cs typeface="Arial"/>
              <a:sym typeface="Arial"/>
            </a:endParaRPr>
          </a:p>
        </p:txBody>
      </p:sp>
      <p:sp>
        <p:nvSpPr>
          <p:cNvPr id="1994" name="Google Shape;1994;p78"/>
          <p:cNvSpPr/>
          <p:nvPr/>
        </p:nvSpPr>
        <p:spPr>
          <a:xfrm>
            <a:off x="4681370" y="2696326"/>
            <a:ext cx="1278900" cy="384900"/>
          </a:xfrm>
          <a:prstGeom prst="ellipse">
            <a:avLst/>
          </a:prstGeom>
          <a:noFill/>
          <a:ln cap="flat" cmpd="sng" w="15950">
            <a:solidFill>
              <a:srgbClr val="C00000"/>
            </a:solidFill>
            <a:prstDash val="dash"/>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1" i="0" sz="892" u="none" cap="none" strike="noStrike">
              <a:solidFill>
                <a:srgbClr val="073763"/>
              </a:solidFill>
              <a:latin typeface="Arial"/>
              <a:ea typeface="Arial"/>
              <a:cs typeface="Arial"/>
              <a:sym typeface="Arial"/>
            </a:endParaRPr>
          </a:p>
        </p:txBody>
      </p:sp>
      <p:sp>
        <p:nvSpPr>
          <p:cNvPr id="1995" name="Google Shape;1995;p78"/>
          <p:cNvSpPr/>
          <p:nvPr/>
        </p:nvSpPr>
        <p:spPr>
          <a:xfrm>
            <a:off x="6784212" y="3165737"/>
            <a:ext cx="1368600" cy="455700"/>
          </a:xfrm>
          <a:prstGeom prst="ellipse">
            <a:avLst/>
          </a:prstGeom>
          <a:noFill/>
          <a:ln cap="flat" cmpd="sng" w="15950">
            <a:solidFill>
              <a:srgbClr val="C00000"/>
            </a:solidFill>
            <a:prstDash val="dash"/>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1" i="0" sz="892" u="none" cap="none" strike="noStrike">
              <a:solidFill>
                <a:srgbClr val="073763"/>
              </a:solidFill>
              <a:latin typeface="Arial"/>
              <a:ea typeface="Arial"/>
              <a:cs typeface="Arial"/>
              <a:sym typeface="Arial"/>
            </a:endParaRPr>
          </a:p>
        </p:txBody>
      </p:sp>
      <p:sp>
        <p:nvSpPr>
          <p:cNvPr id="1996" name="Google Shape;1996;p78"/>
          <p:cNvSpPr/>
          <p:nvPr/>
        </p:nvSpPr>
        <p:spPr>
          <a:xfrm>
            <a:off x="5663447" y="4295971"/>
            <a:ext cx="468900" cy="511800"/>
          </a:xfrm>
          <a:prstGeom prst="rect">
            <a:avLst/>
          </a:prstGeom>
          <a:solidFill>
            <a:srgbClr val="FFFFFF"/>
          </a:solidFill>
          <a:ln cap="flat" cmpd="sng" w="10625">
            <a:solidFill>
              <a:srgbClr val="595959"/>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1997" name="Google Shape;1997;p78"/>
          <p:cNvSpPr txBox="1"/>
          <p:nvPr/>
        </p:nvSpPr>
        <p:spPr>
          <a:xfrm>
            <a:off x="5674150" y="4340906"/>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998" name="Google Shape;1998;p78"/>
          <p:cNvSpPr txBox="1"/>
          <p:nvPr/>
        </p:nvSpPr>
        <p:spPr>
          <a:xfrm>
            <a:off x="5667042" y="4448287"/>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20,</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1999" name="Google Shape;1999;p78"/>
          <p:cNvSpPr txBox="1"/>
          <p:nvPr/>
        </p:nvSpPr>
        <p:spPr>
          <a:xfrm>
            <a:off x="5667042" y="4574967"/>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19,</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000" name="Google Shape;2000;p78"/>
          <p:cNvSpPr txBox="1"/>
          <p:nvPr/>
        </p:nvSpPr>
        <p:spPr>
          <a:xfrm>
            <a:off x="5667042" y="4683443"/>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001" name="Google Shape;2001;p78"/>
          <p:cNvSpPr txBox="1"/>
          <p:nvPr/>
        </p:nvSpPr>
        <p:spPr>
          <a:xfrm>
            <a:off x="5581799" y="4809841"/>
            <a:ext cx="632100" cy="102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669"/>
              <a:buFont typeface="Arial"/>
              <a:buNone/>
            </a:pPr>
            <a:r>
              <a:rPr b="1" i="0" lang="en" sz="669" u="none" cap="none" strike="noStrike">
                <a:solidFill>
                  <a:srgbClr val="980000"/>
                </a:solidFill>
                <a:latin typeface="Arial"/>
                <a:ea typeface="Arial"/>
                <a:cs typeface="Arial"/>
                <a:sym typeface="Arial"/>
              </a:rPr>
              <a:t>C_NN</a:t>
            </a:r>
            <a:r>
              <a:rPr b="1" baseline="-25000" i="0" lang="en" sz="669" u="none" cap="none" strike="noStrike">
                <a:solidFill>
                  <a:srgbClr val="980000"/>
                </a:solidFill>
                <a:latin typeface="Arial"/>
                <a:ea typeface="Arial"/>
                <a:cs typeface="Arial"/>
                <a:sym typeface="Arial"/>
              </a:rPr>
              <a:t>L2</a:t>
            </a:r>
            <a:endParaRPr b="1" baseline="-25000" i="0" sz="669" u="none" cap="none" strike="noStrike">
              <a:solidFill>
                <a:srgbClr val="980000"/>
              </a:solidFill>
              <a:latin typeface="Arial"/>
              <a:ea typeface="Arial"/>
              <a:cs typeface="Arial"/>
              <a:sym typeface="Arial"/>
            </a:endParaRPr>
          </a:p>
        </p:txBody>
      </p:sp>
      <p:sp>
        <p:nvSpPr>
          <p:cNvPr id="2002" name="Google Shape;2002;p78"/>
          <p:cNvSpPr txBox="1"/>
          <p:nvPr/>
        </p:nvSpPr>
        <p:spPr>
          <a:xfrm rot="-5400000">
            <a:off x="5926411" y="4496881"/>
            <a:ext cx="634500" cy="147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0" i="0" lang="en" sz="502" u="none" cap="none" strike="noStrike">
                <a:solidFill>
                  <a:srgbClr val="000000"/>
                </a:solidFill>
                <a:latin typeface="Arial"/>
                <a:ea typeface="Arial"/>
                <a:cs typeface="Arial"/>
                <a:sym typeface="Arial"/>
              </a:rPr>
              <a:t> L (Beam width) </a:t>
            </a:r>
            <a:endParaRPr b="0" i="0" sz="502" u="none" cap="none" strike="noStrike">
              <a:solidFill>
                <a:srgbClr val="000000"/>
              </a:solidFill>
              <a:latin typeface="Arial"/>
              <a:ea typeface="Arial"/>
              <a:cs typeface="Arial"/>
              <a:sym typeface="Arial"/>
            </a:endParaRPr>
          </a:p>
        </p:txBody>
      </p:sp>
      <p:cxnSp>
        <p:nvCxnSpPr>
          <p:cNvPr id="2003" name="Google Shape;2003;p78"/>
          <p:cNvCxnSpPr/>
          <p:nvPr/>
        </p:nvCxnSpPr>
        <p:spPr>
          <a:xfrm flipH="1">
            <a:off x="6187606" y="4304156"/>
            <a:ext cx="1500" cy="504900"/>
          </a:xfrm>
          <a:prstGeom prst="straightConnector1">
            <a:avLst/>
          </a:prstGeom>
          <a:noFill/>
          <a:ln cap="flat" cmpd="sng" w="10625">
            <a:solidFill>
              <a:srgbClr val="595959"/>
            </a:solidFill>
            <a:prstDash val="solid"/>
            <a:round/>
            <a:headEnd len="med" w="med" type="triangle"/>
            <a:tailEnd len="med" w="med" type="triangle"/>
          </a:ln>
        </p:spPr>
      </p:cxnSp>
      <p:sp>
        <p:nvSpPr>
          <p:cNvPr id="2004" name="Google Shape;2004;p78"/>
          <p:cNvSpPr/>
          <p:nvPr/>
        </p:nvSpPr>
        <p:spPr>
          <a:xfrm>
            <a:off x="5325054" y="1670151"/>
            <a:ext cx="1379434" cy="1237574"/>
          </a:xfrm>
          <a:custGeom>
            <a:rect b="b" l="l" r="r" t="t"/>
            <a:pathLst>
              <a:path extrusionOk="0" h="66581" w="74223">
                <a:moveTo>
                  <a:pt x="71337" y="0"/>
                </a:moveTo>
                <a:cubicBezTo>
                  <a:pt x="71372" y="2137"/>
                  <a:pt x="77609" y="6341"/>
                  <a:pt x="71544" y="12820"/>
                </a:cubicBezTo>
                <a:cubicBezTo>
                  <a:pt x="65479" y="19299"/>
                  <a:pt x="46869" y="29913"/>
                  <a:pt x="34945" y="38873"/>
                </a:cubicBezTo>
                <a:cubicBezTo>
                  <a:pt x="23021" y="47833"/>
                  <a:pt x="5824" y="61963"/>
                  <a:pt x="0" y="66581"/>
                </a:cubicBezTo>
              </a:path>
            </a:pathLst>
          </a:custGeom>
          <a:noFill/>
          <a:ln cap="flat" cmpd="sng" w="10625">
            <a:solidFill>
              <a:srgbClr val="C00000"/>
            </a:solidFill>
            <a:prstDash val="dash"/>
            <a:round/>
            <a:headEnd len="sm" w="sm" type="none"/>
            <a:tailEnd len="sm" w="sm" type="none"/>
          </a:ln>
        </p:spPr>
        <p:txBody>
          <a:bodyPr anchorCtr="0" anchor="ctr" bIns="51000" lIns="51000" spcFirstLastPara="1" rIns="51000" wrap="square" tIns="51000">
            <a:noAutofit/>
          </a:bodyPr>
          <a:lstStyle/>
          <a:p>
            <a:pPr indent="0" lvl="0" marL="0" rtl="0" algn="l">
              <a:spcBef>
                <a:spcPts val="0"/>
              </a:spcBef>
              <a:spcAft>
                <a:spcPts val="0"/>
              </a:spcAft>
              <a:buNone/>
            </a:pPr>
            <a:r>
              <a:t/>
            </a:r>
            <a:endParaRPr/>
          </a:p>
        </p:txBody>
      </p:sp>
      <p:sp>
        <p:nvSpPr>
          <p:cNvPr id="2005" name="Google Shape;2005;p78"/>
          <p:cNvSpPr/>
          <p:nvPr/>
        </p:nvSpPr>
        <p:spPr>
          <a:xfrm>
            <a:off x="5997656" y="2388891"/>
            <a:ext cx="1418036" cy="1053093"/>
          </a:xfrm>
          <a:custGeom>
            <a:rect b="b" l="l" r="r" t="t"/>
            <a:pathLst>
              <a:path extrusionOk="0" h="56656" w="76300">
                <a:moveTo>
                  <a:pt x="0" y="0"/>
                </a:moveTo>
                <a:cubicBezTo>
                  <a:pt x="6376" y="2929"/>
                  <a:pt x="25537" y="8132"/>
                  <a:pt x="38254" y="17575"/>
                </a:cubicBezTo>
                <a:cubicBezTo>
                  <a:pt x="50971" y="27018"/>
                  <a:pt x="69959" y="50143"/>
                  <a:pt x="76300" y="56656"/>
                </a:cubicBezTo>
              </a:path>
            </a:pathLst>
          </a:custGeom>
          <a:noFill/>
          <a:ln cap="flat" cmpd="sng" w="10625">
            <a:solidFill>
              <a:srgbClr val="C00000"/>
            </a:solidFill>
            <a:prstDash val="dash"/>
            <a:round/>
            <a:headEnd len="sm" w="sm" type="none"/>
            <a:tailEnd len="sm" w="sm" type="none"/>
          </a:ln>
        </p:spPr>
        <p:txBody>
          <a:bodyPr anchorCtr="0" anchor="ctr" bIns="51000" lIns="51000" spcFirstLastPara="1" rIns="51000" wrap="square" tIns="51000">
            <a:noAutofit/>
          </a:bodyPr>
          <a:lstStyle/>
          <a:p>
            <a:pPr indent="0" lvl="0" marL="0" rtl="0" algn="l">
              <a:spcBef>
                <a:spcPts val="0"/>
              </a:spcBef>
              <a:spcAft>
                <a:spcPts val="0"/>
              </a:spcAft>
              <a:buNone/>
            </a:pPr>
            <a:r>
              <a:t/>
            </a:r>
            <a:endParaRPr/>
          </a:p>
        </p:txBody>
      </p:sp>
      <p:sp>
        <p:nvSpPr>
          <p:cNvPr id="2006" name="Google Shape;2006;p78"/>
          <p:cNvSpPr/>
          <p:nvPr/>
        </p:nvSpPr>
        <p:spPr>
          <a:xfrm>
            <a:off x="4122623" y="3403926"/>
            <a:ext cx="468900" cy="511800"/>
          </a:xfrm>
          <a:prstGeom prst="rect">
            <a:avLst/>
          </a:prstGeom>
          <a:solidFill>
            <a:srgbClr val="FFFFFF"/>
          </a:solidFill>
          <a:ln cap="flat" cmpd="sng" w="10625">
            <a:solidFill>
              <a:srgbClr val="595959"/>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07" name="Google Shape;2007;p78"/>
          <p:cNvSpPr txBox="1"/>
          <p:nvPr/>
        </p:nvSpPr>
        <p:spPr>
          <a:xfrm>
            <a:off x="4133326" y="3448862"/>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008" name="Google Shape;2008;p78"/>
          <p:cNvSpPr txBox="1"/>
          <p:nvPr/>
        </p:nvSpPr>
        <p:spPr>
          <a:xfrm>
            <a:off x="4126218" y="3556242"/>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20,</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009" name="Google Shape;2009;p78"/>
          <p:cNvSpPr txBox="1"/>
          <p:nvPr/>
        </p:nvSpPr>
        <p:spPr>
          <a:xfrm>
            <a:off x="4126218" y="3682923"/>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19,</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010" name="Google Shape;2010;p78"/>
          <p:cNvSpPr txBox="1"/>
          <p:nvPr/>
        </p:nvSpPr>
        <p:spPr>
          <a:xfrm>
            <a:off x="4126218" y="3791398"/>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011" name="Google Shape;2011;p78"/>
          <p:cNvSpPr txBox="1"/>
          <p:nvPr/>
        </p:nvSpPr>
        <p:spPr>
          <a:xfrm>
            <a:off x="4040975" y="3917796"/>
            <a:ext cx="632100" cy="102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669"/>
              <a:buFont typeface="Arial"/>
              <a:buNone/>
            </a:pPr>
            <a:r>
              <a:rPr b="1" i="0" lang="en" sz="669" u="none" cap="none" strike="noStrike">
                <a:solidFill>
                  <a:srgbClr val="000000"/>
                </a:solidFill>
                <a:latin typeface="Arial"/>
                <a:ea typeface="Arial"/>
                <a:cs typeface="Arial"/>
                <a:sym typeface="Arial"/>
              </a:rPr>
              <a:t>C_NN</a:t>
            </a:r>
            <a:r>
              <a:rPr b="1" baseline="-25000" i="0" lang="en" sz="669" u="none" cap="none" strike="noStrike">
                <a:solidFill>
                  <a:srgbClr val="000000"/>
                </a:solidFill>
                <a:latin typeface="Arial"/>
                <a:ea typeface="Arial"/>
                <a:cs typeface="Arial"/>
                <a:sym typeface="Arial"/>
              </a:rPr>
              <a:t>L1</a:t>
            </a:r>
            <a:endParaRPr b="1" baseline="-25000" i="0" sz="669" u="none" cap="none" strike="noStrike">
              <a:solidFill>
                <a:srgbClr val="000000"/>
              </a:solidFill>
              <a:latin typeface="Arial"/>
              <a:ea typeface="Arial"/>
              <a:cs typeface="Arial"/>
              <a:sym typeface="Arial"/>
            </a:endParaRPr>
          </a:p>
        </p:txBody>
      </p:sp>
      <p:sp>
        <p:nvSpPr>
          <p:cNvPr id="2012" name="Google Shape;2012;p78"/>
          <p:cNvSpPr/>
          <p:nvPr/>
        </p:nvSpPr>
        <p:spPr>
          <a:xfrm>
            <a:off x="6637600" y="3680598"/>
            <a:ext cx="468900" cy="511800"/>
          </a:xfrm>
          <a:prstGeom prst="rect">
            <a:avLst/>
          </a:prstGeom>
          <a:solidFill>
            <a:srgbClr val="FFFFFF"/>
          </a:solidFill>
          <a:ln cap="flat" cmpd="sng" w="10625">
            <a:solidFill>
              <a:srgbClr val="595959"/>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13" name="Google Shape;2013;p78"/>
          <p:cNvSpPr txBox="1"/>
          <p:nvPr/>
        </p:nvSpPr>
        <p:spPr>
          <a:xfrm>
            <a:off x="6648304" y="3725534"/>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014" name="Google Shape;2014;p78"/>
          <p:cNvSpPr txBox="1"/>
          <p:nvPr/>
        </p:nvSpPr>
        <p:spPr>
          <a:xfrm>
            <a:off x="6641196" y="3832914"/>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20,</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015" name="Google Shape;2015;p78"/>
          <p:cNvSpPr txBox="1"/>
          <p:nvPr/>
        </p:nvSpPr>
        <p:spPr>
          <a:xfrm>
            <a:off x="6641196" y="3959595"/>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19,</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016" name="Google Shape;2016;p78"/>
          <p:cNvSpPr txBox="1"/>
          <p:nvPr/>
        </p:nvSpPr>
        <p:spPr>
          <a:xfrm>
            <a:off x="6641196" y="4068071"/>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017" name="Google Shape;2017;p78"/>
          <p:cNvSpPr txBox="1"/>
          <p:nvPr/>
        </p:nvSpPr>
        <p:spPr>
          <a:xfrm>
            <a:off x="6555952" y="4194468"/>
            <a:ext cx="632100" cy="102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669"/>
              <a:buFont typeface="Arial"/>
              <a:buNone/>
            </a:pPr>
            <a:r>
              <a:rPr b="1" i="0" lang="en" sz="669" u="none" cap="none" strike="noStrike">
                <a:solidFill>
                  <a:srgbClr val="000000"/>
                </a:solidFill>
                <a:latin typeface="Arial"/>
                <a:ea typeface="Arial"/>
                <a:cs typeface="Arial"/>
                <a:sym typeface="Arial"/>
              </a:rPr>
              <a:t>C_NN</a:t>
            </a:r>
            <a:r>
              <a:rPr b="1" baseline="-25000" i="0" lang="en" sz="669" u="none" cap="none" strike="noStrike">
                <a:solidFill>
                  <a:srgbClr val="000000"/>
                </a:solidFill>
                <a:latin typeface="Arial"/>
                <a:ea typeface="Arial"/>
                <a:cs typeface="Arial"/>
                <a:sym typeface="Arial"/>
              </a:rPr>
              <a:t>L3</a:t>
            </a:r>
            <a:endParaRPr b="1" baseline="-25000" i="0" sz="669" u="none" cap="none" strike="noStrike">
              <a:solidFill>
                <a:srgbClr val="000000"/>
              </a:solidFill>
              <a:latin typeface="Arial"/>
              <a:ea typeface="Arial"/>
              <a:cs typeface="Arial"/>
              <a:sym typeface="Arial"/>
            </a:endParaRPr>
          </a:p>
        </p:txBody>
      </p:sp>
      <p:sp>
        <p:nvSpPr>
          <p:cNvPr id="2018" name="Google Shape;2018;p78"/>
          <p:cNvSpPr/>
          <p:nvPr/>
        </p:nvSpPr>
        <p:spPr>
          <a:xfrm rot="-2394815">
            <a:off x="6328345" y="4484605"/>
            <a:ext cx="631671" cy="144774"/>
          </a:xfrm>
          <a:prstGeom prst="curvedUpArrow">
            <a:avLst>
              <a:gd fmla="val 38755" name="adj1"/>
              <a:gd fmla="val 50000" name="adj2"/>
              <a:gd fmla="val 25000" name="adj3"/>
            </a:avLst>
          </a:prstGeom>
          <a:solidFill>
            <a:srgbClr val="073763"/>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19" name="Google Shape;2019;p78"/>
          <p:cNvSpPr/>
          <p:nvPr/>
        </p:nvSpPr>
        <p:spPr>
          <a:xfrm rot="6870605">
            <a:off x="4728245" y="3750091"/>
            <a:ext cx="344218" cy="1487856"/>
          </a:xfrm>
          <a:prstGeom prst="curvedLeftArrow">
            <a:avLst>
              <a:gd fmla="val 13495" name="adj1"/>
              <a:gd fmla="val 50000" name="adj2"/>
              <a:gd fmla="val 25000" name="adj3"/>
            </a:avLst>
          </a:prstGeom>
          <a:solidFill>
            <a:srgbClr val="1C4587"/>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20" name="Google Shape;2020;p78"/>
          <p:cNvSpPr txBox="1"/>
          <p:nvPr/>
        </p:nvSpPr>
        <p:spPr>
          <a:xfrm>
            <a:off x="368800" y="214250"/>
            <a:ext cx="59388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Azizi et al. “ELPIS: Graph-Based Similarity Search for Scalable Data Science”. VLDB 2023</a:t>
            </a:r>
            <a:endParaRPr sz="900">
              <a:solidFill>
                <a:schemeClr val="dk2"/>
              </a:solidFill>
              <a:latin typeface="Ubuntu"/>
              <a:ea typeface="Ubuntu"/>
              <a:cs typeface="Ubuntu"/>
              <a:sym typeface="Ubuntu"/>
            </a:endParaRPr>
          </a:p>
        </p:txBody>
      </p:sp>
      <p:sp>
        <p:nvSpPr>
          <p:cNvPr id="2021" name="Google Shape;2021;p78"/>
          <p:cNvSpPr/>
          <p:nvPr/>
        </p:nvSpPr>
        <p:spPr>
          <a:xfrm>
            <a:off x="432975" y="3593475"/>
            <a:ext cx="3195300" cy="6345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up to 4x faster in index building</a:t>
            </a:r>
            <a:endParaRPr>
              <a:solidFill>
                <a:schemeClr val="dk1"/>
              </a:solidFill>
            </a:endParaRPr>
          </a:p>
          <a:p>
            <a:pPr indent="0" lvl="0" marL="0" rtl="0" algn="ctr">
              <a:spcBef>
                <a:spcPts val="0"/>
              </a:spcBef>
              <a:spcAft>
                <a:spcPts val="0"/>
              </a:spcAft>
              <a:buNone/>
            </a:pPr>
            <a:r>
              <a:rPr lang="en">
                <a:solidFill>
                  <a:schemeClr val="dk1"/>
                </a:solidFill>
              </a:rPr>
              <a:t>up to 10x faster in query answering</a:t>
            </a:r>
            <a:endParaRPr>
              <a:solidFill>
                <a:schemeClr val="dk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5" name="Shape 2025"/>
        <p:cNvGrpSpPr/>
        <p:nvPr/>
      </p:nvGrpSpPr>
      <p:grpSpPr>
        <a:xfrm>
          <a:off x="0" y="0"/>
          <a:ext cx="0" cy="0"/>
          <a:chOff x="0" y="0"/>
          <a:chExt cx="0" cy="0"/>
        </a:xfrm>
      </p:grpSpPr>
      <p:sp>
        <p:nvSpPr>
          <p:cNvPr id="2026" name="Google Shape;2026;p79"/>
          <p:cNvSpPr txBox="1"/>
          <p:nvPr>
            <p:ph type="title"/>
          </p:nvPr>
        </p:nvSpPr>
        <p:spPr>
          <a:xfrm>
            <a:off x="311700" y="35492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Parallel Vector Search - ELPIS [2/</a:t>
            </a:r>
            <a:r>
              <a:rPr lang="en"/>
              <a:t>3</a:t>
            </a:r>
            <a:r>
              <a:rPr lang="en">
                <a:latin typeface="Ubuntu"/>
                <a:ea typeface="Ubuntu"/>
                <a:cs typeface="Ubuntu"/>
                <a:sym typeface="Ubuntu"/>
              </a:rPr>
              <a:t>]</a:t>
            </a:r>
            <a:endParaRPr>
              <a:latin typeface="Ubuntu"/>
              <a:ea typeface="Ubuntu"/>
              <a:cs typeface="Ubuntu"/>
              <a:sym typeface="Ubuntu"/>
            </a:endParaRPr>
          </a:p>
          <a:p>
            <a:pPr indent="0" lvl="0" marL="0" rtl="0" algn="l">
              <a:spcBef>
                <a:spcPts val="0"/>
              </a:spcBef>
              <a:spcAft>
                <a:spcPts val="0"/>
              </a:spcAft>
              <a:buNone/>
            </a:pPr>
            <a:r>
              <a:t/>
            </a:r>
            <a:endParaRPr/>
          </a:p>
        </p:txBody>
      </p:sp>
      <p:sp>
        <p:nvSpPr>
          <p:cNvPr id="2027" name="Google Shape;2027;p79"/>
          <p:cNvSpPr txBox="1"/>
          <p:nvPr>
            <p:ph idx="1" type="body"/>
          </p:nvPr>
        </p:nvSpPr>
        <p:spPr>
          <a:xfrm>
            <a:off x="160801" y="864880"/>
            <a:ext cx="8520600" cy="3416400"/>
          </a:xfrm>
          <a:prstGeom prst="rect">
            <a:avLst/>
          </a:prstGeom>
        </p:spPr>
        <p:txBody>
          <a:bodyPr anchorCtr="0" anchor="t" bIns="91425" lIns="91425" spcFirstLastPara="1" rIns="91425" wrap="square" tIns="91425">
            <a:normAutofit/>
          </a:bodyPr>
          <a:lstStyle/>
          <a:p>
            <a:pPr indent="-317500" lvl="0" marL="457200" rtl="0" algn="just">
              <a:lnSpc>
                <a:spcPct val="100000"/>
              </a:lnSpc>
              <a:spcBef>
                <a:spcPts val="0"/>
              </a:spcBef>
              <a:spcAft>
                <a:spcPts val="0"/>
              </a:spcAft>
              <a:buClr>
                <a:schemeClr val="dk1"/>
              </a:buClr>
              <a:buSzPts val="1400"/>
              <a:buFont typeface="Arial"/>
              <a:buChar char="●"/>
            </a:pPr>
            <a:r>
              <a:rPr b="1" lang="en">
                <a:solidFill>
                  <a:schemeClr val="dk1"/>
                </a:solidFill>
                <a:latin typeface="Ubuntu"/>
                <a:ea typeface="Ubuntu"/>
                <a:cs typeface="Ubuntu"/>
                <a:sym typeface="Ubuntu"/>
              </a:rPr>
              <a:t>Build Index:</a:t>
            </a:r>
            <a:r>
              <a:rPr lang="en">
                <a:solidFill>
                  <a:schemeClr val="dk1"/>
                </a:solidFill>
                <a:latin typeface="Ubuntu"/>
                <a:ea typeface="Ubuntu"/>
                <a:cs typeface="Ubuntu"/>
                <a:sym typeface="Ubuntu"/>
              </a:rPr>
              <a:t> concurrently constructs graphs using </a:t>
            </a:r>
            <a:r>
              <a:rPr i="1" lang="en">
                <a:solidFill>
                  <a:srgbClr val="38761D"/>
                </a:solidFill>
                <a:latin typeface="Ubuntu"/>
                <a:ea typeface="Ubuntu"/>
                <a:cs typeface="Ubuntu"/>
                <a:sym typeface="Ubuntu"/>
              </a:rPr>
              <a:t>nw1</a:t>
            </a:r>
            <a:r>
              <a:rPr lang="en">
                <a:solidFill>
                  <a:srgbClr val="38761D"/>
                </a:solidFill>
                <a:latin typeface="Ubuntu"/>
                <a:ea typeface="Ubuntu"/>
                <a:cs typeface="Ubuntu"/>
                <a:sym typeface="Ubuntu"/>
              </a:rPr>
              <a:t> workers,</a:t>
            </a:r>
            <a:r>
              <a:rPr lang="en">
                <a:solidFill>
                  <a:schemeClr val="dk1"/>
                </a:solidFill>
                <a:latin typeface="Ubuntu"/>
                <a:ea typeface="Ubuntu"/>
                <a:cs typeface="Ubuntu"/>
                <a:sym typeface="Ubuntu"/>
              </a:rPr>
              <a:t> with each worker building </a:t>
            </a:r>
            <a:r>
              <a:rPr lang="en">
                <a:solidFill>
                  <a:srgbClr val="274E13"/>
                </a:solidFill>
                <a:latin typeface="Ubuntu"/>
                <a:ea typeface="Ubuntu"/>
                <a:cs typeface="Ubuntu"/>
                <a:sym typeface="Ubuntu"/>
              </a:rPr>
              <a:t>HNSW</a:t>
            </a:r>
            <a:r>
              <a:rPr lang="en">
                <a:solidFill>
                  <a:schemeClr val="dk1"/>
                </a:solidFill>
                <a:latin typeface="Ubuntu"/>
                <a:ea typeface="Ubuntu"/>
                <a:cs typeface="Ubuntu"/>
                <a:sym typeface="Ubuntu"/>
              </a:rPr>
              <a:t> graph within each leaf in parallel using </a:t>
            </a:r>
            <a:r>
              <a:rPr i="1" lang="en">
                <a:solidFill>
                  <a:srgbClr val="38761D"/>
                </a:solidFill>
                <a:latin typeface="Ubuntu"/>
                <a:ea typeface="Ubuntu"/>
                <a:cs typeface="Ubuntu"/>
                <a:sym typeface="Ubuntu"/>
              </a:rPr>
              <a:t>nw2</a:t>
            </a:r>
            <a:r>
              <a:rPr lang="en">
                <a:solidFill>
                  <a:srgbClr val="38761D"/>
                </a:solidFill>
                <a:latin typeface="Ubuntu"/>
                <a:ea typeface="Ubuntu"/>
                <a:cs typeface="Ubuntu"/>
                <a:sym typeface="Ubuntu"/>
              </a:rPr>
              <a:t> workers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457200" rtl="0" algn="just">
              <a:lnSpc>
                <a:spcPct val="100000"/>
              </a:lnSpc>
              <a:spcBef>
                <a:spcPts val="0"/>
              </a:spcBef>
              <a:spcAft>
                <a:spcPts val="0"/>
              </a:spcAft>
              <a:buNone/>
            </a:pPr>
            <a:r>
              <a:t/>
            </a:r>
            <a:endParaRPr sz="1900">
              <a:solidFill>
                <a:schemeClr val="dk1"/>
              </a:solidFill>
            </a:endParaRPr>
          </a:p>
        </p:txBody>
      </p:sp>
      <p:sp>
        <p:nvSpPr>
          <p:cNvPr id="2028" name="Google Shape;2028;p79"/>
          <p:cNvSpPr txBox="1"/>
          <p:nvPr/>
        </p:nvSpPr>
        <p:spPr>
          <a:xfrm>
            <a:off x="175000" y="1656300"/>
            <a:ext cx="3473100" cy="22845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699"/>
              </a:spcBef>
              <a:spcAft>
                <a:spcPts val="0"/>
              </a:spcAft>
              <a:buSzPts val="1400"/>
              <a:buFont typeface="Ubuntu"/>
              <a:buChar char="●"/>
            </a:pPr>
            <a:r>
              <a:rPr b="1" lang="en" sz="1811">
                <a:solidFill>
                  <a:schemeClr val="dk1"/>
                </a:solidFill>
                <a:latin typeface="Ubuntu"/>
                <a:ea typeface="Ubuntu"/>
                <a:cs typeface="Ubuntu"/>
                <a:sym typeface="Ubuntu"/>
              </a:rPr>
              <a:t>Query Answering:</a:t>
            </a:r>
            <a:r>
              <a:rPr lang="en" sz="1811">
                <a:solidFill>
                  <a:schemeClr val="dk1"/>
                </a:solidFill>
                <a:latin typeface="Ubuntu"/>
                <a:ea typeface="Ubuntu"/>
                <a:cs typeface="Ubuntu"/>
                <a:sym typeface="Ubuntu"/>
              </a:rPr>
              <a:t> selects up to (nprobes - 1) additional leaves, and </a:t>
            </a:r>
            <a:r>
              <a:rPr i="1" lang="en" sz="1811">
                <a:solidFill>
                  <a:srgbClr val="38761D"/>
                </a:solidFill>
                <a:latin typeface="Ubuntu"/>
                <a:ea typeface="Ubuntu"/>
                <a:cs typeface="Ubuntu"/>
                <a:sym typeface="Ubuntu"/>
              </a:rPr>
              <a:t>nw</a:t>
            </a:r>
            <a:r>
              <a:rPr lang="en" sz="1811">
                <a:solidFill>
                  <a:srgbClr val="38761D"/>
                </a:solidFill>
                <a:latin typeface="Ubuntu"/>
                <a:ea typeface="Ubuntu"/>
                <a:cs typeface="Ubuntu"/>
                <a:sym typeface="Ubuntu"/>
              </a:rPr>
              <a:t> worker</a:t>
            </a:r>
            <a:r>
              <a:rPr lang="en" sz="1300">
                <a:solidFill>
                  <a:schemeClr val="dk1"/>
                </a:solidFill>
              </a:rPr>
              <a:t> </a:t>
            </a:r>
            <a:r>
              <a:rPr lang="en" sz="1811">
                <a:solidFill>
                  <a:schemeClr val="dk1"/>
                </a:solidFill>
                <a:latin typeface="Ubuntu"/>
                <a:ea typeface="Ubuntu"/>
                <a:cs typeface="Ubuntu"/>
                <a:sym typeface="Ubuntu"/>
              </a:rPr>
              <a:t>explore them in parallel. </a:t>
            </a:r>
            <a:endParaRPr sz="1811">
              <a:solidFill>
                <a:schemeClr val="dk1"/>
              </a:solidFill>
              <a:latin typeface="Ubuntu"/>
              <a:ea typeface="Ubuntu"/>
              <a:cs typeface="Ubuntu"/>
              <a:sym typeface="Ubuntu"/>
            </a:endParaRPr>
          </a:p>
          <a:p>
            <a:pPr indent="0" lvl="0" marL="0" rtl="0" algn="l">
              <a:lnSpc>
                <a:spcPct val="115000"/>
              </a:lnSpc>
              <a:spcBef>
                <a:spcPts val="1699"/>
              </a:spcBef>
              <a:spcAft>
                <a:spcPts val="1699"/>
              </a:spcAft>
              <a:buNone/>
            </a:pPr>
            <a:r>
              <a:t/>
            </a:r>
            <a:endParaRPr sz="1811">
              <a:solidFill>
                <a:schemeClr val="dk1"/>
              </a:solidFill>
              <a:latin typeface="Ubuntu"/>
              <a:ea typeface="Ubuntu"/>
              <a:cs typeface="Ubuntu"/>
              <a:sym typeface="Ubuntu"/>
            </a:endParaRPr>
          </a:p>
        </p:txBody>
      </p:sp>
      <p:sp>
        <p:nvSpPr>
          <p:cNvPr id="2029" name="Google Shape;2029;p79"/>
          <p:cNvSpPr txBox="1"/>
          <p:nvPr>
            <p:ph idx="12" type="sldNum"/>
          </p:nvPr>
        </p:nvSpPr>
        <p:spPr>
          <a:xfrm>
            <a:off x="8472458" y="4663217"/>
            <a:ext cx="548700" cy="393600"/>
          </a:xfrm>
          <a:prstGeom prst="rect">
            <a:avLst/>
          </a:prstGeom>
        </p:spPr>
        <p:txBody>
          <a:bodyPr anchorCtr="0" anchor="ctr" bIns="77850" lIns="77850" spcFirstLastPara="1" rIns="77850" wrap="square" tIns="77850">
            <a:normAutofit/>
          </a:bodyPr>
          <a:lstStyle/>
          <a:p>
            <a:pPr indent="0" lvl="0" marL="0" rtl="0" algn="r">
              <a:spcBef>
                <a:spcPts val="0"/>
              </a:spcBef>
              <a:spcAft>
                <a:spcPts val="0"/>
              </a:spcAft>
              <a:buNone/>
            </a:pPr>
            <a:fld id="{00000000-1234-1234-1234-123412341234}" type="slidenum">
              <a:rPr lang="en"/>
              <a:t>‹#›</a:t>
            </a:fld>
            <a:endParaRPr/>
          </a:p>
        </p:txBody>
      </p:sp>
      <p:cxnSp>
        <p:nvCxnSpPr>
          <p:cNvPr id="2030" name="Google Shape;2030;p79"/>
          <p:cNvCxnSpPr/>
          <p:nvPr/>
        </p:nvCxnSpPr>
        <p:spPr>
          <a:xfrm flipH="1">
            <a:off x="5035056" y="3073625"/>
            <a:ext cx="291600" cy="446700"/>
          </a:xfrm>
          <a:prstGeom prst="straightConnector1">
            <a:avLst/>
          </a:prstGeom>
          <a:noFill/>
          <a:ln cap="flat" cmpd="sng" w="5325">
            <a:solidFill>
              <a:srgbClr val="0E2841"/>
            </a:solidFill>
            <a:prstDash val="solid"/>
            <a:round/>
            <a:headEnd len="sm" w="sm" type="none"/>
            <a:tailEnd len="sm" w="sm" type="none"/>
          </a:ln>
        </p:spPr>
      </p:cxnSp>
      <p:cxnSp>
        <p:nvCxnSpPr>
          <p:cNvPr id="2031" name="Google Shape;2031;p79"/>
          <p:cNvCxnSpPr/>
          <p:nvPr/>
        </p:nvCxnSpPr>
        <p:spPr>
          <a:xfrm flipH="1">
            <a:off x="5952099" y="3616972"/>
            <a:ext cx="116700" cy="198900"/>
          </a:xfrm>
          <a:prstGeom prst="straightConnector1">
            <a:avLst/>
          </a:prstGeom>
          <a:noFill/>
          <a:ln cap="flat" cmpd="sng" w="5325">
            <a:solidFill>
              <a:srgbClr val="0E2841"/>
            </a:solidFill>
            <a:prstDash val="solid"/>
            <a:round/>
            <a:headEnd len="sm" w="sm" type="none"/>
            <a:tailEnd len="sm" w="sm" type="none"/>
          </a:ln>
        </p:spPr>
      </p:cxnSp>
      <p:cxnSp>
        <p:nvCxnSpPr>
          <p:cNvPr id="2032" name="Google Shape;2032;p79"/>
          <p:cNvCxnSpPr/>
          <p:nvPr/>
        </p:nvCxnSpPr>
        <p:spPr>
          <a:xfrm>
            <a:off x="7473511" y="3616983"/>
            <a:ext cx="33600" cy="174900"/>
          </a:xfrm>
          <a:prstGeom prst="straightConnector1">
            <a:avLst/>
          </a:prstGeom>
          <a:noFill/>
          <a:ln cap="flat" cmpd="sng" w="5325">
            <a:solidFill>
              <a:srgbClr val="0E2841"/>
            </a:solidFill>
            <a:prstDash val="solid"/>
            <a:round/>
            <a:headEnd len="sm" w="sm" type="none"/>
            <a:tailEnd len="sm" w="sm" type="none"/>
          </a:ln>
        </p:spPr>
      </p:cxnSp>
      <p:cxnSp>
        <p:nvCxnSpPr>
          <p:cNvPr id="2033" name="Google Shape;2033;p79"/>
          <p:cNvCxnSpPr/>
          <p:nvPr/>
        </p:nvCxnSpPr>
        <p:spPr>
          <a:xfrm>
            <a:off x="7488769" y="2606001"/>
            <a:ext cx="296400" cy="165000"/>
          </a:xfrm>
          <a:prstGeom prst="straightConnector1">
            <a:avLst/>
          </a:prstGeom>
          <a:noFill/>
          <a:ln cap="flat" cmpd="sng" w="5325">
            <a:solidFill>
              <a:srgbClr val="0E2841"/>
            </a:solidFill>
            <a:prstDash val="solid"/>
            <a:round/>
            <a:headEnd len="sm" w="sm" type="none"/>
            <a:tailEnd len="sm" w="sm" type="none"/>
          </a:ln>
        </p:spPr>
      </p:cxnSp>
      <p:sp>
        <p:nvSpPr>
          <p:cNvPr id="2034" name="Google Shape;2034;p79"/>
          <p:cNvSpPr/>
          <p:nvPr/>
        </p:nvSpPr>
        <p:spPr>
          <a:xfrm>
            <a:off x="6789342" y="3161434"/>
            <a:ext cx="1368600" cy="4557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L3</a:t>
            </a:r>
            <a:endParaRPr b="1" i="0" sz="892" u="none" cap="none" strike="noStrike">
              <a:solidFill>
                <a:srgbClr val="073763"/>
              </a:solidFill>
              <a:latin typeface="Arial"/>
              <a:ea typeface="Arial"/>
              <a:cs typeface="Arial"/>
              <a:sym typeface="Arial"/>
            </a:endParaRPr>
          </a:p>
        </p:txBody>
      </p:sp>
      <p:sp>
        <p:nvSpPr>
          <p:cNvPr id="2035" name="Google Shape;2035;p79"/>
          <p:cNvSpPr/>
          <p:nvPr/>
        </p:nvSpPr>
        <p:spPr>
          <a:xfrm>
            <a:off x="6849111" y="2221116"/>
            <a:ext cx="1278900" cy="3849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1C4587"/>
                </a:solidFill>
                <a:latin typeface="Arial"/>
                <a:ea typeface="Arial"/>
                <a:cs typeface="Arial"/>
                <a:sym typeface="Arial"/>
              </a:rPr>
              <a:t>L4</a:t>
            </a:r>
            <a:endParaRPr b="1" i="0" sz="892" u="none" cap="none" strike="noStrike">
              <a:solidFill>
                <a:srgbClr val="1C4587"/>
              </a:solidFill>
              <a:latin typeface="Arial"/>
              <a:ea typeface="Arial"/>
              <a:cs typeface="Arial"/>
              <a:sym typeface="Arial"/>
            </a:endParaRPr>
          </a:p>
        </p:txBody>
      </p:sp>
      <p:sp>
        <p:nvSpPr>
          <p:cNvPr id="2036" name="Google Shape;2036;p79"/>
          <p:cNvSpPr txBox="1"/>
          <p:nvPr/>
        </p:nvSpPr>
        <p:spPr>
          <a:xfrm>
            <a:off x="6970283" y="2172548"/>
            <a:ext cx="976800" cy="2904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-0.22, 0.54</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0.48, 1.24</a:t>
            </a:r>
            <a:endParaRPr b="0" i="0" sz="836" u="none" cap="none" strike="noStrike">
              <a:solidFill>
                <a:srgbClr val="000000"/>
              </a:solidFill>
              <a:latin typeface="Arial"/>
              <a:ea typeface="Arial"/>
              <a:cs typeface="Arial"/>
              <a:sym typeface="Arial"/>
            </a:endParaRPr>
          </a:p>
        </p:txBody>
      </p:sp>
      <p:sp>
        <p:nvSpPr>
          <p:cNvPr id="2037" name="Google Shape;2037;p79"/>
          <p:cNvSpPr txBox="1"/>
          <p:nvPr/>
        </p:nvSpPr>
        <p:spPr>
          <a:xfrm>
            <a:off x="6950580" y="2271278"/>
            <a:ext cx="1177500" cy="224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2038" name="Google Shape;2038;p79"/>
          <p:cNvSpPr/>
          <p:nvPr/>
        </p:nvSpPr>
        <p:spPr>
          <a:xfrm>
            <a:off x="6016876" y="2666474"/>
            <a:ext cx="1368600" cy="455700"/>
          </a:xfrm>
          <a:prstGeom prst="ellipse">
            <a:avLst/>
          </a:prstGeom>
          <a:solidFill>
            <a:srgbClr val="E8E8E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I2</a:t>
            </a:r>
            <a:endParaRPr b="1" i="0" sz="892" u="none" cap="none" strike="noStrike">
              <a:solidFill>
                <a:srgbClr val="073763"/>
              </a:solidFill>
              <a:latin typeface="Arial"/>
              <a:ea typeface="Arial"/>
              <a:cs typeface="Arial"/>
              <a:sym typeface="Arial"/>
            </a:endParaRPr>
          </a:p>
        </p:txBody>
      </p:sp>
      <p:sp>
        <p:nvSpPr>
          <p:cNvPr id="2039" name="Google Shape;2039;p79"/>
          <p:cNvSpPr txBox="1"/>
          <p:nvPr/>
        </p:nvSpPr>
        <p:spPr>
          <a:xfrm>
            <a:off x="6067692" y="267802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0.11, 0.31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1.23, 1.32</a:t>
            </a:r>
            <a:endParaRPr b="0" i="0" sz="836" u="none" cap="none" strike="noStrike">
              <a:solidFill>
                <a:srgbClr val="000000"/>
              </a:solidFill>
              <a:latin typeface="Arial"/>
              <a:ea typeface="Arial"/>
              <a:cs typeface="Arial"/>
              <a:sym typeface="Arial"/>
            </a:endParaRPr>
          </a:p>
        </p:txBody>
      </p:sp>
      <p:sp>
        <p:nvSpPr>
          <p:cNvPr id="2040" name="Google Shape;2040;p79"/>
          <p:cNvSpPr txBox="1"/>
          <p:nvPr/>
        </p:nvSpPr>
        <p:spPr>
          <a:xfrm>
            <a:off x="6016020" y="2757896"/>
            <a:ext cx="1368600" cy="2547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|________|_______|</a:t>
            </a:r>
            <a:endParaRPr b="0" i="0" sz="1060" u="none" cap="none" strike="noStrike">
              <a:solidFill>
                <a:srgbClr val="000000"/>
              </a:solidFill>
              <a:latin typeface="Arial"/>
              <a:ea typeface="Arial"/>
              <a:cs typeface="Arial"/>
              <a:sym typeface="Arial"/>
            </a:endParaRPr>
          </a:p>
        </p:txBody>
      </p:sp>
      <p:sp>
        <p:nvSpPr>
          <p:cNvPr id="2041" name="Google Shape;2041;p79"/>
          <p:cNvSpPr txBox="1"/>
          <p:nvPr/>
        </p:nvSpPr>
        <p:spPr>
          <a:xfrm>
            <a:off x="6667543" y="2678745"/>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-0.31, -0.11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0.44, 0.54</a:t>
            </a:r>
            <a:endParaRPr b="0" i="0" sz="836" u="none" cap="none" strike="noStrike">
              <a:solidFill>
                <a:srgbClr val="000000"/>
              </a:solidFill>
              <a:latin typeface="Arial"/>
              <a:ea typeface="Arial"/>
              <a:cs typeface="Arial"/>
              <a:sym typeface="Arial"/>
            </a:endParaRPr>
          </a:p>
        </p:txBody>
      </p:sp>
      <p:sp>
        <p:nvSpPr>
          <p:cNvPr id="2042" name="Google Shape;2042;p79"/>
          <p:cNvSpPr/>
          <p:nvPr/>
        </p:nvSpPr>
        <p:spPr>
          <a:xfrm>
            <a:off x="6028921" y="1762003"/>
            <a:ext cx="1278900" cy="384900"/>
          </a:xfrm>
          <a:prstGeom prst="ellipse">
            <a:avLst/>
          </a:prstGeom>
          <a:solidFill>
            <a:srgbClr val="EFEFEF"/>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1C4587"/>
                </a:solidFill>
                <a:latin typeface="Arial"/>
                <a:ea typeface="Arial"/>
                <a:cs typeface="Arial"/>
                <a:sym typeface="Arial"/>
              </a:rPr>
              <a:t>Root</a:t>
            </a:r>
            <a:endParaRPr b="1" i="0" sz="892" u="none" cap="none" strike="noStrike">
              <a:solidFill>
                <a:srgbClr val="1C4587"/>
              </a:solidFill>
              <a:latin typeface="Arial"/>
              <a:ea typeface="Arial"/>
              <a:cs typeface="Arial"/>
              <a:sym typeface="Arial"/>
            </a:endParaRPr>
          </a:p>
        </p:txBody>
      </p:sp>
      <p:sp>
        <p:nvSpPr>
          <p:cNvPr id="2043" name="Google Shape;2043;p79"/>
          <p:cNvSpPr txBox="1"/>
          <p:nvPr/>
        </p:nvSpPr>
        <p:spPr>
          <a:xfrm>
            <a:off x="6155353" y="1812165"/>
            <a:ext cx="1177500" cy="224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2044" name="Google Shape;2044;p79"/>
          <p:cNvSpPr txBox="1"/>
          <p:nvPr/>
        </p:nvSpPr>
        <p:spPr>
          <a:xfrm>
            <a:off x="6355320" y="171700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38761D"/>
                </a:solidFill>
                <a:latin typeface="Arial"/>
                <a:ea typeface="Arial"/>
                <a:cs typeface="Arial"/>
                <a:sym typeface="Arial"/>
              </a:rPr>
              <a:t>-0.25, 0.54</a:t>
            </a:r>
            <a:endParaRPr b="0" i="0" sz="836" u="none" cap="none" strike="noStrike">
              <a:solidFill>
                <a:srgbClr val="38761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38761D"/>
                </a:solidFill>
                <a:latin typeface="Arial"/>
                <a:ea typeface="Arial"/>
                <a:cs typeface="Arial"/>
                <a:sym typeface="Arial"/>
              </a:rPr>
              <a:t>0.45, 1.24</a:t>
            </a:r>
            <a:endParaRPr b="0" i="0" sz="836" u="none" cap="none" strike="noStrike">
              <a:solidFill>
                <a:srgbClr val="38761D"/>
              </a:solidFill>
              <a:latin typeface="Arial"/>
              <a:ea typeface="Arial"/>
              <a:cs typeface="Arial"/>
              <a:sym typeface="Arial"/>
            </a:endParaRPr>
          </a:p>
        </p:txBody>
      </p:sp>
      <p:sp>
        <p:nvSpPr>
          <p:cNvPr id="2045" name="Google Shape;2045;p79"/>
          <p:cNvSpPr/>
          <p:nvPr/>
        </p:nvSpPr>
        <p:spPr>
          <a:xfrm>
            <a:off x="5326503" y="2228609"/>
            <a:ext cx="1308600" cy="398700"/>
          </a:xfrm>
          <a:prstGeom prst="ellipse">
            <a:avLst/>
          </a:prstGeom>
          <a:solidFill>
            <a:srgbClr val="E8E8E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I1</a:t>
            </a:r>
            <a:endParaRPr b="1" i="0" sz="892" u="none" cap="none" strike="noStrike">
              <a:solidFill>
                <a:srgbClr val="073763"/>
              </a:solidFill>
              <a:latin typeface="Arial"/>
              <a:ea typeface="Arial"/>
              <a:cs typeface="Arial"/>
              <a:sym typeface="Arial"/>
            </a:endParaRPr>
          </a:p>
        </p:txBody>
      </p:sp>
      <p:sp>
        <p:nvSpPr>
          <p:cNvPr id="2046" name="Google Shape;2046;p79"/>
          <p:cNvSpPr txBox="1"/>
          <p:nvPr/>
        </p:nvSpPr>
        <p:spPr>
          <a:xfrm>
            <a:off x="5432785" y="2277460"/>
            <a:ext cx="1177500" cy="203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2047" name="Google Shape;2047;p79"/>
          <p:cNvSpPr txBox="1"/>
          <p:nvPr/>
        </p:nvSpPr>
        <p:spPr>
          <a:xfrm>
            <a:off x="5643224" y="2189527"/>
            <a:ext cx="681600" cy="2988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-0.25, 0.10</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0.45, 0.93</a:t>
            </a:r>
            <a:endParaRPr b="0" i="0" sz="836" u="none" cap="none" strike="noStrike">
              <a:solidFill>
                <a:srgbClr val="000000"/>
              </a:solidFill>
              <a:latin typeface="Arial"/>
              <a:ea typeface="Arial"/>
              <a:cs typeface="Arial"/>
              <a:sym typeface="Arial"/>
            </a:endParaRPr>
          </a:p>
        </p:txBody>
      </p:sp>
      <p:sp>
        <p:nvSpPr>
          <p:cNvPr id="2048" name="Google Shape;2048;p79"/>
          <p:cNvSpPr/>
          <p:nvPr/>
        </p:nvSpPr>
        <p:spPr>
          <a:xfrm>
            <a:off x="4686973" y="2688725"/>
            <a:ext cx="1278900" cy="3849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L1</a:t>
            </a:r>
            <a:endParaRPr b="1" i="0" sz="892" u="none" cap="none" strike="noStrike">
              <a:solidFill>
                <a:srgbClr val="073763"/>
              </a:solidFill>
              <a:latin typeface="Arial"/>
              <a:ea typeface="Arial"/>
              <a:cs typeface="Arial"/>
              <a:sym typeface="Arial"/>
            </a:endParaRPr>
          </a:p>
        </p:txBody>
      </p:sp>
      <p:sp>
        <p:nvSpPr>
          <p:cNvPr id="2049" name="Google Shape;2049;p79"/>
          <p:cNvSpPr txBox="1"/>
          <p:nvPr/>
        </p:nvSpPr>
        <p:spPr>
          <a:xfrm>
            <a:off x="4808944" y="2738887"/>
            <a:ext cx="1177500" cy="2241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a:t>
            </a:r>
            <a:endParaRPr b="0" i="0" sz="1060" u="none" cap="none" strike="noStrike">
              <a:solidFill>
                <a:srgbClr val="000000"/>
              </a:solidFill>
              <a:latin typeface="Arial"/>
              <a:ea typeface="Arial"/>
              <a:cs typeface="Arial"/>
              <a:sym typeface="Arial"/>
            </a:endParaRPr>
          </a:p>
        </p:txBody>
      </p:sp>
      <p:sp>
        <p:nvSpPr>
          <p:cNvPr id="2050" name="Google Shape;2050;p79"/>
          <p:cNvSpPr txBox="1"/>
          <p:nvPr/>
        </p:nvSpPr>
        <p:spPr>
          <a:xfrm>
            <a:off x="5006458" y="2652048"/>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-0.25, -0.15</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0.45, 0.71</a:t>
            </a:r>
            <a:endParaRPr b="0" i="0" sz="836" u="none" cap="none" strike="noStrike">
              <a:solidFill>
                <a:srgbClr val="000000"/>
              </a:solidFill>
              <a:latin typeface="Arial"/>
              <a:ea typeface="Arial"/>
              <a:cs typeface="Arial"/>
              <a:sym typeface="Arial"/>
            </a:endParaRPr>
          </a:p>
        </p:txBody>
      </p:sp>
      <p:sp>
        <p:nvSpPr>
          <p:cNvPr id="2051" name="Google Shape;2051;p79"/>
          <p:cNvSpPr/>
          <p:nvPr/>
        </p:nvSpPr>
        <p:spPr>
          <a:xfrm>
            <a:off x="5383670" y="3173547"/>
            <a:ext cx="1368600" cy="455700"/>
          </a:xfrm>
          <a:prstGeom prst="ellipse">
            <a:avLst/>
          </a:prstGeom>
          <a:solidFill>
            <a:srgbClr val="FFF2CC"/>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rPr b="1" i="0" lang="en" sz="892" u="none" cap="none" strike="noStrike">
                <a:solidFill>
                  <a:srgbClr val="073763"/>
                </a:solidFill>
                <a:latin typeface="Arial"/>
                <a:ea typeface="Arial"/>
                <a:cs typeface="Arial"/>
                <a:sym typeface="Arial"/>
              </a:rPr>
              <a:t>L2</a:t>
            </a:r>
            <a:endParaRPr b="1" i="0" sz="892" u="none" cap="none" strike="noStrike">
              <a:solidFill>
                <a:srgbClr val="073763"/>
              </a:solidFill>
              <a:latin typeface="Arial"/>
              <a:ea typeface="Arial"/>
              <a:cs typeface="Arial"/>
              <a:sym typeface="Arial"/>
            </a:endParaRPr>
          </a:p>
        </p:txBody>
      </p:sp>
      <p:sp>
        <p:nvSpPr>
          <p:cNvPr id="2052" name="Google Shape;2052;p79"/>
          <p:cNvSpPr txBox="1"/>
          <p:nvPr/>
        </p:nvSpPr>
        <p:spPr>
          <a:xfrm>
            <a:off x="5383670" y="3264284"/>
            <a:ext cx="1368600" cy="2547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|________|_______|</a:t>
            </a:r>
            <a:endParaRPr b="0" i="0" sz="1060" u="none" cap="none" strike="noStrike">
              <a:solidFill>
                <a:srgbClr val="000000"/>
              </a:solidFill>
              <a:latin typeface="Arial"/>
              <a:ea typeface="Arial"/>
              <a:cs typeface="Arial"/>
              <a:sym typeface="Arial"/>
            </a:endParaRPr>
          </a:p>
        </p:txBody>
      </p:sp>
      <p:sp>
        <p:nvSpPr>
          <p:cNvPr id="2053" name="Google Shape;2053;p79"/>
          <p:cNvSpPr txBox="1"/>
          <p:nvPr/>
        </p:nvSpPr>
        <p:spPr>
          <a:xfrm>
            <a:off x="5430185" y="3177500"/>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0.26, 0.31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1.23, 1.26</a:t>
            </a:r>
            <a:endParaRPr b="0" i="0" sz="836" u="none" cap="none" strike="noStrike">
              <a:solidFill>
                <a:srgbClr val="000000"/>
              </a:solidFill>
              <a:latin typeface="Arial"/>
              <a:ea typeface="Arial"/>
              <a:cs typeface="Arial"/>
              <a:sym typeface="Arial"/>
            </a:endParaRPr>
          </a:p>
        </p:txBody>
      </p:sp>
      <p:sp>
        <p:nvSpPr>
          <p:cNvPr id="2054" name="Google Shape;2054;p79"/>
          <p:cNvSpPr txBox="1"/>
          <p:nvPr/>
        </p:nvSpPr>
        <p:spPr>
          <a:xfrm>
            <a:off x="6035392" y="318358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-0.31, -0.27</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0.49, 0.54</a:t>
            </a:r>
            <a:endParaRPr b="0" i="0" sz="836" u="none" cap="none" strike="noStrike">
              <a:solidFill>
                <a:srgbClr val="000000"/>
              </a:solidFill>
              <a:latin typeface="Arial"/>
              <a:ea typeface="Arial"/>
              <a:cs typeface="Arial"/>
              <a:sym typeface="Arial"/>
            </a:endParaRPr>
          </a:p>
        </p:txBody>
      </p:sp>
      <p:sp>
        <p:nvSpPr>
          <p:cNvPr id="2055" name="Google Shape;2055;p79"/>
          <p:cNvSpPr txBox="1"/>
          <p:nvPr/>
        </p:nvSpPr>
        <p:spPr>
          <a:xfrm>
            <a:off x="6788487" y="3264284"/>
            <a:ext cx="1368600" cy="254700"/>
          </a:xfrm>
          <a:prstGeom prst="rect">
            <a:avLst/>
          </a:prstGeom>
          <a:noFill/>
          <a:ln>
            <a:noFill/>
          </a:ln>
        </p:spPr>
        <p:txBody>
          <a:bodyPr anchorCtr="0" anchor="t" bIns="68025" lIns="68025" spcFirstLastPara="1" rIns="68025" wrap="square" tIns="68025">
            <a:noAutofit/>
          </a:bodyPr>
          <a:lstStyle/>
          <a:p>
            <a:pPr indent="0" lvl="0" marL="0" marR="0" rtl="0" algn="l">
              <a:lnSpc>
                <a:spcPct val="100000"/>
              </a:lnSpc>
              <a:spcBef>
                <a:spcPts val="0"/>
              </a:spcBef>
              <a:spcAft>
                <a:spcPts val="0"/>
              </a:spcAft>
              <a:buClr>
                <a:srgbClr val="000000"/>
              </a:buClr>
              <a:buSzPts val="1060"/>
              <a:buFont typeface="Arial"/>
              <a:buNone/>
            </a:pPr>
            <a:r>
              <a:rPr b="0" i="0" lang="en" sz="1060" u="none" cap="none" strike="noStrike">
                <a:solidFill>
                  <a:srgbClr val="000000"/>
                </a:solidFill>
                <a:latin typeface="Arial"/>
                <a:ea typeface="Arial"/>
                <a:cs typeface="Arial"/>
                <a:sym typeface="Arial"/>
              </a:rPr>
              <a:t>|________|_______|</a:t>
            </a:r>
            <a:endParaRPr b="0" i="0" sz="1060" u="none" cap="none" strike="noStrike">
              <a:solidFill>
                <a:srgbClr val="000000"/>
              </a:solidFill>
              <a:latin typeface="Arial"/>
              <a:ea typeface="Arial"/>
              <a:cs typeface="Arial"/>
              <a:sym typeface="Arial"/>
            </a:endParaRPr>
          </a:p>
        </p:txBody>
      </p:sp>
      <p:sp>
        <p:nvSpPr>
          <p:cNvPr id="2056" name="Google Shape;2056;p79"/>
          <p:cNvSpPr txBox="1"/>
          <p:nvPr/>
        </p:nvSpPr>
        <p:spPr>
          <a:xfrm>
            <a:off x="6858953" y="317679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0.11, 0.28</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1.28, 1.32</a:t>
            </a:r>
            <a:endParaRPr b="0" i="0" sz="836" u="none" cap="none" strike="noStrike">
              <a:solidFill>
                <a:srgbClr val="000000"/>
              </a:solidFill>
              <a:latin typeface="Arial"/>
              <a:ea typeface="Arial"/>
              <a:cs typeface="Arial"/>
              <a:sym typeface="Arial"/>
            </a:endParaRPr>
          </a:p>
        </p:txBody>
      </p:sp>
      <p:sp>
        <p:nvSpPr>
          <p:cNvPr id="2057" name="Google Shape;2057;p79"/>
          <p:cNvSpPr txBox="1"/>
          <p:nvPr/>
        </p:nvSpPr>
        <p:spPr>
          <a:xfrm>
            <a:off x="7426020" y="3198211"/>
            <a:ext cx="681600" cy="3291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-0.28, -0.11</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0.44, 0.53</a:t>
            </a:r>
            <a:endParaRPr b="0" i="0" sz="836" u="none" cap="none" strike="noStrike">
              <a:solidFill>
                <a:srgbClr val="000000"/>
              </a:solidFill>
              <a:latin typeface="Arial"/>
              <a:ea typeface="Arial"/>
              <a:cs typeface="Arial"/>
              <a:sym typeface="Arial"/>
            </a:endParaRPr>
          </a:p>
        </p:txBody>
      </p:sp>
      <p:cxnSp>
        <p:nvCxnSpPr>
          <p:cNvPr id="2058" name="Google Shape;2058;p79"/>
          <p:cNvCxnSpPr/>
          <p:nvPr/>
        </p:nvCxnSpPr>
        <p:spPr>
          <a:xfrm flipH="1" rot="10800000">
            <a:off x="6154560" y="2103884"/>
            <a:ext cx="80400" cy="133500"/>
          </a:xfrm>
          <a:prstGeom prst="straightConnector1">
            <a:avLst/>
          </a:prstGeom>
          <a:noFill/>
          <a:ln cap="flat" cmpd="sng" w="5325">
            <a:solidFill>
              <a:srgbClr val="0E2841"/>
            </a:solidFill>
            <a:prstDash val="solid"/>
            <a:round/>
            <a:headEnd len="sm" w="sm" type="none"/>
            <a:tailEnd len="sm" w="sm" type="none"/>
          </a:ln>
        </p:spPr>
      </p:cxnSp>
      <p:cxnSp>
        <p:nvCxnSpPr>
          <p:cNvPr id="2059" name="Google Shape;2059;p79"/>
          <p:cNvCxnSpPr/>
          <p:nvPr/>
        </p:nvCxnSpPr>
        <p:spPr>
          <a:xfrm>
            <a:off x="7043671" y="2108835"/>
            <a:ext cx="91500" cy="144000"/>
          </a:xfrm>
          <a:prstGeom prst="straightConnector1">
            <a:avLst/>
          </a:prstGeom>
          <a:noFill/>
          <a:ln cap="flat" cmpd="sng" w="5325">
            <a:solidFill>
              <a:srgbClr val="0E2841"/>
            </a:solidFill>
            <a:prstDash val="solid"/>
            <a:round/>
            <a:headEnd len="sm" w="sm" type="none"/>
            <a:tailEnd len="sm" w="sm" type="none"/>
          </a:ln>
        </p:spPr>
      </p:cxnSp>
      <p:cxnSp>
        <p:nvCxnSpPr>
          <p:cNvPr id="2060" name="Google Shape;2060;p79"/>
          <p:cNvCxnSpPr/>
          <p:nvPr/>
        </p:nvCxnSpPr>
        <p:spPr>
          <a:xfrm flipH="1">
            <a:off x="5602532" y="2612309"/>
            <a:ext cx="43200" cy="85200"/>
          </a:xfrm>
          <a:prstGeom prst="straightConnector1">
            <a:avLst/>
          </a:prstGeom>
          <a:noFill/>
          <a:ln cap="flat" cmpd="sng" w="5325">
            <a:solidFill>
              <a:srgbClr val="0E2841"/>
            </a:solidFill>
            <a:prstDash val="solid"/>
            <a:round/>
            <a:headEnd len="sm" w="sm" type="none"/>
            <a:tailEnd len="sm" w="sm" type="none"/>
          </a:ln>
        </p:spPr>
      </p:cxnSp>
      <p:cxnSp>
        <p:nvCxnSpPr>
          <p:cNvPr id="2061" name="Google Shape;2061;p79"/>
          <p:cNvCxnSpPr/>
          <p:nvPr/>
        </p:nvCxnSpPr>
        <p:spPr>
          <a:xfrm>
            <a:off x="6234912" y="2606955"/>
            <a:ext cx="58800" cy="96600"/>
          </a:xfrm>
          <a:prstGeom prst="straightConnector1">
            <a:avLst/>
          </a:prstGeom>
          <a:noFill/>
          <a:ln cap="flat" cmpd="sng" w="5325">
            <a:solidFill>
              <a:srgbClr val="0E2841"/>
            </a:solidFill>
            <a:prstDash val="solid"/>
            <a:round/>
            <a:headEnd len="sm" w="sm" type="none"/>
            <a:tailEnd len="sm" w="sm" type="none"/>
          </a:ln>
        </p:spPr>
      </p:cxnSp>
      <p:cxnSp>
        <p:nvCxnSpPr>
          <p:cNvPr id="2062" name="Google Shape;2062;p79"/>
          <p:cNvCxnSpPr/>
          <p:nvPr/>
        </p:nvCxnSpPr>
        <p:spPr>
          <a:xfrm flipH="1">
            <a:off x="6218919" y="3062230"/>
            <a:ext cx="26700" cy="101400"/>
          </a:xfrm>
          <a:prstGeom prst="straightConnector1">
            <a:avLst/>
          </a:prstGeom>
          <a:noFill/>
          <a:ln cap="flat" cmpd="sng" w="5325">
            <a:solidFill>
              <a:srgbClr val="0E2841"/>
            </a:solidFill>
            <a:prstDash val="solid"/>
            <a:round/>
            <a:headEnd len="sm" w="sm" type="none"/>
            <a:tailEnd len="sm" w="sm" type="none"/>
          </a:ln>
        </p:spPr>
      </p:cxnSp>
      <p:cxnSp>
        <p:nvCxnSpPr>
          <p:cNvPr id="2063" name="Google Shape;2063;p79"/>
          <p:cNvCxnSpPr/>
          <p:nvPr/>
        </p:nvCxnSpPr>
        <p:spPr>
          <a:xfrm>
            <a:off x="7206324" y="3056404"/>
            <a:ext cx="72300" cy="128700"/>
          </a:xfrm>
          <a:prstGeom prst="straightConnector1">
            <a:avLst/>
          </a:prstGeom>
          <a:noFill/>
          <a:ln cap="flat" cmpd="sng" w="5325">
            <a:solidFill>
              <a:srgbClr val="0E2841"/>
            </a:solidFill>
            <a:prstDash val="solid"/>
            <a:round/>
            <a:headEnd len="sm" w="sm" type="none"/>
            <a:tailEnd len="sm" w="sm" type="none"/>
          </a:ln>
        </p:spPr>
      </p:cxnSp>
      <p:sp>
        <p:nvSpPr>
          <p:cNvPr id="2064" name="Google Shape;2064;p79"/>
          <p:cNvSpPr txBox="1"/>
          <p:nvPr/>
        </p:nvSpPr>
        <p:spPr>
          <a:xfrm>
            <a:off x="6355320" y="1717001"/>
            <a:ext cx="681600" cy="329100"/>
          </a:xfrm>
          <a:prstGeom prst="rect">
            <a:avLst/>
          </a:prstGeom>
          <a:noFill/>
          <a:ln>
            <a:noFill/>
          </a:ln>
        </p:spPr>
        <p:txBody>
          <a:bodyPr anchorCtr="0" anchor="t"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-0.25, 0.54</a:t>
            </a:r>
            <a:endParaRPr b="0" i="0" sz="83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36"/>
              <a:buFont typeface="Arial"/>
              <a:buNone/>
            </a:pPr>
            <a:r>
              <a:rPr b="0" i="0" lang="en" sz="836" u="none" cap="none" strike="noStrike">
                <a:solidFill>
                  <a:srgbClr val="000000"/>
                </a:solidFill>
                <a:latin typeface="Arial"/>
                <a:ea typeface="Arial"/>
                <a:cs typeface="Arial"/>
                <a:sym typeface="Arial"/>
              </a:rPr>
              <a:t>0.45, 1.24</a:t>
            </a:r>
            <a:endParaRPr b="0" i="0" sz="836" u="none" cap="none" strike="noStrike">
              <a:solidFill>
                <a:srgbClr val="000000"/>
              </a:solidFill>
              <a:latin typeface="Arial"/>
              <a:ea typeface="Arial"/>
              <a:cs typeface="Arial"/>
              <a:sym typeface="Arial"/>
            </a:endParaRPr>
          </a:p>
        </p:txBody>
      </p:sp>
      <p:sp>
        <p:nvSpPr>
          <p:cNvPr id="2065" name="Google Shape;2065;p79"/>
          <p:cNvSpPr/>
          <p:nvPr/>
        </p:nvSpPr>
        <p:spPr>
          <a:xfrm>
            <a:off x="7669136" y="2977285"/>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66" name="Google Shape;2066;p79"/>
          <p:cNvSpPr/>
          <p:nvPr/>
        </p:nvSpPr>
        <p:spPr>
          <a:xfrm>
            <a:off x="8300933" y="298309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67" name="Google Shape;2067;p79"/>
          <p:cNvSpPr/>
          <p:nvPr/>
        </p:nvSpPr>
        <p:spPr>
          <a:xfrm>
            <a:off x="8057587" y="306567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68" name="Google Shape;2068;p79"/>
          <p:cNvSpPr/>
          <p:nvPr/>
        </p:nvSpPr>
        <p:spPr>
          <a:xfrm>
            <a:off x="8116200" y="304775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69" name="Google Shape;2069;p79"/>
          <p:cNvSpPr/>
          <p:nvPr/>
        </p:nvSpPr>
        <p:spPr>
          <a:xfrm>
            <a:off x="7682925" y="2703017"/>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70" name="Google Shape;2070;p79"/>
          <p:cNvSpPr/>
          <p:nvPr/>
        </p:nvSpPr>
        <p:spPr>
          <a:xfrm>
            <a:off x="8129989" y="299772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71" name="Google Shape;2071;p79"/>
          <p:cNvSpPr/>
          <p:nvPr/>
        </p:nvSpPr>
        <p:spPr>
          <a:xfrm>
            <a:off x="7955399" y="303204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72" name="Google Shape;2072;p79"/>
          <p:cNvSpPr/>
          <p:nvPr/>
        </p:nvSpPr>
        <p:spPr>
          <a:xfrm>
            <a:off x="8280833" y="300588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73" name="Google Shape;2073;p79"/>
          <p:cNvSpPr/>
          <p:nvPr/>
        </p:nvSpPr>
        <p:spPr>
          <a:xfrm>
            <a:off x="8200432" y="299449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74" name="Google Shape;2074;p79"/>
          <p:cNvSpPr/>
          <p:nvPr/>
        </p:nvSpPr>
        <p:spPr>
          <a:xfrm>
            <a:off x="8200432" y="304008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75" name="Google Shape;2075;p79"/>
          <p:cNvSpPr/>
          <p:nvPr/>
        </p:nvSpPr>
        <p:spPr>
          <a:xfrm>
            <a:off x="8087763" y="308221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76" name="Google Shape;2076;p79"/>
          <p:cNvSpPr/>
          <p:nvPr/>
        </p:nvSpPr>
        <p:spPr>
          <a:xfrm>
            <a:off x="7828489" y="307887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77" name="Google Shape;2077;p79"/>
          <p:cNvSpPr/>
          <p:nvPr/>
        </p:nvSpPr>
        <p:spPr>
          <a:xfrm>
            <a:off x="7947062" y="306067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78" name="Google Shape;2078;p79"/>
          <p:cNvSpPr/>
          <p:nvPr/>
        </p:nvSpPr>
        <p:spPr>
          <a:xfrm>
            <a:off x="7842866" y="304353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79" name="Google Shape;2079;p79"/>
          <p:cNvSpPr/>
          <p:nvPr/>
        </p:nvSpPr>
        <p:spPr>
          <a:xfrm>
            <a:off x="7947423" y="300254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80" name="Google Shape;2080;p79"/>
          <p:cNvSpPr/>
          <p:nvPr/>
        </p:nvSpPr>
        <p:spPr>
          <a:xfrm>
            <a:off x="8043867" y="303213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81" name="Google Shape;2081;p79"/>
          <p:cNvSpPr/>
          <p:nvPr/>
        </p:nvSpPr>
        <p:spPr>
          <a:xfrm>
            <a:off x="8023767" y="299564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82" name="Google Shape;2082;p79"/>
          <p:cNvSpPr/>
          <p:nvPr/>
        </p:nvSpPr>
        <p:spPr>
          <a:xfrm>
            <a:off x="8084067" y="298079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83" name="Google Shape;2083;p79"/>
          <p:cNvSpPr/>
          <p:nvPr/>
        </p:nvSpPr>
        <p:spPr>
          <a:xfrm>
            <a:off x="7669136" y="2840521"/>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84" name="Google Shape;2084;p79"/>
          <p:cNvSpPr/>
          <p:nvPr/>
        </p:nvSpPr>
        <p:spPr>
          <a:xfrm>
            <a:off x="8057587" y="292891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85" name="Google Shape;2085;p79"/>
          <p:cNvSpPr/>
          <p:nvPr/>
        </p:nvSpPr>
        <p:spPr>
          <a:xfrm>
            <a:off x="8116200" y="291099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86" name="Google Shape;2086;p79"/>
          <p:cNvSpPr/>
          <p:nvPr/>
        </p:nvSpPr>
        <p:spPr>
          <a:xfrm>
            <a:off x="7955399" y="289528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87" name="Google Shape;2087;p79"/>
          <p:cNvSpPr/>
          <p:nvPr/>
        </p:nvSpPr>
        <p:spPr>
          <a:xfrm>
            <a:off x="8280833" y="286912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88" name="Google Shape;2088;p79"/>
          <p:cNvSpPr/>
          <p:nvPr/>
        </p:nvSpPr>
        <p:spPr>
          <a:xfrm>
            <a:off x="7947062" y="292391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89" name="Google Shape;2089;p79"/>
          <p:cNvSpPr/>
          <p:nvPr/>
        </p:nvSpPr>
        <p:spPr>
          <a:xfrm>
            <a:off x="7842866" y="290676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90" name="Google Shape;2090;p79"/>
          <p:cNvSpPr/>
          <p:nvPr/>
        </p:nvSpPr>
        <p:spPr>
          <a:xfrm>
            <a:off x="8023767" y="285887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91" name="Google Shape;2091;p79"/>
          <p:cNvSpPr/>
          <p:nvPr/>
        </p:nvSpPr>
        <p:spPr>
          <a:xfrm>
            <a:off x="8129989" y="286176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92" name="Google Shape;2092;p79"/>
          <p:cNvSpPr/>
          <p:nvPr/>
        </p:nvSpPr>
        <p:spPr>
          <a:xfrm>
            <a:off x="8282861" y="273351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93" name="Google Shape;2093;p79"/>
          <p:cNvSpPr/>
          <p:nvPr/>
        </p:nvSpPr>
        <p:spPr>
          <a:xfrm>
            <a:off x="7949090" y="278829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094" name="Google Shape;2094;p79"/>
          <p:cNvSpPr/>
          <p:nvPr/>
        </p:nvSpPr>
        <p:spPr>
          <a:xfrm>
            <a:off x="8129989" y="272730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2095" name="Google Shape;2095;p79"/>
          <p:cNvCxnSpPr>
            <a:stCxn id="2093" idx="0"/>
            <a:endCxn id="2094" idx="3"/>
          </p:cNvCxnSpPr>
          <p:nvPr/>
        </p:nvCxnSpPr>
        <p:spPr>
          <a:xfrm flipH="1" rot="10800000">
            <a:off x="7971140" y="2740299"/>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2096" name="Google Shape;2096;p79"/>
          <p:cNvCxnSpPr>
            <a:stCxn id="2093" idx="6"/>
            <a:endCxn id="2092" idx="3"/>
          </p:cNvCxnSpPr>
          <p:nvPr/>
        </p:nvCxnSpPr>
        <p:spPr>
          <a:xfrm flipH="1" rot="10800000">
            <a:off x="7993190" y="2746449"/>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2097" name="Google Shape;2097;p79"/>
          <p:cNvCxnSpPr>
            <a:stCxn id="2094" idx="6"/>
            <a:endCxn id="2092" idx="2"/>
          </p:cNvCxnSpPr>
          <p:nvPr/>
        </p:nvCxnSpPr>
        <p:spPr>
          <a:xfrm>
            <a:off x="8174089" y="2734955"/>
            <a:ext cx="108900" cy="6300"/>
          </a:xfrm>
          <a:prstGeom prst="straightConnector1">
            <a:avLst/>
          </a:prstGeom>
          <a:noFill/>
          <a:ln cap="flat" cmpd="sng" w="5325">
            <a:solidFill>
              <a:srgbClr val="0E2841"/>
            </a:solidFill>
            <a:prstDash val="solid"/>
            <a:round/>
            <a:headEnd len="sm" w="sm" type="none"/>
            <a:tailEnd len="sm" w="sm" type="none"/>
          </a:ln>
        </p:spPr>
      </p:cxnSp>
      <p:cxnSp>
        <p:nvCxnSpPr>
          <p:cNvPr id="2098" name="Google Shape;2098;p79"/>
          <p:cNvCxnSpPr>
            <a:endCxn id="2087" idx="2"/>
          </p:cNvCxnSpPr>
          <p:nvPr/>
        </p:nvCxnSpPr>
        <p:spPr>
          <a:xfrm>
            <a:off x="8174933" y="2870176"/>
            <a:ext cx="105900" cy="6600"/>
          </a:xfrm>
          <a:prstGeom prst="straightConnector1">
            <a:avLst/>
          </a:prstGeom>
          <a:noFill/>
          <a:ln cap="flat" cmpd="sng" w="5325">
            <a:solidFill>
              <a:srgbClr val="0E2841"/>
            </a:solidFill>
            <a:prstDash val="solid"/>
            <a:round/>
            <a:headEnd len="sm" w="sm" type="none"/>
            <a:tailEnd len="sm" w="sm" type="none"/>
          </a:ln>
        </p:spPr>
      </p:cxnSp>
      <p:cxnSp>
        <p:nvCxnSpPr>
          <p:cNvPr id="2099" name="Google Shape;2099;p79"/>
          <p:cNvCxnSpPr>
            <a:stCxn id="2085" idx="7"/>
            <a:endCxn id="2087" idx="3"/>
          </p:cNvCxnSpPr>
          <p:nvPr/>
        </p:nvCxnSpPr>
        <p:spPr>
          <a:xfrm flipH="1" rot="10800000">
            <a:off x="8153842" y="2882333"/>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2100" name="Google Shape;2100;p79"/>
          <p:cNvCxnSpPr>
            <a:endCxn id="2091" idx="1"/>
          </p:cNvCxnSpPr>
          <p:nvPr/>
        </p:nvCxnSpPr>
        <p:spPr>
          <a:xfrm flipH="1" rot="10800000">
            <a:off x="8068048" y="2864009"/>
            <a:ext cx="68400" cy="2100"/>
          </a:xfrm>
          <a:prstGeom prst="straightConnector1">
            <a:avLst/>
          </a:prstGeom>
          <a:noFill/>
          <a:ln cap="flat" cmpd="sng" w="5325">
            <a:solidFill>
              <a:srgbClr val="0E2841"/>
            </a:solidFill>
            <a:prstDash val="solid"/>
            <a:round/>
            <a:headEnd len="sm" w="sm" type="none"/>
            <a:tailEnd len="sm" w="sm" type="none"/>
          </a:ln>
        </p:spPr>
      </p:cxnSp>
      <p:cxnSp>
        <p:nvCxnSpPr>
          <p:cNvPr id="2101" name="Google Shape;2101;p79"/>
          <p:cNvCxnSpPr>
            <a:stCxn id="2086" idx="0"/>
            <a:endCxn id="2090" idx="3"/>
          </p:cNvCxnSpPr>
          <p:nvPr/>
        </p:nvCxnSpPr>
        <p:spPr>
          <a:xfrm flipH="1" rot="10800000">
            <a:off x="7977449" y="2871885"/>
            <a:ext cx="52800" cy="23400"/>
          </a:xfrm>
          <a:prstGeom prst="straightConnector1">
            <a:avLst/>
          </a:prstGeom>
          <a:noFill/>
          <a:ln cap="flat" cmpd="sng" w="5325">
            <a:solidFill>
              <a:srgbClr val="0E2841"/>
            </a:solidFill>
            <a:prstDash val="solid"/>
            <a:round/>
            <a:headEnd len="sm" w="sm" type="none"/>
            <a:tailEnd len="sm" w="sm" type="none"/>
          </a:ln>
        </p:spPr>
      </p:cxnSp>
      <p:cxnSp>
        <p:nvCxnSpPr>
          <p:cNvPr id="2102" name="Google Shape;2102;p79"/>
          <p:cNvCxnSpPr>
            <a:stCxn id="2089" idx="6"/>
            <a:endCxn id="2086" idx="2"/>
          </p:cNvCxnSpPr>
          <p:nvPr/>
        </p:nvCxnSpPr>
        <p:spPr>
          <a:xfrm flipH="1" rot="10800000">
            <a:off x="7886966" y="2903016"/>
            <a:ext cx="68400" cy="11400"/>
          </a:xfrm>
          <a:prstGeom prst="straightConnector1">
            <a:avLst/>
          </a:prstGeom>
          <a:noFill/>
          <a:ln cap="flat" cmpd="sng" w="5325">
            <a:solidFill>
              <a:srgbClr val="0E2841"/>
            </a:solidFill>
            <a:prstDash val="solid"/>
            <a:round/>
            <a:headEnd len="sm" w="sm" type="none"/>
            <a:tailEnd len="sm" w="sm" type="none"/>
          </a:ln>
        </p:spPr>
      </p:cxnSp>
      <p:cxnSp>
        <p:nvCxnSpPr>
          <p:cNvPr id="2103" name="Google Shape;2103;p79"/>
          <p:cNvCxnSpPr>
            <a:stCxn id="2088" idx="0"/>
            <a:endCxn id="2086" idx="4"/>
          </p:cNvCxnSpPr>
          <p:nvPr/>
        </p:nvCxnSpPr>
        <p:spPr>
          <a:xfrm flipH="1" rot="10800000">
            <a:off x="7969112" y="2910713"/>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2104" name="Google Shape;2104;p79"/>
          <p:cNvCxnSpPr>
            <a:stCxn id="2089" idx="5"/>
            <a:endCxn id="2088" idx="2"/>
          </p:cNvCxnSpPr>
          <p:nvPr/>
        </p:nvCxnSpPr>
        <p:spPr>
          <a:xfrm>
            <a:off x="7880507" y="2919826"/>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2105" name="Google Shape;2105;p79"/>
          <p:cNvCxnSpPr>
            <a:endCxn id="2084" idx="2"/>
          </p:cNvCxnSpPr>
          <p:nvPr/>
        </p:nvCxnSpPr>
        <p:spPr>
          <a:xfrm>
            <a:off x="7991287" y="2931765"/>
            <a:ext cx="66300" cy="4800"/>
          </a:xfrm>
          <a:prstGeom prst="straightConnector1">
            <a:avLst/>
          </a:prstGeom>
          <a:noFill/>
          <a:ln cap="flat" cmpd="sng" w="5325">
            <a:solidFill>
              <a:srgbClr val="0E2841"/>
            </a:solidFill>
            <a:prstDash val="solid"/>
            <a:round/>
            <a:headEnd len="sm" w="sm" type="none"/>
            <a:tailEnd len="sm" w="sm" type="none"/>
          </a:ln>
        </p:spPr>
      </p:cxnSp>
      <p:cxnSp>
        <p:nvCxnSpPr>
          <p:cNvPr id="2106" name="Google Shape;2106;p79"/>
          <p:cNvCxnSpPr>
            <a:stCxn id="2084" idx="7"/>
            <a:endCxn id="2085" idx="3"/>
          </p:cNvCxnSpPr>
          <p:nvPr/>
        </p:nvCxnSpPr>
        <p:spPr>
          <a:xfrm flipH="1" rot="10800000">
            <a:off x="8095229" y="2923955"/>
            <a:ext cx="27300" cy="7200"/>
          </a:xfrm>
          <a:prstGeom prst="straightConnector1">
            <a:avLst/>
          </a:prstGeom>
          <a:noFill/>
          <a:ln cap="flat" cmpd="sng" w="5325">
            <a:solidFill>
              <a:srgbClr val="0E2841"/>
            </a:solidFill>
            <a:prstDash val="solid"/>
            <a:round/>
            <a:headEnd len="sm" w="sm" type="none"/>
            <a:tailEnd len="sm" w="sm" type="none"/>
          </a:ln>
        </p:spPr>
      </p:cxnSp>
      <p:cxnSp>
        <p:nvCxnSpPr>
          <p:cNvPr id="2107" name="Google Shape;2107;p79"/>
          <p:cNvCxnSpPr>
            <a:endCxn id="2077" idx="3"/>
          </p:cNvCxnSpPr>
          <p:nvPr/>
        </p:nvCxnSpPr>
        <p:spPr>
          <a:xfrm flipH="1" rot="10800000">
            <a:off x="7873121" y="3073736"/>
            <a:ext cx="80400" cy="13500"/>
          </a:xfrm>
          <a:prstGeom prst="straightConnector1">
            <a:avLst/>
          </a:prstGeom>
          <a:noFill/>
          <a:ln cap="flat" cmpd="sng" w="5325">
            <a:solidFill>
              <a:srgbClr val="0E2841"/>
            </a:solidFill>
            <a:prstDash val="solid"/>
            <a:round/>
            <a:headEnd len="sm" w="sm" type="none"/>
            <a:tailEnd len="sm" w="sm" type="none"/>
          </a:ln>
        </p:spPr>
      </p:cxnSp>
      <p:cxnSp>
        <p:nvCxnSpPr>
          <p:cNvPr id="2108" name="Google Shape;2108;p79"/>
          <p:cNvCxnSpPr>
            <a:endCxn id="2071" idx="3"/>
          </p:cNvCxnSpPr>
          <p:nvPr/>
        </p:nvCxnSpPr>
        <p:spPr>
          <a:xfrm flipH="1" rot="10800000">
            <a:off x="7866157" y="3045107"/>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2109" name="Google Shape;2109;p79"/>
          <p:cNvCxnSpPr>
            <a:endCxn id="2078" idx="4"/>
          </p:cNvCxnSpPr>
          <p:nvPr/>
        </p:nvCxnSpPr>
        <p:spPr>
          <a:xfrm flipH="1" rot="10800000">
            <a:off x="7849916" y="3058830"/>
            <a:ext cx="15000" cy="21000"/>
          </a:xfrm>
          <a:prstGeom prst="straightConnector1">
            <a:avLst/>
          </a:prstGeom>
          <a:noFill/>
          <a:ln cap="flat" cmpd="sng" w="5325">
            <a:solidFill>
              <a:srgbClr val="0E2841"/>
            </a:solidFill>
            <a:prstDash val="solid"/>
            <a:round/>
            <a:headEnd len="sm" w="sm" type="none"/>
            <a:tailEnd len="sm" w="sm" type="none"/>
          </a:ln>
        </p:spPr>
      </p:cxnSp>
      <p:cxnSp>
        <p:nvCxnSpPr>
          <p:cNvPr id="2110" name="Google Shape;2110;p79"/>
          <p:cNvCxnSpPr>
            <a:endCxn id="2079" idx="3"/>
          </p:cNvCxnSpPr>
          <p:nvPr/>
        </p:nvCxnSpPr>
        <p:spPr>
          <a:xfrm flipH="1" rot="10800000">
            <a:off x="7864781" y="3015601"/>
            <a:ext cx="89100" cy="28800"/>
          </a:xfrm>
          <a:prstGeom prst="straightConnector1">
            <a:avLst/>
          </a:prstGeom>
          <a:noFill/>
          <a:ln cap="flat" cmpd="sng" w="5325">
            <a:solidFill>
              <a:srgbClr val="0E2841"/>
            </a:solidFill>
            <a:prstDash val="solid"/>
            <a:round/>
            <a:headEnd len="sm" w="sm" type="none"/>
            <a:tailEnd len="sm" w="sm" type="none"/>
          </a:ln>
        </p:spPr>
      </p:cxnSp>
      <p:cxnSp>
        <p:nvCxnSpPr>
          <p:cNvPr id="2111" name="Google Shape;2111;p79"/>
          <p:cNvCxnSpPr>
            <a:endCxn id="2077" idx="2"/>
          </p:cNvCxnSpPr>
          <p:nvPr/>
        </p:nvCxnSpPr>
        <p:spPr>
          <a:xfrm>
            <a:off x="7880762" y="3056327"/>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2112" name="Google Shape;2112;p79"/>
          <p:cNvCxnSpPr>
            <a:stCxn id="2078" idx="7"/>
            <a:endCxn id="2071" idx="2"/>
          </p:cNvCxnSpPr>
          <p:nvPr/>
        </p:nvCxnSpPr>
        <p:spPr>
          <a:xfrm flipH="1" rot="10800000">
            <a:off x="7880507" y="3039771"/>
            <a:ext cx="75000" cy="6000"/>
          </a:xfrm>
          <a:prstGeom prst="straightConnector1">
            <a:avLst/>
          </a:prstGeom>
          <a:noFill/>
          <a:ln cap="flat" cmpd="sng" w="5325">
            <a:solidFill>
              <a:srgbClr val="0E2841"/>
            </a:solidFill>
            <a:prstDash val="solid"/>
            <a:round/>
            <a:headEnd len="sm" w="sm" type="none"/>
            <a:tailEnd len="sm" w="sm" type="none"/>
          </a:ln>
        </p:spPr>
      </p:cxnSp>
      <p:cxnSp>
        <p:nvCxnSpPr>
          <p:cNvPr id="2113" name="Google Shape;2113;p79"/>
          <p:cNvCxnSpPr>
            <a:endCxn id="2080" idx="3"/>
          </p:cNvCxnSpPr>
          <p:nvPr/>
        </p:nvCxnSpPr>
        <p:spPr>
          <a:xfrm flipH="1" rot="10800000">
            <a:off x="7991526" y="3045192"/>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2114" name="Google Shape;2114;p79"/>
          <p:cNvCxnSpPr>
            <a:endCxn id="2079" idx="4"/>
          </p:cNvCxnSpPr>
          <p:nvPr/>
        </p:nvCxnSpPr>
        <p:spPr>
          <a:xfrm rot="10800000">
            <a:off x="7969473" y="3017842"/>
            <a:ext cx="8100" cy="15300"/>
          </a:xfrm>
          <a:prstGeom prst="straightConnector1">
            <a:avLst/>
          </a:prstGeom>
          <a:noFill/>
          <a:ln cap="flat" cmpd="sng" w="5325">
            <a:solidFill>
              <a:srgbClr val="0E2841"/>
            </a:solidFill>
            <a:prstDash val="solid"/>
            <a:round/>
            <a:headEnd len="sm" w="sm" type="none"/>
            <a:tailEnd len="sm" w="sm" type="none"/>
          </a:ln>
        </p:spPr>
      </p:cxnSp>
      <p:cxnSp>
        <p:nvCxnSpPr>
          <p:cNvPr id="2115" name="Google Shape;2115;p79"/>
          <p:cNvCxnSpPr>
            <a:stCxn id="2077" idx="0"/>
            <a:endCxn id="2071" idx="4"/>
          </p:cNvCxnSpPr>
          <p:nvPr/>
        </p:nvCxnSpPr>
        <p:spPr>
          <a:xfrm flipH="1" rot="10800000">
            <a:off x="7969112" y="3047477"/>
            <a:ext cx="8400" cy="13200"/>
          </a:xfrm>
          <a:prstGeom prst="straightConnector1">
            <a:avLst/>
          </a:prstGeom>
          <a:noFill/>
          <a:ln cap="flat" cmpd="sng" w="5325">
            <a:solidFill>
              <a:srgbClr val="0E2841"/>
            </a:solidFill>
            <a:prstDash val="solid"/>
            <a:round/>
            <a:headEnd len="sm" w="sm" type="none"/>
            <a:tailEnd len="sm" w="sm" type="none"/>
          </a:ln>
        </p:spPr>
      </p:cxnSp>
      <p:cxnSp>
        <p:nvCxnSpPr>
          <p:cNvPr id="2116" name="Google Shape;2116;p79"/>
          <p:cNvCxnSpPr>
            <a:endCxn id="2066" idx="2"/>
          </p:cNvCxnSpPr>
          <p:nvPr/>
        </p:nvCxnSpPr>
        <p:spPr>
          <a:xfrm flipH="1" rot="10800000">
            <a:off x="8237633" y="2990745"/>
            <a:ext cx="63300" cy="5700"/>
          </a:xfrm>
          <a:prstGeom prst="straightConnector1">
            <a:avLst/>
          </a:prstGeom>
          <a:noFill/>
          <a:ln cap="flat" cmpd="sng" w="5325">
            <a:solidFill>
              <a:srgbClr val="0E2841"/>
            </a:solidFill>
            <a:prstDash val="solid"/>
            <a:round/>
            <a:headEnd len="sm" w="sm" type="none"/>
            <a:tailEnd len="sm" w="sm" type="none"/>
          </a:ln>
        </p:spPr>
      </p:cxnSp>
      <p:cxnSp>
        <p:nvCxnSpPr>
          <p:cNvPr id="2117" name="Google Shape;2117;p79"/>
          <p:cNvCxnSpPr>
            <a:stCxn id="2073" idx="5"/>
            <a:endCxn id="2072" idx="3"/>
          </p:cNvCxnSpPr>
          <p:nvPr/>
        </p:nvCxnSpPr>
        <p:spPr>
          <a:xfrm>
            <a:off x="8238074" y="3007552"/>
            <a:ext cx="49200" cy="11400"/>
          </a:xfrm>
          <a:prstGeom prst="straightConnector1">
            <a:avLst/>
          </a:prstGeom>
          <a:noFill/>
          <a:ln cap="flat" cmpd="sng" w="5325">
            <a:solidFill>
              <a:srgbClr val="0E2841"/>
            </a:solidFill>
            <a:prstDash val="solid"/>
            <a:round/>
            <a:headEnd len="sm" w="sm" type="none"/>
            <a:tailEnd len="sm" w="sm" type="none"/>
          </a:ln>
        </p:spPr>
      </p:cxnSp>
      <p:cxnSp>
        <p:nvCxnSpPr>
          <p:cNvPr id="2118" name="Google Shape;2118;p79"/>
          <p:cNvCxnSpPr>
            <a:stCxn id="2072" idx="7"/>
          </p:cNvCxnSpPr>
          <p:nvPr/>
        </p:nvCxnSpPr>
        <p:spPr>
          <a:xfrm>
            <a:off x="8318474" y="3008130"/>
            <a:ext cx="0" cy="0"/>
          </a:xfrm>
          <a:prstGeom prst="straightConnector1">
            <a:avLst/>
          </a:prstGeom>
          <a:noFill/>
          <a:ln cap="flat" cmpd="sng" w="5325">
            <a:solidFill>
              <a:srgbClr val="0E2841"/>
            </a:solidFill>
            <a:prstDash val="solid"/>
            <a:round/>
            <a:headEnd len="sm" w="sm" type="none"/>
            <a:tailEnd len="sm" w="sm" type="none"/>
          </a:ln>
        </p:spPr>
      </p:cxnSp>
      <p:cxnSp>
        <p:nvCxnSpPr>
          <p:cNvPr id="2119" name="Google Shape;2119;p79"/>
          <p:cNvCxnSpPr>
            <a:endCxn id="2082" idx="6"/>
          </p:cNvCxnSpPr>
          <p:nvPr/>
        </p:nvCxnSpPr>
        <p:spPr>
          <a:xfrm flipH="1">
            <a:off x="8128167" y="2985746"/>
            <a:ext cx="179100" cy="2700"/>
          </a:xfrm>
          <a:prstGeom prst="straightConnector1">
            <a:avLst/>
          </a:prstGeom>
          <a:noFill/>
          <a:ln cap="flat" cmpd="sng" w="5325">
            <a:solidFill>
              <a:srgbClr val="0E2841"/>
            </a:solidFill>
            <a:prstDash val="solid"/>
            <a:round/>
            <a:headEnd len="sm" w="sm" type="none"/>
            <a:tailEnd len="sm" w="sm" type="none"/>
          </a:ln>
        </p:spPr>
      </p:cxnSp>
      <p:cxnSp>
        <p:nvCxnSpPr>
          <p:cNvPr id="2120" name="Google Shape;2120;p79"/>
          <p:cNvCxnSpPr>
            <a:stCxn id="2072" idx="7"/>
            <a:endCxn id="2066" idx="5"/>
          </p:cNvCxnSpPr>
          <p:nvPr/>
        </p:nvCxnSpPr>
        <p:spPr>
          <a:xfrm flipH="1" rot="10800000">
            <a:off x="8318474" y="2996130"/>
            <a:ext cx="20100" cy="12000"/>
          </a:xfrm>
          <a:prstGeom prst="straightConnector1">
            <a:avLst/>
          </a:prstGeom>
          <a:noFill/>
          <a:ln cap="flat" cmpd="sng" w="5325">
            <a:solidFill>
              <a:srgbClr val="0E2841"/>
            </a:solidFill>
            <a:prstDash val="solid"/>
            <a:round/>
            <a:headEnd len="sm" w="sm" type="none"/>
            <a:tailEnd len="sm" w="sm" type="none"/>
          </a:ln>
        </p:spPr>
      </p:cxnSp>
      <p:cxnSp>
        <p:nvCxnSpPr>
          <p:cNvPr id="2121" name="Google Shape;2121;p79"/>
          <p:cNvCxnSpPr>
            <a:stCxn id="2075" idx="0"/>
            <a:endCxn id="2067" idx="5"/>
          </p:cNvCxnSpPr>
          <p:nvPr/>
        </p:nvCxnSpPr>
        <p:spPr>
          <a:xfrm rot="10800000">
            <a:off x="8095113" y="3078618"/>
            <a:ext cx="14700" cy="3600"/>
          </a:xfrm>
          <a:prstGeom prst="straightConnector1">
            <a:avLst/>
          </a:prstGeom>
          <a:noFill/>
          <a:ln cap="flat" cmpd="sng" w="5325">
            <a:solidFill>
              <a:srgbClr val="0E2841"/>
            </a:solidFill>
            <a:prstDash val="solid"/>
            <a:round/>
            <a:headEnd len="sm" w="sm" type="none"/>
            <a:tailEnd len="sm" w="sm" type="none"/>
          </a:ln>
        </p:spPr>
      </p:cxnSp>
      <p:cxnSp>
        <p:nvCxnSpPr>
          <p:cNvPr id="2122" name="Google Shape;2122;p79"/>
          <p:cNvCxnSpPr>
            <a:endCxn id="2067" idx="1"/>
          </p:cNvCxnSpPr>
          <p:nvPr/>
        </p:nvCxnSpPr>
        <p:spPr>
          <a:xfrm flipH="1" rot="10800000">
            <a:off x="7984846" y="3067919"/>
            <a:ext cx="79200" cy="4800"/>
          </a:xfrm>
          <a:prstGeom prst="straightConnector1">
            <a:avLst/>
          </a:prstGeom>
          <a:noFill/>
          <a:ln cap="flat" cmpd="sng" w="5325">
            <a:solidFill>
              <a:srgbClr val="0E2841"/>
            </a:solidFill>
            <a:prstDash val="solid"/>
            <a:round/>
            <a:headEnd len="sm" w="sm" type="none"/>
            <a:tailEnd len="sm" w="sm" type="none"/>
          </a:ln>
        </p:spPr>
      </p:cxnSp>
      <p:cxnSp>
        <p:nvCxnSpPr>
          <p:cNvPr id="2123" name="Google Shape;2123;p79"/>
          <p:cNvCxnSpPr>
            <a:stCxn id="2080" idx="5"/>
            <a:endCxn id="2068" idx="2"/>
          </p:cNvCxnSpPr>
          <p:nvPr/>
        </p:nvCxnSpPr>
        <p:spPr>
          <a:xfrm>
            <a:off x="8081509" y="3045192"/>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2124" name="Google Shape;2124;p79"/>
          <p:cNvCxnSpPr>
            <a:stCxn id="2067" idx="7"/>
            <a:endCxn id="2068" idx="3"/>
          </p:cNvCxnSpPr>
          <p:nvPr/>
        </p:nvCxnSpPr>
        <p:spPr>
          <a:xfrm flipH="1" rot="10800000">
            <a:off x="8095229" y="3060719"/>
            <a:ext cx="27300" cy="7200"/>
          </a:xfrm>
          <a:prstGeom prst="straightConnector1">
            <a:avLst/>
          </a:prstGeom>
          <a:noFill/>
          <a:ln cap="flat" cmpd="sng" w="5325">
            <a:solidFill>
              <a:srgbClr val="0E2841"/>
            </a:solidFill>
            <a:prstDash val="solid"/>
            <a:round/>
            <a:headEnd len="sm" w="sm" type="none"/>
            <a:tailEnd len="sm" w="sm" type="none"/>
          </a:ln>
        </p:spPr>
      </p:cxnSp>
      <p:cxnSp>
        <p:nvCxnSpPr>
          <p:cNvPr id="2125" name="Google Shape;2125;p79"/>
          <p:cNvCxnSpPr>
            <a:endCxn id="2074" idx="2"/>
          </p:cNvCxnSpPr>
          <p:nvPr/>
        </p:nvCxnSpPr>
        <p:spPr>
          <a:xfrm flipH="1" rot="10800000">
            <a:off x="8160532" y="3047730"/>
            <a:ext cx="39900" cy="7800"/>
          </a:xfrm>
          <a:prstGeom prst="straightConnector1">
            <a:avLst/>
          </a:prstGeom>
          <a:noFill/>
          <a:ln cap="flat" cmpd="sng" w="5325">
            <a:solidFill>
              <a:srgbClr val="0E2841"/>
            </a:solidFill>
            <a:prstDash val="solid"/>
            <a:round/>
            <a:headEnd len="sm" w="sm" type="none"/>
            <a:tailEnd len="sm" w="sm" type="none"/>
          </a:ln>
        </p:spPr>
      </p:cxnSp>
      <p:cxnSp>
        <p:nvCxnSpPr>
          <p:cNvPr id="2126" name="Google Shape;2126;p79"/>
          <p:cNvCxnSpPr>
            <a:endCxn id="2074" idx="3"/>
          </p:cNvCxnSpPr>
          <p:nvPr/>
        </p:nvCxnSpPr>
        <p:spPr>
          <a:xfrm flipH="1" rot="10800000">
            <a:off x="8125590" y="3053140"/>
            <a:ext cx="81300" cy="32100"/>
          </a:xfrm>
          <a:prstGeom prst="straightConnector1">
            <a:avLst/>
          </a:prstGeom>
          <a:noFill/>
          <a:ln cap="flat" cmpd="sng" w="5325">
            <a:solidFill>
              <a:srgbClr val="0E2841"/>
            </a:solidFill>
            <a:prstDash val="solid"/>
            <a:round/>
            <a:headEnd len="sm" w="sm" type="none"/>
            <a:tailEnd len="sm" w="sm" type="none"/>
          </a:ln>
        </p:spPr>
      </p:cxnSp>
      <p:cxnSp>
        <p:nvCxnSpPr>
          <p:cNvPr id="2127" name="Google Shape;2127;p79"/>
          <p:cNvCxnSpPr>
            <a:endCxn id="2081" idx="3"/>
          </p:cNvCxnSpPr>
          <p:nvPr/>
        </p:nvCxnSpPr>
        <p:spPr>
          <a:xfrm flipH="1" rot="10800000">
            <a:off x="7991226" y="3008701"/>
            <a:ext cx="39000" cy="2100"/>
          </a:xfrm>
          <a:prstGeom prst="straightConnector1">
            <a:avLst/>
          </a:prstGeom>
          <a:noFill/>
          <a:ln cap="flat" cmpd="sng" w="5325">
            <a:solidFill>
              <a:srgbClr val="0E2841"/>
            </a:solidFill>
            <a:prstDash val="solid"/>
            <a:round/>
            <a:headEnd len="sm" w="sm" type="none"/>
            <a:tailEnd len="sm" w="sm" type="none"/>
          </a:ln>
        </p:spPr>
      </p:cxnSp>
      <p:cxnSp>
        <p:nvCxnSpPr>
          <p:cNvPr id="2128" name="Google Shape;2128;p79"/>
          <p:cNvCxnSpPr>
            <a:stCxn id="2081" idx="7"/>
            <a:endCxn id="2082" idx="3"/>
          </p:cNvCxnSpPr>
          <p:nvPr/>
        </p:nvCxnSpPr>
        <p:spPr>
          <a:xfrm flipH="1" rot="10800000">
            <a:off x="8061409" y="2993983"/>
            <a:ext cx="29100" cy="3900"/>
          </a:xfrm>
          <a:prstGeom prst="straightConnector1">
            <a:avLst/>
          </a:prstGeom>
          <a:noFill/>
          <a:ln cap="flat" cmpd="sng" w="5325">
            <a:solidFill>
              <a:srgbClr val="0E2841"/>
            </a:solidFill>
            <a:prstDash val="solid"/>
            <a:round/>
            <a:headEnd len="sm" w="sm" type="none"/>
            <a:tailEnd len="sm" w="sm" type="none"/>
          </a:ln>
        </p:spPr>
      </p:cxnSp>
      <p:cxnSp>
        <p:nvCxnSpPr>
          <p:cNvPr id="2129" name="Google Shape;2129;p79"/>
          <p:cNvCxnSpPr>
            <a:stCxn id="2082" idx="5"/>
          </p:cNvCxnSpPr>
          <p:nvPr/>
        </p:nvCxnSpPr>
        <p:spPr>
          <a:xfrm>
            <a:off x="8121709" y="2993855"/>
            <a:ext cx="0" cy="0"/>
          </a:xfrm>
          <a:prstGeom prst="straightConnector1">
            <a:avLst/>
          </a:prstGeom>
          <a:noFill/>
          <a:ln cap="flat" cmpd="sng" w="5325">
            <a:solidFill>
              <a:srgbClr val="0E2841"/>
            </a:solidFill>
            <a:prstDash val="solid"/>
            <a:round/>
            <a:headEnd len="sm" w="sm" type="none"/>
            <a:tailEnd len="sm" w="sm" type="none"/>
          </a:ln>
        </p:spPr>
      </p:cxnSp>
      <p:cxnSp>
        <p:nvCxnSpPr>
          <p:cNvPr id="2130" name="Google Shape;2130;p79"/>
          <p:cNvCxnSpPr>
            <a:stCxn id="2082" idx="5"/>
            <a:endCxn id="2070" idx="0"/>
          </p:cNvCxnSpPr>
          <p:nvPr/>
        </p:nvCxnSpPr>
        <p:spPr>
          <a:xfrm>
            <a:off x="8121709" y="2993855"/>
            <a:ext cx="30300" cy="3900"/>
          </a:xfrm>
          <a:prstGeom prst="straightConnector1">
            <a:avLst/>
          </a:prstGeom>
          <a:noFill/>
          <a:ln cap="flat" cmpd="sng" w="5325">
            <a:solidFill>
              <a:srgbClr val="0E2841"/>
            </a:solidFill>
            <a:prstDash val="solid"/>
            <a:round/>
            <a:headEnd len="sm" w="sm" type="none"/>
            <a:tailEnd len="sm" w="sm" type="none"/>
          </a:ln>
        </p:spPr>
      </p:cxnSp>
      <p:cxnSp>
        <p:nvCxnSpPr>
          <p:cNvPr id="2131" name="Google Shape;2131;p79"/>
          <p:cNvCxnSpPr>
            <a:endCxn id="2073" idx="2"/>
          </p:cNvCxnSpPr>
          <p:nvPr/>
        </p:nvCxnSpPr>
        <p:spPr>
          <a:xfrm flipH="1" rot="10800000">
            <a:off x="8167432" y="3002142"/>
            <a:ext cx="33000" cy="8100"/>
          </a:xfrm>
          <a:prstGeom prst="straightConnector1">
            <a:avLst/>
          </a:prstGeom>
          <a:noFill/>
          <a:ln cap="flat" cmpd="sng" w="5325">
            <a:solidFill>
              <a:srgbClr val="0E2841"/>
            </a:solidFill>
            <a:prstDash val="solid"/>
            <a:round/>
            <a:headEnd len="sm" w="sm" type="none"/>
            <a:tailEnd len="sm" w="sm" type="none"/>
          </a:ln>
        </p:spPr>
      </p:cxnSp>
      <p:cxnSp>
        <p:nvCxnSpPr>
          <p:cNvPr id="2132" name="Google Shape;2132;p79"/>
          <p:cNvCxnSpPr>
            <a:endCxn id="2070" idx="4"/>
          </p:cNvCxnSpPr>
          <p:nvPr/>
        </p:nvCxnSpPr>
        <p:spPr>
          <a:xfrm flipH="1" rot="10800000">
            <a:off x="8081539" y="3013023"/>
            <a:ext cx="70500" cy="22200"/>
          </a:xfrm>
          <a:prstGeom prst="straightConnector1">
            <a:avLst/>
          </a:prstGeom>
          <a:noFill/>
          <a:ln cap="flat" cmpd="sng" w="5325">
            <a:solidFill>
              <a:srgbClr val="0E2841"/>
            </a:solidFill>
            <a:prstDash val="solid"/>
            <a:round/>
            <a:headEnd len="sm" w="sm" type="none"/>
            <a:tailEnd len="sm" w="sm" type="none"/>
          </a:ln>
        </p:spPr>
      </p:cxnSp>
      <p:cxnSp>
        <p:nvCxnSpPr>
          <p:cNvPr id="2133" name="Google Shape;2133;p79"/>
          <p:cNvCxnSpPr>
            <a:endCxn id="2081" idx="4"/>
          </p:cNvCxnSpPr>
          <p:nvPr/>
        </p:nvCxnSpPr>
        <p:spPr>
          <a:xfrm rot="10800000">
            <a:off x="8045817" y="3010942"/>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2134" name="Google Shape;2134;p79"/>
          <p:cNvCxnSpPr>
            <a:stCxn id="2074" idx="7"/>
            <a:endCxn id="2072" idx="3"/>
          </p:cNvCxnSpPr>
          <p:nvPr/>
        </p:nvCxnSpPr>
        <p:spPr>
          <a:xfrm flipH="1" rot="10800000">
            <a:off x="8238074" y="3018921"/>
            <a:ext cx="49200" cy="23400"/>
          </a:xfrm>
          <a:prstGeom prst="straightConnector1">
            <a:avLst/>
          </a:prstGeom>
          <a:noFill/>
          <a:ln cap="flat" cmpd="sng" w="5325">
            <a:solidFill>
              <a:srgbClr val="0E2841"/>
            </a:solidFill>
            <a:prstDash val="solid"/>
            <a:round/>
            <a:headEnd len="sm" w="sm" type="none"/>
            <a:tailEnd len="sm" w="sm" type="none"/>
          </a:ln>
        </p:spPr>
      </p:cxnSp>
      <p:cxnSp>
        <p:nvCxnSpPr>
          <p:cNvPr id="2135" name="Google Shape;2135;p79"/>
          <p:cNvCxnSpPr>
            <a:stCxn id="2074" idx="0"/>
            <a:endCxn id="2073" idx="4"/>
          </p:cNvCxnSpPr>
          <p:nvPr/>
        </p:nvCxnSpPr>
        <p:spPr>
          <a:xfrm rot="10800000">
            <a:off x="8222482" y="3009780"/>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2136" name="Google Shape;2136;p79"/>
          <p:cNvCxnSpPr>
            <a:endCxn id="2070" idx="4"/>
          </p:cNvCxnSpPr>
          <p:nvPr/>
        </p:nvCxnSpPr>
        <p:spPr>
          <a:xfrm flipH="1" rot="10800000">
            <a:off x="8138239" y="3013023"/>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2137" name="Google Shape;2137;p79"/>
          <p:cNvCxnSpPr>
            <a:endCxn id="2080" idx="2"/>
          </p:cNvCxnSpPr>
          <p:nvPr/>
        </p:nvCxnSpPr>
        <p:spPr>
          <a:xfrm>
            <a:off x="7999767" y="3039483"/>
            <a:ext cx="44100" cy="300"/>
          </a:xfrm>
          <a:prstGeom prst="straightConnector1">
            <a:avLst/>
          </a:prstGeom>
          <a:noFill/>
          <a:ln cap="flat" cmpd="sng" w="5325">
            <a:solidFill>
              <a:srgbClr val="0E2841"/>
            </a:solidFill>
            <a:prstDash val="solid"/>
            <a:round/>
            <a:headEnd len="sm" w="sm" type="none"/>
            <a:tailEnd len="sm" w="sm" type="none"/>
          </a:ln>
        </p:spPr>
      </p:cxnSp>
      <p:cxnSp>
        <p:nvCxnSpPr>
          <p:cNvPr id="2138" name="Google Shape;2138;p79"/>
          <p:cNvCxnSpPr>
            <a:endCxn id="2074" idx="2"/>
          </p:cNvCxnSpPr>
          <p:nvPr/>
        </p:nvCxnSpPr>
        <p:spPr>
          <a:xfrm>
            <a:off x="8061832" y="3008430"/>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2139" name="Google Shape;2139;p79"/>
          <p:cNvCxnSpPr>
            <a:endCxn id="2082" idx="2"/>
          </p:cNvCxnSpPr>
          <p:nvPr/>
        </p:nvCxnSpPr>
        <p:spPr>
          <a:xfrm flipH="1" rot="10800000">
            <a:off x="7969767" y="2988446"/>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2140" name="Google Shape;2140;p79"/>
          <p:cNvCxnSpPr>
            <a:endCxn id="2067" idx="3"/>
          </p:cNvCxnSpPr>
          <p:nvPr/>
        </p:nvCxnSpPr>
        <p:spPr>
          <a:xfrm flipH="1" rot="10800000">
            <a:off x="7866346" y="3078738"/>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2141" name="Google Shape;2141;p79"/>
          <p:cNvCxnSpPr>
            <a:stCxn id="2067" idx="0"/>
            <a:endCxn id="2071" idx="5"/>
          </p:cNvCxnSpPr>
          <p:nvPr/>
        </p:nvCxnSpPr>
        <p:spPr>
          <a:xfrm rot="10800000">
            <a:off x="7992937" y="3044979"/>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2142" name="Google Shape;2142;p79"/>
          <p:cNvCxnSpPr>
            <a:endCxn id="2068" idx="7"/>
          </p:cNvCxnSpPr>
          <p:nvPr/>
        </p:nvCxnSpPr>
        <p:spPr>
          <a:xfrm flipH="1">
            <a:off x="8153842" y="3013697"/>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2143" name="Google Shape;2143;p79"/>
          <p:cNvCxnSpPr>
            <a:stCxn id="2066" idx="4"/>
            <a:endCxn id="2080" idx="6"/>
          </p:cNvCxnSpPr>
          <p:nvPr/>
        </p:nvCxnSpPr>
        <p:spPr>
          <a:xfrm flipH="1">
            <a:off x="8088083" y="2998395"/>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2144" name="Google Shape;2144;p79"/>
          <p:cNvCxnSpPr>
            <a:stCxn id="2075" idx="0"/>
            <a:endCxn id="2068" idx="4"/>
          </p:cNvCxnSpPr>
          <p:nvPr/>
        </p:nvCxnSpPr>
        <p:spPr>
          <a:xfrm flipH="1" rot="10800000">
            <a:off x="8109813" y="3063018"/>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2145" name="Google Shape;2145;p79"/>
          <p:cNvCxnSpPr>
            <a:endCxn id="2082" idx="6"/>
          </p:cNvCxnSpPr>
          <p:nvPr/>
        </p:nvCxnSpPr>
        <p:spPr>
          <a:xfrm rot="10800000">
            <a:off x="8128167" y="2988446"/>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2146" name="Google Shape;2146;p79"/>
          <p:cNvCxnSpPr>
            <a:stCxn id="2075" idx="3"/>
            <a:endCxn id="2077" idx="5"/>
          </p:cNvCxnSpPr>
          <p:nvPr/>
        </p:nvCxnSpPr>
        <p:spPr>
          <a:xfrm rot="10800000">
            <a:off x="7984722" y="3073678"/>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2147" name="Google Shape;2147;p79"/>
          <p:cNvCxnSpPr>
            <a:endCxn id="2070" idx="3"/>
          </p:cNvCxnSpPr>
          <p:nvPr/>
        </p:nvCxnSpPr>
        <p:spPr>
          <a:xfrm>
            <a:off x="8068048" y="3004182"/>
            <a:ext cx="68400" cy="6600"/>
          </a:xfrm>
          <a:prstGeom prst="straightConnector1">
            <a:avLst/>
          </a:prstGeom>
          <a:noFill/>
          <a:ln cap="flat" cmpd="sng" w="5325">
            <a:solidFill>
              <a:srgbClr val="0E2841"/>
            </a:solidFill>
            <a:prstDash val="solid"/>
            <a:round/>
            <a:headEnd len="sm" w="sm" type="none"/>
            <a:tailEnd len="med" w="med" type="triangle"/>
          </a:ln>
        </p:spPr>
      </p:cxnSp>
      <p:sp>
        <p:nvSpPr>
          <p:cNvPr id="2148" name="Google Shape;2148;p79"/>
          <p:cNvSpPr/>
          <p:nvPr/>
        </p:nvSpPr>
        <p:spPr>
          <a:xfrm>
            <a:off x="7126630" y="4065740"/>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49" name="Google Shape;2149;p79"/>
          <p:cNvSpPr/>
          <p:nvPr/>
        </p:nvSpPr>
        <p:spPr>
          <a:xfrm>
            <a:off x="7758427" y="407155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50" name="Google Shape;2150;p79"/>
          <p:cNvSpPr/>
          <p:nvPr/>
        </p:nvSpPr>
        <p:spPr>
          <a:xfrm>
            <a:off x="7515081" y="415413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51" name="Google Shape;2151;p79"/>
          <p:cNvSpPr/>
          <p:nvPr/>
        </p:nvSpPr>
        <p:spPr>
          <a:xfrm>
            <a:off x="7573694" y="413621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52" name="Google Shape;2152;p79"/>
          <p:cNvSpPr/>
          <p:nvPr/>
        </p:nvSpPr>
        <p:spPr>
          <a:xfrm>
            <a:off x="7140420" y="3791471"/>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53" name="Google Shape;2153;p79"/>
          <p:cNvSpPr/>
          <p:nvPr/>
        </p:nvSpPr>
        <p:spPr>
          <a:xfrm>
            <a:off x="7587483" y="408617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54" name="Google Shape;2154;p79"/>
          <p:cNvSpPr/>
          <p:nvPr/>
        </p:nvSpPr>
        <p:spPr>
          <a:xfrm>
            <a:off x="7412893" y="412050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55" name="Google Shape;2155;p79"/>
          <p:cNvSpPr/>
          <p:nvPr/>
        </p:nvSpPr>
        <p:spPr>
          <a:xfrm>
            <a:off x="7738327" y="409434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56" name="Google Shape;2156;p79"/>
          <p:cNvSpPr/>
          <p:nvPr/>
        </p:nvSpPr>
        <p:spPr>
          <a:xfrm>
            <a:off x="7657926" y="408294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57" name="Google Shape;2157;p79"/>
          <p:cNvSpPr/>
          <p:nvPr/>
        </p:nvSpPr>
        <p:spPr>
          <a:xfrm>
            <a:off x="7657926" y="412853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58" name="Google Shape;2158;p79"/>
          <p:cNvSpPr/>
          <p:nvPr/>
        </p:nvSpPr>
        <p:spPr>
          <a:xfrm>
            <a:off x="7545257" y="417067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59" name="Google Shape;2159;p79"/>
          <p:cNvSpPr/>
          <p:nvPr/>
        </p:nvSpPr>
        <p:spPr>
          <a:xfrm>
            <a:off x="7285983" y="416732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60" name="Google Shape;2160;p79"/>
          <p:cNvSpPr/>
          <p:nvPr/>
        </p:nvSpPr>
        <p:spPr>
          <a:xfrm>
            <a:off x="7404556" y="41491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61" name="Google Shape;2161;p79"/>
          <p:cNvSpPr/>
          <p:nvPr/>
        </p:nvSpPr>
        <p:spPr>
          <a:xfrm>
            <a:off x="7300360" y="413198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62" name="Google Shape;2162;p79"/>
          <p:cNvSpPr/>
          <p:nvPr/>
        </p:nvSpPr>
        <p:spPr>
          <a:xfrm>
            <a:off x="7404916" y="409099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63" name="Google Shape;2163;p79"/>
          <p:cNvSpPr/>
          <p:nvPr/>
        </p:nvSpPr>
        <p:spPr>
          <a:xfrm>
            <a:off x="7501361" y="412058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64" name="Google Shape;2164;p79"/>
          <p:cNvSpPr/>
          <p:nvPr/>
        </p:nvSpPr>
        <p:spPr>
          <a:xfrm>
            <a:off x="7481261" y="408409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65" name="Google Shape;2165;p79"/>
          <p:cNvSpPr/>
          <p:nvPr/>
        </p:nvSpPr>
        <p:spPr>
          <a:xfrm>
            <a:off x="7541562" y="406925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66" name="Google Shape;2166;p79"/>
          <p:cNvSpPr/>
          <p:nvPr/>
        </p:nvSpPr>
        <p:spPr>
          <a:xfrm>
            <a:off x="7126630" y="3928975"/>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67" name="Google Shape;2167;p79"/>
          <p:cNvSpPr/>
          <p:nvPr/>
        </p:nvSpPr>
        <p:spPr>
          <a:xfrm>
            <a:off x="7515081" y="401736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68" name="Google Shape;2168;p79"/>
          <p:cNvSpPr/>
          <p:nvPr/>
        </p:nvSpPr>
        <p:spPr>
          <a:xfrm>
            <a:off x="7573694" y="399944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69" name="Google Shape;2169;p79"/>
          <p:cNvSpPr/>
          <p:nvPr/>
        </p:nvSpPr>
        <p:spPr>
          <a:xfrm>
            <a:off x="7412893" y="398373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70" name="Google Shape;2170;p79"/>
          <p:cNvSpPr/>
          <p:nvPr/>
        </p:nvSpPr>
        <p:spPr>
          <a:xfrm>
            <a:off x="7738327" y="395758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71" name="Google Shape;2171;p79"/>
          <p:cNvSpPr/>
          <p:nvPr/>
        </p:nvSpPr>
        <p:spPr>
          <a:xfrm>
            <a:off x="7404556" y="401236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72" name="Google Shape;2172;p79"/>
          <p:cNvSpPr/>
          <p:nvPr/>
        </p:nvSpPr>
        <p:spPr>
          <a:xfrm>
            <a:off x="7300360" y="399522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73" name="Google Shape;2173;p79"/>
          <p:cNvSpPr/>
          <p:nvPr/>
        </p:nvSpPr>
        <p:spPr>
          <a:xfrm>
            <a:off x="7481261" y="394733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74" name="Google Shape;2174;p79"/>
          <p:cNvSpPr/>
          <p:nvPr/>
        </p:nvSpPr>
        <p:spPr>
          <a:xfrm>
            <a:off x="7587483" y="395022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75" name="Google Shape;2175;p79"/>
          <p:cNvSpPr/>
          <p:nvPr/>
        </p:nvSpPr>
        <p:spPr>
          <a:xfrm>
            <a:off x="7740355" y="382196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76" name="Google Shape;2176;p79"/>
          <p:cNvSpPr/>
          <p:nvPr/>
        </p:nvSpPr>
        <p:spPr>
          <a:xfrm>
            <a:off x="7406584" y="387675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177" name="Google Shape;2177;p79"/>
          <p:cNvSpPr/>
          <p:nvPr/>
        </p:nvSpPr>
        <p:spPr>
          <a:xfrm>
            <a:off x="7587483" y="381575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2178" name="Google Shape;2178;p79"/>
          <p:cNvCxnSpPr>
            <a:stCxn id="2176" idx="0"/>
            <a:endCxn id="2177" idx="3"/>
          </p:cNvCxnSpPr>
          <p:nvPr/>
        </p:nvCxnSpPr>
        <p:spPr>
          <a:xfrm flipH="1" rot="10800000">
            <a:off x="7428634" y="3828753"/>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2179" name="Google Shape;2179;p79"/>
          <p:cNvCxnSpPr>
            <a:stCxn id="2176" idx="6"/>
            <a:endCxn id="2175" idx="3"/>
          </p:cNvCxnSpPr>
          <p:nvPr/>
        </p:nvCxnSpPr>
        <p:spPr>
          <a:xfrm flipH="1" rot="10800000">
            <a:off x="7450684" y="3834903"/>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2180" name="Google Shape;2180;p79"/>
          <p:cNvCxnSpPr>
            <a:stCxn id="2177" idx="6"/>
            <a:endCxn id="2175" idx="2"/>
          </p:cNvCxnSpPr>
          <p:nvPr/>
        </p:nvCxnSpPr>
        <p:spPr>
          <a:xfrm>
            <a:off x="7631583" y="3823409"/>
            <a:ext cx="108900" cy="6300"/>
          </a:xfrm>
          <a:prstGeom prst="straightConnector1">
            <a:avLst/>
          </a:prstGeom>
          <a:noFill/>
          <a:ln cap="flat" cmpd="sng" w="5325">
            <a:solidFill>
              <a:srgbClr val="0E2841"/>
            </a:solidFill>
            <a:prstDash val="solid"/>
            <a:round/>
            <a:headEnd len="sm" w="sm" type="none"/>
            <a:tailEnd len="sm" w="sm" type="none"/>
          </a:ln>
        </p:spPr>
      </p:cxnSp>
      <p:cxnSp>
        <p:nvCxnSpPr>
          <p:cNvPr id="2181" name="Google Shape;2181;p79"/>
          <p:cNvCxnSpPr>
            <a:endCxn id="2170" idx="2"/>
          </p:cNvCxnSpPr>
          <p:nvPr/>
        </p:nvCxnSpPr>
        <p:spPr>
          <a:xfrm>
            <a:off x="7632427" y="3958630"/>
            <a:ext cx="105900" cy="6600"/>
          </a:xfrm>
          <a:prstGeom prst="straightConnector1">
            <a:avLst/>
          </a:prstGeom>
          <a:noFill/>
          <a:ln cap="flat" cmpd="sng" w="5325">
            <a:solidFill>
              <a:srgbClr val="0E2841"/>
            </a:solidFill>
            <a:prstDash val="solid"/>
            <a:round/>
            <a:headEnd len="sm" w="sm" type="none"/>
            <a:tailEnd len="sm" w="sm" type="none"/>
          </a:ln>
        </p:spPr>
      </p:cxnSp>
      <p:cxnSp>
        <p:nvCxnSpPr>
          <p:cNvPr id="2182" name="Google Shape;2182;p79"/>
          <p:cNvCxnSpPr>
            <a:stCxn id="2168" idx="7"/>
            <a:endCxn id="2170" idx="3"/>
          </p:cNvCxnSpPr>
          <p:nvPr/>
        </p:nvCxnSpPr>
        <p:spPr>
          <a:xfrm flipH="1" rot="10800000">
            <a:off x="7611336" y="3970788"/>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2183" name="Google Shape;2183;p79"/>
          <p:cNvCxnSpPr>
            <a:endCxn id="2174" idx="1"/>
          </p:cNvCxnSpPr>
          <p:nvPr/>
        </p:nvCxnSpPr>
        <p:spPr>
          <a:xfrm flipH="1" rot="10800000">
            <a:off x="7525542" y="3952464"/>
            <a:ext cx="68400" cy="2100"/>
          </a:xfrm>
          <a:prstGeom prst="straightConnector1">
            <a:avLst/>
          </a:prstGeom>
          <a:noFill/>
          <a:ln cap="flat" cmpd="sng" w="5325">
            <a:solidFill>
              <a:srgbClr val="0E2841"/>
            </a:solidFill>
            <a:prstDash val="solid"/>
            <a:round/>
            <a:headEnd len="sm" w="sm" type="none"/>
            <a:tailEnd len="sm" w="sm" type="none"/>
          </a:ln>
        </p:spPr>
      </p:cxnSp>
      <p:cxnSp>
        <p:nvCxnSpPr>
          <p:cNvPr id="2184" name="Google Shape;2184;p79"/>
          <p:cNvCxnSpPr>
            <a:stCxn id="2169" idx="0"/>
            <a:endCxn id="2173" idx="3"/>
          </p:cNvCxnSpPr>
          <p:nvPr/>
        </p:nvCxnSpPr>
        <p:spPr>
          <a:xfrm flipH="1" rot="10800000">
            <a:off x="7434943" y="3960339"/>
            <a:ext cx="52800" cy="23400"/>
          </a:xfrm>
          <a:prstGeom prst="straightConnector1">
            <a:avLst/>
          </a:prstGeom>
          <a:noFill/>
          <a:ln cap="flat" cmpd="sng" w="5325">
            <a:solidFill>
              <a:srgbClr val="0E2841"/>
            </a:solidFill>
            <a:prstDash val="solid"/>
            <a:round/>
            <a:headEnd len="sm" w="sm" type="none"/>
            <a:tailEnd len="sm" w="sm" type="none"/>
          </a:ln>
        </p:spPr>
      </p:cxnSp>
      <p:cxnSp>
        <p:nvCxnSpPr>
          <p:cNvPr id="2185" name="Google Shape;2185;p79"/>
          <p:cNvCxnSpPr>
            <a:stCxn id="2172" idx="6"/>
            <a:endCxn id="2169" idx="2"/>
          </p:cNvCxnSpPr>
          <p:nvPr/>
        </p:nvCxnSpPr>
        <p:spPr>
          <a:xfrm flipH="1" rot="10800000">
            <a:off x="7344460" y="3991471"/>
            <a:ext cx="68400" cy="11400"/>
          </a:xfrm>
          <a:prstGeom prst="straightConnector1">
            <a:avLst/>
          </a:prstGeom>
          <a:noFill/>
          <a:ln cap="flat" cmpd="sng" w="5325">
            <a:solidFill>
              <a:srgbClr val="0E2841"/>
            </a:solidFill>
            <a:prstDash val="solid"/>
            <a:round/>
            <a:headEnd len="sm" w="sm" type="none"/>
            <a:tailEnd len="sm" w="sm" type="none"/>
          </a:ln>
        </p:spPr>
      </p:cxnSp>
      <p:cxnSp>
        <p:nvCxnSpPr>
          <p:cNvPr id="2186" name="Google Shape;2186;p79"/>
          <p:cNvCxnSpPr>
            <a:stCxn id="2171" idx="0"/>
            <a:endCxn id="2169" idx="4"/>
          </p:cNvCxnSpPr>
          <p:nvPr/>
        </p:nvCxnSpPr>
        <p:spPr>
          <a:xfrm flipH="1" rot="10800000">
            <a:off x="7426606" y="3999167"/>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2187" name="Google Shape;2187;p79"/>
          <p:cNvCxnSpPr>
            <a:stCxn id="2172" idx="5"/>
            <a:endCxn id="2171" idx="2"/>
          </p:cNvCxnSpPr>
          <p:nvPr/>
        </p:nvCxnSpPr>
        <p:spPr>
          <a:xfrm>
            <a:off x="7338001" y="4008280"/>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2188" name="Google Shape;2188;p79"/>
          <p:cNvCxnSpPr>
            <a:endCxn id="2167" idx="2"/>
          </p:cNvCxnSpPr>
          <p:nvPr/>
        </p:nvCxnSpPr>
        <p:spPr>
          <a:xfrm>
            <a:off x="7448781" y="4020219"/>
            <a:ext cx="66300" cy="4800"/>
          </a:xfrm>
          <a:prstGeom prst="straightConnector1">
            <a:avLst/>
          </a:prstGeom>
          <a:noFill/>
          <a:ln cap="flat" cmpd="sng" w="5325">
            <a:solidFill>
              <a:srgbClr val="0E2841"/>
            </a:solidFill>
            <a:prstDash val="solid"/>
            <a:round/>
            <a:headEnd len="sm" w="sm" type="none"/>
            <a:tailEnd len="sm" w="sm" type="none"/>
          </a:ln>
        </p:spPr>
      </p:cxnSp>
      <p:cxnSp>
        <p:nvCxnSpPr>
          <p:cNvPr id="2189" name="Google Shape;2189;p79"/>
          <p:cNvCxnSpPr>
            <a:stCxn id="2167" idx="7"/>
            <a:endCxn id="2168" idx="3"/>
          </p:cNvCxnSpPr>
          <p:nvPr/>
        </p:nvCxnSpPr>
        <p:spPr>
          <a:xfrm flipH="1" rot="10800000">
            <a:off x="7552723" y="4012410"/>
            <a:ext cx="27300" cy="7200"/>
          </a:xfrm>
          <a:prstGeom prst="straightConnector1">
            <a:avLst/>
          </a:prstGeom>
          <a:noFill/>
          <a:ln cap="flat" cmpd="sng" w="5325">
            <a:solidFill>
              <a:srgbClr val="0E2841"/>
            </a:solidFill>
            <a:prstDash val="solid"/>
            <a:round/>
            <a:headEnd len="sm" w="sm" type="none"/>
            <a:tailEnd len="sm" w="sm" type="none"/>
          </a:ln>
        </p:spPr>
      </p:cxnSp>
      <p:cxnSp>
        <p:nvCxnSpPr>
          <p:cNvPr id="2190" name="Google Shape;2190;p79"/>
          <p:cNvCxnSpPr>
            <a:endCxn id="2160" idx="3"/>
          </p:cNvCxnSpPr>
          <p:nvPr/>
        </p:nvCxnSpPr>
        <p:spPr>
          <a:xfrm flipH="1" rot="10800000">
            <a:off x="7330615" y="4162190"/>
            <a:ext cx="80400" cy="13500"/>
          </a:xfrm>
          <a:prstGeom prst="straightConnector1">
            <a:avLst/>
          </a:prstGeom>
          <a:noFill/>
          <a:ln cap="flat" cmpd="sng" w="5325">
            <a:solidFill>
              <a:srgbClr val="0E2841"/>
            </a:solidFill>
            <a:prstDash val="solid"/>
            <a:round/>
            <a:headEnd len="sm" w="sm" type="none"/>
            <a:tailEnd len="sm" w="sm" type="none"/>
          </a:ln>
        </p:spPr>
      </p:cxnSp>
      <p:cxnSp>
        <p:nvCxnSpPr>
          <p:cNvPr id="2191" name="Google Shape;2191;p79"/>
          <p:cNvCxnSpPr>
            <a:endCxn id="2154" idx="3"/>
          </p:cNvCxnSpPr>
          <p:nvPr/>
        </p:nvCxnSpPr>
        <p:spPr>
          <a:xfrm flipH="1" rot="10800000">
            <a:off x="7323651" y="4133562"/>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2192" name="Google Shape;2192;p79"/>
          <p:cNvCxnSpPr>
            <a:endCxn id="2161" idx="4"/>
          </p:cNvCxnSpPr>
          <p:nvPr/>
        </p:nvCxnSpPr>
        <p:spPr>
          <a:xfrm flipH="1" rot="10800000">
            <a:off x="7307410" y="4147284"/>
            <a:ext cx="15000" cy="21000"/>
          </a:xfrm>
          <a:prstGeom prst="straightConnector1">
            <a:avLst/>
          </a:prstGeom>
          <a:noFill/>
          <a:ln cap="flat" cmpd="sng" w="5325">
            <a:solidFill>
              <a:srgbClr val="0E2841"/>
            </a:solidFill>
            <a:prstDash val="solid"/>
            <a:round/>
            <a:headEnd len="sm" w="sm" type="none"/>
            <a:tailEnd len="sm" w="sm" type="none"/>
          </a:ln>
        </p:spPr>
      </p:cxnSp>
      <p:cxnSp>
        <p:nvCxnSpPr>
          <p:cNvPr id="2193" name="Google Shape;2193;p79"/>
          <p:cNvCxnSpPr>
            <a:endCxn id="2162" idx="3"/>
          </p:cNvCxnSpPr>
          <p:nvPr/>
        </p:nvCxnSpPr>
        <p:spPr>
          <a:xfrm flipH="1" rot="10800000">
            <a:off x="7322275" y="4104056"/>
            <a:ext cx="89100" cy="28800"/>
          </a:xfrm>
          <a:prstGeom prst="straightConnector1">
            <a:avLst/>
          </a:prstGeom>
          <a:noFill/>
          <a:ln cap="flat" cmpd="sng" w="5325">
            <a:solidFill>
              <a:srgbClr val="0E2841"/>
            </a:solidFill>
            <a:prstDash val="solid"/>
            <a:round/>
            <a:headEnd len="sm" w="sm" type="none"/>
            <a:tailEnd len="sm" w="sm" type="none"/>
          </a:ln>
        </p:spPr>
      </p:cxnSp>
      <p:cxnSp>
        <p:nvCxnSpPr>
          <p:cNvPr id="2194" name="Google Shape;2194;p79"/>
          <p:cNvCxnSpPr>
            <a:endCxn id="2160" idx="2"/>
          </p:cNvCxnSpPr>
          <p:nvPr/>
        </p:nvCxnSpPr>
        <p:spPr>
          <a:xfrm>
            <a:off x="7338256" y="4144781"/>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2195" name="Google Shape;2195;p79"/>
          <p:cNvCxnSpPr>
            <a:stCxn id="2161" idx="7"/>
            <a:endCxn id="2154" idx="2"/>
          </p:cNvCxnSpPr>
          <p:nvPr/>
        </p:nvCxnSpPr>
        <p:spPr>
          <a:xfrm flipH="1" rot="10800000">
            <a:off x="7338001" y="4128225"/>
            <a:ext cx="75000" cy="6000"/>
          </a:xfrm>
          <a:prstGeom prst="straightConnector1">
            <a:avLst/>
          </a:prstGeom>
          <a:noFill/>
          <a:ln cap="flat" cmpd="sng" w="5325">
            <a:solidFill>
              <a:srgbClr val="0E2841"/>
            </a:solidFill>
            <a:prstDash val="solid"/>
            <a:round/>
            <a:headEnd len="sm" w="sm" type="none"/>
            <a:tailEnd len="sm" w="sm" type="none"/>
          </a:ln>
        </p:spPr>
      </p:cxnSp>
      <p:cxnSp>
        <p:nvCxnSpPr>
          <p:cNvPr id="2196" name="Google Shape;2196;p79"/>
          <p:cNvCxnSpPr>
            <a:endCxn id="2163" idx="3"/>
          </p:cNvCxnSpPr>
          <p:nvPr/>
        </p:nvCxnSpPr>
        <p:spPr>
          <a:xfrm flipH="1" rot="10800000">
            <a:off x="7449020" y="4133647"/>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2197" name="Google Shape;2197;p79"/>
          <p:cNvCxnSpPr>
            <a:endCxn id="2162" idx="4"/>
          </p:cNvCxnSpPr>
          <p:nvPr/>
        </p:nvCxnSpPr>
        <p:spPr>
          <a:xfrm rot="10800000">
            <a:off x="7426966" y="4106296"/>
            <a:ext cx="8100" cy="15300"/>
          </a:xfrm>
          <a:prstGeom prst="straightConnector1">
            <a:avLst/>
          </a:prstGeom>
          <a:noFill/>
          <a:ln cap="flat" cmpd="sng" w="5325">
            <a:solidFill>
              <a:srgbClr val="0E2841"/>
            </a:solidFill>
            <a:prstDash val="solid"/>
            <a:round/>
            <a:headEnd len="sm" w="sm" type="none"/>
            <a:tailEnd len="sm" w="sm" type="none"/>
          </a:ln>
        </p:spPr>
      </p:cxnSp>
      <p:cxnSp>
        <p:nvCxnSpPr>
          <p:cNvPr id="2198" name="Google Shape;2198;p79"/>
          <p:cNvCxnSpPr>
            <a:stCxn id="2160" idx="0"/>
            <a:endCxn id="2154" idx="4"/>
          </p:cNvCxnSpPr>
          <p:nvPr/>
        </p:nvCxnSpPr>
        <p:spPr>
          <a:xfrm flipH="1" rot="10800000">
            <a:off x="7426606" y="4135931"/>
            <a:ext cx="8400" cy="13200"/>
          </a:xfrm>
          <a:prstGeom prst="straightConnector1">
            <a:avLst/>
          </a:prstGeom>
          <a:noFill/>
          <a:ln cap="flat" cmpd="sng" w="5325">
            <a:solidFill>
              <a:srgbClr val="0E2841"/>
            </a:solidFill>
            <a:prstDash val="solid"/>
            <a:round/>
            <a:headEnd len="sm" w="sm" type="none"/>
            <a:tailEnd len="sm" w="sm" type="none"/>
          </a:ln>
        </p:spPr>
      </p:cxnSp>
      <p:cxnSp>
        <p:nvCxnSpPr>
          <p:cNvPr id="2199" name="Google Shape;2199;p79"/>
          <p:cNvCxnSpPr>
            <a:endCxn id="2149" idx="2"/>
          </p:cNvCxnSpPr>
          <p:nvPr/>
        </p:nvCxnSpPr>
        <p:spPr>
          <a:xfrm flipH="1" rot="10800000">
            <a:off x="7695127" y="4079200"/>
            <a:ext cx="63300" cy="5700"/>
          </a:xfrm>
          <a:prstGeom prst="straightConnector1">
            <a:avLst/>
          </a:prstGeom>
          <a:noFill/>
          <a:ln cap="flat" cmpd="sng" w="5325">
            <a:solidFill>
              <a:srgbClr val="0E2841"/>
            </a:solidFill>
            <a:prstDash val="solid"/>
            <a:round/>
            <a:headEnd len="sm" w="sm" type="none"/>
            <a:tailEnd len="sm" w="sm" type="none"/>
          </a:ln>
        </p:spPr>
      </p:cxnSp>
      <p:cxnSp>
        <p:nvCxnSpPr>
          <p:cNvPr id="2200" name="Google Shape;2200;p79"/>
          <p:cNvCxnSpPr>
            <a:stCxn id="2156" idx="5"/>
            <a:endCxn id="2155" idx="3"/>
          </p:cNvCxnSpPr>
          <p:nvPr/>
        </p:nvCxnSpPr>
        <p:spPr>
          <a:xfrm>
            <a:off x="7695568" y="4096006"/>
            <a:ext cx="49200" cy="11400"/>
          </a:xfrm>
          <a:prstGeom prst="straightConnector1">
            <a:avLst/>
          </a:prstGeom>
          <a:noFill/>
          <a:ln cap="flat" cmpd="sng" w="5325">
            <a:solidFill>
              <a:srgbClr val="0E2841"/>
            </a:solidFill>
            <a:prstDash val="solid"/>
            <a:round/>
            <a:headEnd len="sm" w="sm" type="none"/>
            <a:tailEnd len="sm" w="sm" type="none"/>
          </a:ln>
        </p:spPr>
      </p:cxnSp>
      <p:cxnSp>
        <p:nvCxnSpPr>
          <p:cNvPr id="2201" name="Google Shape;2201;p79"/>
          <p:cNvCxnSpPr>
            <a:stCxn id="2155" idx="7"/>
          </p:cNvCxnSpPr>
          <p:nvPr/>
        </p:nvCxnSpPr>
        <p:spPr>
          <a:xfrm>
            <a:off x="7775969" y="4096584"/>
            <a:ext cx="0" cy="0"/>
          </a:xfrm>
          <a:prstGeom prst="straightConnector1">
            <a:avLst/>
          </a:prstGeom>
          <a:noFill/>
          <a:ln cap="flat" cmpd="sng" w="5325">
            <a:solidFill>
              <a:srgbClr val="0E2841"/>
            </a:solidFill>
            <a:prstDash val="solid"/>
            <a:round/>
            <a:headEnd len="sm" w="sm" type="none"/>
            <a:tailEnd len="sm" w="sm" type="none"/>
          </a:ln>
        </p:spPr>
      </p:cxnSp>
      <p:cxnSp>
        <p:nvCxnSpPr>
          <p:cNvPr id="2202" name="Google Shape;2202;p79"/>
          <p:cNvCxnSpPr>
            <a:endCxn id="2165" idx="6"/>
          </p:cNvCxnSpPr>
          <p:nvPr/>
        </p:nvCxnSpPr>
        <p:spPr>
          <a:xfrm flipH="1">
            <a:off x="7585662" y="4074200"/>
            <a:ext cx="179100" cy="2700"/>
          </a:xfrm>
          <a:prstGeom prst="straightConnector1">
            <a:avLst/>
          </a:prstGeom>
          <a:noFill/>
          <a:ln cap="flat" cmpd="sng" w="5325">
            <a:solidFill>
              <a:srgbClr val="0E2841"/>
            </a:solidFill>
            <a:prstDash val="solid"/>
            <a:round/>
            <a:headEnd len="sm" w="sm" type="none"/>
            <a:tailEnd len="sm" w="sm" type="none"/>
          </a:ln>
        </p:spPr>
      </p:cxnSp>
      <p:cxnSp>
        <p:nvCxnSpPr>
          <p:cNvPr id="2203" name="Google Shape;2203;p79"/>
          <p:cNvCxnSpPr>
            <a:stCxn id="2155" idx="7"/>
            <a:endCxn id="2149" idx="5"/>
          </p:cNvCxnSpPr>
          <p:nvPr/>
        </p:nvCxnSpPr>
        <p:spPr>
          <a:xfrm flipH="1" rot="10800000">
            <a:off x="7775969" y="4084584"/>
            <a:ext cx="20100" cy="12000"/>
          </a:xfrm>
          <a:prstGeom prst="straightConnector1">
            <a:avLst/>
          </a:prstGeom>
          <a:noFill/>
          <a:ln cap="flat" cmpd="sng" w="5325">
            <a:solidFill>
              <a:srgbClr val="0E2841"/>
            </a:solidFill>
            <a:prstDash val="solid"/>
            <a:round/>
            <a:headEnd len="sm" w="sm" type="none"/>
            <a:tailEnd len="sm" w="sm" type="none"/>
          </a:ln>
        </p:spPr>
      </p:cxnSp>
      <p:cxnSp>
        <p:nvCxnSpPr>
          <p:cNvPr id="2204" name="Google Shape;2204;p79"/>
          <p:cNvCxnSpPr>
            <a:stCxn id="2158" idx="0"/>
            <a:endCxn id="2150" idx="5"/>
          </p:cNvCxnSpPr>
          <p:nvPr/>
        </p:nvCxnSpPr>
        <p:spPr>
          <a:xfrm rot="10800000">
            <a:off x="7552607" y="4167073"/>
            <a:ext cx="14700" cy="3600"/>
          </a:xfrm>
          <a:prstGeom prst="straightConnector1">
            <a:avLst/>
          </a:prstGeom>
          <a:noFill/>
          <a:ln cap="flat" cmpd="sng" w="5325">
            <a:solidFill>
              <a:srgbClr val="0E2841"/>
            </a:solidFill>
            <a:prstDash val="solid"/>
            <a:round/>
            <a:headEnd len="sm" w="sm" type="none"/>
            <a:tailEnd len="sm" w="sm" type="none"/>
          </a:ln>
        </p:spPr>
      </p:cxnSp>
      <p:cxnSp>
        <p:nvCxnSpPr>
          <p:cNvPr id="2205" name="Google Shape;2205;p79"/>
          <p:cNvCxnSpPr>
            <a:endCxn id="2150" idx="1"/>
          </p:cNvCxnSpPr>
          <p:nvPr/>
        </p:nvCxnSpPr>
        <p:spPr>
          <a:xfrm flipH="1" rot="10800000">
            <a:off x="7442340" y="4156374"/>
            <a:ext cx="79200" cy="4800"/>
          </a:xfrm>
          <a:prstGeom prst="straightConnector1">
            <a:avLst/>
          </a:prstGeom>
          <a:noFill/>
          <a:ln cap="flat" cmpd="sng" w="5325">
            <a:solidFill>
              <a:srgbClr val="0E2841"/>
            </a:solidFill>
            <a:prstDash val="solid"/>
            <a:round/>
            <a:headEnd len="sm" w="sm" type="none"/>
            <a:tailEnd len="sm" w="sm" type="none"/>
          </a:ln>
        </p:spPr>
      </p:cxnSp>
      <p:cxnSp>
        <p:nvCxnSpPr>
          <p:cNvPr id="2206" name="Google Shape;2206;p79"/>
          <p:cNvCxnSpPr>
            <a:stCxn id="2163" idx="5"/>
            <a:endCxn id="2151" idx="2"/>
          </p:cNvCxnSpPr>
          <p:nvPr/>
        </p:nvCxnSpPr>
        <p:spPr>
          <a:xfrm>
            <a:off x="7539003" y="4133647"/>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2207" name="Google Shape;2207;p79"/>
          <p:cNvCxnSpPr>
            <a:stCxn id="2150" idx="7"/>
            <a:endCxn id="2151" idx="3"/>
          </p:cNvCxnSpPr>
          <p:nvPr/>
        </p:nvCxnSpPr>
        <p:spPr>
          <a:xfrm flipH="1" rot="10800000">
            <a:off x="7552723" y="4149174"/>
            <a:ext cx="27300" cy="7200"/>
          </a:xfrm>
          <a:prstGeom prst="straightConnector1">
            <a:avLst/>
          </a:prstGeom>
          <a:noFill/>
          <a:ln cap="flat" cmpd="sng" w="5325">
            <a:solidFill>
              <a:srgbClr val="0E2841"/>
            </a:solidFill>
            <a:prstDash val="solid"/>
            <a:round/>
            <a:headEnd len="sm" w="sm" type="none"/>
            <a:tailEnd len="sm" w="sm" type="none"/>
          </a:ln>
        </p:spPr>
      </p:cxnSp>
      <p:cxnSp>
        <p:nvCxnSpPr>
          <p:cNvPr id="2208" name="Google Shape;2208;p79"/>
          <p:cNvCxnSpPr>
            <a:endCxn id="2157" idx="2"/>
          </p:cNvCxnSpPr>
          <p:nvPr/>
        </p:nvCxnSpPr>
        <p:spPr>
          <a:xfrm flipH="1" rot="10800000">
            <a:off x="7618026" y="4136185"/>
            <a:ext cx="39900" cy="7800"/>
          </a:xfrm>
          <a:prstGeom prst="straightConnector1">
            <a:avLst/>
          </a:prstGeom>
          <a:noFill/>
          <a:ln cap="flat" cmpd="sng" w="5325">
            <a:solidFill>
              <a:srgbClr val="0E2841"/>
            </a:solidFill>
            <a:prstDash val="solid"/>
            <a:round/>
            <a:headEnd len="sm" w="sm" type="none"/>
            <a:tailEnd len="sm" w="sm" type="none"/>
          </a:ln>
        </p:spPr>
      </p:cxnSp>
      <p:cxnSp>
        <p:nvCxnSpPr>
          <p:cNvPr id="2209" name="Google Shape;2209;p79"/>
          <p:cNvCxnSpPr>
            <a:endCxn id="2157" idx="3"/>
          </p:cNvCxnSpPr>
          <p:nvPr/>
        </p:nvCxnSpPr>
        <p:spPr>
          <a:xfrm flipH="1" rot="10800000">
            <a:off x="7583084" y="4141594"/>
            <a:ext cx="81300" cy="32100"/>
          </a:xfrm>
          <a:prstGeom prst="straightConnector1">
            <a:avLst/>
          </a:prstGeom>
          <a:noFill/>
          <a:ln cap="flat" cmpd="sng" w="5325">
            <a:solidFill>
              <a:srgbClr val="0E2841"/>
            </a:solidFill>
            <a:prstDash val="solid"/>
            <a:round/>
            <a:headEnd len="sm" w="sm" type="none"/>
            <a:tailEnd len="sm" w="sm" type="none"/>
          </a:ln>
        </p:spPr>
      </p:cxnSp>
      <p:cxnSp>
        <p:nvCxnSpPr>
          <p:cNvPr id="2210" name="Google Shape;2210;p79"/>
          <p:cNvCxnSpPr>
            <a:endCxn id="2164" idx="3"/>
          </p:cNvCxnSpPr>
          <p:nvPr/>
        </p:nvCxnSpPr>
        <p:spPr>
          <a:xfrm flipH="1" rot="10800000">
            <a:off x="7448720" y="4097156"/>
            <a:ext cx="39000" cy="2100"/>
          </a:xfrm>
          <a:prstGeom prst="straightConnector1">
            <a:avLst/>
          </a:prstGeom>
          <a:noFill/>
          <a:ln cap="flat" cmpd="sng" w="5325">
            <a:solidFill>
              <a:srgbClr val="0E2841"/>
            </a:solidFill>
            <a:prstDash val="solid"/>
            <a:round/>
            <a:headEnd len="sm" w="sm" type="none"/>
            <a:tailEnd len="sm" w="sm" type="none"/>
          </a:ln>
        </p:spPr>
      </p:cxnSp>
      <p:cxnSp>
        <p:nvCxnSpPr>
          <p:cNvPr id="2211" name="Google Shape;2211;p79"/>
          <p:cNvCxnSpPr>
            <a:stCxn id="2164" idx="7"/>
            <a:endCxn id="2165" idx="3"/>
          </p:cNvCxnSpPr>
          <p:nvPr/>
        </p:nvCxnSpPr>
        <p:spPr>
          <a:xfrm flipH="1" rot="10800000">
            <a:off x="7518903" y="4082437"/>
            <a:ext cx="29100" cy="3900"/>
          </a:xfrm>
          <a:prstGeom prst="straightConnector1">
            <a:avLst/>
          </a:prstGeom>
          <a:noFill/>
          <a:ln cap="flat" cmpd="sng" w="5325">
            <a:solidFill>
              <a:srgbClr val="0E2841"/>
            </a:solidFill>
            <a:prstDash val="solid"/>
            <a:round/>
            <a:headEnd len="sm" w="sm" type="none"/>
            <a:tailEnd len="sm" w="sm" type="none"/>
          </a:ln>
        </p:spPr>
      </p:cxnSp>
      <p:cxnSp>
        <p:nvCxnSpPr>
          <p:cNvPr id="2212" name="Google Shape;2212;p79"/>
          <p:cNvCxnSpPr>
            <a:stCxn id="2165" idx="5"/>
          </p:cNvCxnSpPr>
          <p:nvPr/>
        </p:nvCxnSpPr>
        <p:spPr>
          <a:xfrm>
            <a:off x="7579204" y="4082309"/>
            <a:ext cx="0" cy="0"/>
          </a:xfrm>
          <a:prstGeom prst="straightConnector1">
            <a:avLst/>
          </a:prstGeom>
          <a:noFill/>
          <a:ln cap="flat" cmpd="sng" w="5325">
            <a:solidFill>
              <a:srgbClr val="0E2841"/>
            </a:solidFill>
            <a:prstDash val="solid"/>
            <a:round/>
            <a:headEnd len="sm" w="sm" type="none"/>
            <a:tailEnd len="sm" w="sm" type="none"/>
          </a:ln>
        </p:spPr>
      </p:cxnSp>
      <p:cxnSp>
        <p:nvCxnSpPr>
          <p:cNvPr id="2213" name="Google Shape;2213;p79"/>
          <p:cNvCxnSpPr>
            <a:stCxn id="2165" idx="5"/>
            <a:endCxn id="2153" idx="0"/>
          </p:cNvCxnSpPr>
          <p:nvPr/>
        </p:nvCxnSpPr>
        <p:spPr>
          <a:xfrm>
            <a:off x="7579204" y="4082309"/>
            <a:ext cx="30300" cy="3900"/>
          </a:xfrm>
          <a:prstGeom prst="straightConnector1">
            <a:avLst/>
          </a:prstGeom>
          <a:noFill/>
          <a:ln cap="flat" cmpd="sng" w="5325">
            <a:solidFill>
              <a:srgbClr val="0E2841"/>
            </a:solidFill>
            <a:prstDash val="solid"/>
            <a:round/>
            <a:headEnd len="sm" w="sm" type="none"/>
            <a:tailEnd len="sm" w="sm" type="none"/>
          </a:ln>
        </p:spPr>
      </p:cxnSp>
      <p:cxnSp>
        <p:nvCxnSpPr>
          <p:cNvPr id="2214" name="Google Shape;2214;p79"/>
          <p:cNvCxnSpPr>
            <a:endCxn id="2156" idx="2"/>
          </p:cNvCxnSpPr>
          <p:nvPr/>
        </p:nvCxnSpPr>
        <p:spPr>
          <a:xfrm flipH="1" rot="10800000">
            <a:off x="7624926" y="4090597"/>
            <a:ext cx="33000" cy="8100"/>
          </a:xfrm>
          <a:prstGeom prst="straightConnector1">
            <a:avLst/>
          </a:prstGeom>
          <a:noFill/>
          <a:ln cap="flat" cmpd="sng" w="5325">
            <a:solidFill>
              <a:srgbClr val="0E2841"/>
            </a:solidFill>
            <a:prstDash val="solid"/>
            <a:round/>
            <a:headEnd len="sm" w="sm" type="none"/>
            <a:tailEnd len="sm" w="sm" type="none"/>
          </a:ln>
        </p:spPr>
      </p:cxnSp>
      <p:cxnSp>
        <p:nvCxnSpPr>
          <p:cNvPr id="2215" name="Google Shape;2215;p79"/>
          <p:cNvCxnSpPr>
            <a:endCxn id="2153" idx="4"/>
          </p:cNvCxnSpPr>
          <p:nvPr/>
        </p:nvCxnSpPr>
        <p:spPr>
          <a:xfrm flipH="1" rot="10800000">
            <a:off x="7539033" y="4101477"/>
            <a:ext cx="70500" cy="22200"/>
          </a:xfrm>
          <a:prstGeom prst="straightConnector1">
            <a:avLst/>
          </a:prstGeom>
          <a:noFill/>
          <a:ln cap="flat" cmpd="sng" w="5325">
            <a:solidFill>
              <a:srgbClr val="0E2841"/>
            </a:solidFill>
            <a:prstDash val="solid"/>
            <a:round/>
            <a:headEnd len="sm" w="sm" type="none"/>
            <a:tailEnd len="sm" w="sm" type="none"/>
          </a:ln>
        </p:spPr>
      </p:cxnSp>
      <p:cxnSp>
        <p:nvCxnSpPr>
          <p:cNvPr id="2216" name="Google Shape;2216;p79"/>
          <p:cNvCxnSpPr>
            <a:endCxn id="2164" idx="4"/>
          </p:cNvCxnSpPr>
          <p:nvPr/>
        </p:nvCxnSpPr>
        <p:spPr>
          <a:xfrm rot="10800000">
            <a:off x="7503311" y="4099397"/>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2217" name="Google Shape;2217;p79"/>
          <p:cNvCxnSpPr>
            <a:stCxn id="2157" idx="7"/>
            <a:endCxn id="2155" idx="3"/>
          </p:cNvCxnSpPr>
          <p:nvPr/>
        </p:nvCxnSpPr>
        <p:spPr>
          <a:xfrm flipH="1" rot="10800000">
            <a:off x="7695568" y="4107375"/>
            <a:ext cx="49200" cy="23400"/>
          </a:xfrm>
          <a:prstGeom prst="straightConnector1">
            <a:avLst/>
          </a:prstGeom>
          <a:noFill/>
          <a:ln cap="flat" cmpd="sng" w="5325">
            <a:solidFill>
              <a:srgbClr val="0E2841"/>
            </a:solidFill>
            <a:prstDash val="solid"/>
            <a:round/>
            <a:headEnd len="sm" w="sm" type="none"/>
            <a:tailEnd len="sm" w="sm" type="none"/>
          </a:ln>
        </p:spPr>
      </p:cxnSp>
      <p:cxnSp>
        <p:nvCxnSpPr>
          <p:cNvPr id="2218" name="Google Shape;2218;p79"/>
          <p:cNvCxnSpPr>
            <a:stCxn id="2157" idx="0"/>
            <a:endCxn id="2156" idx="4"/>
          </p:cNvCxnSpPr>
          <p:nvPr/>
        </p:nvCxnSpPr>
        <p:spPr>
          <a:xfrm rot="10800000">
            <a:off x="7679976" y="4098235"/>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2219" name="Google Shape;2219;p79"/>
          <p:cNvCxnSpPr>
            <a:endCxn id="2153" idx="4"/>
          </p:cNvCxnSpPr>
          <p:nvPr/>
        </p:nvCxnSpPr>
        <p:spPr>
          <a:xfrm flipH="1" rot="10800000">
            <a:off x="7595733" y="4101477"/>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2220" name="Google Shape;2220;p79"/>
          <p:cNvCxnSpPr>
            <a:endCxn id="2163" idx="2"/>
          </p:cNvCxnSpPr>
          <p:nvPr/>
        </p:nvCxnSpPr>
        <p:spPr>
          <a:xfrm>
            <a:off x="7457261" y="4127937"/>
            <a:ext cx="44100" cy="300"/>
          </a:xfrm>
          <a:prstGeom prst="straightConnector1">
            <a:avLst/>
          </a:prstGeom>
          <a:noFill/>
          <a:ln cap="flat" cmpd="sng" w="5325">
            <a:solidFill>
              <a:srgbClr val="0E2841"/>
            </a:solidFill>
            <a:prstDash val="solid"/>
            <a:round/>
            <a:headEnd len="sm" w="sm" type="none"/>
            <a:tailEnd len="sm" w="sm" type="none"/>
          </a:ln>
        </p:spPr>
      </p:cxnSp>
      <p:cxnSp>
        <p:nvCxnSpPr>
          <p:cNvPr id="2221" name="Google Shape;2221;p79"/>
          <p:cNvCxnSpPr>
            <a:endCxn id="2157" idx="2"/>
          </p:cNvCxnSpPr>
          <p:nvPr/>
        </p:nvCxnSpPr>
        <p:spPr>
          <a:xfrm>
            <a:off x="7519326" y="4096885"/>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2222" name="Google Shape;2222;p79"/>
          <p:cNvCxnSpPr>
            <a:endCxn id="2165" idx="2"/>
          </p:cNvCxnSpPr>
          <p:nvPr/>
        </p:nvCxnSpPr>
        <p:spPr>
          <a:xfrm flipH="1" rot="10800000">
            <a:off x="7427262" y="4076900"/>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2223" name="Google Shape;2223;p79"/>
          <p:cNvCxnSpPr>
            <a:endCxn id="2150" idx="3"/>
          </p:cNvCxnSpPr>
          <p:nvPr/>
        </p:nvCxnSpPr>
        <p:spPr>
          <a:xfrm flipH="1" rot="10800000">
            <a:off x="7323840" y="4167192"/>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2224" name="Google Shape;2224;p79"/>
          <p:cNvCxnSpPr>
            <a:stCxn id="2150" idx="0"/>
            <a:endCxn id="2154" idx="5"/>
          </p:cNvCxnSpPr>
          <p:nvPr/>
        </p:nvCxnSpPr>
        <p:spPr>
          <a:xfrm rot="10800000">
            <a:off x="7450431" y="4133433"/>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2225" name="Google Shape;2225;p79"/>
          <p:cNvCxnSpPr>
            <a:endCxn id="2151" idx="7"/>
          </p:cNvCxnSpPr>
          <p:nvPr/>
        </p:nvCxnSpPr>
        <p:spPr>
          <a:xfrm flipH="1">
            <a:off x="7611336" y="4102152"/>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2226" name="Google Shape;2226;p79"/>
          <p:cNvCxnSpPr>
            <a:stCxn id="2149" idx="4"/>
            <a:endCxn id="2163" idx="6"/>
          </p:cNvCxnSpPr>
          <p:nvPr/>
        </p:nvCxnSpPr>
        <p:spPr>
          <a:xfrm flipH="1">
            <a:off x="7545577" y="4086850"/>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2227" name="Google Shape;2227;p79"/>
          <p:cNvCxnSpPr>
            <a:stCxn id="2158" idx="0"/>
            <a:endCxn id="2151" idx="4"/>
          </p:cNvCxnSpPr>
          <p:nvPr/>
        </p:nvCxnSpPr>
        <p:spPr>
          <a:xfrm flipH="1" rot="10800000">
            <a:off x="7567307" y="4151473"/>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2228" name="Google Shape;2228;p79"/>
          <p:cNvCxnSpPr>
            <a:endCxn id="2165" idx="6"/>
          </p:cNvCxnSpPr>
          <p:nvPr/>
        </p:nvCxnSpPr>
        <p:spPr>
          <a:xfrm rot="10800000">
            <a:off x="7585662" y="4076900"/>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2229" name="Google Shape;2229;p79"/>
          <p:cNvCxnSpPr>
            <a:stCxn id="2158" idx="3"/>
            <a:endCxn id="2160" idx="5"/>
          </p:cNvCxnSpPr>
          <p:nvPr/>
        </p:nvCxnSpPr>
        <p:spPr>
          <a:xfrm rot="10800000">
            <a:off x="7442216" y="4162132"/>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2230" name="Google Shape;2230;p79"/>
          <p:cNvCxnSpPr>
            <a:endCxn id="2153" idx="3"/>
          </p:cNvCxnSpPr>
          <p:nvPr/>
        </p:nvCxnSpPr>
        <p:spPr>
          <a:xfrm>
            <a:off x="7525542" y="4092636"/>
            <a:ext cx="68400" cy="6600"/>
          </a:xfrm>
          <a:prstGeom prst="straightConnector1">
            <a:avLst/>
          </a:prstGeom>
          <a:noFill/>
          <a:ln cap="flat" cmpd="sng" w="5325">
            <a:solidFill>
              <a:srgbClr val="0E2841"/>
            </a:solidFill>
            <a:prstDash val="solid"/>
            <a:round/>
            <a:headEnd len="sm" w="sm" type="none"/>
            <a:tailEnd len="med" w="med" type="triangle"/>
          </a:ln>
        </p:spPr>
      </p:cxnSp>
      <p:sp>
        <p:nvSpPr>
          <p:cNvPr id="2231" name="Google Shape;2231;p79"/>
          <p:cNvSpPr/>
          <p:nvPr/>
        </p:nvSpPr>
        <p:spPr>
          <a:xfrm>
            <a:off x="5591643" y="4095350"/>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32" name="Google Shape;2232;p79"/>
          <p:cNvSpPr/>
          <p:nvPr/>
        </p:nvSpPr>
        <p:spPr>
          <a:xfrm>
            <a:off x="6223440" y="410116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33" name="Google Shape;2233;p79"/>
          <p:cNvSpPr/>
          <p:nvPr/>
        </p:nvSpPr>
        <p:spPr>
          <a:xfrm>
            <a:off x="5980095" y="418374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34" name="Google Shape;2234;p79"/>
          <p:cNvSpPr/>
          <p:nvPr/>
        </p:nvSpPr>
        <p:spPr>
          <a:xfrm>
            <a:off x="6038707" y="416582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35" name="Google Shape;2235;p79"/>
          <p:cNvSpPr/>
          <p:nvPr/>
        </p:nvSpPr>
        <p:spPr>
          <a:xfrm>
            <a:off x="5605432" y="3821082"/>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36" name="Google Shape;2236;p79"/>
          <p:cNvSpPr/>
          <p:nvPr/>
        </p:nvSpPr>
        <p:spPr>
          <a:xfrm>
            <a:off x="6052497" y="411578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37" name="Google Shape;2237;p79"/>
          <p:cNvSpPr/>
          <p:nvPr/>
        </p:nvSpPr>
        <p:spPr>
          <a:xfrm>
            <a:off x="5877906" y="415011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38" name="Google Shape;2238;p79"/>
          <p:cNvSpPr/>
          <p:nvPr/>
        </p:nvSpPr>
        <p:spPr>
          <a:xfrm>
            <a:off x="6203340" y="412395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39" name="Google Shape;2239;p79"/>
          <p:cNvSpPr/>
          <p:nvPr/>
        </p:nvSpPr>
        <p:spPr>
          <a:xfrm>
            <a:off x="6122939" y="411255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40" name="Google Shape;2240;p79"/>
          <p:cNvSpPr/>
          <p:nvPr/>
        </p:nvSpPr>
        <p:spPr>
          <a:xfrm>
            <a:off x="6122939" y="415814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41" name="Google Shape;2241;p79"/>
          <p:cNvSpPr/>
          <p:nvPr/>
        </p:nvSpPr>
        <p:spPr>
          <a:xfrm>
            <a:off x="6010270" y="420028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42" name="Google Shape;2242;p79"/>
          <p:cNvSpPr/>
          <p:nvPr/>
        </p:nvSpPr>
        <p:spPr>
          <a:xfrm>
            <a:off x="5750996" y="419693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43" name="Google Shape;2243;p79"/>
          <p:cNvSpPr/>
          <p:nvPr/>
        </p:nvSpPr>
        <p:spPr>
          <a:xfrm>
            <a:off x="5869569" y="417874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44" name="Google Shape;2244;p79"/>
          <p:cNvSpPr/>
          <p:nvPr/>
        </p:nvSpPr>
        <p:spPr>
          <a:xfrm>
            <a:off x="5765373" y="416159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45" name="Google Shape;2245;p79"/>
          <p:cNvSpPr/>
          <p:nvPr/>
        </p:nvSpPr>
        <p:spPr>
          <a:xfrm>
            <a:off x="5869930" y="412060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46" name="Google Shape;2246;p79"/>
          <p:cNvSpPr/>
          <p:nvPr/>
        </p:nvSpPr>
        <p:spPr>
          <a:xfrm>
            <a:off x="5966374" y="415019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47" name="Google Shape;2247;p79"/>
          <p:cNvSpPr/>
          <p:nvPr/>
        </p:nvSpPr>
        <p:spPr>
          <a:xfrm>
            <a:off x="5946274" y="411370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48" name="Google Shape;2248;p79"/>
          <p:cNvSpPr/>
          <p:nvPr/>
        </p:nvSpPr>
        <p:spPr>
          <a:xfrm>
            <a:off x="6006575" y="409886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49" name="Google Shape;2249;p79"/>
          <p:cNvSpPr/>
          <p:nvPr/>
        </p:nvSpPr>
        <p:spPr>
          <a:xfrm>
            <a:off x="5591643" y="3958586"/>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50" name="Google Shape;2250;p79"/>
          <p:cNvSpPr/>
          <p:nvPr/>
        </p:nvSpPr>
        <p:spPr>
          <a:xfrm>
            <a:off x="5980095" y="404698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51" name="Google Shape;2251;p79"/>
          <p:cNvSpPr/>
          <p:nvPr/>
        </p:nvSpPr>
        <p:spPr>
          <a:xfrm>
            <a:off x="6038707" y="402905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52" name="Google Shape;2252;p79"/>
          <p:cNvSpPr/>
          <p:nvPr/>
        </p:nvSpPr>
        <p:spPr>
          <a:xfrm>
            <a:off x="5877906" y="4013349"/>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53" name="Google Shape;2253;p79"/>
          <p:cNvSpPr/>
          <p:nvPr/>
        </p:nvSpPr>
        <p:spPr>
          <a:xfrm>
            <a:off x="6203340" y="398719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54" name="Google Shape;2254;p79"/>
          <p:cNvSpPr/>
          <p:nvPr/>
        </p:nvSpPr>
        <p:spPr>
          <a:xfrm>
            <a:off x="5869569" y="404197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55" name="Google Shape;2255;p79"/>
          <p:cNvSpPr/>
          <p:nvPr/>
        </p:nvSpPr>
        <p:spPr>
          <a:xfrm>
            <a:off x="5765373" y="40248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56" name="Google Shape;2256;p79"/>
          <p:cNvSpPr/>
          <p:nvPr/>
        </p:nvSpPr>
        <p:spPr>
          <a:xfrm>
            <a:off x="5946274" y="397694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57" name="Google Shape;2257;p79"/>
          <p:cNvSpPr/>
          <p:nvPr/>
        </p:nvSpPr>
        <p:spPr>
          <a:xfrm>
            <a:off x="6052497" y="397983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58" name="Google Shape;2258;p79"/>
          <p:cNvSpPr/>
          <p:nvPr/>
        </p:nvSpPr>
        <p:spPr>
          <a:xfrm>
            <a:off x="6205368" y="385157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59" name="Google Shape;2259;p79"/>
          <p:cNvSpPr/>
          <p:nvPr/>
        </p:nvSpPr>
        <p:spPr>
          <a:xfrm>
            <a:off x="5871597" y="390636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260" name="Google Shape;2260;p79"/>
          <p:cNvSpPr/>
          <p:nvPr/>
        </p:nvSpPr>
        <p:spPr>
          <a:xfrm>
            <a:off x="6052497" y="384537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2261" name="Google Shape;2261;p79"/>
          <p:cNvCxnSpPr>
            <a:stCxn id="2259" idx="0"/>
            <a:endCxn id="2260" idx="3"/>
          </p:cNvCxnSpPr>
          <p:nvPr/>
        </p:nvCxnSpPr>
        <p:spPr>
          <a:xfrm flipH="1" rot="10800000">
            <a:off x="5893647" y="3858364"/>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2262" name="Google Shape;2262;p79"/>
          <p:cNvCxnSpPr>
            <a:stCxn id="2259" idx="6"/>
            <a:endCxn id="2258" idx="3"/>
          </p:cNvCxnSpPr>
          <p:nvPr/>
        </p:nvCxnSpPr>
        <p:spPr>
          <a:xfrm flipH="1" rot="10800000">
            <a:off x="5915697" y="3864514"/>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2263" name="Google Shape;2263;p79"/>
          <p:cNvCxnSpPr>
            <a:stCxn id="2260" idx="6"/>
            <a:endCxn id="2258" idx="2"/>
          </p:cNvCxnSpPr>
          <p:nvPr/>
        </p:nvCxnSpPr>
        <p:spPr>
          <a:xfrm>
            <a:off x="6096597" y="3853020"/>
            <a:ext cx="108900" cy="6300"/>
          </a:xfrm>
          <a:prstGeom prst="straightConnector1">
            <a:avLst/>
          </a:prstGeom>
          <a:noFill/>
          <a:ln cap="flat" cmpd="sng" w="5325">
            <a:solidFill>
              <a:srgbClr val="0E2841"/>
            </a:solidFill>
            <a:prstDash val="solid"/>
            <a:round/>
            <a:headEnd len="sm" w="sm" type="none"/>
            <a:tailEnd len="sm" w="sm" type="none"/>
          </a:ln>
        </p:spPr>
      </p:cxnSp>
      <p:cxnSp>
        <p:nvCxnSpPr>
          <p:cNvPr id="2264" name="Google Shape;2264;p79"/>
          <p:cNvCxnSpPr>
            <a:endCxn id="2253" idx="2"/>
          </p:cNvCxnSpPr>
          <p:nvPr/>
        </p:nvCxnSpPr>
        <p:spPr>
          <a:xfrm>
            <a:off x="6097440" y="3988241"/>
            <a:ext cx="105900" cy="6600"/>
          </a:xfrm>
          <a:prstGeom prst="straightConnector1">
            <a:avLst/>
          </a:prstGeom>
          <a:noFill/>
          <a:ln cap="flat" cmpd="sng" w="5325">
            <a:solidFill>
              <a:srgbClr val="0E2841"/>
            </a:solidFill>
            <a:prstDash val="solid"/>
            <a:round/>
            <a:headEnd len="sm" w="sm" type="none"/>
            <a:tailEnd len="sm" w="sm" type="none"/>
          </a:ln>
        </p:spPr>
      </p:cxnSp>
      <p:cxnSp>
        <p:nvCxnSpPr>
          <p:cNvPr id="2265" name="Google Shape;2265;p79"/>
          <p:cNvCxnSpPr>
            <a:stCxn id="2251" idx="7"/>
            <a:endCxn id="2253" idx="3"/>
          </p:cNvCxnSpPr>
          <p:nvPr/>
        </p:nvCxnSpPr>
        <p:spPr>
          <a:xfrm flipH="1" rot="10800000">
            <a:off x="6076349" y="4000398"/>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2266" name="Google Shape;2266;p79"/>
          <p:cNvCxnSpPr>
            <a:endCxn id="2257" idx="1"/>
          </p:cNvCxnSpPr>
          <p:nvPr/>
        </p:nvCxnSpPr>
        <p:spPr>
          <a:xfrm flipH="1" rot="10800000">
            <a:off x="5990555" y="3982074"/>
            <a:ext cx="68400" cy="2100"/>
          </a:xfrm>
          <a:prstGeom prst="straightConnector1">
            <a:avLst/>
          </a:prstGeom>
          <a:noFill/>
          <a:ln cap="flat" cmpd="sng" w="5325">
            <a:solidFill>
              <a:srgbClr val="0E2841"/>
            </a:solidFill>
            <a:prstDash val="solid"/>
            <a:round/>
            <a:headEnd len="sm" w="sm" type="none"/>
            <a:tailEnd len="sm" w="sm" type="none"/>
          </a:ln>
        </p:spPr>
      </p:cxnSp>
      <p:cxnSp>
        <p:nvCxnSpPr>
          <p:cNvPr id="2267" name="Google Shape;2267;p79"/>
          <p:cNvCxnSpPr>
            <a:stCxn id="2252" idx="0"/>
            <a:endCxn id="2256" idx="3"/>
          </p:cNvCxnSpPr>
          <p:nvPr/>
        </p:nvCxnSpPr>
        <p:spPr>
          <a:xfrm flipH="1" rot="10800000">
            <a:off x="5899956" y="3989949"/>
            <a:ext cx="52800" cy="23400"/>
          </a:xfrm>
          <a:prstGeom prst="straightConnector1">
            <a:avLst/>
          </a:prstGeom>
          <a:noFill/>
          <a:ln cap="flat" cmpd="sng" w="5325">
            <a:solidFill>
              <a:srgbClr val="0E2841"/>
            </a:solidFill>
            <a:prstDash val="solid"/>
            <a:round/>
            <a:headEnd len="sm" w="sm" type="none"/>
            <a:tailEnd len="sm" w="sm" type="none"/>
          </a:ln>
        </p:spPr>
      </p:cxnSp>
      <p:cxnSp>
        <p:nvCxnSpPr>
          <p:cNvPr id="2268" name="Google Shape;2268;p79"/>
          <p:cNvCxnSpPr>
            <a:stCxn id="2255" idx="6"/>
            <a:endCxn id="2252" idx="2"/>
          </p:cNvCxnSpPr>
          <p:nvPr/>
        </p:nvCxnSpPr>
        <p:spPr>
          <a:xfrm flipH="1" rot="10800000">
            <a:off x="5809473" y="4021081"/>
            <a:ext cx="68400" cy="11400"/>
          </a:xfrm>
          <a:prstGeom prst="straightConnector1">
            <a:avLst/>
          </a:prstGeom>
          <a:noFill/>
          <a:ln cap="flat" cmpd="sng" w="5325">
            <a:solidFill>
              <a:srgbClr val="0E2841"/>
            </a:solidFill>
            <a:prstDash val="solid"/>
            <a:round/>
            <a:headEnd len="sm" w="sm" type="none"/>
            <a:tailEnd len="sm" w="sm" type="none"/>
          </a:ln>
        </p:spPr>
      </p:cxnSp>
      <p:cxnSp>
        <p:nvCxnSpPr>
          <p:cNvPr id="2269" name="Google Shape;2269;p79"/>
          <p:cNvCxnSpPr>
            <a:stCxn id="2254" idx="0"/>
            <a:endCxn id="2252" idx="4"/>
          </p:cNvCxnSpPr>
          <p:nvPr/>
        </p:nvCxnSpPr>
        <p:spPr>
          <a:xfrm flipH="1" rot="10800000">
            <a:off x="5891619" y="4028778"/>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2270" name="Google Shape;2270;p79"/>
          <p:cNvCxnSpPr>
            <a:stCxn id="2255" idx="5"/>
            <a:endCxn id="2254" idx="2"/>
          </p:cNvCxnSpPr>
          <p:nvPr/>
        </p:nvCxnSpPr>
        <p:spPr>
          <a:xfrm>
            <a:off x="5803015" y="4037891"/>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2271" name="Google Shape;2271;p79"/>
          <p:cNvCxnSpPr>
            <a:endCxn id="2250" idx="2"/>
          </p:cNvCxnSpPr>
          <p:nvPr/>
        </p:nvCxnSpPr>
        <p:spPr>
          <a:xfrm>
            <a:off x="5913795" y="4049830"/>
            <a:ext cx="66300" cy="4800"/>
          </a:xfrm>
          <a:prstGeom prst="straightConnector1">
            <a:avLst/>
          </a:prstGeom>
          <a:noFill/>
          <a:ln cap="flat" cmpd="sng" w="5325">
            <a:solidFill>
              <a:srgbClr val="0E2841"/>
            </a:solidFill>
            <a:prstDash val="solid"/>
            <a:round/>
            <a:headEnd len="sm" w="sm" type="none"/>
            <a:tailEnd len="sm" w="sm" type="none"/>
          </a:ln>
        </p:spPr>
      </p:cxnSp>
      <p:cxnSp>
        <p:nvCxnSpPr>
          <p:cNvPr id="2272" name="Google Shape;2272;p79"/>
          <p:cNvCxnSpPr>
            <a:stCxn id="2250" idx="7"/>
            <a:endCxn id="2251" idx="3"/>
          </p:cNvCxnSpPr>
          <p:nvPr/>
        </p:nvCxnSpPr>
        <p:spPr>
          <a:xfrm flipH="1" rot="10800000">
            <a:off x="6017736" y="4042020"/>
            <a:ext cx="27300" cy="7200"/>
          </a:xfrm>
          <a:prstGeom prst="straightConnector1">
            <a:avLst/>
          </a:prstGeom>
          <a:noFill/>
          <a:ln cap="flat" cmpd="sng" w="5325">
            <a:solidFill>
              <a:srgbClr val="0E2841"/>
            </a:solidFill>
            <a:prstDash val="solid"/>
            <a:round/>
            <a:headEnd len="sm" w="sm" type="none"/>
            <a:tailEnd len="sm" w="sm" type="none"/>
          </a:ln>
        </p:spPr>
      </p:cxnSp>
      <p:cxnSp>
        <p:nvCxnSpPr>
          <p:cNvPr id="2273" name="Google Shape;2273;p79"/>
          <p:cNvCxnSpPr>
            <a:endCxn id="2243" idx="3"/>
          </p:cNvCxnSpPr>
          <p:nvPr/>
        </p:nvCxnSpPr>
        <p:spPr>
          <a:xfrm flipH="1" rot="10800000">
            <a:off x="5795627" y="4191801"/>
            <a:ext cx="80400" cy="13500"/>
          </a:xfrm>
          <a:prstGeom prst="straightConnector1">
            <a:avLst/>
          </a:prstGeom>
          <a:noFill/>
          <a:ln cap="flat" cmpd="sng" w="5325">
            <a:solidFill>
              <a:srgbClr val="0E2841"/>
            </a:solidFill>
            <a:prstDash val="solid"/>
            <a:round/>
            <a:headEnd len="sm" w="sm" type="none"/>
            <a:tailEnd len="sm" w="sm" type="none"/>
          </a:ln>
        </p:spPr>
      </p:cxnSp>
      <p:cxnSp>
        <p:nvCxnSpPr>
          <p:cNvPr id="2274" name="Google Shape;2274;p79"/>
          <p:cNvCxnSpPr>
            <a:endCxn id="2237" idx="3"/>
          </p:cNvCxnSpPr>
          <p:nvPr/>
        </p:nvCxnSpPr>
        <p:spPr>
          <a:xfrm flipH="1" rot="10800000">
            <a:off x="5788664" y="4163172"/>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2275" name="Google Shape;2275;p79"/>
          <p:cNvCxnSpPr>
            <a:endCxn id="2244" idx="4"/>
          </p:cNvCxnSpPr>
          <p:nvPr/>
        </p:nvCxnSpPr>
        <p:spPr>
          <a:xfrm flipH="1" rot="10800000">
            <a:off x="5772423" y="4176895"/>
            <a:ext cx="15000" cy="21000"/>
          </a:xfrm>
          <a:prstGeom prst="straightConnector1">
            <a:avLst/>
          </a:prstGeom>
          <a:noFill/>
          <a:ln cap="flat" cmpd="sng" w="5325">
            <a:solidFill>
              <a:srgbClr val="0E2841"/>
            </a:solidFill>
            <a:prstDash val="solid"/>
            <a:round/>
            <a:headEnd len="sm" w="sm" type="none"/>
            <a:tailEnd len="sm" w="sm" type="none"/>
          </a:ln>
        </p:spPr>
      </p:cxnSp>
      <p:cxnSp>
        <p:nvCxnSpPr>
          <p:cNvPr id="2276" name="Google Shape;2276;p79"/>
          <p:cNvCxnSpPr>
            <a:endCxn id="2245" idx="3"/>
          </p:cNvCxnSpPr>
          <p:nvPr/>
        </p:nvCxnSpPr>
        <p:spPr>
          <a:xfrm flipH="1" rot="10800000">
            <a:off x="5787288" y="4133666"/>
            <a:ext cx="89100" cy="28800"/>
          </a:xfrm>
          <a:prstGeom prst="straightConnector1">
            <a:avLst/>
          </a:prstGeom>
          <a:noFill/>
          <a:ln cap="flat" cmpd="sng" w="5325">
            <a:solidFill>
              <a:srgbClr val="0E2841"/>
            </a:solidFill>
            <a:prstDash val="solid"/>
            <a:round/>
            <a:headEnd len="sm" w="sm" type="none"/>
            <a:tailEnd len="sm" w="sm" type="none"/>
          </a:ln>
        </p:spPr>
      </p:cxnSp>
      <p:cxnSp>
        <p:nvCxnSpPr>
          <p:cNvPr id="2277" name="Google Shape;2277;p79"/>
          <p:cNvCxnSpPr>
            <a:endCxn id="2243" idx="2"/>
          </p:cNvCxnSpPr>
          <p:nvPr/>
        </p:nvCxnSpPr>
        <p:spPr>
          <a:xfrm>
            <a:off x="5803269" y="4174392"/>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2278" name="Google Shape;2278;p79"/>
          <p:cNvCxnSpPr>
            <a:stCxn id="2244" idx="7"/>
            <a:endCxn id="2237" idx="2"/>
          </p:cNvCxnSpPr>
          <p:nvPr/>
        </p:nvCxnSpPr>
        <p:spPr>
          <a:xfrm flipH="1" rot="10800000">
            <a:off x="5803015" y="4157835"/>
            <a:ext cx="75000" cy="6000"/>
          </a:xfrm>
          <a:prstGeom prst="straightConnector1">
            <a:avLst/>
          </a:prstGeom>
          <a:noFill/>
          <a:ln cap="flat" cmpd="sng" w="5325">
            <a:solidFill>
              <a:srgbClr val="0E2841"/>
            </a:solidFill>
            <a:prstDash val="solid"/>
            <a:round/>
            <a:headEnd len="sm" w="sm" type="none"/>
            <a:tailEnd len="sm" w="sm" type="none"/>
          </a:ln>
        </p:spPr>
      </p:cxnSp>
      <p:cxnSp>
        <p:nvCxnSpPr>
          <p:cNvPr id="2279" name="Google Shape;2279;p79"/>
          <p:cNvCxnSpPr>
            <a:endCxn id="2246" idx="3"/>
          </p:cNvCxnSpPr>
          <p:nvPr/>
        </p:nvCxnSpPr>
        <p:spPr>
          <a:xfrm flipH="1" rot="10800000">
            <a:off x="5914032" y="4163257"/>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2280" name="Google Shape;2280;p79"/>
          <p:cNvCxnSpPr>
            <a:endCxn id="2245" idx="4"/>
          </p:cNvCxnSpPr>
          <p:nvPr/>
        </p:nvCxnSpPr>
        <p:spPr>
          <a:xfrm rot="10800000">
            <a:off x="5891980" y="4135907"/>
            <a:ext cx="8100" cy="15300"/>
          </a:xfrm>
          <a:prstGeom prst="straightConnector1">
            <a:avLst/>
          </a:prstGeom>
          <a:noFill/>
          <a:ln cap="flat" cmpd="sng" w="5325">
            <a:solidFill>
              <a:srgbClr val="0E2841"/>
            </a:solidFill>
            <a:prstDash val="solid"/>
            <a:round/>
            <a:headEnd len="sm" w="sm" type="none"/>
            <a:tailEnd len="sm" w="sm" type="none"/>
          </a:ln>
        </p:spPr>
      </p:cxnSp>
      <p:cxnSp>
        <p:nvCxnSpPr>
          <p:cNvPr id="2281" name="Google Shape;2281;p79"/>
          <p:cNvCxnSpPr>
            <a:stCxn id="2243" idx="0"/>
            <a:endCxn id="2237" idx="4"/>
          </p:cNvCxnSpPr>
          <p:nvPr/>
        </p:nvCxnSpPr>
        <p:spPr>
          <a:xfrm flipH="1" rot="10800000">
            <a:off x="5891619" y="4165542"/>
            <a:ext cx="8400" cy="13200"/>
          </a:xfrm>
          <a:prstGeom prst="straightConnector1">
            <a:avLst/>
          </a:prstGeom>
          <a:noFill/>
          <a:ln cap="flat" cmpd="sng" w="5325">
            <a:solidFill>
              <a:srgbClr val="0E2841"/>
            </a:solidFill>
            <a:prstDash val="solid"/>
            <a:round/>
            <a:headEnd len="sm" w="sm" type="none"/>
            <a:tailEnd len="sm" w="sm" type="none"/>
          </a:ln>
        </p:spPr>
      </p:cxnSp>
      <p:cxnSp>
        <p:nvCxnSpPr>
          <p:cNvPr id="2282" name="Google Shape;2282;p79"/>
          <p:cNvCxnSpPr>
            <a:endCxn id="2232" idx="2"/>
          </p:cNvCxnSpPr>
          <p:nvPr/>
        </p:nvCxnSpPr>
        <p:spPr>
          <a:xfrm flipH="1" rot="10800000">
            <a:off x="6160140" y="4108810"/>
            <a:ext cx="63300" cy="5700"/>
          </a:xfrm>
          <a:prstGeom prst="straightConnector1">
            <a:avLst/>
          </a:prstGeom>
          <a:noFill/>
          <a:ln cap="flat" cmpd="sng" w="5325">
            <a:solidFill>
              <a:srgbClr val="0E2841"/>
            </a:solidFill>
            <a:prstDash val="solid"/>
            <a:round/>
            <a:headEnd len="sm" w="sm" type="none"/>
            <a:tailEnd len="sm" w="sm" type="none"/>
          </a:ln>
        </p:spPr>
      </p:cxnSp>
      <p:cxnSp>
        <p:nvCxnSpPr>
          <p:cNvPr id="2283" name="Google Shape;2283;p79"/>
          <p:cNvCxnSpPr>
            <a:stCxn id="2239" idx="5"/>
            <a:endCxn id="2238" idx="3"/>
          </p:cNvCxnSpPr>
          <p:nvPr/>
        </p:nvCxnSpPr>
        <p:spPr>
          <a:xfrm>
            <a:off x="6160581" y="4125617"/>
            <a:ext cx="49200" cy="11400"/>
          </a:xfrm>
          <a:prstGeom prst="straightConnector1">
            <a:avLst/>
          </a:prstGeom>
          <a:noFill/>
          <a:ln cap="flat" cmpd="sng" w="5325">
            <a:solidFill>
              <a:srgbClr val="0E2841"/>
            </a:solidFill>
            <a:prstDash val="solid"/>
            <a:round/>
            <a:headEnd len="sm" w="sm" type="none"/>
            <a:tailEnd len="sm" w="sm" type="none"/>
          </a:ln>
        </p:spPr>
      </p:cxnSp>
      <p:cxnSp>
        <p:nvCxnSpPr>
          <p:cNvPr id="2284" name="Google Shape;2284;p79"/>
          <p:cNvCxnSpPr>
            <a:stCxn id="2238" idx="7"/>
          </p:cNvCxnSpPr>
          <p:nvPr/>
        </p:nvCxnSpPr>
        <p:spPr>
          <a:xfrm>
            <a:off x="6240982" y="4126195"/>
            <a:ext cx="0" cy="0"/>
          </a:xfrm>
          <a:prstGeom prst="straightConnector1">
            <a:avLst/>
          </a:prstGeom>
          <a:noFill/>
          <a:ln cap="flat" cmpd="sng" w="5325">
            <a:solidFill>
              <a:srgbClr val="0E2841"/>
            </a:solidFill>
            <a:prstDash val="solid"/>
            <a:round/>
            <a:headEnd len="sm" w="sm" type="none"/>
            <a:tailEnd len="sm" w="sm" type="none"/>
          </a:ln>
        </p:spPr>
      </p:cxnSp>
      <p:cxnSp>
        <p:nvCxnSpPr>
          <p:cNvPr id="2285" name="Google Shape;2285;p79"/>
          <p:cNvCxnSpPr>
            <a:endCxn id="2248" idx="6"/>
          </p:cNvCxnSpPr>
          <p:nvPr/>
        </p:nvCxnSpPr>
        <p:spPr>
          <a:xfrm flipH="1">
            <a:off x="6050675" y="4103811"/>
            <a:ext cx="179100" cy="2700"/>
          </a:xfrm>
          <a:prstGeom prst="straightConnector1">
            <a:avLst/>
          </a:prstGeom>
          <a:noFill/>
          <a:ln cap="flat" cmpd="sng" w="5325">
            <a:solidFill>
              <a:srgbClr val="0E2841"/>
            </a:solidFill>
            <a:prstDash val="solid"/>
            <a:round/>
            <a:headEnd len="sm" w="sm" type="none"/>
            <a:tailEnd len="sm" w="sm" type="none"/>
          </a:ln>
        </p:spPr>
      </p:cxnSp>
      <p:cxnSp>
        <p:nvCxnSpPr>
          <p:cNvPr id="2286" name="Google Shape;2286;p79"/>
          <p:cNvCxnSpPr>
            <a:stCxn id="2238" idx="7"/>
            <a:endCxn id="2232" idx="5"/>
          </p:cNvCxnSpPr>
          <p:nvPr/>
        </p:nvCxnSpPr>
        <p:spPr>
          <a:xfrm flipH="1" rot="10800000">
            <a:off x="6240982" y="4114195"/>
            <a:ext cx="20100" cy="12000"/>
          </a:xfrm>
          <a:prstGeom prst="straightConnector1">
            <a:avLst/>
          </a:prstGeom>
          <a:noFill/>
          <a:ln cap="flat" cmpd="sng" w="5325">
            <a:solidFill>
              <a:srgbClr val="0E2841"/>
            </a:solidFill>
            <a:prstDash val="solid"/>
            <a:round/>
            <a:headEnd len="sm" w="sm" type="none"/>
            <a:tailEnd len="sm" w="sm" type="none"/>
          </a:ln>
        </p:spPr>
      </p:cxnSp>
      <p:cxnSp>
        <p:nvCxnSpPr>
          <p:cNvPr id="2287" name="Google Shape;2287;p79"/>
          <p:cNvCxnSpPr>
            <a:stCxn id="2241" idx="0"/>
            <a:endCxn id="2233" idx="5"/>
          </p:cNvCxnSpPr>
          <p:nvPr/>
        </p:nvCxnSpPr>
        <p:spPr>
          <a:xfrm rot="10800000">
            <a:off x="6017620" y="4196683"/>
            <a:ext cx="14700" cy="3600"/>
          </a:xfrm>
          <a:prstGeom prst="straightConnector1">
            <a:avLst/>
          </a:prstGeom>
          <a:noFill/>
          <a:ln cap="flat" cmpd="sng" w="5325">
            <a:solidFill>
              <a:srgbClr val="0E2841"/>
            </a:solidFill>
            <a:prstDash val="solid"/>
            <a:round/>
            <a:headEnd len="sm" w="sm" type="none"/>
            <a:tailEnd len="sm" w="sm" type="none"/>
          </a:ln>
        </p:spPr>
      </p:cxnSp>
      <p:cxnSp>
        <p:nvCxnSpPr>
          <p:cNvPr id="2288" name="Google Shape;2288;p79"/>
          <p:cNvCxnSpPr>
            <a:endCxn id="2233" idx="1"/>
          </p:cNvCxnSpPr>
          <p:nvPr/>
        </p:nvCxnSpPr>
        <p:spPr>
          <a:xfrm flipH="1" rot="10800000">
            <a:off x="5907353" y="4185984"/>
            <a:ext cx="79200" cy="4800"/>
          </a:xfrm>
          <a:prstGeom prst="straightConnector1">
            <a:avLst/>
          </a:prstGeom>
          <a:noFill/>
          <a:ln cap="flat" cmpd="sng" w="5325">
            <a:solidFill>
              <a:srgbClr val="0E2841"/>
            </a:solidFill>
            <a:prstDash val="solid"/>
            <a:round/>
            <a:headEnd len="sm" w="sm" type="none"/>
            <a:tailEnd len="sm" w="sm" type="none"/>
          </a:ln>
        </p:spPr>
      </p:cxnSp>
      <p:cxnSp>
        <p:nvCxnSpPr>
          <p:cNvPr id="2289" name="Google Shape;2289;p79"/>
          <p:cNvCxnSpPr>
            <a:stCxn id="2246" idx="5"/>
            <a:endCxn id="2234" idx="2"/>
          </p:cNvCxnSpPr>
          <p:nvPr/>
        </p:nvCxnSpPr>
        <p:spPr>
          <a:xfrm>
            <a:off x="6004016" y="4163257"/>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2290" name="Google Shape;2290;p79"/>
          <p:cNvCxnSpPr>
            <a:stCxn id="2233" idx="7"/>
            <a:endCxn id="2234" idx="3"/>
          </p:cNvCxnSpPr>
          <p:nvPr/>
        </p:nvCxnSpPr>
        <p:spPr>
          <a:xfrm flipH="1" rot="10800000">
            <a:off x="6017736" y="4178784"/>
            <a:ext cx="27300" cy="7200"/>
          </a:xfrm>
          <a:prstGeom prst="straightConnector1">
            <a:avLst/>
          </a:prstGeom>
          <a:noFill/>
          <a:ln cap="flat" cmpd="sng" w="5325">
            <a:solidFill>
              <a:srgbClr val="0E2841"/>
            </a:solidFill>
            <a:prstDash val="solid"/>
            <a:round/>
            <a:headEnd len="sm" w="sm" type="none"/>
            <a:tailEnd len="sm" w="sm" type="none"/>
          </a:ln>
        </p:spPr>
      </p:cxnSp>
      <p:cxnSp>
        <p:nvCxnSpPr>
          <p:cNvPr id="2291" name="Google Shape;2291;p79"/>
          <p:cNvCxnSpPr>
            <a:endCxn id="2240" idx="2"/>
          </p:cNvCxnSpPr>
          <p:nvPr/>
        </p:nvCxnSpPr>
        <p:spPr>
          <a:xfrm flipH="1" rot="10800000">
            <a:off x="6083039" y="4165795"/>
            <a:ext cx="39900" cy="7800"/>
          </a:xfrm>
          <a:prstGeom prst="straightConnector1">
            <a:avLst/>
          </a:prstGeom>
          <a:noFill/>
          <a:ln cap="flat" cmpd="sng" w="5325">
            <a:solidFill>
              <a:srgbClr val="0E2841"/>
            </a:solidFill>
            <a:prstDash val="solid"/>
            <a:round/>
            <a:headEnd len="sm" w="sm" type="none"/>
            <a:tailEnd len="sm" w="sm" type="none"/>
          </a:ln>
        </p:spPr>
      </p:cxnSp>
      <p:cxnSp>
        <p:nvCxnSpPr>
          <p:cNvPr id="2292" name="Google Shape;2292;p79"/>
          <p:cNvCxnSpPr>
            <a:endCxn id="2240" idx="3"/>
          </p:cNvCxnSpPr>
          <p:nvPr/>
        </p:nvCxnSpPr>
        <p:spPr>
          <a:xfrm flipH="1" rot="10800000">
            <a:off x="6048098" y="4171205"/>
            <a:ext cx="81300" cy="32100"/>
          </a:xfrm>
          <a:prstGeom prst="straightConnector1">
            <a:avLst/>
          </a:prstGeom>
          <a:noFill/>
          <a:ln cap="flat" cmpd="sng" w="5325">
            <a:solidFill>
              <a:srgbClr val="0E2841"/>
            </a:solidFill>
            <a:prstDash val="solid"/>
            <a:round/>
            <a:headEnd len="sm" w="sm" type="none"/>
            <a:tailEnd len="sm" w="sm" type="none"/>
          </a:ln>
        </p:spPr>
      </p:cxnSp>
      <p:cxnSp>
        <p:nvCxnSpPr>
          <p:cNvPr id="2293" name="Google Shape;2293;p79"/>
          <p:cNvCxnSpPr>
            <a:endCxn id="2247" idx="3"/>
          </p:cNvCxnSpPr>
          <p:nvPr/>
        </p:nvCxnSpPr>
        <p:spPr>
          <a:xfrm flipH="1" rot="10800000">
            <a:off x="5913732" y="4126766"/>
            <a:ext cx="39000" cy="2100"/>
          </a:xfrm>
          <a:prstGeom prst="straightConnector1">
            <a:avLst/>
          </a:prstGeom>
          <a:noFill/>
          <a:ln cap="flat" cmpd="sng" w="5325">
            <a:solidFill>
              <a:srgbClr val="0E2841"/>
            </a:solidFill>
            <a:prstDash val="solid"/>
            <a:round/>
            <a:headEnd len="sm" w="sm" type="none"/>
            <a:tailEnd len="sm" w="sm" type="none"/>
          </a:ln>
        </p:spPr>
      </p:cxnSp>
      <p:cxnSp>
        <p:nvCxnSpPr>
          <p:cNvPr id="2294" name="Google Shape;2294;p79"/>
          <p:cNvCxnSpPr>
            <a:stCxn id="2247" idx="7"/>
            <a:endCxn id="2248" idx="3"/>
          </p:cNvCxnSpPr>
          <p:nvPr/>
        </p:nvCxnSpPr>
        <p:spPr>
          <a:xfrm flipH="1" rot="10800000">
            <a:off x="5983916" y="4112048"/>
            <a:ext cx="29100" cy="3900"/>
          </a:xfrm>
          <a:prstGeom prst="straightConnector1">
            <a:avLst/>
          </a:prstGeom>
          <a:noFill/>
          <a:ln cap="flat" cmpd="sng" w="5325">
            <a:solidFill>
              <a:srgbClr val="0E2841"/>
            </a:solidFill>
            <a:prstDash val="solid"/>
            <a:round/>
            <a:headEnd len="sm" w="sm" type="none"/>
            <a:tailEnd len="sm" w="sm" type="none"/>
          </a:ln>
        </p:spPr>
      </p:cxnSp>
      <p:cxnSp>
        <p:nvCxnSpPr>
          <p:cNvPr id="2295" name="Google Shape;2295;p79"/>
          <p:cNvCxnSpPr>
            <a:stCxn id="2248" idx="5"/>
          </p:cNvCxnSpPr>
          <p:nvPr/>
        </p:nvCxnSpPr>
        <p:spPr>
          <a:xfrm>
            <a:off x="6044216" y="4111920"/>
            <a:ext cx="0" cy="0"/>
          </a:xfrm>
          <a:prstGeom prst="straightConnector1">
            <a:avLst/>
          </a:prstGeom>
          <a:noFill/>
          <a:ln cap="flat" cmpd="sng" w="5325">
            <a:solidFill>
              <a:srgbClr val="0E2841"/>
            </a:solidFill>
            <a:prstDash val="solid"/>
            <a:round/>
            <a:headEnd len="sm" w="sm" type="none"/>
            <a:tailEnd len="sm" w="sm" type="none"/>
          </a:ln>
        </p:spPr>
      </p:cxnSp>
      <p:cxnSp>
        <p:nvCxnSpPr>
          <p:cNvPr id="2296" name="Google Shape;2296;p79"/>
          <p:cNvCxnSpPr>
            <a:stCxn id="2248" idx="5"/>
            <a:endCxn id="2236" idx="0"/>
          </p:cNvCxnSpPr>
          <p:nvPr/>
        </p:nvCxnSpPr>
        <p:spPr>
          <a:xfrm>
            <a:off x="6044216" y="4111920"/>
            <a:ext cx="30300" cy="3900"/>
          </a:xfrm>
          <a:prstGeom prst="straightConnector1">
            <a:avLst/>
          </a:prstGeom>
          <a:noFill/>
          <a:ln cap="flat" cmpd="sng" w="5325">
            <a:solidFill>
              <a:srgbClr val="0E2841"/>
            </a:solidFill>
            <a:prstDash val="solid"/>
            <a:round/>
            <a:headEnd len="sm" w="sm" type="none"/>
            <a:tailEnd len="sm" w="sm" type="none"/>
          </a:ln>
        </p:spPr>
      </p:cxnSp>
      <p:cxnSp>
        <p:nvCxnSpPr>
          <p:cNvPr id="2297" name="Google Shape;2297;p79"/>
          <p:cNvCxnSpPr>
            <a:endCxn id="2239" idx="2"/>
          </p:cNvCxnSpPr>
          <p:nvPr/>
        </p:nvCxnSpPr>
        <p:spPr>
          <a:xfrm flipH="1" rot="10800000">
            <a:off x="6089939" y="4120207"/>
            <a:ext cx="33000" cy="8100"/>
          </a:xfrm>
          <a:prstGeom prst="straightConnector1">
            <a:avLst/>
          </a:prstGeom>
          <a:noFill/>
          <a:ln cap="flat" cmpd="sng" w="5325">
            <a:solidFill>
              <a:srgbClr val="0E2841"/>
            </a:solidFill>
            <a:prstDash val="solid"/>
            <a:round/>
            <a:headEnd len="sm" w="sm" type="none"/>
            <a:tailEnd len="sm" w="sm" type="none"/>
          </a:ln>
        </p:spPr>
      </p:cxnSp>
      <p:cxnSp>
        <p:nvCxnSpPr>
          <p:cNvPr id="2298" name="Google Shape;2298;p79"/>
          <p:cNvCxnSpPr>
            <a:endCxn id="2236" idx="4"/>
          </p:cNvCxnSpPr>
          <p:nvPr/>
        </p:nvCxnSpPr>
        <p:spPr>
          <a:xfrm flipH="1" rot="10800000">
            <a:off x="6004047" y="4131088"/>
            <a:ext cx="70500" cy="22200"/>
          </a:xfrm>
          <a:prstGeom prst="straightConnector1">
            <a:avLst/>
          </a:prstGeom>
          <a:noFill/>
          <a:ln cap="flat" cmpd="sng" w="5325">
            <a:solidFill>
              <a:srgbClr val="0E2841"/>
            </a:solidFill>
            <a:prstDash val="solid"/>
            <a:round/>
            <a:headEnd len="sm" w="sm" type="none"/>
            <a:tailEnd len="sm" w="sm" type="none"/>
          </a:ln>
        </p:spPr>
      </p:cxnSp>
      <p:cxnSp>
        <p:nvCxnSpPr>
          <p:cNvPr id="2299" name="Google Shape;2299;p79"/>
          <p:cNvCxnSpPr>
            <a:endCxn id="2247" idx="4"/>
          </p:cNvCxnSpPr>
          <p:nvPr/>
        </p:nvCxnSpPr>
        <p:spPr>
          <a:xfrm rot="10800000">
            <a:off x="5968324" y="4129007"/>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2300" name="Google Shape;2300;p79"/>
          <p:cNvCxnSpPr>
            <a:stCxn id="2240" idx="7"/>
            <a:endCxn id="2238" idx="3"/>
          </p:cNvCxnSpPr>
          <p:nvPr/>
        </p:nvCxnSpPr>
        <p:spPr>
          <a:xfrm flipH="1" rot="10800000">
            <a:off x="6160581" y="4136986"/>
            <a:ext cx="49200" cy="23400"/>
          </a:xfrm>
          <a:prstGeom prst="straightConnector1">
            <a:avLst/>
          </a:prstGeom>
          <a:noFill/>
          <a:ln cap="flat" cmpd="sng" w="5325">
            <a:solidFill>
              <a:srgbClr val="0E2841"/>
            </a:solidFill>
            <a:prstDash val="solid"/>
            <a:round/>
            <a:headEnd len="sm" w="sm" type="none"/>
            <a:tailEnd len="sm" w="sm" type="none"/>
          </a:ln>
        </p:spPr>
      </p:cxnSp>
      <p:cxnSp>
        <p:nvCxnSpPr>
          <p:cNvPr id="2301" name="Google Shape;2301;p79"/>
          <p:cNvCxnSpPr>
            <a:stCxn id="2240" idx="0"/>
            <a:endCxn id="2239" idx="4"/>
          </p:cNvCxnSpPr>
          <p:nvPr/>
        </p:nvCxnSpPr>
        <p:spPr>
          <a:xfrm rot="10800000">
            <a:off x="6144989" y="4127845"/>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2302" name="Google Shape;2302;p79"/>
          <p:cNvCxnSpPr>
            <a:endCxn id="2236" idx="4"/>
          </p:cNvCxnSpPr>
          <p:nvPr/>
        </p:nvCxnSpPr>
        <p:spPr>
          <a:xfrm flipH="1" rot="10800000">
            <a:off x="6060747" y="4131088"/>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2303" name="Google Shape;2303;p79"/>
          <p:cNvCxnSpPr>
            <a:endCxn id="2246" idx="2"/>
          </p:cNvCxnSpPr>
          <p:nvPr/>
        </p:nvCxnSpPr>
        <p:spPr>
          <a:xfrm>
            <a:off x="5922274" y="4157548"/>
            <a:ext cx="44100" cy="300"/>
          </a:xfrm>
          <a:prstGeom prst="straightConnector1">
            <a:avLst/>
          </a:prstGeom>
          <a:noFill/>
          <a:ln cap="flat" cmpd="sng" w="5325">
            <a:solidFill>
              <a:srgbClr val="0E2841"/>
            </a:solidFill>
            <a:prstDash val="solid"/>
            <a:round/>
            <a:headEnd len="sm" w="sm" type="none"/>
            <a:tailEnd len="sm" w="sm" type="none"/>
          </a:ln>
        </p:spPr>
      </p:cxnSp>
      <p:cxnSp>
        <p:nvCxnSpPr>
          <p:cNvPr id="2304" name="Google Shape;2304;p79"/>
          <p:cNvCxnSpPr>
            <a:endCxn id="2240" idx="2"/>
          </p:cNvCxnSpPr>
          <p:nvPr/>
        </p:nvCxnSpPr>
        <p:spPr>
          <a:xfrm>
            <a:off x="5984339" y="4126495"/>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2305" name="Google Shape;2305;p79"/>
          <p:cNvCxnSpPr>
            <a:endCxn id="2248" idx="2"/>
          </p:cNvCxnSpPr>
          <p:nvPr/>
        </p:nvCxnSpPr>
        <p:spPr>
          <a:xfrm flipH="1" rot="10800000">
            <a:off x="5892275" y="4106511"/>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2306" name="Google Shape;2306;p79"/>
          <p:cNvCxnSpPr>
            <a:endCxn id="2233" idx="3"/>
          </p:cNvCxnSpPr>
          <p:nvPr/>
        </p:nvCxnSpPr>
        <p:spPr>
          <a:xfrm flipH="1" rot="10800000">
            <a:off x="5788853" y="4196803"/>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2307" name="Google Shape;2307;p79"/>
          <p:cNvCxnSpPr>
            <a:stCxn id="2233" idx="0"/>
            <a:endCxn id="2237" idx="5"/>
          </p:cNvCxnSpPr>
          <p:nvPr/>
        </p:nvCxnSpPr>
        <p:spPr>
          <a:xfrm rot="10800000">
            <a:off x="5915445" y="4163044"/>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2308" name="Google Shape;2308;p79"/>
          <p:cNvCxnSpPr>
            <a:endCxn id="2234" idx="7"/>
          </p:cNvCxnSpPr>
          <p:nvPr/>
        </p:nvCxnSpPr>
        <p:spPr>
          <a:xfrm flipH="1">
            <a:off x="6076349" y="4131762"/>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2309" name="Google Shape;2309;p79"/>
          <p:cNvCxnSpPr>
            <a:stCxn id="2232" idx="4"/>
            <a:endCxn id="2246" idx="6"/>
          </p:cNvCxnSpPr>
          <p:nvPr/>
        </p:nvCxnSpPr>
        <p:spPr>
          <a:xfrm flipH="1">
            <a:off x="6010590" y="4116460"/>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2310" name="Google Shape;2310;p79"/>
          <p:cNvCxnSpPr>
            <a:stCxn id="2241" idx="0"/>
            <a:endCxn id="2234" idx="4"/>
          </p:cNvCxnSpPr>
          <p:nvPr/>
        </p:nvCxnSpPr>
        <p:spPr>
          <a:xfrm flipH="1" rot="10800000">
            <a:off x="6032320" y="4181083"/>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2311" name="Google Shape;2311;p79"/>
          <p:cNvCxnSpPr>
            <a:endCxn id="2248" idx="6"/>
          </p:cNvCxnSpPr>
          <p:nvPr/>
        </p:nvCxnSpPr>
        <p:spPr>
          <a:xfrm rot="10800000">
            <a:off x="6050675" y="4106511"/>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2312" name="Google Shape;2312;p79"/>
          <p:cNvCxnSpPr>
            <a:stCxn id="2241" idx="3"/>
            <a:endCxn id="2243" idx="5"/>
          </p:cNvCxnSpPr>
          <p:nvPr/>
        </p:nvCxnSpPr>
        <p:spPr>
          <a:xfrm rot="10800000">
            <a:off x="5907228" y="4191743"/>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2313" name="Google Shape;2313;p79"/>
          <p:cNvCxnSpPr>
            <a:endCxn id="2236" idx="3"/>
          </p:cNvCxnSpPr>
          <p:nvPr/>
        </p:nvCxnSpPr>
        <p:spPr>
          <a:xfrm>
            <a:off x="5990555" y="4122247"/>
            <a:ext cx="68400" cy="6600"/>
          </a:xfrm>
          <a:prstGeom prst="straightConnector1">
            <a:avLst/>
          </a:prstGeom>
          <a:noFill/>
          <a:ln cap="flat" cmpd="sng" w="5325">
            <a:solidFill>
              <a:srgbClr val="0E2841"/>
            </a:solidFill>
            <a:prstDash val="solid"/>
            <a:round/>
            <a:headEnd len="sm" w="sm" type="none"/>
            <a:tailEnd len="med" w="med" type="triangle"/>
          </a:ln>
        </p:spPr>
      </p:cxnSp>
      <p:sp>
        <p:nvSpPr>
          <p:cNvPr id="2314" name="Google Shape;2314;p79"/>
          <p:cNvSpPr/>
          <p:nvPr/>
        </p:nvSpPr>
        <p:spPr>
          <a:xfrm>
            <a:off x="4625371" y="3791920"/>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15" name="Google Shape;2315;p79"/>
          <p:cNvSpPr/>
          <p:nvPr/>
        </p:nvSpPr>
        <p:spPr>
          <a:xfrm>
            <a:off x="5257168" y="37977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16" name="Google Shape;2316;p79"/>
          <p:cNvSpPr/>
          <p:nvPr/>
        </p:nvSpPr>
        <p:spPr>
          <a:xfrm>
            <a:off x="5013822" y="388031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17" name="Google Shape;2317;p79"/>
          <p:cNvSpPr/>
          <p:nvPr/>
        </p:nvSpPr>
        <p:spPr>
          <a:xfrm>
            <a:off x="5072435" y="386239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18" name="Google Shape;2318;p79"/>
          <p:cNvSpPr/>
          <p:nvPr/>
        </p:nvSpPr>
        <p:spPr>
          <a:xfrm>
            <a:off x="4639160" y="3517652"/>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19" name="Google Shape;2319;p79"/>
          <p:cNvSpPr/>
          <p:nvPr/>
        </p:nvSpPr>
        <p:spPr>
          <a:xfrm>
            <a:off x="5086224" y="381235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20" name="Google Shape;2320;p79"/>
          <p:cNvSpPr/>
          <p:nvPr/>
        </p:nvSpPr>
        <p:spPr>
          <a:xfrm>
            <a:off x="4911633" y="384668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21" name="Google Shape;2321;p79"/>
          <p:cNvSpPr/>
          <p:nvPr/>
        </p:nvSpPr>
        <p:spPr>
          <a:xfrm>
            <a:off x="5237068" y="382052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22" name="Google Shape;2322;p79"/>
          <p:cNvSpPr/>
          <p:nvPr/>
        </p:nvSpPr>
        <p:spPr>
          <a:xfrm>
            <a:off x="5156667" y="380912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23" name="Google Shape;2323;p79"/>
          <p:cNvSpPr/>
          <p:nvPr/>
        </p:nvSpPr>
        <p:spPr>
          <a:xfrm>
            <a:off x="5156667" y="385471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24" name="Google Shape;2324;p79"/>
          <p:cNvSpPr/>
          <p:nvPr/>
        </p:nvSpPr>
        <p:spPr>
          <a:xfrm>
            <a:off x="5043998" y="389685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25" name="Google Shape;2325;p79"/>
          <p:cNvSpPr/>
          <p:nvPr/>
        </p:nvSpPr>
        <p:spPr>
          <a:xfrm>
            <a:off x="4784724" y="3893506"/>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26" name="Google Shape;2326;p79"/>
          <p:cNvSpPr/>
          <p:nvPr/>
        </p:nvSpPr>
        <p:spPr>
          <a:xfrm>
            <a:off x="4903297" y="3875312"/>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27" name="Google Shape;2327;p79"/>
          <p:cNvSpPr/>
          <p:nvPr/>
        </p:nvSpPr>
        <p:spPr>
          <a:xfrm>
            <a:off x="4799101" y="3858165"/>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28" name="Google Shape;2328;p79"/>
          <p:cNvSpPr/>
          <p:nvPr/>
        </p:nvSpPr>
        <p:spPr>
          <a:xfrm>
            <a:off x="4903657" y="381717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29" name="Google Shape;2329;p79"/>
          <p:cNvSpPr/>
          <p:nvPr/>
        </p:nvSpPr>
        <p:spPr>
          <a:xfrm>
            <a:off x="5000102" y="384676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30" name="Google Shape;2330;p79"/>
          <p:cNvSpPr/>
          <p:nvPr/>
        </p:nvSpPr>
        <p:spPr>
          <a:xfrm>
            <a:off x="4980002" y="381027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31" name="Google Shape;2331;p79"/>
          <p:cNvSpPr/>
          <p:nvPr/>
        </p:nvSpPr>
        <p:spPr>
          <a:xfrm>
            <a:off x="5040302" y="379543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32" name="Google Shape;2332;p79"/>
          <p:cNvSpPr/>
          <p:nvPr/>
        </p:nvSpPr>
        <p:spPr>
          <a:xfrm>
            <a:off x="4625371" y="3655157"/>
            <a:ext cx="793200" cy="124200"/>
          </a:xfrm>
          <a:prstGeom prst="parallelogram">
            <a:avLst>
              <a:gd fmla="val 156400" name="adj"/>
            </a:avLst>
          </a:prstGeom>
          <a:noFill/>
          <a:ln cap="flat" cmpd="sng" w="106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33" name="Google Shape;2333;p79"/>
          <p:cNvSpPr/>
          <p:nvPr/>
        </p:nvSpPr>
        <p:spPr>
          <a:xfrm>
            <a:off x="5013822" y="374355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34" name="Google Shape;2334;p79"/>
          <p:cNvSpPr/>
          <p:nvPr/>
        </p:nvSpPr>
        <p:spPr>
          <a:xfrm>
            <a:off x="5072435" y="372562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35" name="Google Shape;2335;p79"/>
          <p:cNvSpPr/>
          <p:nvPr/>
        </p:nvSpPr>
        <p:spPr>
          <a:xfrm>
            <a:off x="4911633" y="370992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36" name="Google Shape;2336;p79"/>
          <p:cNvSpPr/>
          <p:nvPr/>
        </p:nvSpPr>
        <p:spPr>
          <a:xfrm>
            <a:off x="5237068" y="368376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37" name="Google Shape;2337;p79"/>
          <p:cNvSpPr/>
          <p:nvPr/>
        </p:nvSpPr>
        <p:spPr>
          <a:xfrm>
            <a:off x="4903297" y="3738548"/>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38" name="Google Shape;2338;p79"/>
          <p:cNvSpPr/>
          <p:nvPr/>
        </p:nvSpPr>
        <p:spPr>
          <a:xfrm>
            <a:off x="4799101" y="3721401"/>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39" name="Google Shape;2339;p79"/>
          <p:cNvSpPr/>
          <p:nvPr/>
        </p:nvSpPr>
        <p:spPr>
          <a:xfrm>
            <a:off x="4980002" y="3673513"/>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40" name="Google Shape;2340;p79"/>
          <p:cNvSpPr/>
          <p:nvPr/>
        </p:nvSpPr>
        <p:spPr>
          <a:xfrm>
            <a:off x="5086224" y="367640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41" name="Google Shape;2341;p79"/>
          <p:cNvSpPr/>
          <p:nvPr/>
        </p:nvSpPr>
        <p:spPr>
          <a:xfrm>
            <a:off x="5239096" y="3548147"/>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42" name="Google Shape;2342;p79"/>
          <p:cNvSpPr/>
          <p:nvPr/>
        </p:nvSpPr>
        <p:spPr>
          <a:xfrm>
            <a:off x="4905325" y="3602934"/>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343" name="Google Shape;2343;p79"/>
          <p:cNvSpPr/>
          <p:nvPr/>
        </p:nvSpPr>
        <p:spPr>
          <a:xfrm>
            <a:off x="5086224" y="3541940"/>
            <a:ext cx="44100" cy="15300"/>
          </a:xfrm>
          <a:prstGeom prst="ellipse">
            <a:avLst/>
          </a:prstGeom>
          <a:solidFill>
            <a:srgbClr val="3C78D8"/>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cxnSp>
        <p:nvCxnSpPr>
          <p:cNvPr id="2344" name="Google Shape;2344;p79"/>
          <p:cNvCxnSpPr>
            <a:stCxn id="2342" idx="0"/>
            <a:endCxn id="2343" idx="3"/>
          </p:cNvCxnSpPr>
          <p:nvPr/>
        </p:nvCxnSpPr>
        <p:spPr>
          <a:xfrm flipH="1" rot="10800000">
            <a:off x="4927375" y="3554934"/>
            <a:ext cx="165300" cy="48000"/>
          </a:xfrm>
          <a:prstGeom prst="straightConnector1">
            <a:avLst/>
          </a:prstGeom>
          <a:noFill/>
          <a:ln cap="flat" cmpd="sng" w="5325">
            <a:solidFill>
              <a:srgbClr val="0E2841"/>
            </a:solidFill>
            <a:prstDash val="solid"/>
            <a:round/>
            <a:headEnd len="sm" w="sm" type="none"/>
            <a:tailEnd len="sm" w="sm" type="none"/>
          </a:ln>
        </p:spPr>
      </p:cxnSp>
      <p:cxnSp>
        <p:nvCxnSpPr>
          <p:cNvPr id="2345" name="Google Shape;2345;p79"/>
          <p:cNvCxnSpPr>
            <a:stCxn id="2342" idx="6"/>
            <a:endCxn id="2341" idx="3"/>
          </p:cNvCxnSpPr>
          <p:nvPr/>
        </p:nvCxnSpPr>
        <p:spPr>
          <a:xfrm flipH="1" rot="10800000">
            <a:off x="4949425" y="3561084"/>
            <a:ext cx="296100" cy="49500"/>
          </a:xfrm>
          <a:prstGeom prst="straightConnector1">
            <a:avLst/>
          </a:prstGeom>
          <a:noFill/>
          <a:ln cap="flat" cmpd="sng" w="5325">
            <a:solidFill>
              <a:srgbClr val="0E2841"/>
            </a:solidFill>
            <a:prstDash val="solid"/>
            <a:round/>
            <a:headEnd len="sm" w="sm" type="none"/>
            <a:tailEnd len="sm" w="sm" type="none"/>
          </a:ln>
        </p:spPr>
      </p:cxnSp>
      <p:cxnSp>
        <p:nvCxnSpPr>
          <p:cNvPr id="2346" name="Google Shape;2346;p79"/>
          <p:cNvCxnSpPr>
            <a:stCxn id="2343" idx="6"/>
            <a:endCxn id="2341" idx="2"/>
          </p:cNvCxnSpPr>
          <p:nvPr/>
        </p:nvCxnSpPr>
        <p:spPr>
          <a:xfrm>
            <a:off x="5130324" y="3549590"/>
            <a:ext cx="108900" cy="6300"/>
          </a:xfrm>
          <a:prstGeom prst="straightConnector1">
            <a:avLst/>
          </a:prstGeom>
          <a:noFill/>
          <a:ln cap="flat" cmpd="sng" w="5325">
            <a:solidFill>
              <a:srgbClr val="0E2841"/>
            </a:solidFill>
            <a:prstDash val="solid"/>
            <a:round/>
            <a:headEnd len="sm" w="sm" type="none"/>
            <a:tailEnd len="sm" w="sm" type="none"/>
          </a:ln>
        </p:spPr>
      </p:cxnSp>
      <p:cxnSp>
        <p:nvCxnSpPr>
          <p:cNvPr id="2347" name="Google Shape;2347;p79"/>
          <p:cNvCxnSpPr>
            <a:endCxn id="2336" idx="2"/>
          </p:cNvCxnSpPr>
          <p:nvPr/>
        </p:nvCxnSpPr>
        <p:spPr>
          <a:xfrm>
            <a:off x="5131168" y="3684811"/>
            <a:ext cx="105900" cy="6600"/>
          </a:xfrm>
          <a:prstGeom prst="straightConnector1">
            <a:avLst/>
          </a:prstGeom>
          <a:noFill/>
          <a:ln cap="flat" cmpd="sng" w="5325">
            <a:solidFill>
              <a:srgbClr val="0E2841"/>
            </a:solidFill>
            <a:prstDash val="solid"/>
            <a:round/>
            <a:headEnd len="sm" w="sm" type="none"/>
            <a:tailEnd len="sm" w="sm" type="none"/>
          </a:ln>
        </p:spPr>
      </p:cxnSp>
      <p:cxnSp>
        <p:nvCxnSpPr>
          <p:cNvPr id="2348" name="Google Shape;2348;p79"/>
          <p:cNvCxnSpPr>
            <a:stCxn id="2334" idx="7"/>
            <a:endCxn id="2336" idx="3"/>
          </p:cNvCxnSpPr>
          <p:nvPr/>
        </p:nvCxnSpPr>
        <p:spPr>
          <a:xfrm flipH="1" rot="10800000">
            <a:off x="5110077" y="3696969"/>
            <a:ext cx="133500" cy="30900"/>
          </a:xfrm>
          <a:prstGeom prst="straightConnector1">
            <a:avLst/>
          </a:prstGeom>
          <a:noFill/>
          <a:ln cap="flat" cmpd="sng" w="5325">
            <a:solidFill>
              <a:srgbClr val="0E2841"/>
            </a:solidFill>
            <a:prstDash val="solid"/>
            <a:round/>
            <a:headEnd len="sm" w="sm" type="none"/>
            <a:tailEnd len="sm" w="sm" type="none"/>
          </a:ln>
        </p:spPr>
      </p:cxnSp>
      <p:cxnSp>
        <p:nvCxnSpPr>
          <p:cNvPr id="2349" name="Google Shape;2349;p79"/>
          <p:cNvCxnSpPr>
            <a:endCxn id="2340" idx="1"/>
          </p:cNvCxnSpPr>
          <p:nvPr/>
        </p:nvCxnSpPr>
        <p:spPr>
          <a:xfrm flipH="1" rot="10800000">
            <a:off x="5024283" y="3678644"/>
            <a:ext cx="68400" cy="2100"/>
          </a:xfrm>
          <a:prstGeom prst="straightConnector1">
            <a:avLst/>
          </a:prstGeom>
          <a:noFill/>
          <a:ln cap="flat" cmpd="sng" w="5325">
            <a:solidFill>
              <a:srgbClr val="0E2841"/>
            </a:solidFill>
            <a:prstDash val="solid"/>
            <a:round/>
            <a:headEnd len="sm" w="sm" type="none"/>
            <a:tailEnd len="sm" w="sm" type="none"/>
          </a:ln>
        </p:spPr>
      </p:cxnSp>
      <p:cxnSp>
        <p:nvCxnSpPr>
          <p:cNvPr id="2350" name="Google Shape;2350;p79"/>
          <p:cNvCxnSpPr>
            <a:stCxn id="2335" idx="0"/>
            <a:endCxn id="2339" idx="3"/>
          </p:cNvCxnSpPr>
          <p:nvPr/>
        </p:nvCxnSpPr>
        <p:spPr>
          <a:xfrm flipH="1" rot="10800000">
            <a:off x="4933683" y="3686520"/>
            <a:ext cx="52800" cy="23400"/>
          </a:xfrm>
          <a:prstGeom prst="straightConnector1">
            <a:avLst/>
          </a:prstGeom>
          <a:noFill/>
          <a:ln cap="flat" cmpd="sng" w="5325">
            <a:solidFill>
              <a:srgbClr val="0E2841"/>
            </a:solidFill>
            <a:prstDash val="solid"/>
            <a:round/>
            <a:headEnd len="sm" w="sm" type="none"/>
            <a:tailEnd len="sm" w="sm" type="none"/>
          </a:ln>
        </p:spPr>
      </p:cxnSp>
      <p:cxnSp>
        <p:nvCxnSpPr>
          <p:cNvPr id="2351" name="Google Shape;2351;p79"/>
          <p:cNvCxnSpPr>
            <a:stCxn id="2338" idx="6"/>
            <a:endCxn id="2335" idx="2"/>
          </p:cNvCxnSpPr>
          <p:nvPr/>
        </p:nvCxnSpPr>
        <p:spPr>
          <a:xfrm flipH="1" rot="10800000">
            <a:off x="4843201" y="3717651"/>
            <a:ext cx="68400" cy="11400"/>
          </a:xfrm>
          <a:prstGeom prst="straightConnector1">
            <a:avLst/>
          </a:prstGeom>
          <a:noFill/>
          <a:ln cap="flat" cmpd="sng" w="5325">
            <a:solidFill>
              <a:srgbClr val="0E2841"/>
            </a:solidFill>
            <a:prstDash val="solid"/>
            <a:round/>
            <a:headEnd len="sm" w="sm" type="none"/>
            <a:tailEnd len="sm" w="sm" type="none"/>
          </a:ln>
        </p:spPr>
      </p:cxnSp>
      <p:cxnSp>
        <p:nvCxnSpPr>
          <p:cNvPr id="2352" name="Google Shape;2352;p79"/>
          <p:cNvCxnSpPr>
            <a:stCxn id="2337" idx="0"/>
            <a:endCxn id="2335" idx="4"/>
          </p:cNvCxnSpPr>
          <p:nvPr/>
        </p:nvCxnSpPr>
        <p:spPr>
          <a:xfrm flipH="1" rot="10800000">
            <a:off x="4925347" y="3725348"/>
            <a:ext cx="8400" cy="13200"/>
          </a:xfrm>
          <a:prstGeom prst="straightConnector1">
            <a:avLst/>
          </a:prstGeom>
          <a:noFill/>
          <a:ln cap="flat" cmpd="sng" w="5325">
            <a:solidFill>
              <a:srgbClr val="0E2841"/>
            </a:solidFill>
            <a:prstDash val="solid"/>
            <a:round/>
            <a:headEnd len="sm" w="sm" type="none"/>
            <a:tailEnd len="med" w="med" type="triangle"/>
          </a:ln>
        </p:spPr>
      </p:cxnSp>
      <p:cxnSp>
        <p:nvCxnSpPr>
          <p:cNvPr id="2353" name="Google Shape;2353;p79"/>
          <p:cNvCxnSpPr>
            <a:stCxn id="2338" idx="5"/>
            <a:endCxn id="2337" idx="2"/>
          </p:cNvCxnSpPr>
          <p:nvPr/>
        </p:nvCxnSpPr>
        <p:spPr>
          <a:xfrm>
            <a:off x="4836742" y="3734461"/>
            <a:ext cx="66600" cy="11700"/>
          </a:xfrm>
          <a:prstGeom prst="straightConnector1">
            <a:avLst/>
          </a:prstGeom>
          <a:noFill/>
          <a:ln cap="flat" cmpd="sng" w="5325">
            <a:solidFill>
              <a:srgbClr val="0E2841"/>
            </a:solidFill>
            <a:prstDash val="solid"/>
            <a:round/>
            <a:headEnd len="sm" w="sm" type="none"/>
            <a:tailEnd len="med" w="med" type="triangle"/>
          </a:ln>
        </p:spPr>
      </p:cxnSp>
      <p:cxnSp>
        <p:nvCxnSpPr>
          <p:cNvPr id="2354" name="Google Shape;2354;p79"/>
          <p:cNvCxnSpPr>
            <a:endCxn id="2333" idx="2"/>
          </p:cNvCxnSpPr>
          <p:nvPr/>
        </p:nvCxnSpPr>
        <p:spPr>
          <a:xfrm>
            <a:off x="4947522" y="3746400"/>
            <a:ext cx="66300" cy="4800"/>
          </a:xfrm>
          <a:prstGeom prst="straightConnector1">
            <a:avLst/>
          </a:prstGeom>
          <a:noFill/>
          <a:ln cap="flat" cmpd="sng" w="5325">
            <a:solidFill>
              <a:srgbClr val="0E2841"/>
            </a:solidFill>
            <a:prstDash val="solid"/>
            <a:round/>
            <a:headEnd len="sm" w="sm" type="none"/>
            <a:tailEnd len="sm" w="sm" type="none"/>
          </a:ln>
        </p:spPr>
      </p:cxnSp>
      <p:cxnSp>
        <p:nvCxnSpPr>
          <p:cNvPr id="2355" name="Google Shape;2355;p79"/>
          <p:cNvCxnSpPr>
            <a:stCxn id="2333" idx="7"/>
            <a:endCxn id="2334" idx="3"/>
          </p:cNvCxnSpPr>
          <p:nvPr/>
        </p:nvCxnSpPr>
        <p:spPr>
          <a:xfrm flipH="1" rot="10800000">
            <a:off x="5051464" y="3738591"/>
            <a:ext cx="27300" cy="7200"/>
          </a:xfrm>
          <a:prstGeom prst="straightConnector1">
            <a:avLst/>
          </a:prstGeom>
          <a:noFill/>
          <a:ln cap="flat" cmpd="sng" w="5325">
            <a:solidFill>
              <a:srgbClr val="0E2841"/>
            </a:solidFill>
            <a:prstDash val="solid"/>
            <a:round/>
            <a:headEnd len="sm" w="sm" type="none"/>
            <a:tailEnd len="sm" w="sm" type="none"/>
          </a:ln>
        </p:spPr>
      </p:cxnSp>
      <p:cxnSp>
        <p:nvCxnSpPr>
          <p:cNvPr id="2356" name="Google Shape;2356;p79"/>
          <p:cNvCxnSpPr>
            <a:endCxn id="2326" idx="3"/>
          </p:cNvCxnSpPr>
          <p:nvPr/>
        </p:nvCxnSpPr>
        <p:spPr>
          <a:xfrm flipH="1" rot="10800000">
            <a:off x="4829355" y="3888371"/>
            <a:ext cx="80400" cy="13500"/>
          </a:xfrm>
          <a:prstGeom prst="straightConnector1">
            <a:avLst/>
          </a:prstGeom>
          <a:noFill/>
          <a:ln cap="flat" cmpd="sng" w="5325">
            <a:solidFill>
              <a:srgbClr val="0E2841"/>
            </a:solidFill>
            <a:prstDash val="solid"/>
            <a:round/>
            <a:headEnd len="sm" w="sm" type="none"/>
            <a:tailEnd len="sm" w="sm" type="none"/>
          </a:ln>
        </p:spPr>
      </p:cxnSp>
      <p:cxnSp>
        <p:nvCxnSpPr>
          <p:cNvPr id="2357" name="Google Shape;2357;p79"/>
          <p:cNvCxnSpPr>
            <a:endCxn id="2320" idx="3"/>
          </p:cNvCxnSpPr>
          <p:nvPr/>
        </p:nvCxnSpPr>
        <p:spPr>
          <a:xfrm flipH="1" rot="10800000">
            <a:off x="4822392" y="3859743"/>
            <a:ext cx="95700" cy="36300"/>
          </a:xfrm>
          <a:prstGeom prst="straightConnector1">
            <a:avLst/>
          </a:prstGeom>
          <a:noFill/>
          <a:ln cap="flat" cmpd="sng" w="5325">
            <a:solidFill>
              <a:srgbClr val="0E2841"/>
            </a:solidFill>
            <a:prstDash val="solid"/>
            <a:round/>
            <a:headEnd len="sm" w="sm" type="none"/>
            <a:tailEnd len="med" w="med" type="triangle"/>
          </a:ln>
        </p:spPr>
      </p:cxnSp>
      <p:cxnSp>
        <p:nvCxnSpPr>
          <p:cNvPr id="2358" name="Google Shape;2358;p79"/>
          <p:cNvCxnSpPr>
            <a:endCxn id="2327" idx="4"/>
          </p:cNvCxnSpPr>
          <p:nvPr/>
        </p:nvCxnSpPr>
        <p:spPr>
          <a:xfrm flipH="1" rot="10800000">
            <a:off x="4806151" y="3873465"/>
            <a:ext cx="15000" cy="21000"/>
          </a:xfrm>
          <a:prstGeom prst="straightConnector1">
            <a:avLst/>
          </a:prstGeom>
          <a:noFill/>
          <a:ln cap="flat" cmpd="sng" w="5325">
            <a:solidFill>
              <a:srgbClr val="0E2841"/>
            </a:solidFill>
            <a:prstDash val="solid"/>
            <a:round/>
            <a:headEnd len="sm" w="sm" type="none"/>
            <a:tailEnd len="sm" w="sm" type="none"/>
          </a:ln>
        </p:spPr>
      </p:cxnSp>
      <p:cxnSp>
        <p:nvCxnSpPr>
          <p:cNvPr id="2359" name="Google Shape;2359;p79"/>
          <p:cNvCxnSpPr>
            <a:endCxn id="2328" idx="3"/>
          </p:cNvCxnSpPr>
          <p:nvPr/>
        </p:nvCxnSpPr>
        <p:spPr>
          <a:xfrm flipH="1" rot="10800000">
            <a:off x="4821016" y="3830237"/>
            <a:ext cx="89100" cy="28800"/>
          </a:xfrm>
          <a:prstGeom prst="straightConnector1">
            <a:avLst/>
          </a:prstGeom>
          <a:noFill/>
          <a:ln cap="flat" cmpd="sng" w="5325">
            <a:solidFill>
              <a:srgbClr val="0E2841"/>
            </a:solidFill>
            <a:prstDash val="solid"/>
            <a:round/>
            <a:headEnd len="sm" w="sm" type="none"/>
            <a:tailEnd len="sm" w="sm" type="none"/>
          </a:ln>
        </p:spPr>
      </p:cxnSp>
      <p:cxnSp>
        <p:nvCxnSpPr>
          <p:cNvPr id="2360" name="Google Shape;2360;p79"/>
          <p:cNvCxnSpPr>
            <a:endCxn id="2326" idx="2"/>
          </p:cNvCxnSpPr>
          <p:nvPr/>
        </p:nvCxnSpPr>
        <p:spPr>
          <a:xfrm>
            <a:off x="4836997" y="3870962"/>
            <a:ext cx="66300" cy="12000"/>
          </a:xfrm>
          <a:prstGeom prst="straightConnector1">
            <a:avLst/>
          </a:prstGeom>
          <a:noFill/>
          <a:ln cap="flat" cmpd="sng" w="5325">
            <a:solidFill>
              <a:srgbClr val="0E2841"/>
            </a:solidFill>
            <a:prstDash val="solid"/>
            <a:round/>
            <a:headEnd len="sm" w="sm" type="none"/>
            <a:tailEnd len="med" w="med" type="triangle"/>
          </a:ln>
        </p:spPr>
      </p:cxnSp>
      <p:cxnSp>
        <p:nvCxnSpPr>
          <p:cNvPr id="2361" name="Google Shape;2361;p79"/>
          <p:cNvCxnSpPr>
            <a:stCxn id="2327" idx="7"/>
            <a:endCxn id="2320" idx="2"/>
          </p:cNvCxnSpPr>
          <p:nvPr/>
        </p:nvCxnSpPr>
        <p:spPr>
          <a:xfrm flipH="1" rot="10800000">
            <a:off x="4836742" y="3854406"/>
            <a:ext cx="75000" cy="6000"/>
          </a:xfrm>
          <a:prstGeom prst="straightConnector1">
            <a:avLst/>
          </a:prstGeom>
          <a:noFill/>
          <a:ln cap="flat" cmpd="sng" w="5325">
            <a:solidFill>
              <a:srgbClr val="0E2841"/>
            </a:solidFill>
            <a:prstDash val="solid"/>
            <a:round/>
            <a:headEnd len="sm" w="sm" type="none"/>
            <a:tailEnd len="sm" w="sm" type="none"/>
          </a:ln>
        </p:spPr>
      </p:cxnSp>
      <p:cxnSp>
        <p:nvCxnSpPr>
          <p:cNvPr id="2362" name="Google Shape;2362;p79"/>
          <p:cNvCxnSpPr>
            <a:endCxn id="2329" idx="3"/>
          </p:cNvCxnSpPr>
          <p:nvPr/>
        </p:nvCxnSpPr>
        <p:spPr>
          <a:xfrm flipH="1" rot="10800000">
            <a:off x="4947760" y="3859828"/>
            <a:ext cx="58800" cy="23100"/>
          </a:xfrm>
          <a:prstGeom prst="straightConnector1">
            <a:avLst/>
          </a:prstGeom>
          <a:noFill/>
          <a:ln cap="flat" cmpd="sng" w="5325">
            <a:solidFill>
              <a:srgbClr val="0E2841"/>
            </a:solidFill>
            <a:prstDash val="solid"/>
            <a:round/>
            <a:headEnd len="sm" w="sm" type="none"/>
            <a:tailEnd len="med" w="med" type="triangle"/>
          </a:ln>
        </p:spPr>
      </p:cxnSp>
      <p:cxnSp>
        <p:nvCxnSpPr>
          <p:cNvPr id="2363" name="Google Shape;2363;p79"/>
          <p:cNvCxnSpPr>
            <a:endCxn id="2328" idx="4"/>
          </p:cNvCxnSpPr>
          <p:nvPr/>
        </p:nvCxnSpPr>
        <p:spPr>
          <a:xfrm rot="10800000">
            <a:off x="4925707" y="3832477"/>
            <a:ext cx="8100" cy="15300"/>
          </a:xfrm>
          <a:prstGeom prst="straightConnector1">
            <a:avLst/>
          </a:prstGeom>
          <a:noFill/>
          <a:ln cap="flat" cmpd="sng" w="5325">
            <a:solidFill>
              <a:srgbClr val="0E2841"/>
            </a:solidFill>
            <a:prstDash val="solid"/>
            <a:round/>
            <a:headEnd len="sm" w="sm" type="none"/>
            <a:tailEnd len="sm" w="sm" type="none"/>
          </a:ln>
        </p:spPr>
      </p:cxnSp>
      <p:cxnSp>
        <p:nvCxnSpPr>
          <p:cNvPr id="2364" name="Google Shape;2364;p79"/>
          <p:cNvCxnSpPr>
            <a:stCxn id="2326" idx="0"/>
            <a:endCxn id="2320" idx="4"/>
          </p:cNvCxnSpPr>
          <p:nvPr/>
        </p:nvCxnSpPr>
        <p:spPr>
          <a:xfrm flipH="1" rot="10800000">
            <a:off x="4925347" y="3862112"/>
            <a:ext cx="8400" cy="13200"/>
          </a:xfrm>
          <a:prstGeom prst="straightConnector1">
            <a:avLst/>
          </a:prstGeom>
          <a:noFill/>
          <a:ln cap="flat" cmpd="sng" w="5325">
            <a:solidFill>
              <a:srgbClr val="0E2841"/>
            </a:solidFill>
            <a:prstDash val="solid"/>
            <a:round/>
            <a:headEnd len="sm" w="sm" type="none"/>
            <a:tailEnd len="sm" w="sm" type="none"/>
          </a:ln>
        </p:spPr>
      </p:cxnSp>
      <p:cxnSp>
        <p:nvCxnSpPr>
          <p:cNvPr id="2365" name="Google Shape;2365;p79"/>
          <p:cNvCxnSpPr>
            <a:endCxn id="2315" idx="2"/>
          </p:cNvCxnSpPr>
          <p:nvPr/>
        </p:nvCxnSpPr>
        <p:spPr>
          <a:xfrm flipH="1" rot="10800000">
            <a:off x="5193868" y="3805381"/>
            <a:ext cx="63300" cy="5700"/>
          </a:xfrm>
          <a:prstGeom prst="straightConnector1">
            <a:avLst/>
          </a:prstGeom>
          <a:noFill/>
          <a:ln cap="flat" cmpd="sng" w="5325">
            <a:solidFill>
              <a:srgbClr val="0E2841"/>
            </a:solidFill>
            <a:prstDash val="solid"/>
            <a:round/>
            <a:headEnd len="sm" w="sm" type="none"/>
            <a:tailEnd len="sm" w="sm" type="none"/>
          </a:ln>
        </p:spPr>
      </p:cxnSp>
      <p:cxnSp>
        <p:nvCxnSpPr>
          <p:cNvPr id="2366" name="Google Shape;2366;p79"/>
          <p:cNvCxnSpPr>
            <a:stCxn id="2322" idx="5"/>
            <a:endCxn id="2321" idx="3"/>
          </p:cNvCxnSpPr>
          <p:nvPr/>
        </p:nvCxnSpPr>
        <p:spPr>
          <a:xfrm>
            <a:off x="5194309" y="3822187"/>
            <a:ext cx="49200" cy="11400"/>
          </a:xfrm>
          <a:prstGeom prst="straightConnector1">
            <a:avLst/>
          </a:prstGeom>
          <a:noFill/>
          <a:ln cap="flat" cmpd="sng" w="5325">
            <a:solidFill>
              <a:srgbClr val="0E2841"/>
            </a:solidFill>
            <a:prstDash val="solid"/>
            <a:round/>
            <a:headEnd len="sm" w="sm" type="none"/>
            <a:tailEnd len="sm" w="sm" type="none"/>
          </a:ln>
        </p:spPr>
      </p:cxnSp>
      <p:cxnSp>
        <p:nvCxnSpPr>
          <p:cNvPr id="2367" name="Google Shape;2367;p79"/>
          <p:cNvCxnSpPr>
            <a:stCxn id="2321" idx="7"/>
          </p:cNvCxnSpPr>
          <p:nvPr/>
        </p:nvCxnSpPr>
        <p:spPr>
          <a:xfrm>
            <a:off x="5274709" y="3822765"/>
            <a:ext cx="0" cy="0"/>
          </a:xfrm>
          <a:prstGeom prst="straightConnector1">
            <a:avLst/>
          </a:prstGeom>
          <a:noFill/>
          <a:ln cap="flat" cmpd="sng" w="5325">
            <a:solidFill>
              <a:srgbClr val="0E2841"/>
            </a:solidFill>
            <a:prstDash val="solid"/>
            <a:round/>
            <a:headEnd len="sm" w="sm" type="none"/>
            <a:tailEnd len="sm" w="sm" type="none"/>
          </a:ln>
        </p:spPr>
      </p:cxnSp>
      <p:cxnSp>
        <p:nvCxnSpPr>
          <p:cNvPr id="2368" name="Google Shape;2368;p79"/>
          <p:cNvCxnSpPr>
            <a:endCxn id="2331" idx="6"/>
          </p:cNvCxnSpPr>
          <p:nvPr/>
        </p:nvCxnSpPr>
        <p:spPr>
          <a:xfrm flipH="1">
            <a:off x="5084402" y="3800381"/>
            <a:ext cx="179100" cy="2700"/>
          </a:xfrm>
          <a:prstGeom prst="straightConnector1">
            <a:avLst/>
          </a:prstGeom>
          <a:noFill/>
          <a:ln cap="flat" cmpd="sng" w="5325">
            <a:solidFill>
              <a:srgbClr val="0E2841"/>
            </a:solidFill>
            <a:prstDash val="solid"/>
            <a:round/>
            <a:headEnd len="sm" w="sm" type="none"/>
            <a:tailEnd len="sm" w="sm" type="none"/>
          </a:ln>
        </p:spPr>
      </p:cxnSp>
      <p:cxnSp>
        <p:nvCxnSpPr>
          <p:cNvPr id="2369" name="Google Shape;2369;p79"/>
          <p:cNvCxnSpPr>
            <a:stCxn id="2321" idx="7"/>
            <a:endCxn id="2315" idx="5"/>
          </p:cNvCxnSpPr>
          <p:nvPr/>
        </p:nvCxnSpPr>
        <p:spPr>
          <a:xfrm flipH="1" rot="10800000">
            <a:off x="5274709" y="3810765"/>
            <a:ext cx="20100" cy="12000"/>
          </a:xfrm>
          <a:prstGeom prst="straightConnector1">
            <a:avLst/>
          </a:prstGeom>
          <a:noFill/>
          <a:ln cap="flat" cmpd="sng" w="5325">
            <a:solidFill>
              <a:srgbClr val="0E2841"/>
            </a:solidFill>
            <a:prstDash val="solid"/>
            <a:round/>
            <a:headEnd len="sm" w="sm" type="none"/>
            <a:tailEnd len="sm" w="sm" type="none"/>
          </a:ln>
        </p:spPr>
      </p:cxnSp>
      <p:cxnSp>
        <p:nvCxnSpPr>
          <p:cNvPr id="2370" name="Google Shape;2370;p79"/>
          <p:cNvCxnSpPr>
            <a:stCxn id="2324" idx="0"/>
            <a:endCxn id="2316" idx="5"/>
          </p:cNvCxnSpPr>
          <p:nvPr/>
        </p:nvCxnSpPr>
        <p:spPr>
          <a:xfrm rot="10800000">
            <a:off x="5051348" y="3893254"/>
            <a:ext cx="14700" cy="3600"/>
          </a:xfrm>
          <a:prstGeom prst="straightConnector1">
            <a:avLst/>
          </a:prstGeom>
          <a:noFill/>
          <a:ln cap="flat" cmpd="sng" w="5325">
            <a:solidFill>
              <a:srgbClr val="0E2841"/>
            </a:solidFill>
            <a:prstDash val="solid"/>
            <a:round/>
            <a:headEnd len="sm" w="sm" type="none"/>
            <a:tailEnd len="sm" w="sm" type="none"/>
          </a:ln>
        </p:spPr>
      </p:cxnSp>
      <p:cxnSp>
        <p:nvCxnSpPr>
          <p:cNvPr id="2371" name="Google Shape;2371;p79"/>
          <p:cNvCxnSpPr>
            <a:endCxn id="2316" idx="1"/>
          </p:cNvCxnSpPr>
          <p:nvPr/>
        </p:nvCxnSpPr>
        <p:spPr>
          <a:xfrm flipH="1" rot="10800000">
            <a:off x="4941081" y="3882554"/>
            <a:ext cx="79200" cy="4800"/>
          </a:xfrm>
          <a:prstGeom prst="straightConnector1">
            <a:avLst/>
          </a:prstGeom>
          <a:noFill/>
          <a:ln cap="flat" cmpd="sng" w="5325">
            <a:solidFill>
              <a:srgbClr val="0E2841"/>
            </a:solidFill>
            <a:prstDash val="solid"/>
            <a:round/>
            <a:headEnd len="sm" w="sm" type="none"/>
            <a:tailEnd len="sm" w="sm" type="none"/>
          </a:ln>
        </p:spPr>
      </p:cxnSp>
      <p:cxnSp>
        <p:nvCxnSpPr>
          <p:cNvPr id="2372" name="Google Shape;2372;p79"/>
          <p:cNvCxnSpPr>
            <a:stCxn id="2329" idx="5"/>
            <a:endCxn id="2317" idx="2"/>
          </p:cNvCxnSpPr>
          <p:nvPr/>
        </p:nvCxnSpPr>
        <p:spPr>
          <a:xfrm>
            <a:off x="5037743" y="3859828"/>
            <a:ext cx="34800" cy="10200"/>
          </a:xfrm>
          <a:prstGeom prst="straightConnector1">
            <a:avLst/>
          </a:prstGeom>
          <a:noFill/>
          <a:ln cap="flat" cmpd="sng" w="5325">
            <a:solidFill>
              <a:srgbClr val="0E2841"/>
            </a:solidFill>
            <a:prstDash val="solid"/>
            <a:round/>
            <a:headEnd len="sm" w="sm" type="none"/>
            <a:tailEnd len="med" w="med" type="triangle"/>
          </a:ln>
        </p:spPr>
      </p:cxnSp>
      <p:cxnSp>
        <p:nvCxnSpPr>
          <p:cNvPr id="2373" name="Google Shape;2373;p79"/>
          <p:cNvCxnSpPr>
            <a:stCxn id="2316" idx="7"/>
            <a:endCxn id="2317" idx="3"/>
          </p:cNvCxnSpPr>
          <p:nvPr/>
        </p:nvCxnSpPr>
        <p:spPr>
          <a:xfrm flipH="1" rot="10800000">
            <a:off x="5051464" y="3875354"/>
            <a:ext cx="27300" cy="7200"/>
          </a:xfrm>
          <a:prstGeom prst="straightConnector1">
            <a:avLst/>
          </a:prstGeom>
          <a:noFill/>
          <a:ln cap="flat" cmpd="sng" w="5325">
            <a:solidFill>
              <a:srgbClr val="0E2841"/>
            </a:solidFill>
            <a:prstDash val="solid"/>
            <a:round/>
            <a:headEnd len="sm" w="sm" type="none"/>
            <a:tailEnd len="sm" w="sm" type="none"/>
          </a:ln>
        </p:spPr>
      </p:cxnSp>
      <p:cxnSp>
        <p:nvCxnSpPr>
          <p:cNvPr id="2374" name="Google Shape;2374;p79"/>
          <p:cNvCxnSpPr>
            <a:endCxn id="2323" idx="2"/>
          </p:cNvCxnSpPr>
          <p:nvPr/>
        </p:nvCxnSpPr>
        <p:spPr>
          <a:xfrm flipH="1" rot="10800000">
            <a:off x="5116767" y="3862365"/>
            <a:ext cx="39900" cy="7800"/>
          </a:xfrm>
          <a:prstGeom prst="straightConnector1">
            <a:avLst/>
          </a:prstGeom>
          <a:noFill/>
          <a:ln cap="flat" cmpd="sng" w="5325">
            <a:solidFill>
              <a:srgbClr val="0E2841"/>
            </a:solidFill>
            <a:prstDash val="solid"/>
            <a:round/>
            <a:headEnd len="sm" w="sm" type="none"/>
            <a:tailEnd len="sm" w="sm" type="none"/>
          </a:ln>
        </p:spPr>
      </p:cxnSp>
      <p:cxnSp>
        <p:nvCxnSpPr>
          <p:cNvPr id="2375" name="Google Shape;2375;p79"/>
          <p:cNvCxnSpPr>
            <a:endCxn id="2323" idx="3"/>
          </p:cNvCxnSpPr>
          <p:nvPr/>
        </p:nvCxnSpPr>
        <p:spPr>
          <a:xfrm flipH="1" rot="10800000">
            <a:off x="5081825" y="3867775"/>
            <a:ext cx="81300" cy="32100"/>
          </a:xfrm>
          <a:prstGeom prst="straightConnector1">
            <a:avLst/>
          </a:prstGeom>
          <a:noFill/>
          <a:ln cap="flat" cmpd="sng" w="5325">
            <a:solidFill>
              <a:srgbClr val="0E2841"/>
            </a:solidFill>
            <a:prstDash val="solid"/>
            <a:round/>
            <a:headEnd len="sm" w="sm" type="none"/>
            <a:tailEnd len="sm" w="sm" type="none"/>
          </a:ln>
        </p:spPr>
      </p:cxnSp>
      <p:cxnSp>
        <p:nvCxnSpPr>
          <p:cNvPr id="2376" name="Google Shape;2376;p79"/>
          <p:cNvCxnSpPr>
            <a:endCxn id="2330" idx="3"/>
          </p:cNvCxnSpPr>
          <p:nvPr/>
        </p:nvCxnSpPr>
        <p:spPr>
          <a:xfrm flipH="1" rot="10800000">
            <a:off x="4947460" y="3823337"/>
            <a:ext cx="39000" cy="2100"/>
          </a:xfrm>
          <a:prstGeom prst="straightConnector1">
            <a:avLst/>
          </a:prstGeom>
          <a:noFill/>
          <a:ln cap="flat" cmpd="sng" w="5325">
            <a:solidFill>
              <a:srgbClr val="0E2841"/>
            </a:solidFill>
            <a:prstDash val="solid"/>
            <a:round/>
            <a:headEnd len="sm" w="sm" type="none"/>
            <a:tailEnd len="sm" w="sm" type="none"/>
          </a:ln>
        </p:spPr>
      </p:cxnSp>
      <p:cxnSp>
        <p:nvCxnSpPr>
          <p:cNvPr id="2377" name="Google Shape;2377;p79"/>
          <p:cNvCxnSpPr>
            <a:stCxn id="2330" idx="7"/>
            <a:endCxn id="2331" idx="3"/>
          </p:cNvCxnSpPr>
          <p:nvPr/>
        </p:nvCxnSpPr>
        <p:spPr>
          <a:xfrm flipH="1" rot="10800000">
            <a:off x="5017643" y="3808618"/>
            <a:ext cx="29100" cy="3900"/>
          </a:xfrm>
          <a:prstGeom prst="straightConnector1">
            <a:avLst/>
          </a:prstGeom>
          <a:noFill/>
          <a:ln cap="flat" cmpd="sng" w="5325">
            <a:solidFill>
              <a:srgbClr val="0E2841"/>
            </a:solidFill>
            <a:prstDash val="solid"/>
            <a:round/>
            <a:headEnd len="sm" w="sm" type="none"/>
            <a:tailEnd len="sm" w="sm" type="none"/>
          </a:ln>
        </p:spPr>
      </p:cxnSp>
      <p:cxnSp>
        <p:nvCxnSpPr>
          <p:cNvPr id="2378" name="Google Shape;2378;p79"/>
          <p:cNvCxnSpPr>
            <a:stCxn id="2331" idx="5"/>
          </p:cNvCxnSpPr>
          <p:nvPr/>
        </p:nvCxnSpPr>
        <p:spPr>
          <a:xfrm>
            <a:off x="5077944" y="3808490"/>
            <a:ext cx="0" cy="0"/>
          </a:xfrm>
          <a:prstGeom prst="straightConnector1">
            <a:avLst/>
          </a:prstGeom>
          <a:noFill/>
          <a:ln cap="flat" cmpd="sng" w="5325">
            <a:solidFill>
              <a:srgbClr val="0E2841"/>
            </a:solidFill>
            <a:prstDash val="solid"/>
            <a:round/>
            <a:headEnd len="sm" w="sm" type="none"/>
            <a:tailEnd len="sm" w="sm" type="none"/>
          </a:ln>
        </p:spPr>
      </p:cxnSp>
      <p:cxnSp>
        <p:nvCxnSpPr>
          <p:cNvPr id="2379" name="Google Shape;2379;p79"/>
          <p:cNvCxnSpPr>
            <a:stCxn id="2331" idx="5"/>
            <a:endCxn id="2319" idx="0"/>
          </p:cNvCxnSpPr>
          <p:nvPr/>
        </p:nvCxnSpPr>
        <p:spPr>
          <a:xfrm>
            <a:off x="5077944" y="3808490"/>
            <a:ext cx="30300" cy="3900"/>
          </a:xfrm>
          <a:prstGeom prst="straightConnector1">
            <a:avLst/>
          </a:prstGeom>
          <a:noFill/>
          <a:ln cap="flat" cmpd="sng" w="5325">
            <a:solidFill>
              <a:srgbClr val="0E2841"/>
            </a:solidFill>
            <a:prstDash val="solid"/>
            <a:round/>
            <a:headEnd len="sm" w="sm" type="none"/>
            <a:tailEnd len="sm" w="sm" type="none"/>
          </a:ln>
        </p:spPr>
      </p:cxnSp>
      <p:cxnSp>
        <p:nvCxnSpPr>
          <p:cNvPr id="2380" name="Google Shape;2380;p79"/>
          <p:cNvCxnSpPr>
            <a:endCxn id="2322" idx="2"/>
          </p:cNvCxnSpPr>
          <p:nvPr/>
        </p:nvCxnSpPr>
        <p:spPr>
          <a:xfrm flipH="1" rot="10800000">
            <a:off x="5123667" y="3816778"/>
            <a:ext cx="33000" cy="8100"/>
          </a:xfrm>
          <a:prstGeom prst="straightConnector1">
            <a:avLst/>
          </a:prstGeom>
          <a:noFill/>
          <a:ln cap="flat" cmpd="sng" w="5325">
            <a:solidFill>
              <a:srgbClr val="0E2841"/>
            </a:solidFill>
            <a:prstDash val="solid"/>
            <a:round/>
            <a:headEnd len="sm" w="sm" type="none"/>
            <a:tailEnd len="sm" w="sm" type="none"/>
          </a:ln>
        </p:spPr>
      </p:cxnSp>
      <p:cxnSp>
        <p:nvCxnSpPr>
          <p:cNvPr id="2381" name="Google Shape;2381;p79"/>
          <p:cNvCxnSpPr>
            <a:endCxn id="2319" idx="4"/>
          </p:cNvCxnSpPr>
          <p:nvPr/>
        </p:nvCxnSpPr>
        <p:spPr>
          <a:xfrm flipH="1" rot="10800000">
            <a:off x="5037774" y="3827658"/>
            <a:ext cx="70500" cy="22200"/>
          </a:xfrm>
          <a:prstGeom prst="straightConnector1">
            <a:avLst/>
          </a:prstGeom>
          <a:noFill/>
          <a:ln cap="flat" cmpd="sng" w="5325">
            <a:solidFill>
              <a:srgbClr val="0E2841"/>
            </a:solidFill>
            <a:prstDash val="solid"/>
            <a:round/>
            <a:headEnd len="sm" w="sm" type="none"/>
            <a:tailEnd len="sm" w="sm" type="none"/>
          </a:ln>
        </p:spPr>
      </p:cxnSp>
      <p:cxnSp>
        <p:nvCxnSpPr>
          <p:cNvPr id="2382" name="Google Shape;2382;p79"/>
          <p:cNvCxnSpPr>
            <a:endCxn id="2330" idx="4"/>
          </p:cNvCxnSpPr>
          <p:nvPr/>
        </p:nvCxnSpPr>
        <p:spPr>
          <a:xfrm rot="10800000">
            <a:off x="5002052" y="3825578"/>
            <a:ext cx="4500" cy="24000"/>
          </a:xfrm>
          <a:prstGeom prst="straightConnector1">
            <a:avLst/>
          </a:prstGeom>
          <a:noFill/>
          <a:ln cap="flat" cmpd="sng" w="5325">
            <a:solidFill>
              <a:srgbClr val="0E2841"/>
            </a:solidFill>
            <a:prstDash val="solid"/>
            <a:round/>
            <a:headEnd len="sm" w="sm" type="none"/>
            <a:tailEnd len="med" w="med" type="triangle"/>
          </a:ln>
        </p:spPr>
      </p:cxnSp>
      <p:cxnSp>
        <p:nvCxnSpPr>
          <p:cNvPr id="2383" name="Google Shape;2383;p79"/>
          <p:cNvCxnSpPr>
            <a:stCxn id="2323" idx="7"/>
            <a:endCxn id="2321" idx="3"/>
          </p:cNvCxnSpPr>
          <p:nvPr/>
        </p:nvCxnSpPr>
        <p:spPr>
          <a:xfrm flipH="1" rot="10800000">
            <a:off x="5194309" y="3833556"/>
            <a:ext cx="49200" cy="23400"/>
          </a:xfrm>
          <a:prstGeom prst="straightConnector1">
            <a:avLst/>
          </a:prstGeom>
          <a:noFill/>
          <a:ln cap="flat" cmpd="sng" w="5325">
            <a:solidFill>
              <a:srgbClr val="0E2841"/>
            </a:solidFill>
            <a:prstDash val="solid"/>
            <a:round/>
            <a:headEnd len="sm" w="sm" type="none"/>
            <a:tailEnd len="sm" w="sm" type="none"/>
          </a:ln>
        </p:spPr>
      </p:cxnSp>
      <p:cxnSp>
        <p:nvCxnSpPr>
          <p:cNvPr id="2384" name="Google Shape;2384;p79"/>
          <p:cNvCxnSpPr>
            <a:stCxn id="2323" idx="0"/>
            <a:endCxn id="2322" idx="4"/>
          </p:cNvCxnSpPr>
          <p:nvPr/>
        </p:nvCxnSpPr>
        <p:spPr>
          <a:xfrm rot="10800000">
            <a:off x="5178717" y="3824415"/>
            <a:ext cx="0" cy="30300"/>
          </a:xfrm>
          <a:prstGeom prst="straightConnector1">
            <a:avLst/>
          </a:prstGeom>
          <a:noFill/>
          <a:ln cap="flat" cmpd="sng" w="5325">
            <a:solidFill>
              <a:srgbClr val="0E2841"/>
            </a:solidFill>
            <a:prstDash val="solid"/>
            <a:round/>
            <a:headEnd len="sm" w="sm" type="none"/>
            <a:tailEnd len="med" w="med" type="triangle"/>
          </a:ln>
        </p:spPr>
      </p:cxnSp>
      <p:cxnSp>
        <p:nvCxnSpPr>
          <p:cNvPr id="2385" name="Google Shape;2385;p79"/>
          <p:cNvCxnSpPr>
            <a:endCxn id="2319" idx="4"/>
          </p:cNvCxnSpPr>
          <p:nvPr/>
        </p:nvCxnSpPr>
        <p:spPr>
          <a:xfrm flipH="1" rot="10800000">
            <a:off x="5094474" y="3827658"/>
            <a:ext cx="13800" cy="35100"/>
          </a:xfrm>
          <a:prstGeom prst="straightConnector1">
            <a:avLst/>
          </a:prstGeom>
          <a:noFill/>
          <a:ln cap="flat" cmpd="sng" w="5325">
            <a:solidFill>
              <a:srgbClr val="0E2841"/>
            </a:solidFill>
            <a:prstDash val="solid"/>
            <a:round/>
            <a:headEnd len="sm" w="sm" type="none"/>
            <a:tailEnd len="med" w="med" type="triangle"/>
          </a:ln>
        </p:spPr>
      </p:cxnSp>
      <p:cxnSp>
        <p:nvCxnSpPr>
          <p:cNvPr id="2386" name="Google Shape;2386;p79"/>
          <p:cNvCxnSpPr>
            <a:endCxn id="2329" idx="2"/>
          </p:cNvCxnSpPr>
          <p:nvPr/>
        </p:nvCxnSpPr>
        <p:spPr>
          <a:xfrm>
            <a:off x="4956002" y="3854118"/>
            <a:ext cx="44100" cy="300"/>
          </a:xfrm>
          <a:prstGeom prst="straightConnector1">
            <a:avLst/>
          </a:prstGeom>
          <a:noFill/>
          <a:ln cap="flat" cmpd="sng" w="5325">
            <a:solidFill>
              <a:srgbClr val="0E2841"/>
            </a:solidFill>
            <a:prstDash val="solid"/>
            <a:round/>
            <a:headEnd len="sm" w="sm" type="none"/>
            <a:tailEnd len="sm" w="sm" type="none"/>
          </a:ln>
        </p:spPr>
      </p:cxnSp>
      <p:cxnSp>
        <p:nvCxnSpPr>
          <p:cNvPr id="2387" name="Google Shape;2387;p79"/>
          <p:cNvCxnSpPr>
            <a:endCxn id="2323" idx="2"/>
          </p:cNvCxnSpPr>
          <p:nvPr/>
        </p:nvCxnSpPr>
        <p:spPr>
          <a:xfrm>
            <a:off x="5018067" y="3823065"/>
            <a:ext cx="138600" cy="39300"/>
          </a:xfrm>
          <a:prstGeom prst="straightConnector1">
            <a:avLst/>
          </a:prstGeom>
          <a:noFill/>
          <a:ln cap="flat" cmpd="sng" w="5325">
            <a:solidFill>
              <a:srgbClr val="0E2841"/>
            </a:solidFill>
            <a:prstDash val="solid"/>
            <a:round/>
            <a:headEnd len="sm" w="sm" type="none"/>
            <a:tailEnd len="sm" w="sm" type="none"/>
          </a:ln>
        </p:spPr>
      </p:cxnSp>
      <p:cxnSp>
        <p:nvCxnSpPr>
          <p:cNvPr id="2388" name="Google Shape;2388;p79"/>
          <p:cNvCxnSpPr>
            <a:endCxn id="2331" idx="2"/>
          </p:cNvCxnSpPr>
          <p:nvPr/>
        </p:nvCxnSpPr>
        <p:spPr>
          <a:xfrm flipH="1" rot="10800000">
            <a:off x="4926002" y="3803081"/>
            <a:ext cx="114300" cy="14700"/>
          </a:xfrm>
          <a:prstGeom prst="straightConnector1">
            <a:avLst/>
          </a:prstGeom>
          <a:noFill/>
          <a:ln cap="flat" cmpd="sng" w="5325">
            <a:solidFill>
              <a:srgbClr val="0E2841"/>
            </a:solidFill>
            <a:prstDash val="solid"/>
            <a:round/>
            <a:headEnd len="sm" w="sm" type="none"/>
            <a:tailEnd len="sm" w="sm" type="none"/>
          </a:ln>
        </p:spPr>
      </p:cxnSp>
      <p:cxnSp>
        <p:nvCxnSpPr>
          <p:cNvPr id="2389" name="Google Shape;2389;p79"/>
          <p:cNvCxnSpPr>
            <a:endCxn id="2316" idx="3"/>
          </p:cNvCxnSpPr>
          <p:nvPr/>
        </p:nvCxnSpPr>
        <p:spPr>
          <a:xfrm flipH="1" rot="10800000">
            <a:off x="4822581" y="3893373"/>
            <a:ext cx="197700" cy="13500"/>
          </a:xfrm>
          <a:prstGeom prst="straightConnector1">
            <a:avLst/>
          </a:prstGeom>
          <a:noFill/>
          <a:ln cap="flat" cmpd="sng" w="5325">
            <a:solidFill>
              <a:srgbClr val="0E2841"/>
            </a:solidFill>
            <a:prstDash val="solid"/>
            <a:round/>
            <a:headEnd len="sm" w="sm" type="none"/>
            <a:tailEnd len="med" w="med" type="triangle"/>
          </a:ln>
        </p:spPr>
      </p:cxnSp>
      <p:cxnSp>
        <p:nvCxnSpPr>
          <p:cNvPr id="2390" name="Google Shape;2390;p79"/>
          <p:cNvCxnSpPr>
            <a:stCxn id="2316" idx="0"/>
            <a:endCxn id="2320" idx="5"/>
          </p:cNvCxnSpPr>
          <p:nvPr/>
        </p:nvCxnSpPr>
        <p:spPr>
          <a:xfrm rot="10800000">
            <a:off x="4949172" y="3859614"/>
            <a:ext cx="86700" cy="20700"/>
          </a:xfrm>
          <a:prstGeom prst="straightConnector1">
            <a:avLst/>
          </a:prstGeom>
          <a:noFill/>
          <a:ln cap="flat" cmpd="sng" w="5325">
            <a:solidFill>
              <a:srgbClr val="0E2841"/>
            </a:solidFill>
            <a:prstDash val="solid"/>
            <a:round/>
            <a:headEnd len="sm" w="sm" type="none"/>
            <a:tailEnd len="med" w="med" type="triangle"/>
          </a:ln>
        </p:spPr>
      </p:cxnSp>
      <p:cxnSp>
        <p:nvCxnSpPr>
          <p:cNvPr id="2391" name="Google Shape;2391;p79"/>
          <p:cNvCxnSpPr>
            <a:endCxn id="2317" idx="7"/>
          </p:cNvCxnSpPr>
          <p:nvPr/>
        </p:nvCxnSpPr>
        <p:spPr>
          <a:xfrm flipH="1">
            <a:off x="5110077" y="3828332"/>
            <a:ext cx="127200" cy="36300"/>
          </a:xfrm>
          <a:prstGeom prst="straightConnector1">
            <a:avLst/>
          </a:prstGeom>
          <a:noFill/>
          <a:ln cap="flat" cmpd="sng" w="5325">
            <a:solidFill>
              <a:srgbClr val="0E2841"/>
            </a:solidFill>
            <a:prstDash val="solid"/>
            <a:round/>
            <a:headEnd len="sm" w="sm" type="none"/>
            <a:tailEnd len="sm" w="sm" type="none"/>
          </a:ln>
        </p:spPr>
      </p:cxnSp>
      <p:cxnSp>
        <p:nvCxnSpPr>
          <p:cNvPr id="2392" name="Google Shape;2392;p79"/>
          <p:cNvCxnSpPr>
            <a:stCxn id="2315" idx="4"/>
            <a:endCxn id="2329" idx="6"/>
          </p:cNvCxnSpPr>
          <p:nvPr/>
        </p:nvCxnSpPr>
        <p:spPr>
          <a:xfrm flipH="1">
            <a:off x="5044318" y="3813031"/>
            <a:ext cx="234900" cy="41400"/>
          </a:xfrm>
          <a:prstGeom prst="straightConnector1">
            <a:avLst/>
          </a:prstGeom>
          <a:noFill/>
          <a:ln cap="flat" cmpd="sng" w="5325">
            <a:solidFill>
              <a:srgbClr val="0E2841"/>
            </a:solidFill>
            <a:prstDash val="solid"/>
            <a:round/>
            <a:headEnd len="sm" w="sm" type="none"/>
            <a:tailEnd len="med" w="med" type="triangle"/>
          </a:ln>
        </p:spPr>
      </p:cxnSp>
      <p:cxnSp>
        <p:nvCxnSpPr>
          <p:cNvPr id="2393" name="Google Shape;2393;p79"/>
          <p:cNvCxnSpPr>
            <a:stCxn id="2324" idx="0"/>
            <a:endCxn id="2317" idx="4"/>
          </p:cNvCxnSpPr>
          <p:nvPr/>
        </p:nvCxnSpPr>
        <p:spPr>
          <a:xfrm flipH="1" rot="10800000">
            <a:off x="5066048" y="3877654"/>
            <a:ext cx="28500" cy="19200"/>
          </a:xfrm>
          <a:prstGeom prst="straightConnector1">
            <a:avLst/>
          </a:prstGeom>
          <a:noFill/>
          <a:ln cap="flat" cmpd="sng" w="5325">
            <a:solidFill>
              <a:srgbClr val="0E2841"/>
            </a:solidFill>
            <a:prstDash val="solid"/>
            <a:round/>
            <a:headEnd len="sm" w="sm" type="none"/>
            <a:tailEnd len="med" w="med" type="triangle"/>
          </a:ln>
        </p:spPr>
      </p:cxnSp>
      <p:cxnSp>
        <p:nvCxnSpPr>
          <p:cNvPr id="2394" name="Google Shape;2394;p79"/>
          <p:cNvCxnSpPr>
            <a:endCxn id="2331" idx="6"/>
          </p:cNvCxnSpPr>
          <p:nvPr/>
        </p:nvCxnSpPr>
        <p:spPr>
          <a:xfrm rot="10800000">
            <a:off x="5084402" y="3803081"/>
            <a:ext cx="78600" cy="8700"/>
          </a:xfrm>
          <a:prstGeom prst="straightConnector1">
            <a:avLst/>
          </a:prstGeom>
          <a:noFill/>
          <a:ln cap="flat" cmpd="sng" w="5325">
            <a:solidFill>
              <a:srgbClr val="0E2841"/>
            </a:solidFill>
            <a:prstDash val="solid"/>
            <a:round/>
            <a:headEnd len="sm" w="sm" type="none"/>
            <a:tailEnd len="med" w="med" type="triangle"/>
          </a:ln>
        </p:spPr>
      </p:cxnSp>
      <p:cxnSp>
        <p:nvCxnSpPr>
          <p:cNvPr id="2395" name="Google Shape;2395;p79"/>
          <p:cNvCxnSpPr>
            <a:stCxn id="2324" idx="3"/>
            <a:endCxn id="2326" idx="5"/>
          </p:cNvCxnSpPr>
          <p:nvPr/>
        </p:nvCxnSpPr>
        <p:spPr>
          <a:xfrm rot="10800000">
            <a:off x="4940956" y="3888313"/>
            <a:ext cx="109500" cy="21600"/>
          </a:xfrm>
          <a:prstGeom prst="straightConnector1">
            <a:avLst/>
          </a:prstGeom>
          <a:noFill/>
          <a:ln cap="flat" cmpd="sng" w="5325">
            <a:solidFill>
              <a:srgbClr val="0E2841"/>
            </a:solidFill>
            <a:prstDash val="solid"/>
            <a:round/>
            <a:headEnd len="sm" w="sm" type="none"/>
            <a:tailEnd len="med" w="med" type="triangle"/>
          </a:ln>
        </p:spPr>
      </p:cxnSp>
      <p:cxnSp>
        <p:nvCxnSpPr>
          <p:cNvPr id="2396" name="Google Shape;2396;p79"/>
          <p:cNvCxnSpPr>
            <a:endCxn id="2319" idx="3"/>
          </p:cNvCxnSpPr>
          <p:nvPr/>
        </p:nvCxnSpPr>
        <p:spPr>
          <a:xfrm>
            <a:off x="5024283" y="3818818"/>
            <a:ext cx="68400" cy="6600"/>
          </a:xfrm>
          <a:prstGeom prst="straightConnector1">
            <a:avLst/>
          </a:prstGeom>
          <a:noFill/>
          <a:ln cap="flat" cmpd="sng" w="5325">
            <a:solidFill>
              <a:srgbClr val="0E2841"/>
            </a:solidFill>
            <a:prstDash val="solid"/>
            <a:round/>
            <a:headEnd len="sm" w="sm" type="none"/>
            <a:tailEnd len="med" w="med" type="triangle"/>
          </a:ln>
        </p:spPr>
      </p:cxnSp>
      <p:sp>
        <p:nvSpPr>
          <p:cNvPr id="2397" name="Google Shape;2397;p79"/>
          <p:cNvSpPr txBox="1"/>
          <p:nvPr/>
        </p:nvSpPr>
        <p:spPr>
          <a:xfrm>
            <a:off x="6434614" y="1382659"/>
            <a:ext cx="419100" cy="339600"/>
          </a:xfrm>
          <a:prstGeom prst="rect">
            <a:avLst/>
          </a:prstGeom>
          <a:noFill/>
          <a:ln>
            <a:noFill/>
          </a:ln>
        </p:spPr>
        <p:txBody>
          <a:bodyPr anchorCtr="0" anchor="t" bIns="102975" lIns="102975" spcFirstLastPara="1" rIns="102975" wrap="square" tIns="102975">
            <a:noAutofit/>
          </a:bodyPr>
          <a:lstStyle/>
          <a:p>
            <a:pPr indent="0" lvl="0" marL="0" marR="0" rtl="0" algn="l">
              <a:lnSpc>
                <a:spcPct val="100000"/>
              </a:lnSpc>
              <a:spcBef>
                <a:spcPts val="0"/>
              </a:spcBef>
              <a:spcAft>
                <a:spcPts val="0"/>
              </a:spcAft>
              <a:buClr>
                <a:srgbClr val="000000"/>
              </a:buClr>
              <a:buSzPts val="1605"/>
              <a:buFont typeface="Arial"/>
              <a:buNone/>
            </a:pPr>
            <a:r>
              <a:rPr b="1" i="0" lang="en" sz="1605" u="none" cap="none" strike="noStrike">
                <a:solidFill>
                  <a:srgbClr val="C00000"/>
                </a:solidFill>
                <a:latin typeface="Arial"/>
                <a:ea typeface="Arial"/>
                <a:cs typeface="Arial"/>
                <a:sym typeface="Arial"/>
              </a:rPr>
              <a:t>Q</a:t>
            </a:r>
            <a:endParaRPr b="1" baseline="-25000" i="0" sz="1605" u="none" cap="none" strike="noStrike">
              <a:solidFill>
                <a:srgbClr val="C00000"/>
              </a:solidFill>
              <a:latin typeface="Arial"/>
              <a:ea typeface="Arial"/>
              <a:cs typeface="Arial"/>
              <a:sym typeface="Arial"/>
            </a:endParaRPr>
          </a:p>
        </p:txBody>
      </p:sp>
      <p:sp>
        <p:nvSpPr>
          <p:cNvPr id="2398" name="Google Shape;2398;p79"/>
          <p:cNvSpPr/>
          <p:nvPr/>
        </p:nvSpPr>
        <p:spPr>
          <a:xfrm>
            <a:off x="4681370" y="2696326"/>
            <a:ext cx="1278900" cy="384900"/>
          </a:xfrm>
          <a:prstGeom prst="ellipse">
            <a:avLst/>
          </a:prstGeom>
          <a:noFill/>
          <a:ln cap="flat" cmpd="sng" w="15950">
            <a:solidFill>
              <a:srgbClr val="C00000"/>
            </a:solidFill>
            <a:prstDash val="dash"/>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1" i="0" sz="892" u="none" cap="none" strike="noStrike">
              <a:solidFill>
                <a:srgbClr val="073763"/>
              </a:solidFill>
              <a:latin typeface="Arial"/>
              <a:ea typeface="Arial"/>
              <a:cs typeface="Arial"/>
              <a:sym typeface="Arial"/>
            </a:endParaRPr>
          </a:p>
        </p:txBody>
      </p:sp>
      <p:sp>
        <p:nvSpPr>
          <p:cNvPr id="2399" name="Google Shape;2399;p79"/>
          <p:cNvSpPr/>
          <p:nvPr/>
        </p:nvSpPr>
        <p:spPr>
          <a:xfrm>
            <a:off x="6784212" y="3165737"/>
            <a:ext cx="1368600" cy="455700"/>
          </a:xfrm>
          <a:prstGeom prst="ellipse">
            <a:avLst/>
          </a:prstGeom>
          <a:noFill/>
          <a:ln cap="flat" cmpd="sng" w="15950">
            <a:solidFill>
              <a:srgbClr val="C00000"/>
            </a:solidFill>
            <a:prstDash val="dash"/>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CC412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0" i="0" sz="892"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92"/>
              <a:buFont typeface="Arial"/>
              <a:buNone/>
            </a:pPr>
            <a:r>
              <a:t/>
            </a:r>
            <a:endParaRPr b="1" i="0" sz="892" u="none" cap="none" strike="noStrike">
              <a:solidFill>
                <a:srgbClr val="073763"/>
              </a:solidFill>
              <a:latin typeface="Arial"/>
              <a:ea typeface="Arial"/>
              <a:cs typeface="Arial"/>
              <a:sym typeface="Arial"/>
            </a:endParaRPr>
          </a:p>
        </p:txBody>
      </p:sp>
      <p:sp>
        <p:nvSpPr>
          <p:cNvPr id="2400" name="Google Shape;2400;p79"/>
          <p:cNvSpPr/>
          <p:nvPr/>
        </p:nvSpPr>
        <p:spPr>
          <a:xfrm>
            <a:off x="5663447" y="4295971"/>
            <a:ext cx="468900" cy="511800"/>
          </a:xfrm>
          <a:prstGeom prst="rect">
            <a:avLst/>
          </a:prstGeom>
          <a:solidFill>
            <a:srgbClr val="FFFFFF"/>
          </a:solidFill>
          <a:ln cap="flat" cmpd="sng" w="10625">
            <a:solidFill>
              <a:srgbClr val="595959"/>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401" name="Google Shape;2401;p79"/>
          <p:cNvSpPr txBox="1"/>
          <p:nvPr/>
        </p:nvSpPr>
        <p:spPr>
          <a:xfrm>
            <a:off x="5674150" y="4340906"/>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402" name="Google Shape;2402;p79"/>
          <p:cNvSpPr txBox="1"/>
          <p:nvPr/>
        </p:nvSpPr>
        <p:spPr>
          <a:xfrm>
            <a:off x="5667042" y="4448287"/>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20,</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403" name="Google Shape;2403;p79"/>
          <p:cNvSpPr txBox="1"/>
          <p:nvPr/>
        </p:nvSpPr>
        <p:spPr>
          <a:xfrm>
            <a:off x="5667042" y="4574967"/>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19,</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404" name="Google Shape;2404;p79"/>
          <p:cNvSpPr txBox="1"/>
          <p:nvPr/>
        </p:nvSpPr>
        <p:spPr>
          <a:xfrm>
            <a:off x="5667042" y="4683443"/>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405" name="Google Shape;2405;p79"/>
          <p:cNvSpPr txBox="1"/>
          <p:nvPr/>
        </p:nvSpPr>
        <p:spPr>
          <a:xfrm>
            <a:off x="5581799" y="4809841"/>
            <a:ext cx="632100" cy="102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669"/>
              <a:buFont typeface="Arial"/>
              <a:buNone/>
            </a:pPr>
            <a:r>
              <a:rPr b="1" i="0" lang="en" sz="669" u="none" cap="none" strike="noStrike">
                <a:solidFill>
                  <a:srgbClr val="980000"/>
                </a:solidFill>
                <a:latin typeface="Arial"/>
                <a:ea typeface="Arial"/>
                <a:cs typeface="Arial"/>
                <a:sym typeface="Arial"/>
              </a:rPr>
              <a:t>C_NN</a:t>
            </a:r>
            <a:r>
              <a:rPr b="1" baseline="-25000" i="0" lang="en" sz="669" u="none" cap="none" strike="noStrike">
                <a:solidFill>
                  <a:srgbClr val="980000"/>
                </a:solidFill>
                <a:latin typeface="Arial"/>
                <a:ea typeface="Arial"/>
                <a:cs typeface="Arial"/>
                <a:sym typeface="Arial"/>
              </a:rPr>
              <a:t>L2</a:t>
            </a:r>
            <a:endParaRPr b="1" baseline="-25000" i="0" sz="669" u="none" cap="none" strike="noStrike">
              <a:solidFill>
                <a:srgbClr val="980000"/>
              </a:solidFill>
              <a:latin typeface="Arial"/>
              <a:ea typeface="Arial"/>
              <a:cs typeface="Arial"/>
              <a:sym typeface="Arial"/>
            </a:endParaRPr>
          </a:p>
        </p:txBody>
      </p:sp>
      <p:sp>
        <p:nvSpPr>
          <p:cNvPr id="2406" name="Google Shape;2406;p79"/>
          <p:cNvSpPr txBox="1"/>
          <p:nvPr/>
        </p:nvSpPr>
        <p:spPr>
          <a:xfrm rot="-5400000">
            <a:off x="5926411" y="4496881"/>
            <a:ext cx="634500" cy="147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0" i="0" lang="en" sz="502" u="none" cap="none" strike="noStrike">
                <a:solidFill>
                  <a:srgbClr val="000000"/>
                </a:solidFill>
                <a:latin typeface="Arial"/>
                <a:ea typeface="Arial"/>
                <a:cs typeface="Arial"/>
                <a:sym typeface="Arial"/>
              </a:rPr>
              <a:t> L (Beam width) </a:t>
            </a:r>
            <a:endParaRPr b="0" i="0" sz="502" u="none" cap="none" strike="noStrike">
              <a:solidFill>
                <a:srgbClr val="000000"/>
              </a:solidFill>
              <a:latin typeface="Arial"/>
              <a:ea typeface="Arial"/>
              <a:cs typeface="Arial"/>
              <a:sym typeface="Arial"/>
            </a:endParaRPr>
          </a:p>
        </p:txBody>
      </p:sp>
      <p:cxnSp>
        <p:nvCxnSpPr>
          <p:cNvPr id="2407" name="Google Shape;2407;p79"/>
          <p:cNvCxnSpPr/>
          <p:nvPr/>
        </p:nvCxnSpPr>
        <p:spPr>
          <a:xfrm flipH="1">
            <a:off x="6187606" y="4304156"/>
            <a:ext cx="1500" cy="504900"/>
          </a:xfrm>
          <a:prstGeom prst="straightConnector1">
            <a:avLst/>
          </a:prstGeom>
          <a:noFill/>
          <a:ln cap="flat" cmpd="sng" w="10625">
            <a:solidFill>
              <a:srgbClr val="595959"/>
            </a:solidFill>
            <a:prstDash val="solid"/>
            <a:round/>
            <a:headEnd len="med" w="med" type="triangle"/>
            <a:tailEnd len="med" w="med" type="triangle"/>
          </a:ln>
        </p:spPr>
      </p:cxnSp>
      <p:sp>
        <p:nvSpPr>
          <p:cNvPr id="2408" name="Google Shape;2408;p79"/>
          <p:cNvSpPr/>
          <p:nvPr/>
        </p:nvSpPr>
        <p:spPr>
          <a:xfrm>
            <a:off x="5325054" y="1670151"/>
            <a:ext cx="1379434" cy="1237574"/>
          </a:xfrm>
          <a:custGeom>
            <a:rect b="b" l="l" r="r" t="t"/>
            <a:pathLst>
              <a:path extrusionOk="0" h="66581" w="74223">
                <a:moveTo>
                  <a:pt x="71337" y="0"/>
                </a:moveTo>
                <a:cubicBezTo>
                  <a:pt x="71372" y="2137"/>
                  <a:pt x="77609" y="6341"/>
                  <a:pt x="71544" y="12820"/>
                </a:cubicBezTo>
                <a:cubicBezTo>
                  <a:pt x="65479" y="19299"/>
                  <a:pt x="46869" y="29913"/>
                  <a:pt x="34945" y="38873"/>
                </a:cubicBezTo>
                <a:cubicBezTo>
                  <a:pt x="23021" y="47833"/>
                  <a:pt x="5824" y="61963"/>
                  <a:pt x="0" y="66581"/>
                </a:cubicBezTo>
              </a:path>
            </a:pathLst>
          </a:custGeom>
          <a:noFill/>
          <a:ln cap="flat" cmpd="sng" w="10625">
            <a:solidFill>
              <a:srgbClr val="C00000"/>
            </a:solidFill>
            <a:prstDash val="dash"/>
            <a:round/>
            <a:headEnd len="sm" w="sm" type="none"/>
            <a:tailEnd len="sm" w="sm" type="none"/>
          </a:ln>
        </p:spPr>
        <p:txBody>
          <a:bodyPr anchorCtr="0" anchor="ctr" bIns="51000" lIns="51000" spcFirstLastPara="1" rIns="51000" wrap="square" tIns="51000">
            <a:noAutofit/>
          </a:bodyPr>
          <a:lstStyle/>
          <a:p>
            <a:pPr indent="0" lvl="0" marL="0" rtl="0" algn="l">
              <a:spcBef>
                <a:spcPts val="0"/>
              </a:spcBef>
              <a:spcAft>
                <a:spcPts val="0"/>
              </a:spcAft>
              <a:buNone/>
            </a:pPr>
            <a:r>
              <a:t/>
            </a:r>
            <a:endParaRPr/>
          </a:p>
        </p:txBody>
      </p:sp>
      <p:sp>
        <p:nvSpPr>
          <p:cNvPr id="2409" name="Google Shape;2409;p79"/>
          <p:cNvSpPr/>
          <p:nvPr/>
        </p:nvSpPr>
        <p:spPr>
          <a:xfrm>
            <a:off x="5997656" y="2388891"/>
            <a:ext cx="1418036" cy="1053093"/>
          </a:xfrm>
          <a:custGeom>
            <a:rect b="b" l="l" r="r" t="t"/>
            <a:pathLst>
              <a:path extrusionOk="0" h="56656" w="76300">
                <a:moveTo>
                  <a:pt x="0" y="0"/>
                </a:moveTo>
                <a:cubicBezTo>
                  <a:pt x="6376" y="2929"/>
                  <a:pt x="25537" y="8132"/>
                  <a:pt x="38254" y="17575"/>
                </a:cubicBezTo>
                <a:cubicBezTo>
                  <a:pt x="50971" y="27018"/>
                  <a:pt x="69959" y="50143"/>
                  <a:pt x="76300" y="56656"/>
                </a:cubicBezTo>
              </a:path>
            </a:pathLst>
          </a:custGeom>
          <a:noFill/>
          <a:ln cap="flat" cmpd="sng" w="10625">
            <a:solidFill>
              <a:srgbClr val="C00000"/>
            </a:solidFill>
            <a:prstDash val="dash"/>
            <a:round/>
            <a:headEnd len="sm" w="sm" type="none"/>
            <a:tailEnd len="sm" w="sm" type="none"/>
          </a:ln>
        </p:spPr>
        <p:txBody>
          <a:bodyPr anchorCtr="0" anchor="ctr" bIns="51000" lIns="51000" spcFirstLastPara="1" rIns="51000" wrap="square" tIns="51000">
            <a:noAutofit/>
          </a:bodyPr>
          <a:lstStyle/>
          <a:p>
            <a:pPr indent="0" lvl="0" marL="0" rtl="0" algn="l">
              <a:spcBef>
                <a:spcPts val="0"/>
              </a:spcBef>
              <a:spcAft>
                <a:spcPts val="0"/>
              </a:spcAft>
              <a:buNone/>
            </a:pPr>
            <a:r>
              <a:t/>
            </a:r>
            <a:endParaRPr/>
          </a:p>
        </p:txBody>
      </p:sp>
      <p:sp>
        <p:nvSpPr>
          <p:cNvPr id="2410" name="Google Shape;2410;p79"/>
          <p:cNvSpPr/>
          <p:nvPr/>
        </p:nvSpPr>
        <p:spPr>
          <a:xfrm>
            <a:off x="4122623" y="3403926"/>
            <a:ext cx="468900" cy="511800"/>
          </a:xfrm>
          <a:prstGeom prst="rect">
            <a:avLst/>
          </a:prstGeom>
          <a:solidFill>
            <a:srgbClr val="FFFFFF"/>
          </a:solidFill>
          <a:ln cap="flat" cmpd="sng" w="10625">
            <a:solidFill>
              <a:srgbClr val="595959"/>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411" name="Google Shape;2411;p79"/>
          <p:cNvSpPr txBox="1"/>
          <p:nvPr/>
        </p:nvSpPr>
        <p:spPr>
          <a:xfrm>
            <a:off x="4133326" y="3448862"/>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412" name="Google Shape;2412;p79"/>
          <p:cNvSpPr txBox="1"/>
          <p:nvPr/>
        </p:nvSpPr>
        <p:spPr>
          <a:xfrm>
            <a:off x="4126218" y="3556242"/>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20,</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413" name="Google Shape;2413;p79"/>
          <p:cNvSpPr txBox="1"/>
          <p:nvPr/>
        </p:nvSpPr>
        <p:spPr>
          <a:xfrm>
            <a:off x="4126218" y="3682923"/>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19,</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414" name="Google Shape;2414;p79"/>
          <p:cNvSpPr txBox="1"/>
          <p:nvPr/>
        </p:nvSpPr>
        <p:spPr>
          <a:xfrm>
            <a:off x="4126218" y="3791398"/>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415" name="Google Shape;2415;p79"/>
          <p:cNvSpPr txBox="1"/>
          <p:nvPr/>
        </p:nvSpPr>
        <p:spPr>
          <a:xfrm>
            <a:off x="4040975" y="3917796"/>
            <a:ext cx="632100" cy="102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669"/>
              <a:buFont typeface="Arial"/>
              <a:buNone/>
            </a:pPr>
            <a:r>
              <a:rPr b="1" i="0" lang="en" sz="669" u="none" cap="none" strike="noStrike">
                <a:solidFill>
                  <a:srgbClr val="000000"/>
                </a:solidFill>
                <a:latin typeface="Arial"/>
                <a:ea typeface="Arial"/>
                <a:cs typeface="Arial"/>
                <a:sym typeface="Arial"/>
              </a:rPr>
              <a:t>C_NN</a:t>
            </a:r>
            <a:r>
              <a:rPr b="1" baseline="-25000" i="0" lang="en" sz="669" u="none" cap="none" strike="noStrike">
                <a:solidFill>
                  <a:srgbClr val="000000"/>
                </a:solidFill>
                <a:latin typeface="Arial"/>
                <a:ea typeface="Arial"/>
                <a:cs typeface="Arial"/>
                <a:sym typeface="Arial"/>
              </a:rPr>
              <a:t>L1</a:t>
            </a:r>
            <a:endParaRPr b="1" baseline="-25000" i="0" sz="669" u="none" cap="none" strike="noStrike">
              <a:solidFill>
                <a:srgbClr val="000000"/>
              </a:solidFill>
              <a:latin typeface="Arial"/>
              <a:ea typeface="Arial"/>
              <a:cs typeface="Arial"/>
              <a:sym typeface="Arial"/>
            </a:endParaRPr>
          </a:p>
        </p:txBody>
      </p:sp>
      <p:sp>
        <p:nvSpPr>
          <p:cNvPr id="2416" name="Google Shape;2416;p79"/>
          <p:cNvSpPr/>
          <p:nvPr/>
        </p:nvSpPr>
        <p:spPr>
          <a:xfrm>
            <a:off x="6637600" y="3680598"/>
            <a:ext cx="468900" cy="511800"/>
          </a:xfrm>
          <a:prstGeom prst="rect">
            <a:avLst/>
          </a:prstGeom>
          <a:solidFill>
            <a:srgbClr val="FFFFFF"/>
          </a:solidFill>
          <a:ln cap="flat" cmpd="sng" w="10625">
            <a:solidFill>
              <a:srgbClr val="595959"/>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417" name="Google Shape;2417;p79"/>
          <p:cNvSpPr txBox="1"/>
          <p:nvPr/>
        </p:nvSpPr>
        <p:spPr>
          <a:xfrm>
            <a:off x="6648304" y="3725534"/>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418" name="Google Shape;2418;p79"/>
          <p:cNvSpPr txBox="1"/>
          <p:nvPr/>
        </p:nvSpPr>
        <p:spPr>
          <a:xfrm>
            <a:off x="6641196" y="3832914"/>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20,</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419" name="Google Shape;2419;p79"/>
          <p:cNvSpPr txBox="1"/>
          <p:nvPr/>
        </p:nvSpPr>
        <p:spPr>
          <a:xfrm>
            <a:off x="6641196" y="3959595"/>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19,</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420" name="Google Shape;2420;p79"/>
          <p:cNvSpPr txBox="1"/>
          <p:nvPr/>
        </p:nvSpPr>
        <p:spPr>
          <a:xfrm>
            <a:off x="6641196" y="4068071"/>
            <a:ext cx="447000" cy="89400"/>
          </a:xfrm>
          <a:prstGeom prst="rect">
            <a:avLst/>
          </a:prstGeom>
          <a:noFill/>
          <a:ln cap="flat" cmpd="sng" w="5325">
            <a:solidFill>
              <a:srgbClr val="000000"/>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502"/>
              <a:buFont typeface="Arial"/>
              <a:buNone/>
            </a:pPr>
            <a:r>
              <a:rPr b="1" i="0" lang="en" sz="502" u="none" cap="none" strike="noStrike">
                <a:solidFill>
                  <a:srgbClr val="0097A7"/>
                </a:solidFill>
                <a:latin typeface="Arial"/>
                <a:ea typeface="Arial"/>
                <a:cs typeface="Arial"/>
                <a:sym typeface="Arial"/>
              </a:rPr>
              <a:t>dist(</a:t>
            </a:r>
            <a:r>
              <a:rPr b="0" i="0" lang="en" sz="502" u="none" cap="none" strike="noStrike">
                <a:solidFill>
                  <a:srgbClr val="000000"/>
                </a:solidFill>
                <a:latin typeface="Arial"/>
                <a:ea typeface="Arial"/>
                <a:cs typeface="Arial"/>
                <a:sym typeface="Arial"/>
              </a:rPr>
              <a:t>18,</a:t>
            </a:r>
            <a:r>
              <a:rPr b="1" i="0" lang="en" sz="502" u="none" cap="none" strike="noStrike">
                <a:solidFill>
                  <a:srgbClr val="A61C00"/>
                </a:solidFill>
                <a:latin typeface="Arial"/>
                <a:ea typeface="Arial"/>
                <a:cs typeface="Arial"/>
                <a:sym typeface="Arial"/>
              </a:rPr>
              <a:t>Q</a:t>
            </a:r>
            <a:r>
              <a:rPr b="0" i="0" lang="en" sz="502" u="none" cap="none" strike="noStrike">
                <a:solidFill>
                  <a:srgbClr val="0097A7"/>
                </a:solidFill>
                <a:latin typeface="Arial"/>
                <a:ea typeface="Arial"/>
                <a:cs typeface="Arial"/>
                <a:sym typeface="Arial"/>
              </a:rPr>
              <a:t>)</a:t>
            </a:r>
            <a:endParaRPr b="0" i="0" sz="502" u="none" cap="none" strike="noStrike">
              <a:solidFill>
                <a:srgbClr val="0097A7"/>
              </a:solidFill>
              <a:latin typeface="Arial"/>
              <a:ea typeface="Arial"/>
              <a:cs typeface="Arial"/>
              <a:sym typeface="Arial"/>
            </a:endParaRPr>
          </a:p>
        </p:txBody>
      </p:sp>
      <p:sp>
        <p:nvSpPr>
          <p:cNvPr id="2421" name="Google Shape;2421;p79"/>
          <p:cNvSpPr txBox="1"/>
          <p:nvPr/>
        </p:nvSpPr>
        <p:spPr>
          <a:xfrm>
            <a:off x="6555952" y="4194468"/>
            <a:ext cx="632100" cy="102000"/>
          </a:xfrm>
          <a:prstGeom prst="rect">
            <a:avLst/>
          </a:prstGeom>
          <a:noFill/>
          <a:ln>
            <a:noFill/>
          </a:ln>
        </p:spPr>
        <p:txBody>
          <a:bodyPr anchorCtr="0" anchor="ctr" bIns="68025" lIns="68025" spcFirstLastPara="1" rIns="68025" wrap="square" tIns="68025">
            <a:noAutofit/>
          </a:bodyPr>
          <a:lstStyle/>
          <a:p>
            <a:pPr indent="0" lvl="0" marL="0" marR="0" rtl="0" algn="ctr">
              <a:lnSpc>
                <a:spcPct val="100000"/>
              </a:lnSpc>
              <a:spcBef>
                <a:spcPts val="0"/>
              </a:spcBef>
              <a:spcAft>
                <a:spcPts val="0"/>
              </a:spcAft>
              <a:buClr>
                <a:srgbClr val="000000"/>
              </a:buClr>
              <a:buSzPts val="669"/>
              <a:buFont typeface="Arial"/>
              <a:buNone/>
            </a:pPr>
            <a:r>
              <a:rPr b="1" i="0" lang="en" sz="669" u="none" cap="none" strike="noStrike">
                <a:solidFill>
                  <a:srgbClr val="000000"/>
                </a:solidFill>
                <a:latin typeface="Arial"/>
                <a:ea typeface="Arial"/>
                <a:cs typeface="Arial"/>
                <a:sym typeface="Arial"/>
              </a:rPr>
              <a:t>C_NN</a:t>
            </a:r>
            <a:r>
              <a:rPr b="1" baseline="-25000" i="0" lang="en" sz="669" u="none" cap="none" strike="noStrike">
                <a:solidFill>
                  <a:srgbClr val="000000"/>
                </a:solidFill>
                <a:latin typeface="Arial"/>
                <a:ea typeface="Arial"/>
                <a:cs typeface="Arial"/>
                <a:sym typeface="Arial"/>
              </a:rPr>
              <a:t>L3</a:t>
            </a:r>
            <a:endParaRPr b="1" baseline="-25000" i="0" sz="669" u="none" cap="none" strike="noStrike">
              <a:solidFill>
                <a:srgbClr val="000000"/>
              </a:solidFill>
              <a:latin typeface="Arial"/>
              <a:ea typeface="Arial"/>
              <a:cs typeface="Arial"/>
              <a:sym typeface="Arial"/>
            </a:endParaRPr>
          </a:p>
        </p:txBody>
      </p:sp>
      <p:sp>
        <p:nvSpPr>
          <p:cNvPr id="2422" name="Google Shape;2422;p79"/>
          <p:cNvSpPr/>
          <p:nvPr/>
        </p:nvSpPr>
        <p:spPr>
          <a:xfrm rot="-2394815">
            <a:off x="6328345" y="4484605"/>
            <a:ext cx="631671" cy="144774"/>
          </a:xfrm>
          <a:prstGeom prst="curvedUpArrow">
            <a:avLst>
              <a:gd fmla="val 38755" name="adj1"/>
              <a:gd fmla="val 50000" name="adj2"/>
              <a:gd fmla="val 25000" name="adj3"/>
            </a:avLst>
          </a:prstGeom>
          <a:solidFill>
            <a:srgbClr val="073763"/>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423" name="Google Shape;2423;p79"/>
          <p:cNvSpPr/>
          <p:nvPr/>
        </p:nvSpPr>
        <p:spPr>
          <a:xfrm rot="6870605">
            <a:off x="4728245" y="3750091"/>
            <a:ext cx="344218" cy="1487856"/>
          </a:xfrm>
          <a:prstGeom prst="curvedLeftArrow">
            <a:avLst>
              <a:gd fmla="val 13495" name="adj1"/>
              <a:gd fmla="val 50000" name="adj2"/>
              <a:gd fmla="val 25000" name="adj3"/>
            </a:avLst>
          </a:prstGeom>
          <a:solidFill>
            <a:srgbClr val="1C4587"/>
          </a:solidFill>
          <a:ln cap="flat" cmpd="sng" w="5325">
            <a:solidFill>
              <a:srgbClr val="0E2841"/>
            </a:solidFill>
            <a:prstDash val="solid"/>
            <a:round/>
            <a:headEnd len="sm" w="sm" type="none"/>
            <a:tailEnd len="sm" w="sm" type="none"/>
          </a:ln>
        </p:spPr>
        <p:txBody>
          <a:bodyPr anchorCtr="0" anchor="ctr" bIns="68025" lIns="68025" spcFirstLastPara="1" rIns="68025" wrap="square" tIns="68025">
            <a:noAutofit/>
          </a:bodyPr>
          <a:lstStyle/>
          <a:p>
            <a:pPr indent="0" lvl="0" marL="0" marR="0" rtl="0" algn="l">
              <a:lnSpc>
                <a:spcPct val="100000"/>
              </a:lnSpc>
              <a:spcBef>
                <a:spcPts val="0"/>
              </a:spcBef>
              <a:spcAft>
                <a:spcPts val="0"/>
              </a:spcAft>
              <a:buClr>
                <a:srgbClr val="000000"/>
              </a:buClr>
              <a:buSzPts val="781"/>
              <a:buFont typeface="Arial"/>
              <a:buNone/>
            </a:pPr>
            <a:r>
              <a:t/>
            </a:r>
            <a:endParaRPr b="0" i="0" sz="781" u="none" cap="none" strike="noStrike">
              <a:solidFill>
                <a:srgbClr val="000000"/>
              </a:solidFill>
              <a:latin typeface="Arial"/>
              <a:ea typeface="Arial"/>
              <a:cs typeface="Arial"/>
              <a:sym typeface="Arial"/>
            </a:endParaRPr>
          </a:p>
        </p:txBody>
      </p:sp>
      <p:sp>
        <p:nvSpPr>
          <p:cNvPr id="2424" name="Google Shape;2424;p79"/>
          <p:cNvSpPr txBox="1"/>
          <p:nvPr/>
        </p:nvSpPr>
        <p:spPr>
          <a:xfrm>
            <a:off x="368800" y="214250"/>
            <a:ext cx="59388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Azizi et al. “ELPIS: Graph-Based Similarity Search for Scalable Data Science”. VLDB 2023</a:t>
            </a:r>
            <a:endParaRPr sz="900">
              <a:solidFill>
                <a:schemeClr val="dk2"/>
              </a:solidFill>
              <a:latin typeface="Ubuntu"/>
              <a:ea typeface="Ubuntu"/>
              <a:cs typeface="Ubuntu"/>
              <a:sym typeface="Ubuntu"/>
            </a:endParaRPr>
          </a:p>
        </p:txBody>
      </p:sp>
      <p:sp>
        <p:nvSpPr>
          <p:cNvPr id="2425" name="Google Shape;2425;p79"/>
          <p:cNvSpPr/>
          <p:nvPr/>
        </p:nvSpPr>
        <p:spPr>
          <a:xfrm>
            <a:off x="432975" y="3593475"/>
            <a:ext cx="3195300" cy="6345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u</a:t>
            </a:r>
            <a:r>
              <a:rPr lang="en">
                <a:solidFill>
                  <a:schemeClr val="dk1"/>
                </a:solidFill>
              </a:rPr>
              <a:t>p to 4x faster in index building</a:t>
            </a:r>
            <a:endParaRPr>
              <a:solidFill>
                <a:schemeClr val="dk1"/>
              </a:solidFill>
            </a:endParaRPr>
          </a:p>
          <a:p>
            <a:pPr indent="0" lvl="0" marL="0" rtl="0" algn="ctr">
              <a:spcBef>
                <a:spcPts val="0"/>
              </a:spcBef>
              <a:spcAft>
                <a:spcPts val="0"/>
              </a:spcAft>
              <a:buNone/>
            </a:pPr>
            <a:r>
              <a:rPr lang="en">
                <a:solidFill>
                  <a:schemeClr val="dk1"/>
                </a:solidFill>
              </a:rPr>
              <a:t>up to 10x faster in query answering</a:t>
            </a:r>
            <a:endParaRPr>
              <a:solidFill>
                <a:schemeClr val="dk1"/>
              </a:solidFill>
            </a:endParaRPr>
          </a:p>
        </p:txBody>
      </p:sp>
      <p:sp>
        <p:nvSpPr>
          <p:cNvPr id="2426" name="Google Shape;2426;p79"/>
          <p:cNvSpPr/>
          <p:nvPr/>
        </p:nvSpPr>
        <p:spPr>
          <a:xfrm>
            <a:off x="432975" y="4356125"/>
            <a:ext cx="3195300" cy="516000"/>
          </a:xfrm>
          <a:prstGeom prst="rect">
            <a:avLst/>
          </a:prstGeom>
          <a:solidFill>
            <a:srgbClr val="9FC5E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sensitive to number of clusters.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0" name="Shape 2430"/>
        <p:cNvGrpSpPr/>
        <p:nvPr/>
      </p:nvGrpSpPr>
      <p:grpSpPr>
        <a:xfrm>
          <a:off x="0" y="0"/>
          <a:ext cx="0" cy="0"/>
          <a:chOff x="0" y="0"/>
          <a:chExt cx="0" cy="0"/>
        </a:xfrm>
      </p:grpSpPr>
      <p:sp>
        <p:nvSpPr>
          <p:cNvPr id="2431" name="Google Shape;2431;p80"/>
          <p:cNvSpPr txBox="1"/>
          <p:nvPr>
            <p:ph type="title"/>
          </p:nvPr>
        </p:nvSpPr>
        <p:spPr>
          <a:xfrm>
            <a:off x="311700" y="442262"/>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Parallel Vector Search - ELPIS [</a:t>
            </a:r>
            <a:r>
              <a:rPr lang="en"/>
              <a:t>3</a:t>
            </a:r>
            <a:r>
              <a:rPr lang="en">
                <a:latin typeface="Ubuntu"/>
                <a:ea typeface="Ubuntu"/>
                <a:cs typeface="Ubuntu"/>
                <a:sym typeface="Ubuntu"/>
              </a:rPr>
              <a:t>/</a:t>
            </a:r>
            <a:r>
              <a:rPr lang="en"/>
              <a:t>3</a:t>
            </a:r>
            <a:r>
              <a:rPr lang="en">
                <a:latin typeface="Ubuntu"/>
                <a:ea typeface="Ubuntu"/>
                <a:cs typeface="Ubuntu"/>
                <a:sym typeface="Ubuntu"/>
              </a:rPr>
              <a:t>]</a:t>
            </a:r>
            <a:endParaRPr>
              <a:latin typeface="Ubuntu"/>
              <a:ea typeface="Ubuntu"/>
              <a:cs typeface="Ubuntu"/>
              <a:sym typeface="Ubuntu"/>
            </a:endParaRPr>
          </a:p>
          <a:p>
            <a:pPr indent="0" lvl="0" marL="0" rtl="0" algn="l">
              <a:spcBef>
                <a:spcPts val="0"/>
              </a:spcBef>
              <a:spcAft>
                <a:spcPts val="0"/>
              </a:spcAft>
              <a:buNone/>
            </a:pPr>
            <a:r>
              <a:t/>
            </a:r>
            <a:endParaRPr/>
          </a:p>
        </p:txBody>
      </p:sp>
      <p:sp>
        <p:nvSpPr>
          <p:cNvPr id="2432" name="Google Shape;2432;p80"/>
          <p:cNvSpPr txBox="1"/>
          <p:nvPr>
            <p:ph idx="1" type="body"/>
          </p:nvPr>
        </p:nvSpPr>
        <p:spPr>
          <a:xfrm>
            <a:off x="311701" y="1087230"/>
            <a:ext cx="8520600" cy="3416400"/>
          </a:xfrm>
          <a:prstGeom prst="rect">
            <a:avLst/>
          </a:prstGeom>
        </p:spPr>
        <p:txBody>
          <a:bodyPr anchorCtr="0" anchor="t" bIns="91425" lIns="91425" spcFirstLastPara="1" rIns="91425" wrap="square" tIns="91425">
            <a:normAutofit lnSpcReduction="10000"/>
          </a:bodyPr>
          <a:lstStyle/>
          <a:p>
            <a:pPr indent="0" lvl="0" marL="0" rtl="0" algn="just">
              <a:lnSpc>
                <a:spcPct val="100000"/>
              </a:lnSpc>
              <a:spcBef>
                <a:spcPts val="0"/>
              </a:spcBef>
              <a:spcAft>
                <a:spcPts val="0"/>
              </a:spcAft>
              <a:buNone/>
            </a:pPr>
            <a:r>
              <a:rPr b="1" lang="en" sz="1900">
                <a:solidFill>
                  <a:schemeClr val="dk1"/>
                </a:solidFill>
              </a:rPr>
              <a:t>Related Systems</a:t>
            </a:r>
            <a:endParaRPr b="1" sz="1900">
              <a:solidFill>
                <a:schemeClr val="dk1"/>
              </a:solidFill>
            </a:endParaRPr>
          </a:p>
          <a:p>
            <a:pPr indent="0" lvl="0" marL="0" rtl="0" algn="just">
              <a:lnSpc>
                <a:spcPct val="100000"/>
              </a:lnSpc>
              <a:spcBef>
                <a:spcPts val="0"/>
              </a:spcBef>
              <a:spcAft>
                <a:spcPts val="0"/>
              </a:spcAft>
              <a:buNone/>
            </a:pPr>
            <a:r>
              <a:t/>
            </a:r>
            <a:endParaRPr b="1" sz="1900">
              <a:solidFill>
                <a:srgbClr val="C00000"/>
              </a:solidFill>
            </a:endParaRPr>
          </a:p>
          <a:p>
            <a:pPr indent="-342900" lvl="0" marL="457200" rtl="0" algn="just">
              <a:lnSpc>
                <a:spcPct val="100000"/>
              </a:lnSpc>
              <a:spcBef>
                <a:spcPts val="0"/>
              </a:spcBef>
              <a:spcAft>
                <a:spcPts val="0"/>
              </a:spcAft>
              <a:buClr>
                <a:schemeClr val="dk1"/>
              </a:buClr>
              <a:buSzPts val="1800"/>
              <a:buFont typeface="Arial"/>
              <a:buChar char="●"/>
            </a:pPr>
            <a:r>
              <a:rPr b="1" lang="en">
                <a:solidFill>
                  <a:srgbClr val="C00000"/>
                </a:solidFill>
                <a:latin typeface="Arial"/>
                <a:ea typeface="Arial"/>
                <a:cs typeface="Arial"/>
                <a:sym typeface="Arial"/>
              </a:rPr>
              <a:t>ParlayANN</a:t>
            </a:r>
            <a:r>
              <a:rPr b="1" lang="en">
                <a:solidFill>
                  <a:schemeClr val="dk1"/>
                </a:solidFill>
                <a:latin typeface="Arial"/>
                <a:ea typeface="Arial"/>
                <a:cs typeface="Arial"/>
                <a:sym typeface="Arial"/>
              </a:rPr>
              <a:t>: </a:t>
            </a:r>
            <a:r>
              <a:rPr lang="en">
                <a:solidFill>
                  <a:schemeClr val="dk1"/>
                </a:solidFill>
              </a:rPr>
              <a:t>It’s a parallel and deterministic framework for graph-based ANNS. It introduces techniques such as prefix-doubling batch insertion that builds the graph incrementally in exponentially growing batches.</a:t>
            </a:r>
            <a:endParaRPr b="1" sz="1900">
              <a:solidFill>
                <a:srgbClr val="C00000"/>
              </a:solidFill>
            </a:endParaRPr>
          </a:p>
          <a:p>
            <a:pPr indent="0" lvl="0" marL="457200" rtl="0" algn="just">
              <a:lnSpc>
                <a:spcPct val="100000"/>
              </a:lnSpc>
              <a:spcBef>
                <a:spcPts val="0"/>
              </a:spcBef>
              <a:spcAft>
                <a:spcPts val="0"/>
              </a:spcAft>
              <a:buNone/>
            </a:pPr>
            <a:r>
              <a:t/>
            </a:r>
            <a:endParaRPr b="1" sz="1900">
              <a:solidFill>
                <a:srgbClr val="C00000"/>
              </a:solidFill>
            </a:endParaRPr>
          </a:p>
          <a:p>
            <a:pPr indent="-342900" lvl="0" marL="457200" rtl="0" algn="just">
              <a:lnSpc>
                <a:spcPct val="100000"/>
              </a:lnSpc>
              <a:spcBef>
                <a:spcPts val="0"/>
              </a:spcBef>
              <a:spcAft>
                <a:spcPts val="0"/>
              </a:spcAft>
              <a:buClr>
                <a:schemeClr val="dk1"/>
              </a:buClr>
              <a:buSzPts val="1800"/>
              <a:buChar char="●"/>
            </a:pPr>
            <a:r>
              <a:rPr b="1" lang="en">
                <a:solidFill>
                  <a:srgbClr val="C00000"/>
                </a:solidFill>
              </a:rPr>
              <a:t>Tagore</a:t>
            </a:r>
            <a:r>
              <a:rPr lang="en">
                <a:solidFill>
                  <a:schemeClr val="dk1"/>
                </a:solidFill>
              </a:rPr>
              <a:t>: It’s</a:t>
            </a:r>
            <a:r>
              <a:rPr lang="en">
                <a:solidFill>
                  <a:schemeClr val="dk1"/>
                </a:solidFill>
              </a:rPr>
              <a:t> a fast library accelerated by GPUs for graph indexing. It introduces GNN-Descent, a GPU-specific algorithm for eﬃcient k-Nearest Neighbor (k-NN) graph initialization made by a two-phase descent procedure.</a:t>
            </a:r>
            <a:endParaRPr>
              <a:solidFill>
                <a:schemeClr val="dk1"/>
              </a:solidFill>
            </a:endParaRPr>
          </a:p>
          <a:p>
            <a:pPr indent="0" lvl="0" marL="0" rtl="0" algn="just">
              <a:lnSpc>
                <a:spcPct val="100000"/>
              </a:lnSpc>
              <a:spcBef>
                <a:spcPts val="0"/>
              </a:spcBef>
              <a:spcAft>
                <a:spcPts val="0"/>
              </a:spcAft>
              <a:buNone/>
            </a:pPr>
            <a:r>
              <a:t/>
            </a:r>
            <a:endParaRPr>
              <a:solidFill>
                <a:schemeClr val="dk1"/>
              </a:solidFill>
              <a:latin typeface="Arial"/>
              <a:ea typeface="Arial"/>
              <a:cs typeface="Arial"/>
              <a:sym typeface="Arial"/>
            </a:endParaRPr>
          </a:p>
          <a:p>
            <a:pPr indent="0" lvl="0" marL="0" rtl="0" algn="l">
              <a:spcBef>
                <a:spcPts val="1699"/>
              </a:spcBef>
              <a:spcAft>
                <a:spcPts val="1699"/>
              </a:spcAft>
              <a:buNone/>
            </a:pPr>
            <a:r>
              <a:t/>
            </a:r>
            <a:endParaRPr sz="1200">
              <a:solidFill>
                <a:schemeClr val="dk1"/>
              </a:solidFill>
              <a:latin typeface="Calibri"/>
              <a:ea typeface="Calibri"/>
              <a:cs typeface="Calibri"/>
              <a:sym typeface="Calibri"/>
            </a:endParaRPr>
          </a:p>
        </p:txBody>
      </p:sp>
      <p:sp>
        <p:nvSpPr>
          <p:cNvPr id="2433" name="Google Shape;2433;p80"/>
          <p:cNvSpPr txBox="1"/>
          <p:nvPr/>
        </p:nvSpPr>
        <p:spPr>
          <a:xfrm>
            <a:off x="320276" y="194841"/>
            <a:ext cx="7210500" cy="679800"/>
          </a:xfrm>
          <a:prstGeom prst="rect">
            <a:avLst/>
          </a:prstGeom>
          <a:noFill/>
          <a:ln>
            <a:noFill/>
          </a:ln>
        </p:spPr>
        <p:txBody>
          <a:bodyPr anchorCtr="0" anchor="t" bIns="91425" lIns="91425" spcFirstLastPara="1" rIns="91425" wrap="square" tIns="91425">
            <a:spAutoFit/>
          </a:bodyPr>
          <a:lstStyle/>
          <a:p>
            <a:pPr indent="0" lvl="0" marL="0" rtl="0" algn="l">
              <a:lnSpc>
                <a:spcPct val="6000"/>
              </a:lnSpc>
              <a:spcBef>
                <a:spcPts val="1200"/>
              </a:spcBef>
              <a:spcAft>
                <a:spcPts val="0"/>
              </a:spcAft>
              <a:buNone/>
            </a:pPr>
            <a:r>
              <a:rPr lang="en" sz="900">
                <a:solidFill>
                  <a:schemeClr val="dk2"/>
                </a:solidFill>
                <a:latin typeface="Ubuntu"/>
                <a:ea typeface="Ubuntu"/>
                <a:cs typeface="Ubuntu"/>
                <a:sym typeface="Ubuntu"/>
              </a:rPr>
              <a:t>Li et al. “Scalable Graph Indexing using GPUs for Approximate Nearest Neighbor Search”. ACM Manag. Data 2025.</a:t>
            </a:r>
            <a:endParaRPr sz="900">
              <a:solidFill>
                <a:schemeClr val="dk2"/>
              </a:solidFill>
              <a:latin typeface="Ubuntu"/>
              <a:ea typeface="Ubuntu"/>
              <a:cs typeface="Ubuntu"/>
              <a:sym typeface="Ubuntu"/>
            </a:endParaRPr>
          </a:p>
          <a:p>
            <a:pPr indent="0" lvl="0" marL="0" rtl="0" algn="l">
              <a:lnSpc>
                <a:spcPct val="6000"/>
              </a:lnSpc>
              <a:spcBef>
                <a:spcPts val="1200"/>
              </a:spcBef>
              <a:spcAft>
                <a:spcPts val="0"/>
              </a:spcAft>
              <a:buNone/>
            </a:pPr>
            <a:r>
              <a:rPr lang="en" sz="900">
                <a:solidFill>
                  <a:schemeClr val="dk2"/>
                </a:solidFill>
                <a:latin typeface="Ubuntu"/>
                <a:ea typeface="Ubuntu"/>
                <a:cs typeface="Ubuntu"/>
                <a:sym typeface="Ubuntu"/>
              </a:rPr>
              <a:t>Dobson et al. “ParlayANN: Scalable and Deterministic Parallel Graph-Based Approximate Nearest Neighbor Search”. PPoPP 2023</a:t>
            </a:r>
            <a:endParaRPr sz="900">
              <a:solidFill>
                <a:schemeClr val="dk2"/>
              </a:solidFill>
              <a:latin typeface="Ubuntu"/>
              <a:ea typeface="Ubuntu"/>
              <a:cs typeface="Ubuntu"/>
              <a:sym typeface="Ubuntu"/>
            </a:endParaRPr>
          </a:p>
          <a:p>
            <a:pPr indent="0" lvl="0" marL="0" rtl="0" algn="l">
              <a:lnSpc>
                <a:spcPct val="6000"/>
              </a:lnSpc>
              <a:spcBef>
                <a:spcPts val="1200"/>
              </a:spcBef>
              <a:spcAft>
                <a:spcPts val="0"/>
              </a:spcAft>
              <a:buNone/>
            </a:pPr>
            <a:r>
              <a:t/>
            </a:r>
            <a:endParaRPr sz="900">
              <a:solidFill>
                <a:schemeClr val="dk2"/>
              </a:solidFill>
              <a:latin typeface="Ubuntu"/>
              <a:ea typeface="Ubuntu"/>
              <a:cs typeface="Ubuntu"/>
              <a:sym typeface="Ubuntu"/>
            </a:endParaRPr>
          </a:p>
          <a:p>
            <a:pPr indent="0" lvl="0" marL="0" rtl="0" algn="l">
              <a:lnSpc>
                <a:spcPct val="6000"/>
              </a:lnSpc>
              <a:spcBef>
                <a:spcPts val="1200"/>
              </a:spcBef>
              <a:spcAft>
                <a:spcPts val="1200"/>
              </a:spcAft>
              <a:buNone/>
            </a:pPr>
            <a:r>
              <a:t/>
            </a:r>
            <a:endParaRPr sz="900">
              <a:solidFill>
                <a:schemeClr val="dk2"/>
              </a:solidFill>
              <a:latin typeface="Ubuntu"/>
              <a:ea typeface="Ubuntu"/>
              <a:cs typeface="Ubuntu"/>
              <a:sym typeface="Ubuntu"/>
            </a:endParaRPr>
          </a:p>
        </p:txBody>
      </p:sp>
      <p:sp>
        <p:nvSpPr>
          <p:cNvPr id="2434" name="Google Shape;2434;p80"/>
          <p:cNvSpPr txBox="1"/>
          <p:nvPr>
            <p:ph idx="12" type="sldNum"/>
          </p:nvPr>
        </p:nvSpPr>
        <p:spPr>
          <a:xfrm>
            <a:off x="8472458" y="4663217"/>
            <a:ext cx="548700" cy="393600"/>
          </a:xfrm>
          <a:prstGeom prst="rect">
            <a:avLst/>
          </a:prstGeom>
        </p:spPr>
        <p:txBody>
          <a:bodyPr anchorCtr="0" anchor="ctr" bIns="77850" lIns="77850" spcFirstLastPara="1" rIns="77850" wrap="square" tIns="77850">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8" name="Shape 2438"/>
        <p:cNvGrpSpPr/>
        <p:nvPr/>
      </p:nvGrpSpPr>
      <p:grpSpPr>
        <a:xfrm>
          <a:off x="0" y="0"/>
          <a:ext cx="0" cy="0"/>
          <a:chOff x="0" y="0"/>
          <a:chExt cx="0" cy="0"/>
        </a:xfrm>
      </p:grpSpPr>
      <p:sp>
        <p:nvSpPr>
          <p:cNvPr id="2439" name="Google Shape;2439;p8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Parallel Vector Search - iQAN </a:t>
            </a:r>
            <a:endParaRPr>
              <a:latin typeface="Ubuntu"/>
              <a:ea typeface="Ubuntu"/>
              <a:cs typeface="Ubuntu"/>
              <a:sym typeface="Ubuntu"/>
            </a:endParaRPr>
          </a:p>
          <a:p>
            <a:pPr indent="0" lvl="0" marL="0" rtl="0" algn="l">
              <a:spcBef>
                <a:spcPts val="0"/>
              </a:spcBef>
              <a:spcAft>
                <a:spcPts val="0"/>
              </a:spcAft>
              <a:buNone/>
            </a:pPr>
            <a:r>
              <a:t/>
            </a:r>
            <a:endParaRPr/>
          </a:p>
        </p:txBody>
      </p:sp>
      <p:sp>
        <p:nvSpPr>
          <p:cNvPr id="2440" name="Google Shape;2440;p81"/>
          <p:cNvSpPr txBox="1"/>
          <p:nvPr/>
        </p:nvSpPr>
        <p:spPr>
          <a:xfrm>
            <a:off x="340072" y="171425"/>
            <a:ext cx="7472100" cy="8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Peng et al. “iQAN: Fast and Accurate Vector Search with Efficient Intra-Query Parallelism on Multi-Core Architectures”. PPoPP 2023.</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
        <p:nvSpPr>
          <p:cNvPr id="2441" name="Google Shape;2441;p81"/>
          <p:cNvSpPr txBox="1"/>
          <p:nvPr>
            <p:ph idx="1" type="body"/>
          </p:nvPr>
        </p:nvSpPr>
        <p:spPr>
          <a:xfrm>
            <a:off x="311700" y="1062370"/>
            <a:ext cx="8638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Ubuntu"/>
              <a:buChar char="●"/>
            </a:pPr>
            <a:r>
              <a:rPr b="1" lang="en">
                <a:solidFill>
                  <a:srgbClr val="C00000"/>
                </a:solidFill>
              </a:rPr>
              <a:t>Goal:</a:t>
            </a:r>
            <a:r>
              <a:rPr lang="en">
                <a:solidFill>
                  <a:schemeClr val="dk1"/>
                </a:solidFill>
                <a:latin typeface="Ubuntu"/>
                <a:ea typeface="Ubuntu"/>
                <a:cs typeface="Ubuntu"/>
                <a:sym typeface="Ubuntu"/>
              </a:rPr>
              <a:t> Given a graph index, how to reduce search latency of a single query by</a:t>
            </a:r>
            <a:r>
              <a:rPr lang="en">
                <a:solidFill>
                  <a:schemeClr val="dk1"/>
                </a:solidFill>
              </a:rPr>
              <a:t> </a:t>
            </a:r>
            <a:r>
              <a:rPr lang="en">
                <a:solidFill>
                  <a:schemeClr val="dk1"/>
                </a:solidFill>
                <a:latin typeface="Ubuntu"/>
                <a:ea typeface="Ubuntu"/>
                <a:cs typeface="Ubuntu"/>
                <a:sym typeface="Ubuntu"/>
              </a:rPr>
              <a:t>parallelizing </a:t>
            </a:r>
            <a:r>
              <a:rPr lang="en">
                <a:solidFill>
                  <a:schemeClr val="dk1"/>
                </a:solidFill>
                <a:highlight>
                  <a:schemeClr val="lt1"/>
                </a:highlight>
              </a:rPr>
              <a:t>Best First Search?</a:t>
            </a:r>
            <a:endParaRPr>
              <a:solidFill>
                <a:schemeClr val="dk1"/>
              </a:solidFill>
              <a:highlight>
                <a:schemeClr val="lt1"/>
              </a:highlight>
            </a:endParaRPr>
          </a:p>
          <a:p>
            <a:pPr indent="0" lvl="0" marL="0" rtl="0" algn="just">
              <a:lnSpc>
                <a:spcPct val="100000"/>
              </a:lnSpc>
              <a:spcBef>
                <a:spcPts val="0"/>
              </a:spcBef>
              <a:spcAft>
                <a:spcPts val="0"/>
              </a:spcAft>
              <a:buNone/>
            </a:pPr>
            <a:r>
              <a:t/>
            </a:r>
            <a:endParaRPr>
              <a:solidFill>
                <a:schemeClr val="dk1"/>
              </a:solidFill>
              <a:latin typeface="Ubuntu"/>
              <a:ea typeface="Ubuntu"/>
              <a:cs typeface="Ubuntu"/>
              <a:sym typeface="Ubuntu"/>
            </a:endParaRPr>
          </a:p>
        </p:txBody>
      </p:sp>
      <p:sp>
        <p:nvSpPr>
          <p:cNvPr id="2442" name="Google Shape;2442;p8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443" name="Google Shape;2443;p81" title="Screenshot 2026-02-23 alle 16.47.58 (2).png"/>
          <p:cNvPicPr preferRelativeResize="0"/>
          <p:nvPr/>
        </p:nvPicPr>
        <p:blipFill rotWithShape="1">
          <a:blip r:embed="rId3">
            <a:alphaModFix/>
          </a:blip>
          <a:srcRect b="0" l="0" r="62376" t="0"/>
          <a:stretch/>
        </p:blipFill>
        <p:spPr>
          <a:xfrm>
            <a:off x="889825" y="2222525"/>
            <a:ext cx="1542652" cy="27245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7" name="Shape 2447"/>
        <p:cNvGrpSpPr/>
        <p:nvPr/>
      </p:nvGrpSpPr>
      <p:grpSpPr>
        <a:xfrm>
          <a:off x="0" y="0"/>
          <a:ext cx="0" cy="0"/>
          <a:chOff x="0" y="0"/>
          <a:chExt cx="0" cy="0"/>
        </a:xfrm>
      </p:grpSpPr>
      <p:sp>
        <p:nvSpPr>
          <p:cNvPr id="2448" name="Google Shape;2448;p8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Parallel Vector Search - iQAN </a:t>
            </a:r>
            <a:endParaRPr>
              <a:latin typeface="Ubuntu"/>
              <a:ea typeface="Ubuntu"/>
              <a:cs typeface="Ubuntu"/>
              <a:sym typeface="Ubuntu"/>
            </a:endParaRPr>
          </a:p>
          <a:p>
            <a:pPr indent="0" lvl="0" marL="0" rtl="0" algn="l">
              <a:spcBef>
                <a:spcPts val="0"/>
              </a:spcBef>
              <a:spcAft>
                <a:spcPts val="0"/>
              </a:spcAft>
              <a:buNone/>
            </a:pPr>
            <a:r>
              <a:t/>
            </a:r>
            <a:endParaRPr/>
          </a:p>
        </p:txBody>
      </p:sp>
      <p:sp>
        <p:nvSpPr>
          <p:cNvPr id="2449" name="Google Shape;2449;p82"/>
          <p:cNvSpPr txBox="1"/>
          <p:nvPr>
            <p:ph idx="1" type="body"/>
          </p:nvPr>
        </p:nvSpPr>
        <p:spPr>
          <a:xfrm>
            <a:off x="311700" y="1062370"/>
            <a:ext cx="8638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Ubuntu"/>
              <a:buChar char="●"/>
            </a:pPr>
            <a:r>
              <a:rPr b="1" lang="en">
                <a:solidFill>
                  <a:srgbClr val="C00000"/>
                </a:solidFill>
              </a:rPr>
              <a:t>Goal:</a:t>
            </a:r>
            <a:r>
              <a:rPr lang="en">
                <a:solidFill>
                  <a:schemeClr val="dk1"/>
                </a:solidFill>
                <a:latin typeface="Ubuntu"/>
                <a:ea typeface="Ubuntu"/>
                <a:cs typeface="Ubuntu"/>
                <a:sym typeface="Ubuntu"/>
              </a:rPr>
              <a:t> Given a graph index, how to reduce search latency of a single query by</a:t>
            </a:r>
            <a:r>
              <a:rPr lang="en">
                <a:solidFill>
                  <a:schemeClr val="dk1"/>
                </a:solidFill>
              </a:rPr>
              <a:t> </a:t>
            </a:r>
            <a:r>
              <a:rPr lang="en">
                <a:solidFill>
                  <a:schemeClr val="dk1"/>
                </a:solidFill>
                <a:latin typeface="Ubuntu"/>
                <a:ea typeface="Ubuntu"/>
                <a:cs typeface="Ubuntu"/>
                <a:sym typeface="Ubuntu"/>
              </a:rPr>
              <a:t>parallelizing </a:t>
            </a:r>
            <a:r>
              <a:rPr lang="en">
                <a:solidFill>
                  <a:schemeClr val="dk1"/>
                </a:solidFill>
                <a:highlight>
                  <a:schemeClr val="lt1"/>
                </a:highlight>
              </a:rPr>
              <a:t>Best First Search?</a:t>
            </a:r>
            <a:endParaRPr>
              <a:solidFill>
                <a:schemeClr val="dk1"/>
              </a:solidFill>
              <a:highlight>
                <a:schemeClr val="lt1"/>
              </a:highlight>
            </a:endParaRPr>
          </a:p>
          <a:p>
            <a:pPr indent="-342900" lvl="0" marL="457200" rtl="0" algn="just">
              <a:lnSpc>
                <a:spcPct val="100000"/>
              </a:lnSpc>
              <a:spcBef>
                <a:spcPts val="0"/>
              </a:spcBef>
              <a:spcAft>
                <a:spcPts val="0"/>
              </a:spcAft>
              <a:buClr>
                <a:schemeClr val="dk1"/>
              </a:buClr>
              <a:buSzPts val="1800"/>
              <a:buFont typeface="Ubuntu"/>
              <a:buChar char="●"/>
            </a:pPr>
            <a:r>
              <a:rPr b="1" lang="en">
                <a:solidFill>
                  <a:srgbClr val="C00000"/>
                </a:solidFill>
              </a:rPr>
              <a:t>Contribution:</a:t>
            </a:r>
            <a:r>
              <a:rPr b="1" lang="en">
                <a:solidFill>
                  <a:schemeClr val="dk1"/>
                </a:solidFill>
              </a:rPr>
              <a:t> Path-Wise Parallelism</a:t>
            </a:r>
            <a:r>
              <a:rPr lang="en">
                <a:solidFill>
                  <a:schemeClr val="dk1"/>
                </a:solidFill>
                <a:latin typeface="Ubuntu"/>
                <a:ea typeface="Ubuntu"/>
                <a:cs typeface="Ubuntu"/>
                <a:sym typeface="Ubuntu"/>
              </a:rPr>
              <a:t> in contrast to Edge-Wise Parallelism.</a:t>
            </a:r>
            <a:endParaRPr>
              <a:solidFill>
                <a:schemeClr val="dk1"/>
              </a:solidFill>
              <a:latin typeface="Ubuntu"/>
              <a:ea typeface="Ubuntu"/>
              <a:cs typeface="Ubuntu"/>
              <a:sym typeface="Ubuntu"/>
            </a:endParaRPr>
          </a:p>
        </p:txBody>
      </p:sp>
      <p:pic>
        <p:nvPicPr>
          <p:cNvPr id="2450" name="Google Shape;2450;p82" title="Screenshot 2026-02-23 alle 16.47.58 (2).png"/>
          <p:cNvPicPr preferRelativeResize="0"/>
          <p:nvPr/>
        </p:nvPicPr>
        <p:blipFill>
          <a:blip r:embed="rId3">
            <a:alphaModFix/>
          </a:blip>
          <a:stretch>
            <a:fillRect/>
          </a:stretch>
        </p:blipFill>
        <p:spPr>
          <a:xfrm>
            <a:off x="889825" y="2222525"/>
            <a:ext cx="4100149" cy="2724500"/>
          </a:xfrm>
          <a:prstGeom prst="rect">
            <a:avLst/>
          </a:prstGeom>
          <a:noFill/>
          <a:ln>
            <a:noFill/>
          </a:ln>
        </p:spPr>
      </p:pic>
      <p:sp>
        <p:nvSpPr>
          <p:cNvPr id="2451" name="Google Shape;2451;p8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52" name="Google Shape;2452;p82"/>
          <p:cNvSpPr txBox="1"/>
          <p:nvPr/>
        </p:nvSpPr>
        <p:spPr>
          <a:xfrm>
            <a:off x="340072" y="171425"/>
            <a:ext cx="7472100" cy="80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Peng et al. “iQAN: Fast and Accurate Vector Search with Efficient Intra-Query Parallelism on Multi-Core Architectures”. PPoPP 2023.</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6" name="Shape 2456"/>
        <p:cNvGrpSpPr/>
        <p:nvPr/>
      </p:nvGrpSpPr>
      <p:grpSpPr>
        <a:xfrm>
          <a:off x="0" y="0"/>
          <a:ext cx="0" cy="0"/>
          <a:chOff x="0" y="0"/>
          <a:chExt cx="0" cy="0"/>
        </a:xfrm>
      </p:grpSpPr>
      <p:sp>
        <p:nvSpPr>
          <p:cNvPr id="2457" name="Google Shape;2457;p8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Parallel Vector Search - iQAN </a:t>
            </a:r>
            <a:endParaRPr>
              <a:latin typeface="Ubuntu"/>
              <a:ea typeface="Ubuntu"/>
              <a:cs typeface="Ubuntu"/>
              <a:sym typeface="Ubuntu"/>
            </a:endParaRPr>
          </a:p>
          <a:p>
            <a:pPr indent="0" lvl="0" marL="0" rtl="0" algn="l">
              <a:spcBef>
                <a:spcPts val="0"/>
              </a:spcBef>
              <a:spcAft>
                <a:spcPts val="0"/>
              </a:spcAft>
              <a:buNone/>
            </a:pPr>
            <a:r>
              <a:t/>
            </a:r>
            <a:endParaRPr/>
          </a:p>
        </p:txBody>
      </p:sp>
      <p:sp>
        <p:nvSpPr>
          <p:cNvPr id="2458" name="Google Shape;2458;p83"/>
          <p:cNvSpPr txBox="1"/>
          <p:nvPr>
            <p:ph idx="1" type="body"/>
          </p:nvPr>
        </p:nvSpPr>
        <p:spPr>
          <a:xfrm>
            <a:off x="311700" y="1062370"/>
            <a:ext cx="8638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Ubuntu"/>
              <a:buChar char="●"/>
            </a:pPr>
            <a:r>
              <a:rPr b="1" lang="en">
                <a:solidFill>
                  <a:srgbClr val="C00000"/>
                </a:solidFill>
              </a:rPr>
              <a:t>Goal:</a:t>
            </a:r>
            <a:r>
              <a:rPr lang="en">
                <a:solidFill>
                  <a:schemeClr val="dk1"/>
                </a:solidFill>
                <a:latin typeface="Ubuntu"/>
                <a:ea typeface="Ubuntu"/>
                <a:cs typeface="Ubuntu"/>
                <a:sym typeface="Ubuntu"/>
              </a:rPr>
              <a:t> Given a graph index, how to reduce search latency </a:t>
            </a:r>
            <a:r>
              <a:rPr lang="en">
                <a:solidFill>
                  <a:schemeClr val="dk1"/>
                </a:solidFill>
              </a:rPr>
              <a:t>of a single query</a:t>
            </a:r>
            <a:r>
              <a:rPr lang="en">
                <a:solidFill>
                  <a:schemeClr val="dk1"/>
                </a:solidFill>
                <a:latin typeface="Ubuntu"/>
                <a:ea typeface="Ubuntu"/>
                <a:cs typeface="Ubuntu"/>
                <a:sym typeface="Ubuntu"/>
              </a:rPr>
              <a:t> by</a:t>
            </a:r>
            <a:r>
              <a:rPr lang="en">
                <a:solidFill>
                  <a:schemeClr val="dk1"/>
                </a:solidFill>
              </a:rPr>
              <a:t> </a:t>
            </a:r>
            <a:r>
              <a:rPr lang="en">
                <a:solidFill>
                  <a:schemeClr val="dk1"/>
                </a:solidFill>
                <a:latin typeface="Ubuntu"/>
                <a:ea typeface="Ubuntu"/>
                <a:cs typeface="Ubuntu"/>
                <a:sym typeface="Ubuntu"/>
              </a:rPr>
              <a:t>parallelizing </a:t>
            </a:r>
            <a:r>
              <a:rPr lang="en">
                <a:solidFill>
                  <a:schemeClr val="dk1"/>
                </a:solidFill>
                <a:highlight>
                  <a:schemeClr val="lt1"/>
                </a:highlight>
              </a:rPr>
              <a:t>Best First Search?</a:t>
            </a:r>
            <a:endParaRPr>
              <a:solidFill>
                <a:schemeClr val="dk1"/>
              </a:solidFill>
              <a:highlight>
                <a:schemeClr val="lt1"/>
              </a:highlight>
            </a:endParaRPr>
          </a:p>
          <a:p>
            <a:pPr indent="-342900" lvl="0" marL="457200" rtl="0" algn="just">
              <a:lnSpc>
                <a:spcPct val="100000"/>
              </a:lnSpc>
              <a:spcBef>
                <a:spcPts val="0"/>
              </a:spcBef>
              <a:spcAft>
                <a:spcPts val="0"/>
              </a:spcAft>
              <a:buClr>
                <a:schemeClr val="dk1"/>
              </a:buClr>
              <a:buSzPts val="1800"/>
              <a:buFont typeface="Ubuntu"/>
              <a:buChar char="●"/>
            </a:pPr>
            <a:r>
              <a:rPr b="1" lang="en">
                <a:solidFill>
                  <a:srgbClr val="C00000"/>
                </a:solidFill>
              </a:rPr>
              <a:t>Contribution:</a:t>
            </a:r>
            <a:r>
              <a:rPr b="1" lang="en">
                <a:solidFill>
                  <a:schemeClr val="dk1"/>
                </a:solidFill>
              </a:rPr>
              <a:t> Path-Wise Parallelism</a:t>
            </a:r>
            <a:r>
              <a:rPr lang="en">
                <a:solidFill>
                  <a:schemeClr val="dk1"/>
                </a:solidFill>
                <a:latin typeface="Ubuntu"/>
                <a:ea typeface="Ubuntu"/>
                <a:cs typeface="Ubuntu"/>
                <a:sym typeface="Ubuntu"/>
              </a:rPr>
              <a:t> in contrast to Edge-Wise Parallelism.</a:t>
            </a:r>
            <a:endParaRPr>
              <a:solidFill>
                <a:schemeClr val="dk1"/>
              </a:solidFill>
              <a:latin typeface="Ubuntu"/>
              <a:ea typeface="Ubuntu"/>
              <a:cs typeface="Ubuntu"/>
              <a:sym typeface="Ubuntu"/>
            </a:endParaRPr>
          </a:p>
        </p:txBody>
      </p:sp>
      <p:pic>
        <p:nvPicPr>
          <p:cNvPr id="2459" name="Google Shape;2459;p83" title="Screenshot 2026-02-23 alle 16.47.58 (2).png"/>
          <p:cNvPicPr preferRelativeResize="0"/>
          <p:nvPr/>
        </p:nvPicPr>
        <p:blipFill>
          <a:blip r:embed="rId3">
            <a:alphaModFix/>
          </a:blip>
          <a:stretch>
            <a:fillRect/>
          </a:stretch>
        </p:blipFill>
        <p:spPr>
          <a:xfrm>
            <a:off x="889825" y="2222525"/>
            <a:ext cx="4100149" cy="2724500"/>
          </a:xfrm>
          <a:prstGeom prst="rect">
            <a:avLst/>
          </a:prstGeom>
          <a:noFill/>
          <a:ln>
            <a:noFill/>
          </a:ln>
        </p:spPr>
      </p:pic>
      <p:sp>
        <p:nvSpPr>
          <p:cNvPr id="2460" name="Google Shape;2460;p8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61" name="Google Shape;2461;p83"/>
          <p:cNvSpPr txBox="1"/>
          <p:nvPr/>
        </p:nvSpPr>
        <p:spPr>
          <a:xfrm>
            <a:off x="340072" y="113197"/>
            <a:ext cx="7472100" cy="96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Peng et al. “iQAN: Fast and Accurate Vector Search with Efficient Intra-Query Parallelism on Multi-Core Architectures”. PPoPP 2023</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
        <p:nvSpPr>
          <p:cNvPr id="2462" name="Google Shape;2462;p83"/>
          <p:cNvSpPr/>
          <p:nvPr/>
        </p:nvSpPr>
        <p:spPr>
          <a:xfrm>
            <a:off x="5492880" y="2215239"/>
            <a:ext cx="3008400" cy="488100"/>
          </a:xfrm>
          <a:prstGeom prst="rect">
            <a:avLst/>
          </a:prstGeom>
          <a:solidFill>
            <a:srgbClr val="B6D7A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Reduces iterations depths for convergence.</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t/>
            </a:r>
            <a:endParaRPr/>
          </a:p>
        </p:txBody>
      </p:sp>
      <p:sp>
        <p:nvSpPr>
          <p:cNvPr id="219" name="Google Shape;219;p30"/>
          <p:cNvSpPr txBox="1"/>
          <p:nvPr>
            <p:ph idx="1" type="body"/>
          </p:nvPr>
        </p:nvSpPr>
        <p:spPr>
          <a:xfrm>
            <a:off x="311700" y="1152475"/>
            <a:ext cx="8520600" cy="39042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p:txBody>
      </p:sp>
      <p:sp>
        <p:nvSpPr>
          <p:cNvPr id="220" name="Google Shape;220;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21" name="Google Shape;221;p30"/>
          <p:cNvPicPr preferRelativeResize="0"/>
          <p:nvPr/>
        </p:nvPicPr>
        <p:blipFill rotWithShape="1">
          <a:blip r:embed="rId3">
            <a:alphaModFix/>
          </a:blip>
          <a:srcRect b="4068" l="4996" r="4653" t="6518"/>
          <a:stretch/>
        </p:blipFill>
        <p:spPr>
          <a:xfrm>
            <a:off x="1805969" y="1258233"/>
            <a:ext cx="3717864" cy="1991592"/>
          </a:xfrm>
          <a:prstGeom prst="rect">
            <a:avLst/>
          </a:prstGeom>
          <a:noFill/>
          <a:ln>
            <a:noFill/>
          </a:ln>
        </p:spPr>
      </p:pic>
      <p:sp>
        <p:nvSpPr>
          <p:cNvPr id="222" name="Google Shape;222;p30"/>
          <p:cNvSpPr/>
          <p:nvPr/>
        </p:nvSpPr>
        <p:spPr>
          <a:xfrm>
            <a:off x="3863681" y="1491884"/>
            <a:ext cx="1523400" cy="1413600"/>
          </a:xfrm>
          <a:prstGeom prst="rect">
            <a:avLst/>
          </a:prstGeom>
          <a:solidFill>
            <a:schemeClr val="lt1">
              <a:alpha val="7804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3" name="Google Shape;223;p30"/>
          <p:cNvSpPr/>
          <p:nvPr/>
        </p:nvSpPr>
        <p:spPr>
          <a:xfrm>
            <a:off x="4529711" y="2905352"/>
            <a:ext cx="857400" cy="417000"/>
          </a:xfrm>
          <a:prstGeom prst="rect">
            <a:avLst/>
          </a:prstGeom>
          <a:solidFill>
            <a:schemeClr val="lt1">
              <a:alpha val="7804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4" name="Google Shape;224;p30"/>
          <p:cNvSpPr/>
          <p:nvPr/>
        </p:nvSpPr>
        <p:spPr>
          <a:xfrm>
            <a:off x="2064253" y="1457167"/>
            <a:ext cx="1523400" cy="1413600"/>
          </a:xfrm>
          <a:prstGeom prst="rect">
            <a:avLst/>
          </a:prstGeom>
          <a:solidFill>
            <a:schemeClr val="lt1">
              <a:alpha val="7804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5" name="Google Shape;225;p30"/>
          <p:cNvSpPr/>
          <p:nvPr/>
        </p:nvSpPr>
        <p:spPr>
          <a:xfrm>
            <a:off x="2060722" y="2852792"/>
            <a:ext cx="857400" cy="417000"/>
          </a:xfrm>
          <a:prstGeom prst="rect">
            <a:avLst/>
          </a:prstGeom>
          <a:solidFill>
            <a:schemeClr val="lt1">
              <a:alpha val="7804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6" name="Google Shape;226;p30"/>
          <p:cNvSpPr txBox="1"/>
          <p:nvPr/>
        </p:nvSpPr>
        <p:spPr>
          <a:xfrm>
            <a:off x="366526" y="1428573"/>
            <a:ext cx="1439400" cy="1600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sequences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text</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images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video</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graphs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molecules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 ... </a:t>
            </a:r>
            <a:endParaRPr/>
          </a:p>
        </p:txBody>
      </p:sp>
      <p:pic>
        <p:nvPicPr>
          <p:cNvPr id="227" name="Google Shape;227;p30"/>
          <p:cNvPicPr preferRelativeResize="0"/>
          <p:nvPr/>
        </p:nvPicPr>
        <p:blipFill rotWithShape="1">
          <a:blip r:embed="rId4">
            <a:alphaModFix/>
          </a:blip>
          <a:srcRect b="0" l="0" r="0" t="0"/>
          <a:stretch/>
        </p:blipFill>
        <p:spPr>
          <a:xfrm>
            <a:off x="5892799" y="1882951"/>
            <a:ext cx="1422084" cy="28910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6" name="Shape 2466"/>
        <p:cNvGrpSpPr/>
        <p:nvPr/>
      </p:nvGrpSpPr>
      <p:grpSpPr>
        <a:xfrm>
          <a:off x="0" y="0"/>
          <a:ext cx="0" cy="0"/>
          <a:chOff x="0" y="0"/>
          <a:chExt cx="0" cy="0"/>
        </a:xfrm>
      </p:grpSpPr>
      <p:sp>
        <p:nvSpPr>
          <p:cNvPr id="2467" name="Google Shape;2467;p8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Parallel Vector Search - iQAN </a:t>
            </a:r>
            <a:endParaRPr>
              <a:latin typeface="Ubuntu"/>
              <a:ea typeface="Ubuntu"/>
              <a:cs typeface="Ubuntu"/>
              <a:sym typeface="Ubuntu"/>
            </a:endParaRPr>
          </a:p>
          <a:p>
            <a:pPr indent="0" lvl="0" marL="0" rtl="0" algn="l">
              <a:spcBef>
                <a:spcPts val="0"/>
              </a:spcBef>
              <a:spcAft>
                <a:spcPts val="0"/>
              </a:spcAft>
              <a:buNone/>
            </a:pPr>
            <a:r>
              <a:t/>
            </a:r>
            <a:endParaRPr/>
          </a:p>
        </p:txBody>
      </p:sp>
      <p:sp>
        <p:nvSpPr>
          <p:cNvPr id="2468" name="Google Shape;2468;p84"/>
          <p:cNvSpPr txBox="1"/>
          <p:nvPr>
            <p:ph idx="1" type="body"/>
          </p:nvPr>
        </p:nvSpPr>
        <p:spPr>
          <a:xfrm>
            <a:off x="311700" y="1062370"/>
            <a:ext cx="8638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Ubuntu"/>
              <a:buChar char="●"/>
            </a:pPr>
            <a:r>
              <a:rPr b="1" lang="en">
                <a:solidFill>
                  <a:srgbClr val="C00000"/>
                </a:solidFill>
              </a:rPr>
              <a:t>Goal:</a:t>
            </a:r>
            <a:r>
              <a:rPr lang="en">
                <a:solidFill>
                  <a:schemeClr val="dk1"/>
                </a:solidFill>
                <a:latin typeface="Ubuntu"/>
                <a:ea typeface="Ubuntu"/>
                <a:cs typeface="Ubuntu"/>
                <a:sym typeface="Ubuntu"/>
              </a:rPr>
              <a:t> Given a graph index, how to reduce search latency </a:t>
            </a:r>
            <a:r>
              <a:rPr lang="en">
                <a:solidFill>
                  <a:schemeClr val="dk1"/>
                </a:solidFill>
              </a:rPr>
              <a:t>of a single query</a:t>
            </a:r>
            <a:r>
              <a:rPr lang="en">
                <a:solidFill>
                  <a:schemeClr val="dk1"/>
                </a:solidFill>
                <a:latin typeface="Ubuntu"/>
                <a:ea typeface="Ubuntu"/>
                <a:cs typeface="Ubuntu"/>
                <a:sym typeface="Ubuntu"/>
              </a:rPr>
              <a:t> by</a:t>
            </a:r>
            <a:r>
              <a:rPr lang="en">
                <a:solidFill>
                  <a:schemeClr val="dk1"/>
                </a:solidFill>
              </a:rPr>
              <a:t> </a:t>
            </a:r>
            <a:r>
              <a:rPr lang="en">
                <a:solidFill>
                  <a:schemeClr val="dk1"/>
                </a:solidFill>
                <a:latin typeface="Ubuntu"/>
                <a:ea typeface="Ubuntu"/>
                <a:cs typeface="Ubuntu"/>
                <a:sym typeface="Ubuntu"/>
              </a:rPr>
              <a:t>parallelizing </a:t>
            </a:r>
            <a:r>
              <a:rPr lang="en">
                <a:solidFill>
                  <a:schemeClr val="dk1"/>
                </a:solidFill>
                <a:highlight>
                  <a:schemeClr val="lt1"/>
                </a:highlight>
              </a:rPr>
              <a:t>Best First Search?</a:t>
            </a:r>
            <a:endParaRPr>
              <a:solidFill>
                <a:schemeClr val="dk1"/>
              </a:solidFill>
              <a:highlight>
                <a:schemeClr val="lt1"/>
              </a:highlight>
            </a:endParaRPr>
          </a:p>
          <a:p>
            <a:pPr indent="-342900" lvl="0" marL="457200" rtl="0" algn="just">
              <a:lnSpc>
                <a:spcPct val="100000"/>
              </a:lnSpc>
              <a:spcBef>
                <a:spcPts val="0"/>
              </a:spcBef>
              <a:spcAft>
                <a:spcPts val="0"/>
              </a:spcAft>
              <a:buClr>
                <a:schemeClr val="dk1"/>
              </a:buClr>
              <a:buSzPts val="1800"/>
              <a:buFont typeface="Ubuntu"/>
              <a:buChar char="●"/>
            </a:pPr>
            <a:r>
              <a:rPr b="1" lang="en">
                <a:solidFill>
                  <a:srgbClr val="C00000"/>
                </a:solidFill>
              </a:rPr>
              <a:t>Contribution:</a:t>
            </a:r>
            <a:r>
              <a:rPr b="1" lang="en">
                <a:solidFill>
                  <a:schemeClr val="dk1"/>
                </a:solidFill>
              </a:rPr>
              <a:t> Path-Wise Parallelism</a:t>
            </a:r>
            <a:r>
              <a:rPr lang="en">
                <a:solidFill>
                  <a:schemeClr val="dk1"/>
                </a:solidFill>
                <a:latin typeface="Ubuntu"/>
                <a:ea typeface="Ubuntu"/>
                <a:cs typeface="Ubuntu"/>
                <a:sym typeface="Ubuntu"/>
              </a:rPr>
              <a:t> in contrast to Edge-Wise Parallelism.</a:t>
            </a:r>
            <a:endParaRPr>
              <a:solidFill>
                <a:schemeClr val="dk1"/>
              </a:solidFill>
              <a:latin typeface="Ubuntu"/>
              <a:ea typeface="Ubuntu"/>
              <a:cs typeface="Ubuntu"/>
              <a:sym typeface="Ubuntu"/>
            </a:endParaRPr>
          </a:p>
        </p:txBody>
      </p:sp>
      <p:pic>
        <p:nvPicPr>
          <p:cNvPr id="2469" name="Google Shape;2469;p84" title="Screenshot 2026-02-23 alle 16.47.58 (2).png"/>
          <p:cNvPicPr preferRelativeResize="0"/>
          <p:nvPr/>
        </p:nvPicPr>
        <p:blipFill>
          <a:blip r:embed="rId3">
            <a:alphaModFix/>
          </a:blip>
          <a:stretch>
            <a:fillRect/>
          </a:stretch>
        </p:blipFill>
        <p:spPr>
          <a:xfrm>
            <a:off x="889825" y="2222525"/>
            <a:ext cx="4100149" cy="2724500"/>
          </a:xfrm>
          <a:prstGeom prst="rect">
            <a:avLst/>
          </a:prstGeom>
          <a:noFill/>
          <a:ln>
            <a:noFill/>
          </a:ln>
        </p:spPr>
      </p:pic>
      <p:sp>
        <p:nvSpPr>
          <p:cNvPr id="2470" name="Google Shape;2470;p8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71" name="Google Shape;2471;p84"/>
          <p:cNvSpPr txBox="1"/>
          <p:nvPr/>
        </p:nvSpPr>
        <p:spPr>
          <a:xfrm>
            <a:off x="340072" y="113197"/>
            <a:ext cx="7472100" cy="96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Peng et al. “iQAN: Fast and Accurate Vector Search with Efficient Intra-Query Parallelism on Multi-Core Architectures”. PPoPP 2023</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
        <p:nvSpPr>
          <p:cNvPr id="2472" name="Google Shape;2472;p84"/>
          <p:cNvSpPr/>
          <p:nvPr/>
        </p:nvSpPr>
        <p:spPr>
          <a:xfrm>
            <a:off x="5492880" y="2215239"/>
            <a:ext cx="3008400" cy="488100"/>
          </a:xfrm>
          <a:prstGeom prst="rect">
            <a:avLst/>
          </a:prstGeom>
          <a:solidFill>
            <a:srgbClr val="B6D7A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Reduces iterations depths for convergence.</a:t>
            </a:r>
            <a:endParaRPr>
              <a:solidFill>
                <a:schemeClr val="dk1"/>
              </a:solidFill>
            </a:endParaRPr>
          </a:p>
        </p:txBody>
      </p:sp>
      <p:sp>
        <p:nvSpPr>
          <p:cNvPr id="2473" name="Google Shape;2473;p84"/>
          <p:cNvSpPr/>
          <p:nvPr/>
        </p:nvSpPr>
        <p:spPr>
          <a:xfrm>
            <a:off x="5521994" y="2807519"/>
            <a:ext cx="3008400" cy="488100"/>
          </a:xfrm>
          <a:prstGeom prst="rect">
            <a:avLst/>
          </a:prstGeom>
          <a:solidFill>
            <a:srgbClr val="9FC5E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Increases distance computations: unnecessary expansions.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7" name="Shape 2477"/>
        <p:cNvGrpSpPr/>
        <p:nvPr/>
      </p:nvGrpSpPr>
      <p:grpSpPr>
        <a:xfrm>
          <a:off x="0" y="0"/>
          <a:ext cx="0" cy="0"/>
          <a:chOff x="0" y="0"/>
          <a:chExt cx="0" cy="0"/>
        </a:xfrm>
      </p:grpSpPr>
      <p:sp>
        <p:nvSpPr>
          <p:cNvPr id="2478" name="Google Shape;2478;p8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Parallel Vector Search - iQAN </a:t>
            </a:r>
            <a:endParaRPr>
              <a:latin typeface="Ubuntu"/>
              <a:ea typeface="Ubuntu"/>
              <a:cs typeface="Ubuntu"/>
              <a:sym typeface="Ubuntu"/>
            </a:endParaRPr>
          </a:p>
          <a:p>
            <a:pPr indent="0" lvl="0" marL="0" rtl="0" algn="l">
              <a:spcBef>
                <a:spcPts val="0"/>
              </a:spcBef>
              <a:spcAft>
                <a:spcPts val="0"/>
              </a:spcAft>
              <a:buNone/>
            </a:pPr>
            <a:r>
              <a:t/>
            </a:r>
            <a:endParaRPr/>
          </a:p>
        </p:txBody>
      </p:sp>
      <p:sp>
        <p:nvSpPr>
          <p:cNvPr id="2479" name="Google Shape;2479;p85"/>
          <p:cNvSpPr txBox="1"/>
          <p:nvPr>
            <p:ph idx="1" type="body"/>
          </p:nvPr>
        </p:nvSpPr>
        <p:spPr>
          <a:xfrm>
            <a:off x="311700" y="1062370"/>
            <a:ext cx="8638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Ubuntu"/>
              <a:buChar char="●"/>
            </a:pPr>
            <a:r>
              <a:rPr b="1" lang="en">
                <a:solidFill>
                  <a:srgbClr val="C00000"/>
                </a:solidFill>
              </a:rPr>
              <a:t>Goal:</a:t>
            </a:r>
            <a:r>
              <a:rPr lang="en">
                <a:solidFill>
                  <a:schemeClr val="dk1"/>
                </a:solidFill>
                <a:latin typeface="Ubuntu"/>
                <a:ea typeface="Ubuntu"/>
                <a:cs typeface="Ubuntu"/>
                <a:sym typeface="Ubuntu"/>
              </a:rPr>
              <a:t> Given a graph index, how to reduce search latency </a:t>
            </a:r>
            <a:r>
              <a:rPr lang="en">
                <a:solidFill>
                  <a:schemeClr val="dk1"/>
                </a:solidFill>
              </a:rPr>
              <a:t>of a single query</a:t>
            </a:r>
            <a:r>
              <a:rPr lang="en">
                <a:solidFill>
                  <a:schemeClr val="dk1"/>
                </a:solidFill>
                <a:latin typeface="Ubuntu"/>
                <a:ea typeface="Ubuntu"/>
                <a:cs typeface="Ubuntu"/>
                <a:sym typeface="Ubuntu"/>
              </a:rPr>
              <a:t> by</a:t>
            </a:r>
            <a:r>
              <a:rPr lang="en">
                <a:solidFill>
                  <a:schemeClr val="dk1"/>
                </a:solidFill>
              </a:rPr>
              <a:t> </a:t>
            </a:r>
            <a:r>
              <a:rPr lang="en">
                <a:solidFill>
                  <a:schemeClr val="dk1"/>
                </a:solidFill>
                <a:latin typeface="Ubuntu"/>
                <a:ea typeface="Ubuntu"/>
                <a:cs typeface="Ubuntu"/>
                <a:sym typeface="Ubuntu"/>
              </a:rPr>
              <a:t>parallelizing </a:t>
            </a:r>
            <a:r>
              <a:rPr lang="en">
                <a:solidFill>
                  <a:schemeClr val="dk1"/>
                </a:solidFill>
                <a:highlight>
                  <a:schemeClr val="lt1"/>
                </a:highlight>
              </a:rPr>
              <a:t>Best First Search?</a:t>
            </a:r>
            <a:endParaRPr>
              <a:solidFill>
                <a:schemeClr val="dk1"/>
              </a:solidFill>
              <a:highlight>
                <a:schemeClr val="lt1"/>
              </a:highlight>
            </a:endParaRPr>
          </a:p>
          <a:p>
            <a:pPr indent="-342900" lvl="0" marL="457200" rtl="0" algn="just">
              <a:lnSpc>
                <a:spcPct val="100000"/>
              </a:lnSpc>
              <a:spcBef>
                <a:spcPts val="0"/>
              </a:spcBef>
              <a:spcAft>
                <a:spcPts val="0"/>
              </a:spcAft>
              <a:buClr>
                <a:schemeClr val="dk1"/>
              </a:buClr>
              <a:buSzPts val="1800"/>
              <a:buFont typeface="Ubuntu"/>
              <a:buChar char="●"/>
            </a:pPr>
            <a:r>
              <a:rPr b="1" lang="en">
                <a:solidFill>
                  <a:srgbClr val="C00000"/>
                </a:solidFill>
              </a:rPr>
              <a:t>Contribution:</a:t>
            </a:r>
            <a:r>
              <a:rPr b="1" lang="en">
                <a:solidFill>
                  <a:schemeClr val="dk1"/>
                </a:solidFill>
              </a:rPr>
              <a:t> Path-Wise Parallelism</a:t>
            </a:r>
            <a:r>
              <a:rPr lang="en">
                <a:solidFill>
                  <a:schemeClr val="dk1"/>
                </a:solidFill>
                <a:latin typeface="Ubuntu"/>
                <a:ea typeface="Ubuntu"/>
                <a:cs typeface="Ubuntu"/>
                <a:sym typeface="Ubuntu"/>
              </a:rPr>
              <a:t> in contrast to Edge-Wise Parallelism.</a:t>
            </a:r>
            <a:endParaRPr>
              <a:solidFill>
                <a:schemeClr val="dk1"/>
              </a:solidFill>
              <a:latin typeface="Ubuntu"/>
              <a:ea typeface="Ubuntu"/>
              <a:cs typeface="Ubuntu"/>
              <a:sym typeface="Ubuntu"/>
            </a:endParaRPr>
          </a:p>
        </p:txBody>
      </p:sp>
      <p:pic>
        <p:nvPicPr>
          <p:cNvPr id="2480" name="Google Shape;2480;p85" title="Screenshot 2026-02-23 alle 16.47.58 (2).png"/>
          <p:cNvPicPr preferRelativeResize="0"/>
          <p:nvPr/>
        </p:nvPicPr>
        <p:blipFill>
          <a:blip r:embed="rId3">
            <a:alphaModFix/>
          </a:blip>
          <a:stretch>
            <a:fillRect/>
          </a:stretch>
        </p:blipFill>
        <p:spPr>
          <a:xfrm>
            <a:off x="889825" y="2222525"/>
            <a:ext cx="4100149" cy="2724500"/>
          </a:xfrm>
          <a:prstGeom prst="rect">
            <a:avLst/>
          </a:prstGeom>
          <a:noFill/>
          <a:ln>
            <a:noFill/>
          </a:ln>
        </p:spPr>
      </p:pic>
      <p:sp>
        <p:nvSpPr>
          <p:cNvPr id="2481" name="Google Shape;2481;p8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82" name="Google Shape;2482;p85"/>
          <p:cNvSpPr txBox="1"/>
          <p:nvPr/>
        </p:nvSpPr>
        <p:spPr>
          <a:xfrm>
            <a:off x="5246400" y="3460525"/>
            <a:ext cx="37041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Ubuntu"/>
                <a:ea typeface="Ubuntu"/>
                <a:cs typeface="Ubuntu"/>
                <a:sym typeface="Ubuntu"/>
              </a:rPr>
              <a:t>Related Systems</a:t>
            </a:r>
            <a:endParaRPr sz="1700">
              <a:solidFill>
                <a:schemeClr val="dk1"/>
              </a:solidFill>
              <a:latin typeface="Calibri"/>
              <a:ea typeface="Calibri"/>
              <a:cs typeface="Calibri"/>
              <a:sym typeface="Calibri"/>
            </a:endParaRPr>
          </a:p>
          <a:p>
            <a:pPr indent="0" lvl="0" marL="0" rtl="0" algn="l">
              <a:spcBef>
                <a:spcPts val="0"/>
              </a:spcBef>
              <a:spcAft>
                <a:spcPts val="0"/>
              </a:spcAft>
              <a:buNone/>
            </a:pPr>
            <a:r>
              <a:rPr b="1" lang="en" sz="1700">
                <a:solidFill>
                  <a:srgbClr val="C00000"/>
                </a:solidFill>
                <a:latin typeface="Ubuntu"/>
                <a:ea typeface="Ubuntu"/>
                <a:cs typeface="Ubuntu"/>
                <a:sym typeface="Ubuntu"/>
              </a:rPr>
              <a:t>FAISS GPU</a:t>
            </a:r>
            <a:r>
              <a:rPr lang="en" sz="1700">
                <a:solidFill>
                  <a:schemeClr val="dk1"/>
                </a:solidFill>
                <a:latin typeface="Ubuntu"/>
                <a:ea typeface="Ubuntu"/>
                <a:cs typeface="Ubuntu"/>
                <a:sym typeface="Ubuntu"/>
              </a:rPr>
              <a:t>: The core contribution is a highly optimized in-register k-selection algorithm (WarpSelect).</a:t>
            </a:r>
            <a:endParaRPr sz="1300">
              <a:latin typeface="Ubuntu"/>
              <a:ea typeface="Ubuntu"/>
              <a:cs typeface="Ubuntu"/>
              <a:sym typeface="Ubuntu"/>
            </a:endParaRPr>
          </a:p>
        </p:txBody>
      </p:sp>
      <p:sp>
        <p:nvSpPr>
          <p:cNvPr id="2483" name="Google Shape;2483;p85"/>
          <p:cNvSpPr txBox="1"/>
          <p:nvPr/>
        </p:nvSpPr>
        <p:spPr>
          <a:xfrm>
            <a:off x="340072" y="113197"/>
            <a:ext cx="7472100" cy="96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Peng et al. “iQAN: Fast and Accurate Vector Search with Efficient Intra-Query Parallelism on Multi-Core Architectures”. PPoPP 2023</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Douze et al. The Faiss Library. arXiv 2023.</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
        <p:nvSpPr>
          <p:cNvPr id="2484" name="Google Shape;2484;p85"/>
          <p:cNvSpPr/>
          <p:nvPr/>
        </p:nvSpPr>
        <p:spPr>
          <a:xfrm>
            <a:off x="5492880" y="2215239"/>
            <a:ext cx="3008400" cy="488100"/>
          </a:xfrm>
          <a:prstGeom prst="rect">
            <a:avLst/>
          </a:prstGeom>
          <a:solidFill>
            <a:srgbClr val="B6D7A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Reduces iterations depths for convergence.</a:t>
            </a:r>
            <a:endParaRPr>
              <a:solidFill>
                <a:schemeClr val="dk1"/>
              </a:solidFill>
            </a:endParaRPr>
          </a:p>
        </p:txBody>
      </p:sp>
      <p:sp>
        <p:nvSpPr>
          <p:cNvPr id="2485" name="Google Shape;2485;p85"/>
          <p:cNvSpPr/>
          <p:nvPr/>
        </p:nvSpPr>
        <p:spPr>
          <a:xfrm>
            <a:off x="5521994" y="2807519"/>
            <a:ext cx="3008400" cy="488100"/>
          </a:xfrm>
          <a:prstGeom prst="rect">
            <a:avLst/>
          </a:prstGeom>
          <a:solidFill>
            <a:srgbClr val="9FC5E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Increases distance computations: unnecessary expansions.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9" name="Shape 2489"/>
        <p:cNvGrpSpPr/>
        <p:nvPr/>
      </p:nvGrpSpPr>
      <p:grpSpPr>
        <a:xfrm>
          <a:off x="0" y="0"/>
          <a:ext cx="0" cy="0"/>
          <a:chOff x="0" y="0"/>
          <a:chExt cx="0" cy="0"/>
        </a:xfrm>
      </p:grpSpPr>
      <p:sp>
        <p:nvSpPr>
          <p:cNvPr id="2490" name="Google Shape;2490;p8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Parallel Vector Search - Quake</a:t>
            </a:r>
            <a:endParaRPr>
              <a:latin typeface="Ubuntu"/>
              <a:ea typeface="Ubuntu"/>
              <a:cs typeface="Ubuntu"/>
              <a:sym typeface="Ubuntu"/>
            </a:endParaRPr>
          </a:p>
          <a:p>
            <a:pPr indent="0" lvl="0" marL="0" rtl="0" algn="l">
              <a:spcBef>
                <a:spcPts val="0"/>
              </a:spcBef>
              <a:spcAft>
                <a:spcPts val="0"/>
              </a:spcAft>
              <a:buNone/>
            </a:pPr>
            <a:r>
              <a:t/>
            </a:r>
            <a:endParaRPr/>
          </a:p>
        </p:txBody>
      </p:sp>
      <p:sp>
        <p:nvSpPr>
          <p:cNvPr id="2491" name="Google Shape;2491;p86"/>
          <p:cNvSpPr txBox="1"/>
          <p:nvPr/>
        </p:nvSpPr>
        <p:spPr>
          <a:xfrm>
            <a:off x="349371" y="224625"/>
            <a:ext cx="55518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2"/>
                </a:solidFill>
                <a:latin typeface="Ubuntu"/>
                <a:ea typeface="Ubuntu"/>
                <a:cs typeface="Ubuntu"/>
                <a:sym typeface="Ubuntu"/>
              </a:rPr>
              <a:t>Mohoney et al. “Quake: adaptive indexing for vector search.” OSDI 2025.</a:t>
            </a:r>
            <a:endParaRPr sz="550">
              <a:solidFill>
                <a:schemeClr val="dk1"/>
              </a:solidFill>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
        <p:nvSpPr>
          <p:cNvPr id="2492" name="Google Shape;2492;p86"/>
          <p:cNvSpPr txBox="1"/>
          <p:nvPr>
            <p:ph idx="1" type="body"/>
          </p:nvPr>
        </p:nvSpPr>
        <p:spPr>
          <a:xfrm>
            <a:off x="311700" y="1013156"/>
            <a:ext cx="8520600" cy="35181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a:solidFill>
                  <a:srgbClr val="C00000"/>
                </a:solidFill>
              </a:rPr>
              <a:t>Goal</a:t>
            </a:r>
            <a:r>
              <a:rPr lang="en">
                <a:solidFill>
                  <a:schemeClr val="dk1"/>
                </a:solidFill>
              </a:rPr>
              <a:t>: </a:t>
            </a:r>
            <a:r>
              <a:rPr lang="en">
                <a:solidFill>
                  <a:schemeClr val="dk1"/>
                </a:solidFill>
                <a:latin typeface="Ubuntu"/>
                <a:ea typeface="Ubuntu"/>
                <a:cs typeface="Ubuntu"/>
                <a:sym typeface="Ubuntu"/>
              </a:rPr>
              <a:t>An adaptive</a:t>
            </a:r>
            <a:r>
              <a:rPr lang="en">
                <a:solidFill>
                  <a:schemeClr val="dk1"/>
                </a:solidFill>
              </a:rPr>
              <a:t> </a:t>
            </a:r>
            <a:r>
              <a:rPr lang="en">
                <a:solidFill>
                  <a:schemeClr val="dk1"/>
                </a:solidFill>
                <a:latin typeface="Ubuntu"/>
                <a:ea typeface="Ubuntu"/>
                <a:cs typeface="Ubuntu"/>
                <a:sym typeface="Ubuntu"/>
              </a:rPr>
              <a:t>approach that exploits NUMA processors for low latency. </a:t>
            </a:r>
            <a:endParaRPr>
              <a:solidFill>
                <a:schemeClr val="dk1"/>
              </a:solidFill>
              <a:latin typeface="Ubuntu"/>
              <a:ea typeface="Ubuntu"/>
              <a:cs typeface="Ubuntu"/>
              <a:sym typeface="Ubuntu"/>
            </a:endParaRPr>
          </a:p>
          <a:p>
            <a:pPr indent="-342900" lvl="0" marL="457200" rtl="0" algn="l">
              <a:lnSpc>
                <a:spcPct val="100000"/>
              </a:lnSpc>
              <a:spcBef>
                <a:spcPts val="1200"/>
              </a:spcBef>
              <a:spcAft>
                <a:spcPts val="0"/>
              </a:spcAft>
              <a:buClr>
                <a:schemeClr val="dk1"/>
              </a:buClr>
              <a:buSzPts val="1800"/>
              <a:buFont typeface="Arial"/>
              <a:buChar char="●"/>
            </a:pPr>
            <a:r>
              <a:rPr b="1" lang="en">
                <a:solidFill>
                  <a:schemeClr val="dk1"/>
                </a:solidFill>
              </a:rPr>
              <a:t>NUMA-aware data placement.</a:t>
            </a:r>
            <a:br>
              <a:rPr b="1" lang="en">
                <a:solidFill>
                  <a:schemeClr val="dk1"/>
                </a:solidFill>
              </a:rPr>
            </a:br>
            <a:r>
              <a:rPr lang="en">
                <a:solidFill>
                  <a:schemeClr val="dk1"/>
                </a:solidFill>
              </a:rPr>
              <a:t>Partitions are distributed across NUMA nodes and bound to specific cores.</a:t>
            </a:r>
            <a:endParaRPr>
              <a:solidFill>
                <a:schemeClr val="dk1"/>
              </a:solidFill>
            </a:endParaRPr>
          </a:p>
          <a:p>
            <a:pPr indent="0" lvl="0" marL="457200" rtl="0" algn="l">
              <a:lnSpc>
                <a:spcPct val="100000"/>
              </a:lnSpc>
              <a:spcBef>
                <a:spcPts val="1200"/>
              </a:spcBef>
              <a:spcAft>
                <a:spcPts val="0"/>
              </a:spcAft>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marR="0" rtl="0" algn="l">
              <a:lnSpc>
                <a:spcPct val="100000"/>
              </a:lnSpc>
              <a:spcBef>
                <a:spcPts val="0"/>
              </a:spcBef>
              <a:spcAft>
                <a:spcPts val="0"/>
              </a:spcAft>
              <a:buNone/>
            </a:pPr>
            <a:r>
              <a:t/>
            </a:r>
            <a:endParaRPr b="1">
              <a:solidFill>
                <a:schemeClr val="dk1"/>
              </a:solidFill>
            </a:endParaRPr>
          </a:p>
        </p:txBody>
      </p:sp>
      <p:sp>
        <p:nvSpPr>
          <p:cNvPr id="2493" name="Google Shape;2493;p8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7" name="Shape 2497"/>
        <p:cNvGrpSpPr/>
        <p:nvPr/>
      </p:nvGrpSpPr>
      <p:grpSpPr>
        <a:xfrm>
          <a:off x="0" y="0"/>
          <a:ext cx="0" cy="0"/>
          <a:chOff x="0" y="0"/>
          <a:chExt cx="0" cy="0"/>
        </a:xfrm>
      </p:grpSpPr>
      <p:sp>
        <p:nvSpPr>
          <p:cNvPr id="2498" name="Google Shape;2498;p8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Parallel Vector Search - Quake</a:t>
            </a:r>
            <a:endParaRPr>
              <a:latin typeface="Ubuntu"/>
              <a:ea typeface="Ubuntu"/>
              <a:cs typeface="Ubuntu"/>
              <a:sym typeface="Ubuntu"/>
            </a:endParaRPr>
          </a:p>
          <a:p>
            <a:pPr indent="0" lvl="0" marL="0" rtl="0" algn="l">
              <a:spcBef>
                <a:spcPts val="0"/>
              </a:spcBef>
              <a:spcAft>
                <a:spcPts val="0"/>
              </a:spcAft>
              <a:buNone/>
            </a:pPr>
            <a:r>
              <a:t/>
            </a:r>
            <a:endParaRPr/>
          </a:p>
        </p:txBody>
      </p:sp>
      <p:sp>
        <p:nvSpPr>
          <p:cNvPr id="2499" name="Google Shape;2499;p87"/>
          <p:cNvSpPr txBox="1"/>
          <p:nvPr>
            <p:ph idx="1" type="body"/>
          </p:nvPr>
        </p:nvSpPr>
        <p:spPr>
          <a:xfrm>
            <a:off x="311700" y="1013156"/>
            <a:ext cx="8520600" cy="35181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a:solidFill>
                  <a:srgbClr val="C00000"/>
                </a:solidFill>
              </a:rPr>
              <a:t>Goal</a:t>
            </a:r>
            <a:r>
              <a:rPr lang="en">
                <a:solidFill>
                  <a:schemeClr val="dk1"/>
                </a:solidFill>
              </a:rPr>
              <a:t>: </a:t>
            </a:r>
            <a:r>
              <a:rPr lang="en">
                <a:solidFill>
                  <a:schemeClr val="dk1"/>
                </a:solidFill>
                <a:latin typeface="Ubuntu"/>
                <a:ea typeface="Ubuntu"/>
                <a:cs typeface="Ubuntu"/>
                <a:sym typeface="Ubuntu"/>
              </a:rPr>
              <a:t>An adaptive</a:t>
            </a:r>
            <a:r>
              <a:rPr lang="en">
                <a:solidFill>
                  <a:schemeClr val="dk1"/>
                </a:solidFill>
              </a:rPr>
              <a:t> </a:t>
            </a:r>
            <a:r>
              <a:rPr lang="en">
                <a:solidFill>
                  <a:schemeClr val="dk1"/>
                </a:solidFill>
                <a:latin typeface="Ubuntu"/>
                <a:ea typeface="Ubuntu"/>
                <a:cs typeface="Ubuntu"/>
                <a:sym typeface="Ubuntu"/>
              </a:rPr>
              <a:t>approach that exploits NUMA processors for low latency. </a:t>
            </a:r>
            <a:endParaRPr>
              <a:solidFill>
                <a:schemeClr val="dk1"/>
              </a:solidFill>
              <a:latin typeface="Ubuntu"/>
              <a:ea typeface="Ubuntu"/>
              <a:cs typeface="Ubuntu"/>
              <a:sym typeface="Ubuntu"/>
            </a:endParaRPr>
          </a:p>
          <a:p>
            <a:pPr indent="-342900" lvl="0" marL="457200" rtl="0" algn="l">
              <a:lnSpc>
                <a:spcPct val="100000"/>
              </a:lnSpc>
              <a:spcBef>
                <a:spcPts val="1200"/>
              </a:spcBef>
              <a:spcAft>
                <a:spcPts val="0"/>
              </a:spcAft>
              <a:buClr>
                <a:schemeClr val="dk1"/>
              </a:buClr>
              <a:buSzPts val="1800"/>
              <a:buFont typeface="Arial"/>
              <a:buChar char="●"/>
            </a:pPr>
            <a:r>
              <a:rPr b="1" lang="en">
                <a:solidFill>
                  <a:schemeClr val="dk1"/>
                </a:solidFill>
              </a:rPr>
              <a:t>NUMA-aware data placement.</a:t>
            </a:r>
            <a:br>
              <a:rPr b="1" lang="en">
                <a:solidFill>
                  <a:schemeClr val="dk1"/>
                </a:solidFill>
              </a:rPr>
            </a:br>
            <a:r>
              <a:rPr lang="en">
                <a:solidFill>
                  <a:schemeClr val="dk1"/>
                </a:solidFill>
              </a:rPr>
              <a:t>Partitions are distributed across NUMA nodes and bound to specific cores.</a:t>
            </a:r>
            <a:endParaRPr>
              <a:solidFill>
                <a:schemeClr val="dk1"/>
              </a:solidFill>
            </a:endParaRPr>
          </a:p>
          <a:p>
            <a:pPr indent="-342900" lvl="0" marL="457200" rtl="0" algn="l">
              <a:lnSpc>
                <a:spcPct val="100000"/>
              </a:lnSpc>
              <a:spcBef>
                <a:spcPts val="1200"/>
              </a:spcBef>
              <a:spcAft>
                <a:spcPts val="0"/>
              </a:spcAft>
              <a:buClr>
                <a:schemeClr val="dk1"/>
              </a:buClr>
              <a:buSzPts val="1800"/>
              <a:buFont typeface="Arial"/>
              <a:buChar char="●"/>
            </a:pPr>
            <a:r>
              <a:rPr b="1" lang="en">
                <a:solidFill>
                  <a:schemeClr val="dk1"/>
                </a:solidFill>
              </a:rPr>
              <a:t>NUMA-aware Work Scheduling.</a:t>
            </a:r>
            <a:br>
              <a:rPr b="1" lang="en">
                <a:solidFill>
                  <a:schemeClr val="dk1"/>
                </a:solidFill>
              </a:rPr>
            </a:br>
            <a:r>
              <a:rPr lang="en">
                <a:solidFill>
                  <a:schemeClr val="dk1"/>
                </a:solidFill>
              </a:rPr>
              <a:t>Queries are scheduled to threads based on partition locality.</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marR="0" rtl="0" algn="l">
              <a:lnSpc>
                <a:spcPct val="100000"/>
              </a:lnSpc>
              <a:spcBef>
                <a:spcPts val="0"/>
              </a:spcBef>
              <a:spcAft>
                <a:spcPts val="0"/>
              </a:spcAft>
              <a:buNone/>
            </a:pPr>
            <a:r>
              <a:t/>
            </a:r>
            <a:endParaRPr b="1">
              <a:solidFill>
                <a:schemeClr val="dk1"/>
              </a:solidFill>
            </a:endParaRPr>
          </a:p>
        </p:txBody>
      </p:sp>
      <p:sp>
        <p:nvSpPr>
          <p:cNvPr id="2500" name="Google Shape;2500;p8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01" name="Google Shape;2501;p87"/>
          <p:cNvSpPr txBox="1"/>
          <p:nvPr/>
        </p:nvSpPr>
        <p:spPr>
          <a:xfrm>
            <a:off x="349371" y="224625"/>
            <a:ext cx="55518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2"/>
                </a:solidFill>
                <a:latin typeface="Ubuntu"/>
                <a:ea typeface="Ubuntu"/>
                <a:cs typeface="Ubuntu"/>
                <a:sym typeface="Ubuntu"/>
              </a:rPr>
              <a:t>Mohoney et al. “Quake: adaptive indexing for vector search.” OSDI 2025.</a:t>
            </a:r>
            <a:endParaRPr sz="550">
              <a:solidFill>
                <a:schemeClr val="dk1"/>
              </a:solidFill>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5" name="Shape 2505"/>
        <p:cNvGrpSpPr/>
        <p:nvPr/>
      </p:nvGrpSpPr>
      <p:grpSpPr>
        <a:xfrm>
          <a:off x="0" y="0"/>
          <a:ext cx="0" cy="0"/>
          <a:chOff x="0" y="0"/>
          <a:chExt cx="0" cy="0"/>
        </a:xfrm>
      </p:grpSpPr>
      <p:sp>
        <p:nvSpPr>
          <p:cNvPr id="2506" name="Google Shape;2506;p8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Parallel Vector Search - Quake</a:t>
            </a:r>
            <a:endParaRPr>
              <a:latin typeface="Ubuntu"/>
              <a:ea typeface="Ubuntu"/>
              <a:cs typeface="Ubuntu"/>
              <a:sym typeface="Ubuntu"/>
            </a:endParaRPr>
          </a:p>
          <a:p>
            <a:pPr indent="0" lvl="0" marL="0" rtl="0" algn="l">
              <a:spcBef>
                <a:spcPts val="0"/>
              </a:spcBef>
              <a:spcAft>
                <a:spcPts val="0"/>
              </a:spcAft>
              <a:buNone/>
            </a:pPr>
            <a:r>
              <a:t/>
            </a:r>
            <a:endParaRPr/>
          </a:p>
        </p:txBody>
      </p:sp>
      <p:sp>
        <p:nvSpPr>
          <p:cNvPr id="2507" name="Google Shape;2507;p88"/>
          <p:cNvSpPr txBox="1"/>
          <p:nvPr>
            <p:ph idx="1" type="body"/>
          </p:nvPr>
        </p:nvSpPr>
        <p:spPr>
          <a:xfrm>
            <a:off x="311700" y="1013156"/>
            <a:ext cx="8520600" cy="35181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a:solidFill>
                  <a:srgbClr val="C00000"/>
                </a:solidFill>
              </a:rPr>
              <a:t>Goal</a:t>
            </a:r>
            <a:r>
              <a:rPr lang="en">
                <a:solidFill>
                  <a:schemeClr val="dk1"/>
                </a:solidFill>
              </a:rPr>
              <a:t>: </a:t>
            </a:r>
            <a:r>
              <a:rPr lang="en">
                <a:solidFill>
                  <a:schemeClr val="dk1"/>
                </a:solidFill>
                <a:latin typeface="Ubuntu"/>
                <a:ea typeface="Ubuntu"/>
                <a:cs typeface="Ubuntu"/>
                <a:sym typeface="Ubuntu"/>
              </a:rPr>
              <a:t>An adaptive</a:t>
            </a:r>
            <a:r>
              <a:rPr lang="en">
                <a:solidFill>
                  <a:schemeClr val="dk1"/>
                </a:solidFill>
              </a:rPr>
              <a:t> </a:t>
            </a:r>
            <a:r>
              <a:rPr lang="en">
                <a:solidFill>
                  <a:schemeClr val="dk1"/>
                </a:solidFill>
                <a:latin typeface="Ubuntu"/>
                <a:ea typeface="Ubuntu"/>
                <a:cs typeface="Ubuntu"/>
                <a:sym typeface="Ubuntu"/>
              </a:rPr>
              <a:t>approach that exploits NUMA processors for low latency. </a:t>
            </a:r>
            <a:endParaRPr>
              <a:solidFill>
                <a:schemeClr val="dk1"/>
              </a:solidFill>
              <a:latin typeface="Ubuntu"/>
              <a:ea typeface="Ubuntu"/>
              <a:cs typeface="Ubuntu"/>
              <a:sym typeface="Ubuntu"/>
            </a:endParaRPr>
          </a:p>
          <a:p>
            <a:pPr indent="-342900" lvl="0" marL="457200" rtl="0" algn="l">
              <a:lnSpc>
                <a:spcPct val="100000"/>
              </a:lnSpc>
              <a:spcBef>
                <a:spcPts val="1200"/>
              </a:spcBef>
              <a:spcAft>
                <a:spcPts val="0"/>
              </a:spcAft>
              <a:buClr>
                <a:schemeClr val="dk1"/>
              </a:buClr>
              <a:buSzPts val="1800"/>
              <a:buFont typeface="Arial"/>
              <a:buChar char="●"/>
            </a:pPr>
            <a:r>
              <a:rPr b="1" lang="en">
                <a:solidFill>
                  <a:schemeClr val="dk1"/>
                </a:solidFill>
              </a:rPr>
              <a:t>NUMA-aware data placement.</a:t>
            </a:r>
            <a:br>
              <a:rPr b="1" lang="en">
                <a:solidFill>
                  <a:schemeClr val="dk1"/>
                </a:solidFill>
              </a:rPr>
            </a:br>
            <a:r>
              <a:rPr lang="en">
                <a:solidFill>
                  <a:schemeClr val="dk1"/>
                </a:solidFill>
              </a:rPr>
              <a:t>Partitions are distributed across NUMA nodes and bound to specific cores.</a:t>
            </a:r>
            <a:endParaRPr>
              <a:solidFill>
                <a:schemeClr val="dk1"/>
              </a:solidFill>
            </a:endParaRPr>
          </a:p>
          <a:p>
            <a:pPr indent="-342900" lvl="0" marL="457200" rtl="0" algn="l">
              <a:lnSpc>
                <a:spcPct val="100000"/>
              </a:lnSpc>
              <a:spcBef>
                <a:spcPts val="1200"/>
              </a:spcBef>
              <a:spcAft>
                <a:spcPts val="0"/>
              </a:spcAft>
              <a:buClr>
                <a:schemeClr val="dk1"/>
              </a:buClr>
              <a:buSzPts val="1800"/>
              <a:buFont typeface="Arial"/>
              <a:buChar char="●"/>
            </a:pPr>
            <a:r>
              <a:rPr b="1" lang="en">
                <a:solidFill>
                  <a:schemeClr val="dk1"/>
                </a:solidFill>
              </a:rPr>
              <a:t>NUMA-aware Work Scheduling.</a:t>
            </a:r>
            <a:br>
              <a:rPr b="1" lang="en">
                <a:solidFill>
                  <a:schemeClr val="dk1"/>
                </a:solidFill>
              </a:rPr>
            </a:br>
            <a:r>
              <a:rPr lang="en">
                <a:solidFill>
                  <a:schemeClr val="dk1"/>
                </a:solidFill>
              </a:rPr>
              <a:t>Queries are scheduled to threads based on partition locality.</a:t>
            </a:r>
            <a:endParaRPr>
              <a:solidFill>
                <a:schemeClr val="dk1"/>
              </a:solidFill>
            </a:endParaRPr>
          </a:p>
          <a:p>
            <a:pPr indent="-342900" lvl="0" marL="457200" rtl="0" algn="l">
              <a:lnSpc>
                <a:spcPct val="100000"/>
              </a:lnSpc>
              <a:spcBef>
                <a:spcPts val="1200"/>
              </a:spcBef>
              <a:spcAft>
                <a:spcPts val="0"/>
              </a:spcAft>
              <a:buClr>
                <a:schemeClr val="dk1"/>
              </a:buClr>
              <a:buSzPts val="1800"/>
              <a:buFont typeface="Arial"/>
              <a:buChar char="●"/>
            </a:pPr>
            <a:r>
              <a:rPr b="1" lang="en">
                <a:solidFill>
                  <a:schemeClr val="dk1"/>
                </a:solidFill>
              </a:rPr>
              <a:t>NUMA-aware query execution with APS.</a:t>
            </a:r>
            <a:br>
              <a:rPr b="1" lang="en">
                <a:solidFill>
                  <a:schemeClr val="dk1"/>
                </a:solidFill>
              </a:rPr>
            </a:br>
            <a:r>
              <a:rPr lang="en">
                <a:solidFill>
                  <a:schemeClr val="dk1"/>
                </a:solidFill>
              </a:rPr>
              <a:t>Worker threads scan local partitions while a coordinator merges results and estimates recall.</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marR="0" rtl="0" algn="l">
              <a:lnSpc>
                <a:spcPct val="100000"/>
              </a:lnSpc>
              <a:spcBef>
                <a:spcPts val="0"/>
              </a:spcBef>
              <a:spcAft>
                <a:spcPts val="0"/>
              </a:spcAft>
              <a:buNone/>
            </a:pPr>
            <a:r>
              <a:t/>
            </a:r>
            <a:endParaRPr b="1">
              <a:solidFill>
                <a:schemeClr val="dk1"/>
              </a:solidFill>
            </a:endParaRPr>
          </a:p>
        </p:txBody>
      </p:sp>
      <p:sp>
        <p:nvSpPr>
          <p:cNvPr id="2508" name="Google Shape;2508;p8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09" name="Google Shape;2509;p88"/>
          <p:cNvSpPr txBox="1"/>
          <p:nvPr/>
        </p:nvSpPr>
        <p:spPr>
          <a:xfrm>
            <a:off x="349371" y="224625"/>
            <a:ext cx="55518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2"/>
                </a:solidFill>
                <a:latin typeface="Ubuntu"/>
                <a:ea typeface="Ubuntu"/>
                <a:cs typeface="Ubuntu"/>
                <a:sym typeface="Ubuntu"/>
              </a:rPr>
              <a:t>Mohoney et al. “Quake: adaptive indexing for vector search.” OSDI 2025.</a:t>
            </a:r>
            <a:endParaRPr sz="550">
              <a:solidFill>
                <a:schemeClr val="dk1"/>
              </a:solidFill>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3" name="Shape 2513"/>
        <p:cNvGrpSpPr/>
        <p:nvPr/>
      </p:nvGrpSpPr>
      <p:grpSpPr>
        <a:xfrm>
          <a:off x="0" y="0"/>
          <a:ext cx="0" cy="0"/>
          <a:chOff x="0" y="0"/>
          <a:chExt cx="0" cy="0"/>
        </a:xfrm>
      </p:grpSpPr>
      <p:sp>
        <p:nvSpPr>
          <p:cNvPr id="2514" name="Google Shape;2514;p8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Parallel Vector Search - Quake</a:t>
            </a:r>
            <a:endParaRPr>
              <a:latin typeface="Ubuntu"/>
              <a:ea typeface="Ubuntu"/>
              <a:cs typeface="Ubuntu"/>
              <a:sym typeface="Ubuntu"/>
            </a:endParaRPr>
          </a:p>
          <a:p>
            <a:pPr indent="0" lvl="0" marL="0" rtl="0" algn="l">
              <a:spcBef>
                <a:spcPts val="0"/>
              </a:spcBef>
              <a:spcAft>
                <a:spcPts val="0"/>
              </a:spcAft>
              <a:buNone/>
            </a:pPr>
            <a:r>
              <a:t/>
            </a:r>
            <a:endParaRPr/>
          </a:p>
        </p:txBody>
      </p:sp>
      <p:sp>
        <p:nvSpPr>
          <p:cNvPr id="2515" name="Google Shape;2515;p89"/>
          <p:cNvSpPr txBox="1"/>
          <p:nvPr>
            <p:ph idx="1" type="body"/>
          </p:nvPr>
        </p:nvSpPr>
        <p:spPr>
          <a:xfrm>
            <a:off x="311700" y="1013156"/>
            <a:ext cx="8520600" cy="35181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a:solidFill>
                  <a:srgbClr val="C00000"/>
                </a:solidFill>
              </a:rPr>
              <a:t>Goal</a:t>
            </a:r>
            <a:r>
              <a:rPr lang="en">
                <a:solidFill>
                  <a:schemeClr val="dk1"/>
                </a:solidFill>
              </a:rPr>
              <a:t>: </a:t>
            </a:r>
            <a:r>
              <a:rPr lang="en">
                <a:solidFill>
                  <a:schemeClr val="dk1"/>
                </a:solidFill>
                <a:latin typeface="Ubuntu"/>
                <a:ea typeface="Ubuntu"/>
                <a:cs typeface="Ubuntu"/>
                <a:sym typeface="Ubuntu"/>
              </a:rPr>
              <a:t>An adaptive</a:t>
            </a:r>
            <a:r>
              <a:rPr lang="en">
                <a:solidFill>
                  <a:schemeClr val="dk1"/>
                </a:solidFill>
              </a:rPr>
              <a:t> </a:t>
            </a:r>
            <a:r>
              <a:rPr lang="en">
                <a:solidFill>
                  <a:schemeClr val="dk1"/>
                </a:solidFill>
                <a:latin typeface="Ubuntu"/>
                <a:ea typeface="Ubuntu"/>
                <a:cs typeface="Ubuntu"/>
                <a:sym typeface="Ubuntu"/>
              </a:rPr>
              <a:t>approach that exploits NUMA processors for low latency. </a:t>
            </a:r>
            <a:endParaRPr>
              <a:solidFill>
                <a:schemeClr val="dk1"/>
              </a:solidFill>
              <a:latin typeface="Ubuntu"/>
              <a:ea typeface="Ubuntu"/>
              <a:cs typeface="Ubuntu"/>
              <a:sym typeface="Ubuntu"/>
            </a:endParaRPr>
          </a:p>
          <a:p>
            <a:pPr indent="-342900" lvl="0" marL="457200" rtl="0" algn="l">
              <a:lnSpc>
                <a:spcPct val="100000"/>
              </a:lnSpc>
              <a:spcBef>
                <a:spcPts val="1200"/>
              </a:spcBef>
              <a:spcAft>
                <a:spcPts val="0"/>
              </a:spcAft>
              <a:buClr>
                <a:schemeClr val="dk1"/>
              </a:buClr>
              <a:buSzPts val="1800"/>
              <a:buFont typeface="Arial"/>
              <a:buChar char="●"/>
            </a:pPr>
            <a:r>
              <a:rPr b="1" lang="en">
                <a:solidFill>
                  <a:schemeClr val="dk1"/>
                </a:solidFill>
              </a:rPr>
              <a:t>NUMA-aware data placement.</a:t>
            </a:r>
            <a:br>
              <a:rPr b="1" lang="en">
                <a:solidFill>
                  <a:schemeClr val="dk1"/>
                </a:solidFill>
              </a:rPr>
            </a:br>
            <a:r>
              <a:rPr lang="en">
                <a:solidFill>
                  <a:schemeClr val="dk1"/>
                </a:solidFill>
              </a:rPr>
              <a:t>Partitions are distributed across NUMA nodes and bound to specific cores.</a:t>
            </a:r>
            <a:endParaRPr>
              <a:solidFill>
                <a:schemeClr val="dk1"/>
              </a:solidFill>
            </a:endParaRPr>
          </a:p>
          <a:p>
            <a:pPr indent="-342900" lvl="0" marL="457200" rtl="0" algn="l">
              <a:lnSpc>
                <a:spcPct val="100000"/>
              </a:lnSpc>
              <a:spcBef>
                <a:spcPts val="1200"/>
              </a:spcBef>
              <a:spcAft>
                <a:spcPts val="0"/>
              </a:spcAft>
              <a:buClr>
                <a:schemeClr val="dk1"/>
              </a:buClr>
              <a:buSzPts val="1800"/>
              <a:buFont typeface="Arial"/>
              <a:buChar char="●"/>
            </a:pPr>
            <a:r>
              <a:rPr b="1" lang="en">
                <a:solidFill>
                  <a:schemeClr val="dk1"/>
                </a:solidFill>
              </a:rPr>
              <a:t>NUMA-aware Work Scheduling.</a:t>
            </a:r>
            <a:br>
              <a:rPr b="1" lang="en">
                <a:solidFill>
                  <a:schemeClr val="dk1"/>
                </a:solidFill>
              </a:rPr>
            </a:br>
            <a:r>
              <a:rPr lang="en">
                <a:solidFill>
                  <a:schemeClr val="dk1"/>
                </a:solidFill>
              </a:rPr>
              <a:t>Queries are scheduled to threads based on partition locality.</a:t>
            </a:r>
            <a:endParaRPr>
              <a:solidFill>
                <a:schemeClr val="dk1"/>
              </a:solidFill>
            </a:endParaRPr>
          </a:p>
          <a:p>
            <a:pPr indent="-342900" lvl="0" marL="457200" rtl="0" algn="l">
              <a:lnSpc>
                <a:spcPct val="100000"/>
              </a:lnSpc>
              <a:spcBef>
                <a:spcPts val="1200"/>
              </a:spcBef>
              <a:spcAft>
                <a:spcPts val="0"/>
              </a:spcAft>
              <a:buClr>
                <a:schemeClr val="dk1"/>
              </a:buClr>
              <a:buSzPts val="1800"/>
              <a:buFont typeface="Arial"/>
              <a:buChar char="●"/>
            </a:pPr>
            <a:r>
              <a:rPr b="1" lang="en">
                <a:solidFill>
                  <a:schemeClr val="dk1"/>
                </a:solidFill>
              </a:rPr>
              <a:t>NUMA-aware query execution with APS.</a:t>
            </a:r>
            <a:br>
              <a:rPr b="1" lang="en">
                <a:solidFill>
                  <a:schemeClr val="dk1"/>
                </a:solidFill>
              </a:rPr>
            </a:br>
            <a:r>
              <a:rPr lang="en">
                <a:solidFill>
                  <a:schemeClr val="dk1"/>
                </a:solidFill>
              </a:rPr>
              <a:t>Worker threads scan local partitions while a coordinator merges results and estimates recall.</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marR="0" rtl="0" algn="l">
              <a:lnSpc>
                <a:spcPct val="100000"/>
              </a:lnSpc>
              <a:spcBef>
                <a:spcPts val="0"/>
              </a:spcBef>
              <a:spcAft>
                <a:spcPts val="0"/>
              </a:spcAft>
              <a:buNone/>
            </a:pPr>
            <a:r>
              <a:t/>
            </a:r>
            <a:endParaRPr b="1">
              <a:solidFill>
                <a:schemeClr val="dk1"/>
              </a:solidFill>
            </a:endParaRPr>
          </a:p>
        </p:txBody>
      </p:sp>
      <p:sp>
        <p:nvSpPr>
          <p:cNvPr id="2516" name="Google Shape;2516;p8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17" name="Google Shape;2517;p89"/>
          <p:cNvSpPr txBox="1"/>
          <p:nvPr/>
        </p:nvSpPr>
        <p:spPr>
          <a:xfrm>
            <a:off x="349371" y="224625"/>
            <a:ext cx="55518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2"/>
                </a:solidFill>
                <a:latin typeface="Ubuntu"/>
                <a:ea typeface="Ubuntu"/>
                <a:cs typeface="Ubuntu"/>
                <a:sym typeface="Ubuntu"/>
              </a:rPr>
              <a:t>Mohoney et al. “Quake: adaptive indexing for vector search.” OSDI 2025.</a:t>
            </a:r>
            <a:endParaRPr sz="550">
              <a:solidFill>
                <a:schemeClr val="dk1"/>
              </a:solidFill>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
        <p:nvSpPr>
          <p:cNvPr id="2518" name="Google Shape;2518;p89"/>
          <p:cNvSpPr/>
          <p:nvPr/>
        </p:nvSpPr>
        <p:spPr>
          <a:xfrm>
            <a:off x="1416875" y="4218575"/>
            <a:ext cx="3063600" cy="572700"/>
          </a:xfrm>
          <a:prstGeom prst="rect">
            <a:avLst/>
          </a:prstGeom>
          <a:solidFill>
            <a:srgbClr val="B6D7A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Minimizes remote memory accesses via data-local execution.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2" name="Shape 2522"/>
        <p:cNvGrpSpPr/>
        <p:nvPr/>
      </p:nvGrpSpPr>
      <p:grpSpPr>
        <a:xfrm>
          <a:off x="0" y="0"/>
          <a:ext cx="0" cy="0"/>
          <a:chOff x="0" y="0"/>
          <a:chExt cx="0" cy="0"/>
        </a:xfrm>
      </p:grpSpPr>
      <p:sp>
        <p:nvSpPr>
          <p:cNvPr id="2523" name="Google Shape;2523;p9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Ubuntu"/>
                <a:ea typeface="Ubuntu"/>
                <a:cs typeface="Ubuntu"/>
                <a:sym typeface="Ubuntu"/>
              </a:rPr>
              <a:t>Parallel Vector Search - Quake</a:t>
            </a:r>
            <a:endParaRPr>
              <a:latin typeface="Ubuntu"/>
              <a:ea typeface="Ubuntu"/>
              <a:cs typeface="Ubuntu"/>
              <a:sym typeface="Ubuntu"/>
            </a:endParaRPr>
          </a:p>
          <a:p>
            <a:pPr indent="0" lvl="0" marL="0" rtl="0" algn="l">
              <a:spcBef>
                <a:spcPts val="0"/>
              </a:spcBef>
              <a:spcAft>
                <a:spcPts val="0"/>
              </a:spcAft>
              <a:buNone/>
            </a:pPr>
            <a:r>
              <a:t/>
            </a:r>
            <a:endParaRPr/>
          </a:p>
        </p:txBody>
      </p:sp>
      <p:sp>
        <p:nvSpPr>
          <p:cNvPr id="2524" name="Google Shape;2524;p90"/>
          <p:cNvSpPr txBox="1"/>
          <p:nvPr>
            <p:ph idx="1" type="body"/>
          </p:nvPr>
        </p:nvSpPr>
        <p:spPr>
          <a:xfrm>
            <a:off x="311700" y="1013156"/>
            <a:ext cx="8520600" cy="35181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a:solidFill>
                  <a:srgbClr val="C00000"/>
                </a:solidFill>
              </a:rPr>
              <a:t>Goal</a:t>
            </a:r>
            <a:r>
              <a:rPr lang="en">
                <a:solidFill>
                  <a:schemeClr val="dk1"/>
                </a:solidFill>
              </a:rPr>
              <a:t>: </a:t>
            </a:r>
            <a:r>
              <a:rPr lang="en">
                <a:solidFill>
                  <a:schemeClr val="dk1"/>
                </a:solidFill>
                <a:latin typeface="Ubuntu"/>
                <a:ea typeface="Ubuntu"/>
                <a:cs typeface="Ubuntu"/>
                <a:sym typeface="Ubuntu"/>
              </a:rPr>
              <a:t>An adaptive</a:t>
            </a:r>
            <a:r>
              <a:rPr lang="en">
                <a:solidFill>
                  <a:schemeClr val="dk1"/>
                </a:solidFill>
              </a:rPr>
              <a:t> </a:t>
            </a:r>
            <a:r>
              <a:rPr lang="en">
                <a:solidFill>
                  <a:schemeClr val="dk1"/>
                </a:solidFill>
                <a:latin typeface="Ubuntu"/>
                <a:ea typeface="Ubuntu"/>
                <a:cs typeface="Ubuntu"/>
                <a:sym typeface="Ubuntu"/>
              </a:rPr>
              <a:t>approach that exploits NUMA processors for low latency. </a:t>
            </a:r>
            <a:endParaRPr>
              <a:solidFill>
                <a:schemeClr val="dk1"/>
              </a:solidFill>
              <a:latin typeface="Ubuntu"/>
              <a:ea typeface="Ubuntu"/>
              <a:cs typeface="Ubuntu"/>
              <a:sym typeface="Ubuntu"/>
            </a:endParaRPr>
          </a:p>
          <a:p>
            <a:pPr indent="-342900" lvl="0" marL="457200" rtl="0" algn="l">
              <a:lnSpc>
                <a:spcPct val="100000"/>
              </a:lnSpc>
              <a:spcBef>
                <a:spcPts val="1200"/>
              </a:spcBef>
              <a:spcAft>
                <a:spcPts val="0"/>
              </a:spcAft>
              <a:buClr>
                <a:schemeClr val="dk1"/>
              </a:buClr>
              <a:buSzPts val="1800"/>
              <a:buFont typeface="Arial"/>
              <a:buChar char="●"/>
            </a:pPr>
            <a:r>
              <a:rPr b="1" lang="en">
                <a:solidFill>
                  <a:schemeClr val="dk1"/>
                </a:solidFill>
              </a:rPr>
              <a:t>NUMA-aware data placement.</a:t>
            </a:r>
            <a:br>
              <a:rPr b="1" lang="en">
                <a:solidFill>
                  <a:schemeClr val="dk1"/>
                </a:solidFill>
              </a:rPr>
            </a:br>
            <a:r>
              <a:rPr lang="en">
                <a:solidFill>
                  <a:schemeClr val="dk1"/>
                </a:solidFill>
              </a:rPr>
              <a:t>Partitions are distributed across NUMA nodes and bound to specific cores.</a:t>
            </a:r>
            <a:endParaRPr>
              <a:solidFill>
                <a:schemeClr val="dk1"/>
              </a:solidFill>
            </a:endParaRPr>
          </a:p>
          <a:p>
            <a:pPr indent="-342900" lvl="0" marL="457200" rtl="0" algn="l">
              <a:lnSpc>
                <a:spcPct val="100000"/>
              </a:lnSpc>
              <a:spcBef>
                <a:spcPts val="1200"/>
              </a:spcBef>
              <a:spcAft>
                <a:spcPts val="0"/>
              </a:spcAft>
              <a:buClr>
                <a:schemeClr val="dk1"/>
              </a:buClr>
              <a:buSzPts val="1800"/>
              <a:buFont typeface="Arial"/>
              <a:buChar char="●"/>
            </a:pPr>
            <a:r>
              <a:rPr b="1" lang="en">
                <a:solidFill>
                  <a:schemeClr val="dk1"/>
                </a:solidFill>
              </a:rPr>
              <a:t>NUMA-aware Work Scheduling.</a:t>
            </a:r>
            <a:br>
              <a:rPr b="1" lang="en">
                <a:solidFill>
                  <a:schemeClr val="dk1"/>
                </a:solidFill>
              </a:rPr>
            </a:br>
            <a:r>
              <a:rPr lang="en">
                <a:solidFill>
                  <a:schemeClr val="dk1"/>
                </a:solidFill>
              </a:rPr>
              <a:t>Queries are scheduled to threads based on partition locality.</a:t>
            </a:r>
            <a:endParaRPr>
              <a:solidFill>
                <a:schemeClr val="dk1"/>
              </a:solidFill>
            </a:endParaRPr>
          </a:p>
          <a:p>
            <a:pPr indent="-342900" lvl="0" marL="457200" rtl="0" algn="l">
              <a:lnSpc>
                <a:spcPct val="100000"/>
              </a:lnSpc>
              <a:spcBef>
                <a:spcPts val="1200"/>
              </a:spcBef>
              <a:spcAft>
                <a:spcPts val="0"/>
              </a:spcAft>
              <a:buClr>
                <a:schemeClr val="dk1"/>
              </a:buClr>
              <a:buSzPts val="1800"/>
              <a:buFont typeface="Arial"/>
              <a:buChar char="●"/>
            </a:pPr>
            <a:r>
              <a:rPr b="1" lang="en">
                <a:solidFill>
                  <a:schemeClr val="dk1"/>
                </a:solidFill>
              </a:rPr>
              <a:t>NUMA-aware query execution with APS.</a:t>
            </a:r>
            <a:br>
              <a:rPr b="1" lang="en">
                <a:solidFill>
                  <a:schemeClr val="dk1"/>
                </a:solidFill>
              </a:rPr>
            </a:br>
            <a:r>
              <a:rPr lang="en">
                <a:solidFill>
                  <a:schemeClr val="dk1"/>
                </a:solidFill>
              </a:rPr>
              <a:t>Worker threads scan local partitions while a coordinator merges results and estimates recall.</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u="sng">
              <a:solidFill>
                <a:schemeClr val="dk1"/>
              </a:solidFill>
            </a:endParaRPr>
          </a:p>
          <a:p>
            <a:pPr indent="0" lvl="0" marL="0" marR="0" rtl="0" algn="l">
              <a:lnSpc>
                <a:spcPct val="100000"/>
              </a:lnSpc>
              <a:spcBef>
                <a:spcPts val="0"/>
              </a:spcBef>
              <a:spcAft>
                <a:spcPts val="0"/>
              </a:spcAft>
              <a:buNone/>
            </a:pPr>
            <a:r>
              <a:t/>
            </a:r>
            <a:endParaRPr b="1">
              <a:solidFill>
                <a:schemeClr val="dk1"/>
              </a:solidFill>
            </a:endParaRPr>
          </a:p>
        </p:txBody>
      </p:sp>
      <p:sp>
        <p:nvSpPr>
          <p:cNvPr id="2525" name="Google Shape;2525;p9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26" name="Google Shape;2526;p90"/>
          <p:cNvSpPr txBox="1"/>
          <p:nvPr/>
        </p:nvSpPr>
        <p:spPr>
          <a:xfrm>
            <a:off x="349371" y="224625"/>
            <a:ext cx="55518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2"/>
                </a:solidFill>
                <a:latin typeface="Ubuntu"/>
                <a:ea typeface="Ubuntu"/>
                <a:cs typeface="Ubuntu"/>
                <a:sym typeface="Ubuntu"/>
              </a:rPr>
              <a:t>Mohoney et al. “Quake: adaptive indexing for vector search.” OSDI 2025.</a:t>
            </a:r>
            <a:endParaRPr sz="550">
              <a:solidFill>
                <a:schemeClr val="dk1"/>
              </a:solidFill>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
        <p:nvSpPr>
          <p:cNvPr id="2527" name="Google Shape;2527;p90"/>
          <p:cNvSpPr/>
          <p:nvPr/>
        </p:nvSpPr>
        <p:spPr>
          <a:xfrm>
            <a:off x="1416875" y="4218575"/>
            <a:ext cx="3063600" cy="572700"/>
          </a:xfrm>
          <a:prstGeom prst="rect">
            <a:avLst/>
          </a:prstGeom>
          <a:solidFill>
            <a:srgbClr val="B6D7A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Minimizes remote memory accesses via data-local execution. </a:t>
            </a:r>
            <a:endParaRPr/>
          </a:p>
        </p:txBody>
      </p:sp>
      <p:sp>
        <p:nvSpPr>
          <p:cNvPr id="2528" name="Google Shape;2528;p90"/>
          <p:cNvSpPr/>
          <p:nvPr/>
        </p:nvSpPr>
        <p:spPr>
          <a:xfrm>
            <a:off x="4891200" y="4218575"/>
            <a:ext cx="2918100" cy="572700"/>
          </a:xfrm>
          <a:prstGeom prst="rect">
            <a:avLst/>
          </a:prstGeom>
          <a:solidFill>
            <a:srgbClr val="9FC5E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NUMA cores imbalance in case of skewed workloads.</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2" name="Shape 2532"/>
        <p:cNvGrpSpPr/>
        <p:nvPr/>
      </p:nvGrpSpPr>
      <p:grpSpPr>
        <a:xfrm>
          <a:off x="0" y="0"/>
          <a:ext cx="0" cy="0"/>
          <a:chOff x="0" y="0"/>
          <a:chExt cx="0" cy="0"/>
        </a:xfrm>
      </p:grpSpPr>
      <p:sp>
        <p:nvSpPr>
          <p:cNvPr id="2533" name="Google Shape;2533;p91"/>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534" name="Google Shape;2534;p9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900"/>
              <a:t>‹#›</a:t>
            </a:fld>
            <a:endParaRPr sz="900"/>
          </a:p>
        </p:txBody>
      </p:sp>
      <p:sp>
        <p:nvSpPr>
          <p:cNvPr id="2535" name="Google Shape;2535;p91"/>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457200" rtl="0" algn="l">
              <a:spcBef>
                <a:spcPts val="0"/>
              </a:spcBef>
              <a:spcAft>
                <a:spcPts val="0"/>
              </a:spcAft>
              <a:buNone/>
            </a:pPr>
            <a:r>
              <a:t/>
            </a:r>
            <a:endParaRPr sz="15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9" name="Shape 2539"/>
        <p:cNvGrpSpPr/>
        <p:nvPr/>
      </p:nvGrpSpPr>
      <p:grpSpPr>
        <a:xfrm>
          <a:off x="0" y="0"/>
          <a:ext cx="0" cy="0"/>
          <a:chOff x="0" y="0"/>
          <a:chExt cx="0" cy="0"/>
        </a:xfrm>
      </p:grpSpPr>
      <p:sp>
        <p:nvSpPr>
          <p:cNvPr id="2540" name="Google Shape;2540;p92"/>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541" name="Google Shape;2541;p9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900"/>
              <a:t>‹#›</a:t>
            </a:fld>
            <a:endParaRPr sz="900"/>
          </a:p>
        </p:txBody>
      </p:sp>
      <p:sp>
        <p:nvSpPr>
          <p:cNvPr id="2542" name="Google Shape;2542;p92"/>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0" lvl="0" marL="457200" rtl="0" algn="l">
              <a:spcBef>
                <a:spcPts val="0"/>
              </a:spcBef>
              <a:spcAft>
                <a:spcPts val="0"/>
              </a:spcAft>
              <a:buNone/>
            </a:pPr>
            <a:r>
              <a:t/>
            </a:r>
            <a:endParaRPr sz="15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6" name="Shape 2546"/>
        <p:cNvGrpSpPr/>
        <p:nvPr/>
      </p:nvGrpSpPr>
      <p:grpSpPr>
        <a:xfrm>
          <a:off x="0" y="0"/>
          <a:ext cx="0" cy="0"/>
          <a:chOff x="0" y="0"/>
          <a:chExt cx="0" cy="0"/>
        </a:xfrm>
      </p:grpSpPr>
      <p:sp>
        <p:nvSpPr>
          <p:cNvPr id="2547" name="Google Shape;2547;p93"/>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548" name="Google Shape;2548;p93"/>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a:t>
            </a:r>
            <a:r>
              <a:rPr lang="en" sz="1500">
                <a:solidFill>
                  <a:schemeClr val="dk1"/>
                </a:solidFill>
              </a:rPr>
              <a:t>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t/>
            </a:r>
            <a:endParaRPr/>
          </a:p>
        </p:txBody>
      </p:sp>
      <p:sp>
        <p:nvSpPr>
          <p:cNvPr id="233" name="Google Shape;233;p31"/>
          <p:cNvSpPr txBox="1"/>
          <p:nvPr>
            <p:ph idx="1" type="body"/>
          </p:nvPr>
        </p:nvSpPr>
        <p:spPr>
          <a:xfrm>
            <a:off x="311700" y="1148617"/>
            <a:ext cx="8520600" cy="39042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a:p>
            <a:pPr indent="-228600" lvl="0" marL="457200" rtl="0" algn="l">
              <a:lnSpc>
                <a:spcPct val="115000"/>
              </a:lnSpc>
              <a:spcBef>
                <a:spcPts val="0"/>
              </a:spcBef>
              <a:spcAft>
                <a:spcPts val="0"/>
              </a:spcAft>
              <a:buSzPts val="1800"/>
              <a:buFont typeface="Ubuntu"/>
              <a:buNone/>
            </a:pPr>
            <a:r>
              <a:t/>
            </a:r>
            <a:endParaRPr/>
          </a:p>
        </p:txBody>
      </p:sp>
      <p:sp>
        <p:nvSpPr>
          <p:cNvPr id="234" name="Google Shape;234;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35" name="Google Shape;235;p31"/>
          <p:cNvPicPr preferRelativeResize="0"/>
          <p:nvPr/>
        </p:nvPicPr>
        <p:blipFill rotWithShape="1">
          <a:blip r:embed="rId3">
            <a:alphaModFix/>
          </a:blip>
          <a:srcRect b="4068" l="4996" r="4653" t="6518"/>
          <a:stretch/>
        </p:blipFill>
        <p:spPr>
          <a:xfrm>
            <a:off x="1805969" y="1258233"/>
            <a:ext cx="3717864" cy="1991592"/>
          </a:xfrm>
          <a:prstGeom prst="rect">
            <a:avLst/>
          </a:prstGeom>
          <a:noFill/>
          <a:ln>
            <a:noFill/>
          </a:ln>
        </p:spPr>
      </p:pic>
      <p:sp>
        <p:nvSpPr>
          <p:cNvPr id="236" name="Google Shape;236;p31"/>
          <p:cNvSpPr txBox="1"/>
          <p:nvPr/>
        </p:nvSpPr>
        <p:spPr>
          <a:xfrm>
            <a:off x="5799773" y="2224934"/>
            <a:ext cx="29916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C00000"/>
                </a:solidFill>
                <a:latin typeface="Ubuntu"/>
                <a:ea typeface="Ubuntu"/>
                <a:cs typeface="Ubuntu"/>
                <a:sym typeface="Ubuntu"/>
              </a:rPr>
              <a:t>deep embeddings</a:t>
            </a:r>
            <a:endParaRPr b="0" i="0" sz="1400" u="none" cap="none" strike="noStrike">
              <a:solidFill>
                <a:srgbClr val="083C92"/>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Ubuntu"/>
                <a:ea typeface="Ubuntu"/>
                <a:cs typeface="Ubuntu"/>
                <a:sym typeface="Ubuntu"/>
              </a:rPr>
              <a:t>high-d vectors learned using a DNN</a:t>
            </a:r>
            <a:endParaRPr/>
          </a:p>
        </p:txBody>
      </p:sp>
      <p:sp>
        <p:nvSpPr>
          <p:cNvPr id="237" name="Google Shape;237;p31"/>
          <p:cNvSpPr/>
          <p:nvPr/>
        </p:nvSpPr>
        <p:spPr>
          <a:xfrm>
            <a:off x="3863681" y="1491884"/>
            <a:ext cx="1523400" cy="1413600"/>
          </a:xfrm>
          <a:prstGeom prst="rect">
            <a:avLst/>
          </a:prstGeom>
          <a:solidFill>
            <a:schemeClr val="lt1">
              <a:alpha val="7804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8" name="Google Shape;238;p31"/>
          <p:cNvSpPr/>
          <p:nvPr/>
        </p:nvSpPr>
        <p:spPr>
          <a:xfrm>
            <a:off x="4529711" y="2905352"/>
            <a:ext cx="857400" cy="417000"/>
          </a:xfrm>
          <a:prstGeom prst="rect">
            <a:avLst/>
          </a:prstGeom>
          <a:solidFill>
            <a:schemeClr val="lt1">
              <a:alpha val="7804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9" name="Google Shape;239;p31"/>
          <p:cNvSpPr/>
          <p:nvPr/>
        </p:nvSpPr>
        <p:spPr>
          <a:xfrm>
            <a:off x="2064253" y="1457167"/>
            <a:ext cx="1523400" cy="1413600"/>
          </a:xfrm>
          <a:prstGeom prst="rect">
            <a:avLst/>
          </a:prstGeom>
          <a:solidFill>
            <a:schemeClr val="lt1">
              <a:alpha val="7804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0" name="Google Shape;240;p31"/>
          <p:cNvSpPr/>
          <p:nvPr/>
        </p:nvSpPr>
        <p:spPr>
          <a:xfrm>
            <a:off x="2060722" y="2852792"/>
            <a:ext cx="857400" cy="417000"/>
          </a:xfrm>
          <a:prstGeom prst="rect">
            <a:avLst/>
          </a:prstGeom>
          <a:solidFill>
            <a:schemeClr val="lt1">
              <a:alpha val="7804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1" name="Google Shape;241;p31"/>
          <p:cNvSpPr txBox="1"/>
          <p:nvPr/>
        </p:nvSpPr>
        <p:spPr>
          <a:xfrm>
            <a:off x="366526" y="1428573"/>
            <a:ext cx="1439400" cy="1600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sequences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text</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images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video</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graphs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molecules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 ... </a:t>
            </a:r>
            <a:endParaRPr/>
          </a:p>
        </p:txBody>
      </p:sp>
      <p:pic>
        <p:nvPicPr>
          <p:cNvPr id="242" name="Google Shape;242;p31"/>
          <p:cNvPicPr preferRelativeResize="0"/>
          <p:nvPr/>
        </p:nvPicPr>
        <p:blipFill rotWithShape="1">
          <a:blip r:embed="rId4">
            <a:alphaModFix/>
          </a:blip>
          <a:srcRect b="0" l="0" r="0" t="0"/>
          <a:stretch/>
        </p:blipFill>
        <p:spPr>
          <a:xfrm>
            <a:off x="5892799" y="1882951"/>
            <a:ext cx="1422084" cy="28910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2" name="Shape 2552"/>
        <p:cNvGrpSpPr/>
        <p:nvPr/>
      </p:nvGrpSpPr>
      <p:grpSpPr>
        <a:xfrm>
          <a:off x="0" y="0"/>
          <a:ext cx="0" cy="0"/>
          <a:chOff x="0" y="0"/>
          <a:chExt cx="0" cy="0"/>
        </a:xfrm>
      </p:grpSpPr>
      <p:sp>
        <p:nvSpPr>
          <p:cNvPr id="2553" name="Google Shape;2553;p94"/>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554" name="Google Shape;2554;p94"/>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555" name="Google Shape;2555;p94" title="Screenshot 2026-03-28 alle 09.41.03.png"/>
          <p:cNvPicPr preferRelativeResize="0"/>
          <p:nvPr/>
        </p:nvPicPr>
        <p:blipFill>
          <a:blip r:embed="rId3">
            <a:alphaModFix/>
          </a:blip>
          <a:stretch>
            <a:fillRect/>
          </a:stretch>
        </p:blipFill>
        <p:spPr>
          <a:xfrm>
            <a:off x="3722735" y="3324739"/>
            <a:ext cx="1499825" cy="1317675"/>
          </a:xfrm>
          <a:prstGeom prst="rect">
            <a:avLst/>
          </a:prstGeom>
          <a:noFill/>
          <a:ln>
            <a:noFill/>
          </a:ln>
        </p:spPr>
      </p:pic>
      <p:pic>
        <p:nvPicPr>
          <p:cNvPr id="2556" name="Google Shape;2556;p94" title="server.jpg"/>
          <p:cNvPicPr preferRelativeResize="0"/>
          <p:nvPr/>
        </p:nvPicPr>
        <p:blipFill>
          <a:blip r:embed="rId4">
            <a:alphaModFix/>
          </a:blip>
          <a:stretch>
            <a:fillRect/>
          </a:stretch>
        </p:blipFill>
        <p:spPr>
          <a:xfrm>
            <a:off x="2800785" y="2806940"/>
            <a:ext cx="775125" cy="775125"/>
          </a:xfrm>
          <a:prstGeom prst="rect">
            <a:avLst/>
          </a:prstGeom>
          <a:noFill/>
          <a:ln>
            <a:noFill/>
          </a:ln>
        </p:spPr>
      </p:pic>
      <p:pic>
        <p:nvPicPr>
          <p:cNvPr id="2557" name="Google Shape;2557;p94" title="server.jpg"/>
          <p:cNvPicPr preferRelativeResize="0"/>
          <p:nvPr/>
        </p:nvPicPr>
        <p:blipFill>
          <a:blip r:embed="rId4">
            <a:alphaModFix/>
          </a:blip>
          <a:stretch>
            <a:fillRect/>
          </a:stretch>
        </p:blipFill>
        <p:spPr>
          <a:xfrm>
            <a:off x="5517309" y="2899313"/>
            <a:ext cx="775125" cy="775125"/>
          </a:xfrm>
          <a:prstGeom prst="rect">
            <a:avLst/>
          </a:prstGeom>
          <a:noFill/>
          <a:ln>
            <a:noFill/>
          </a:ln>
        </p:spPr>
      </p:pic>
      <p:pic>
        <p:nvPicPr>
          <p:cNvPr id="2558" name="Google Shape;2558;p94" title="server.jpg"/>
          <p:cNvPicPr preferRelativeResize="0"/>
          <p:nvPr/>
        </p:nvPicPr>
        <p:blipFill>
          <a:blip r:embed="rId4">
            <a:alphaModFix/>
          </a:blip>
          <a:stretch>
            <a:fillRect/>
          </a:stretch>
        </p:blipFill>
        <p:spPr>
          <a:xfrm>
            <a:off x="5686159" y="4309813"/>
            <a:ext cx="775125" cy="775125"/>
          </a:xfrm>
          <a:prstGeom prst="rect">
            <a:avLst/>
          </a:prstGeom>
          <a:noFill/>
          <a:ln>
            <a:noFill/>
          </a:ln>
        </p:spPr>
      </p:pic>
      <p:pic>
        <p:nvPicPr>
          <p:cNvPr id="2559" name="Google Shape;2559;p94" title="server.jpg"/>
          <p:cNvPicPr preferRelativeResize="0"/>
          <p:nvPr/>
        </p:nvPicPr>
        <p:blipFill>
          <a:blip r:embed="rId4">
            <a:alphaModFix/>
          </a:blip>
          <a:stretch>
            <a:fillRect/>
          </a:stretch>
        </p:blipFill>
        <p:spPr>
          <a:xfrm>
            <a:off x="2800785" y="4217440"/>
            <a:ext cx="775125" cy="775125"/>
          </a:xfrm>
          <a:prstGeom prst="rect">
            <a:avLst/>
          </a:prstGeom>
          <a:noFill/>
          <a:ln>
            <a:noFill/>
          </a:ln>
        </p:spPr>
      </p:pic>
      <p:sp>
        <p:nvSpPr>
          <p:cNvPr id="2560" name="Google Shape;2560;p94"/>
          <p:cNvSpPr txBox="1"/>
          <p:nvPr/>
        </p:nvSpPr>
        <p:spPr>
          <a:xfrm>
            <a:off x="3952460" y="28006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4" name="Shape 2564"/>
        <p:cNvGrpSpPr/>
        <p:nvPr/>
      </p:nvGrpSpPr>
      <p:grpSpPr>
        <a:xfrm>
          <a:off x="0" y="0"/>
          <a:ext cx="0" cy="0"/>
          <a:chOff x="0" y="0"/>
          <a:chExt cx="0" cy="0"/>
        </a:xfrm>
      </p:grpSpPr>
      <p:sp>
        <p:nvSpPr>
          <p:cNvPr id="2565" name="Google Shape;2565;p95"/>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566" name="Google Shape;2566;p95"/>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567" name="Google Shape;2567;p95" title="Screenshot 2026-03-28 alle 09.41.03.png"/>
          <p:cNvPicPr preferRelativeResize="0"/>
          <p:nvPr/>
        </p:nvPicPr>
        <p:blipFill>
          <a:blip r:embed="rId3">
            <a:alphaModFix/>
          </a:blip>
          <a:stretch>
            <a:fillRect/>
          </a:stretch>
        </p:blipFill>
        <p:spPr>
          <a:xfrm>
            <a:off x="3722735" y="3324739"/>
            <a:ext cx="1499825" cy="1317675"/>
          </a:xfrm>
          <a:prstGeom prst="rect">
            <a:avLst/>
          </a:prstGeom>
          <a:noFill/>
          <a:ln>
            <a:noFill/>
          </a:ln>
        </p:spPr>
      </p:pic>
      <p:pic>
        <p:nvPicPr>
          <p:cNvPr id="2568" name="Google Shape;2568;p95" title="server.jpg"/>
          <p:cNvPicPr preferRelativeResize="0"/>
          <p:nvPr/>
        </p:nvPicPr>
        <p:blipFill>
          <a:blip r:embed="rId4">
            <a:alphaModFix/>
          </a:blip>
          <a:stretch>
            <a:fillRect/>
          </a:stretch>
        </p:blipFill>
        <p:spPr>
          <a:xfrm>
            <a:off x="2800785" y="2806940"/>
            <a:ext cx="775125" cy="775125"/>
          </a:xfrm>
          <a:prstGeom prst="rect">
            <a:avLst/>
          </a:prstGeom>
          <a:noFill/>
          <a:ln>
            <a:noFill/>
          </a:ln>
        </p:spPr>
      </p:pic>
      <p:pic>
        <p:nvPicPr>
          <p:cNvPr id="2569" name="Google Shape;2569;p95" title="server.jpg"/>
          <p:cNvPicPr preferRelativeResize="0"/>
          <p:nvPr/>
        </p:nvPicPr>
        <p:blipFill>
          <a:blip r:embed="rId4">
            <a:alphaModFix/>
          </a:blip>
          <a:stretch>
            <a:fillRect/>
          </a:stretch>
        </p:blipFill>
        <p:spPr>
          <a:xfrm>
            <a:off x="5517309" y="2899313"/>
            <a:ext cx="775125" cy="775125"/>
          </a:xfrm>
          <a:prstGeom prst="rect">
            <a:avLst/>
          </a:prstGeom>
          <a:noFill/>
          <a:ln>
            <a:noFill/>
          </a:ln>
        </p:spPr>
      </p:pic>
      <p:pic>
        <p:nvPicPr>
          <p:cNvPr id="2570" name="Google Shape;2570;p95" title="server.jpg"/>
          <p:cNvPicPr preferRelativeResize="0"/>
          <p:nvPr/>
        </p:nvPicPr>
        <p:blipFill>
          <a:blip r:embed="rId4">
            <a:alphaModFix/>
          </a:blip>
          <a:stretch>
            <a:fillRect/>
          </a:stretch>
        </p:blipFill>
        <p:spPr>
          <a:xfrm>
            <a:off x="5686159" y="4309813"/>
            <a:ext cx="775125" cy="775125"/>
          </a:xfrm>
          <a:prstGeom prst="rect">
            <a:avLst/>
          </a:prstGeom>
          <a:noFill/>
          <a:ln>
            <a:noFill/>
          </a:ln>
        </p:spPr>
      </p:pic>
      <p:pic>
        <p:nvPicPr>
          <p:cNvPr id="2571" name="Google Shape;2571;p95" title="server.jpg"/>
          <p:cNvPicPr preferRelativeResize="0"/>
          <p:nvPr/>
        </p:nvPicPr>
        <p:blipFill>
          <a:blip r:embed="rId4">
            <a:alphaModFix/>
          </a:blip>
          <a:stretch>
            <a:fillRect/>
          </a:stretch>
        </p:blipFill>
        <p:spPr>
          <a:xfrm>
            <a:off x="2800785" y="4217440"/>
            <a:ext cx="775125" cy="775125"/>
          </a:xfrm>
          <a:prstGeom prst="rect">
            <a:avLst/>
          </a:prstGeom>
          <a:noFill/>
          <a:ln>
            <a:noFill/>
          </a:ln>
        </p:spPr>
      </p:pic>
      <p:sp>
        <p:nvSpPr>
          <p:cNvPr id="2572" name="Google Shape;2572;p95"/>
          <p:cNvSpPr txBox="1"/>
          <p:nvPr/>
        </p:nvSpPr>
        <p:spPr>
          <a:xfrm>
            <a:off x="3952460" y="28006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sp>
        <p:nvSpPr>
          <p:cNvPr id="2573" name="Google Shape;2573;p95"/>
          <p:cNvSpPr/>
          <p:nvPr/>
        </p:nvSpPr>
        <p:spPr>
          <a:xfrm>
            <a:off x="3689249" y="3349842"/>
            <a:ext cx="948575" cy="719775"/>
          </a:xfrm>
          <a:custGeom>
            <a:rect b="b" l="l" r="r" t="t"/>
            <a:pathLst>
              <a:path extrusionOk="0" h="28791" w="37943">
                <a:moveTo>
                  <a:pt x="37943" y="23250"/>
                </a:moveTo>
                <a:cubicBezTo>
                  <a:pt x="33650" y="10372"/>
                  <a:pt x="9009" y="-7944"/>
                  <a:pt x="2173" y="3784"/>
                </a:cubicBezTo>
                <a:cubicBezTo>
                  <a:pt x="352" y="6908"/>
                  <a:pt x="-1215" y="12042"/>
                  <a:pt x="1341" y="14599"/>
                </a:cubicBezTo>
                <a:cubicBezTo>
                  <a:pt x="5297" y="18557"/>
                  <a:pt x="12491" y="17151"/>
                  <a:pt x="17147" y="20255"/>
                </a:cubicBezTo>
                <a:cubicBezTo>
                  <a:pt x="20931" y="22778"/>
                  <a:pt x="23563" y="27416"/>
                  <a:pt x="27961" y="28574"/>
                </a:cubicBezTo>
                <a:cubicBezTo>
                  <a:pt x="31535" y="29515"/>
                  <a:pt x="37777" y="27113"/>
                  <a:pt x="37777" y="23417"/>
                </a:cubicBezTo>
              </a:path>
            </a:pathLst>
          </a:custGeom>
          <a:noFill/>
          <a:ln cap="flat" cmpd="sng" w="9525">
            <a:solidFill>
              <a:srgbClr val="FF0000"/>
            </a:solidFill>
            <a:prstDash val="solid"/>
            <a:round/>
            <a:headEnd len="med" w="med" type="none"/>
            <a:tailEnd len="med" w="med" type="none"/>
          </a:ln>
        </p:spPr>
      </p:sp>
      <p:sp>
        <p:nvSpPr>
          <p:cNvPr id="2574" name="Google Shape;2574;p95"/>
          <p:cNvSpPr txBox="1"/>
          <p:nvPr/>
        </p:nvSpPr>
        <p:spPr>
          <a:xfrm>
            <a:off x="3753475" y="3116063"/>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rPr>
              <a:t>P1</a:t>
            </a:r>
            <a:endParaRPr sz="1000">
              <a:solidFill>
                <a:srgbClr val="FF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8" name="Shape 2578"/>
        <p:cNvGrpSpPr/>
        <p:nvPr/>
      </p:nvGrpSpPr>
      <p:grpSpPr>
        <a:xfrm>
          <a:off x="0" y="0"/>
          <a:ext cx="0" cy="0"/>
          <a:chOff x="0" y="0"/>
          <a:chExt cx="0" cy="0"/>
        </a:xfrm>
      </p:grpSpPr>
      <p:sp>
        <p:nvSpPr>
          <p:cNvPr id="2579" name="Google Shape;2579;p96"/>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580" name="Google Shape;2580;p96"/>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581" name="Google Shape;2581;p96" title="Screenshot 2026-03-28 alle 09.41.03.png"/>
          <p:cNvPicPr preferRelativeResize="0"/>
          <p:nvPr/>
        </p:nvPicPr>
        <p:blipFill>
          <a:blip r:embed="rId3">
            <a:alphaModFix/>
          </a:blip>
          <a:stretch>
            <a:fillRect/>
          </a:stretch>
        </p:blipFill>
        <p:spPr>
          <a:xfrm>
            <a:off x="3722735" y="3324739"/>
            <a:ext cx="1499825" cy="1317675"/>
          </a:xfrm>
          <a:prstGeom prst="rect">
            <a:avLst/>
          </a:prstGeom>
          <a:noFill/>
          <a:ln>
            <a:noFill/>
          </a:ln>
        </p:spPr>
      </p:pic>
      <p:pic>
        <p:nvPicPr>
          <p:cNvPr id="2582" name="Google Shape;2582;p96" title="server.jpg"/>
          <p:cNvPicPr preferRelativeResize="0"/>
          <p:nvPr/>
        </p:nvPicPr>
        <p:blipFill>
          <a:blip r:embed="rId4">
            <a:alphaModFix/>
          </a:blip>
          <a:stretch>
            <a:fillRect/>
          </a:stretch>
        </p:blipFill>
        <p:spPr>
          <a:xfrm>
            <a:off x="2800785" y="2806940"/>
            <a:ext cx="775125" cy="775125"/>
          </a:xfrm>
          <a:prstGeom prst="rect">
            <a:avLst/>
          </a:prstGeom>
          <a:noFill/>
          <a:ln>
            <a:noFill/>
          </a:ln>
        </p:spPr>
      </p:pic>
      <p:pic>
        <p:nvPicPr>
          <p:cNvPr id="2583" name="Google Shape;2583;p96" title="server.jpg"/>
          <p:cNvPicPr preferRelativeResize="0"/>
          <p:nvPr/>
        </p:nvPicPr>
        <p:blipFill>
          <a:blip r:embed="rId4">
            <a:alphaModFix/>
          </a:blip>
          <a:stretch>
            <a:fillRect/>
          </a:stretch>
        </p:blipFill>
        <p:spPr>
          <a:xfrm>
            <a:off x="5517309" y="2899313"/>
            <a:ext cx="775125" cy="775125"/>
          </a:xfrm>
          <a:prstGeom prst="rect">
            <a:avLst/>
          </a:prstGeom>
          <a:noFill/>
          <a:ln>
            <a:noFill/>
          </a:ln>
        </p:spPr>
      </p:pic>
      <p:pic>
        <p:nvPicPr>
          <p:cNvPr id="2584" name="Google Shape;2584;p96" title="server.jpg"/>
          <p:cNvPicPr preferRelativeResize="0"/>
          <p:nvPr/>
        </p:nvPicPr>
        <p:blipFill>
          <a:blip r:embed="rId4">
            <a:alphaModFix/>
          </a:blip>
          <a:stretch>
            <a:fillRect/>
          </a:stretch>
        </p:blipFill>
        <p:spPr>
          <a:xfrm>
            <a:off x="5686159" y="4309813"/>
            <a:ext cx="775125" cy="775125"/>
          </a:xfrm>
          <a:prstGeom prst="rect">
            <a:avLst/>
          </a:prstGeom>
          <a:noFill/>
          <a:ln>
            <a:noFill/>
          </a:ln>
        </p:spPr>
      </p:pic>
      <p:pic>
        <p:nvPicPr>
          <p:cNvPr id="2585" name="Google Shape;2585;p96" title="server.jpg"/>
          <p:cNvPicPr preferRelativeResize="0"/>
          <p:nvPr/>
        </p:nvPicPr>
        <p:blipFill>
          <a:blip r:embed="rId4">
            <a:alphaModFix/>
          </a:blip>
          <a:stretch>
            <a:fillRect/>
          </a:stretch>
        </p:blipFill>
        <p:spPr>
          <a:xfrm>
            <a:off x="2800785" y="4217440"/>
            <a:ext cx="775125" cy="775125"/>
          </a:xfrm>
          <a:prstGeom prst="rect">
            <a:avLst/>
          </a:prstGeom>
          <a:noFill/>
          <a:ln>
            <a:noFill/>
          </a:ln>
        </p:spPr>
      </p:pic>
      <p:sp>
        <p:nvSpPr>
          <p:cNvPr id="2586" name="Google Shape;2586;p96"/>
          <p:cNvSpPr txBox="1"/>
          <p:nvPr/>
        </p:nvSpPr>
        <p:spPr>
          <a:xfrm>
            <a:off x="3952460" y="28006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sp>
        <p:nvSpPr>
          <p:cNvPr id="2587" name="Google Shape;2587;p96"/>
          <p:cNvSpPr/>
          <p:nvPr/>
        </p:nvSpPr>
        <p:spPr>
          <a:xfrm>
            <a:off x="3689249" y="3349842"/>
            <a:ext cx="948575" cy="719775"/>
          </a:xfrm>
          <a:custGeom>
            <a:rect b="b" l="l" r="r" t="t"/>
            <a:pathLst>
              <a:path extrusionOk="0" h="28791" w="37943">
                <a:moveTo>
                  <a:pt x="37943" y="23250"/>
                </a:moveTo>
                <a:cubicBezTo>
                  <a:pt x="33650" y="10372"/>
                  <a:pt x="9009" y="-7944"/>
                  <a:pt x="2173" y="3784"/>
                </a:cubicBezTo>
                <a:cubicBezTo>
                  <a:pt x="352" y="6908"/>
                  <a:pt x="-1215" y="12042"/>
                  <a:pt x="1341" y="14599"/>
                </a:cubicBezTo>
                <a:cubicBezTo>
                  <a:pt x="5297" y="18557"/>
                  <a:pt x="12491" y="17151"/>
                  <a:pt x="17147" y="20255"/>
                </a:cubicBezTo>
                <a:cubicBezTo>
                  <a:pt x="20931" y="22778"/>
                  <a:pt x="23563" y="27416"/>
                  <a:pt x="27961" y="28574"/>
                </a:cubicBezTo>
                <a:cubicBezTo>
                  <a:pt x="31535" y="29515"/>
                  <a:pt x="37777" y="27113"/>
                  <a:pt x="37777" y="23417"/>
                </a:cubicBezTo>
              </a:path>
            </a:pathLst>
          </a:custGeom>
          <a:noFill/>
          <a:ln cap="flat" cmpd="sng" w="9525">
            <a:solidFill>
              <a:srgbClr val="FF0000"/>
            </a:solidFill>
            <a:prstDash val="solid"/>
            <a:round/>
            <a:headEnd len="med" w="med" type="none"/>
            <a:tailEnd len="med" w="med" type="none"/>
          </a:ln>
        </p:spPr>
      </p:sp>
      <p:sp>
        <p:nvSpPr>
          <p:cNvPr id="2588" name="Google Shape;2588;p96"/>
          <p:cNvSpPr/>
          <p:nvPr/>
        </p:nvSpPr>
        <p:spPr>
          <a:xfrm>
            <a:off x="4581765" y="3359209"/>
            <a:ext cx="579900" cy="701075"/>
          </a:xfrm>
          <a:custGeom>
            <a:rect b="b" l="l" r="r" t="t"/>
            <a:pathLst>
              <a:path extrusionOk="0" h="28043" w="23196">
                <a:moveTo>
                  <a:pt x="23040" y="21281"/>
                </a:moveTo>
                <a:cubicBezTo>
                  <a:pt x="23040" y="15719"/>
                  <a:pt x="24072" y="8968"/>
                  <a:pt x="20378" y="4810"/>
                </a:cubicBezTo>
                <a:cubicBezTo>
                  <a:pt x="15982" y="-137"/>
                  <a:pt x="4249" y="-2195"/>
                  <a:pt x="580" y="3313"/>
                </a:cubicBezTo>
                <a:cubicBezTo>
                  <a:pt x="-1936" y="7090"/>
                  <a:pt x="4948" y="11286"/>
                  <a:pt x="6735" y="15458"/>
                </a:cubicBezTo>
                <a:cubicBezTo>
                  <a:pt x="8379" y="19296"/>
                  <a:pt x="6706" y="25484"/>
                  <a:pt x="10396" y="27437"/>
                </a:cubicBezTo>
                <a:cubicBezTo>
                  <a:pt x="14652" y="29690"/>
                  <a:pt x="21255" y="24922"/>
                  <a:pt x="23040" y="20449"/>
                </a:cubicBezTo>
              </a:path>
            </a:pathLst>
          </a:custGeom>
          <a:noFill/>
          <a:ln cap="flat" cmpd="sng" w="9525">
            <a:solidFill>
              <a:srgbClr val="FF00FF"/>
            </a:solidFill>
            <a:prstDash val="solid"/>
            <a:round/>
            <a:headEnd len="med" w="med" type="none"/>
            <a:tailEnd len="med" w="med" type="none"/>
          </a:ln>
        </p:spPr>
      </p:sp>
      <p:sp>
        <p:nvSpPr>
          <p:cNvPr id="2589" name="Google Shape;2589;p96"/>
          <p:cNvSpPr txBox="1"/>
          <p:nvPr/>
        </p:nvSpPr>
        <p:spPr>
          <a:xfrm>
            <a:off x="3753475" y="3116063"/>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rPr>
              <a:t>P1</a:t>
            </a:r>
            <a:endParaRPr sz="1000">
              <a:solidFill>
                <a:srgbClr val="FF0000"/>
              </a:solidFill>
            </a:endParaRPr>
          </a:p>
        </p:txBody>
      </p:sp>
      <p:sp>
        <p:nvSpPr>
          <p:cNvPr id="2590" name="Google Shape;2590;p96"/>
          <p:cNvSpPr txBox="1"/>
          <p:nvPr/>
        </p:nvSpPr>
        <p:spPr>
          <a:xfrm>
            <a:off x="4828113" y="3167850"/>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FF"/>
                </a:solidFill>
              </a:rPr>
              <a:t>P2</a:t>
            </a:r>
            <a:endParaRPr sz="1000">
              <a:solidFill>
                <a:srgbClr val="FF00FF"/>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4" name="Shape 2594"/>
        <p:cNvGrpSpPr/>
        <p:nvPr/>
      </p:nvGrpSpPr>
      <p:grpSpPr>
        <a:xfrm>
          <a:off x="0" y="0"/>
          <a:ext cx="0" cy="0"/>
          <a:chOff x="0" y="0"/>
          <a:chExt cx="0" cy="0"/>
        </a:xfrm>
      </p:grpSpPr>
      <p:sp>
        <p:nvSpPr>
          <p:cNvPr id="2595" name="Google Shape;2595;p97"/>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596" name="Google Shape;2596;p97"/>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597" name="Google Shape;2597;p97" title="Screenshot 2026-03-28 alle 09.41.03.png"/>
          <p:cNvPicPr preferRelativeResize="0"/>
          <p:nvPr/>
        </p:nvPicPr>
        <p:blipFill>
          <a:blip r:embed="rId3">
            <a:alphaModFix/>
          </a:blip>
          <a:stretch>
            <a:fillRect/>
          </a:stretch>
        </p:blipFill>
        <p:spPr>
          <a:xfrm>
            <a:off x="3722735" y="3324739"/>
            <a:ext cx="1499825" cy="1317675"/>
          </a:xfrm>
          <a:prstGeom prst="rect">
            <a:avLst/>
          </a:prstGeom>
          <a:noFill/>
          <a:ln>
            <a:noFill/>
          </a:ln>
        </p:spPr>
      </p:pic>
      <p:pic>
        <p:nvPicPr>
          <p:cNvPr id="2598" name="Google Shape;2598;p97" title="server.jpg"/>
          <p:cNvPicPr preferRelativeResize="0"/>
          <p:nvPr/>
        </p:nvPicPr>
        <p:blipFill>
          <a:blip r:embed="rId4">
            <a:alphaModFix/>
          </a:blip>
          <a:stretch>
            <a:fillRect/>
          </a:stretch>
        </p:blipFill>
        <p:spPr>
          <a:xfrm>
            <a:off x="2800785" y="2806940"/>
            <a:ext cx="775125" cy="775125"/>
          </a:xfrm>
          <a:prstGeom prst="rect">
            <a:avLst/>
          </a:prstGeom>
          <a:noFill/>
          <a:ln>
            <a:noFill/>
          </a:ln>
        </p:spPr>
      </p:pic>
      <p:pic>
        <p:nvPicPr>
          <p:cNvPr id="2599" name="Google Shape;2599;p97" title="server.jpg"/>
          <p:cNvPicPr preferRelativeResize="0"/>
          <p:nvPr/>
        </p:nvPicPr>
        <p:blipFill>
          <a:blip r:embed="rId4">
            <a:alphaModFix/>
          </a:blip>
          <a:stretch>
            <a:fillRect/>
          </a:stretch>
        </p:blipFill>
        <p:spPr>
          <a:xfrm>
            <a:off x="5517309" y="2899313"/>
            <a:ext cx="775125" cy="775125"/>
          </a:xfrm>
          <a:prstGeom prst="rect">
            <a:avLst/>
          </a:prstGeom>
          <a:noFill/>
          <a:ln>
            <a:noFill/>
          </a:ln>
        </p:spPr>
      </p:pic>
      <p:pic>
        <p:nvPicPr>
          <p:cNvPr id="2600" name="Google Shape;2600;p97" title="server.jpg"/>
          <p:cNvPicPr preferRelativeResize="0"/>
          <p:nvPr/>
        </p:nvPicPr>
        <p:blipFill>
          <a:blip r:embed="rId4">
            <a:alphaModFix/>
          </a:blip>
          <a:stretch>
            <a:fillRect/>
          </a:stretch>
        </p:blipFill>
        <p:spPr>
          <a:xfrm>
            <a:off x="5686159" y="4309813"/>
            <a:ext cx="775125" cy="775125"/>
          </a:xfrm>
          <a:prstGeom prst="rect">
            <a:avLst/>
          </a:prstGeom>
          <a:noFill/>
          <a:ln>
            <a:noFill/>
          </a:ln>
        </p:spPr>
      </p:pic>
      <p:pic>
        <p:nvPicPr>
          <p:cNvPr id="2601" name="Google Shape;2601;p97" title="server.jpg"/>
          <p:cNvPicPr preferRelativeResize="0"/>
          <p:nvPr/>
        </p:nvPicPr>
        <p:blipFill>
          <a:blip r:embed="rId4">
            <a:alphaModFix/>
          </a:blip>
          <a:stretch>
            <a:fillRect/>
          </a:stretch>
        </p:blipFill>
        <p:spPr>
          <a:xfrm>
            <a:off x="2800785" y="4217440"/>
            <a:ext cx="775125" cy="775125"/>
          </a:xfrm>
          <a:prstGeom prst="rect">
            <a:avLst/>
          </a:prstGeom>
          <a:noFill/>
          <a:ln>
            <a:noFill/>
          </a:ln>
        </p:spPr>
      </p:pic>
      <p:sp>
        <p:nvSpPr>
          <p:cNvPr id="2602" name="Google Shape;2602;p97"/>
          <p:cNvSpPr txBox="1"/>
          <p:nvPr/>
        </p:nvSpPr>
        <p:spPr>
          <a:xfrm>
            <a:off x="3952460" y="28006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sp>
        <p:nvSpPr>
          <p:cNvPr id="2603" name="Google Shape;2603;p97"/>
          <p:cNvSpPr/>
          <p:nvPr/>
        </p:nvSpPr>
        <p:spPr>
          <a:xfrm>
            <a:off x="3689249" y="3349842"/>
            <a:ext cx="948575" cy="719775"/>
          </a:xfrm>
          <a:custGeom>
            <a:rect b="b" l="l" r="r" t="t"/>
            <a:pathLst>
              <a:path extrusionOk="0" h="28791" w="37943">
                <a:moveTo>
                  <a:pt x="37943" y="23250"/>
                </a:moveTo>
                <a:cubicBezTo>
                  <a:pt x="33650" y="10372"/>
                  <a:pt x="9009" y="-7944"/>
                  <a:pt x="2173" y="3784"/>
                </a:cubicBezTo>
                <a:cubicBezTo>
                  <a:pt x="352" y="6908"/>
                  <a:pt x="-1215" y="12042"/>
                  <a:pt x="1341" y="14599"/>
                </a:cubicBezTo>
                <a:cubicBezTo>
                  <a:pt x="5297" y="18557"/>
                  <a:pt x="12491" y="17151"/>
                  <a:pt x="17147" y="20255"/>
                </a:cubicBezTo>
                <a:cubicBezTo>
                  <a:pt x="20931" y="22778"/>
                  <a:pt x="23563" y="27416"/>
                  <a:pt x="27961" y="28574"/>
                </a:cubicBezTo>
                <a:cubicBezTo>
                  <a:pt x="31535" y="29515"/>
                  <a:pt x="37777" y="27113"/>
                  <a:pt x="37777" y="23417"/>
                </a:cubicBezTo>
              </a:path>
            </a:pathLst>
          </a:custGeom>
          <a:noFill/>
          <a:ln cap="flat" cmpd="sng" w="9525">
            <a:solidFill>
              <a:srgbClr val="FF0000"/>
            </a:solidFill>
            <a:prstDash val="solid"/>
            <a:round/>
            <a:headEnd len="med" w="med" type="none"/>
            <a:tailEnd len="med" w="med" type="none"/>
          </a:ln>
        </p:spPr>
      </p:sp>
      <p:sp>
        <p:nvSpPr>
          <p:cNvPr id="2604" name="Google Shape;2604;p97"/>
          <p:cNvSpPr/>
          <p:nvPr/>
        </p:nvSpPr>
        <p:spPr>
          <a:xfrm>
            <a:off x="4581765" y="3359209"/>
            <a:ext cx="579900" cy="701075"/>
          </a:xfrm>
          <a:custGeom>
            <a:rect b="b" l="l" r="r" t="t"/>
            <a:pathLst>
              <a:path extrusionOk="0" h="28043" w="23196">
                <a:moveTo>
                  <a:pt x="23040" y="21281"/>
                </a:moveTo>
                <a:cubicBezTo>
                  <a:pt x="23040" y="15719"/>
                  <a:pt x="24072" y="8968"/>
                  <a:pt x="20378" y="4810"/>
                </a:cubicBezTo>
                <a:cubicBezTo>
                  <a:pt x="15982" y="-137"/>
                  <a:pt x="4249" y="-2195"/>
                  <a:pt x="580" y="3313"/>
                </a:cubicBezTo>
                <a:cubicBezTo>
                  <a:pt x="-1936" y="7090"/>
                  <a:pt x="4948" y="11286"/>
                  <a:pt x="6735" y="15458"/>
                </a:cubicBezTo>
                <a:cubicBezTo>
                  <a:pt x="8379" y="19296"/>
                  <a:pt x="6706" y="25484"/>
                  <a:pt x="10396" y="27437"/>
                </a:cubicBezTo>
                <a:cubicBezTo>
                  <a:pt x="14652" y="29690"/>
                  <a:pt x="21255" y="24922"/>
                  <a:pt x="23040" y="20449"/>
                </a:cubicBezTo>
              </a:path>
            </a:pathLst>
          </a:custGeom>
          <a:noFill/>
          <a:ln cap="flat" cmpd="sng" w="9525">
            <a:solidFill>
              <a:srgbClr val="FF00FF"/>
            </a:solidFill>
            <a:prstDash val="solid"/>
            <a:round/>
            <a:headEnd len="med" w="med" type="none"/>
            <a:tailEnd len="med" w="med" type="none"/>
          </a:ln>
        </p:spPr>
      </p:sp>
      <p:sp>
        <p:nvSpPr>
          <p:cNvPr id="2605" name="Google Shape;2605;p97"/>
          <p:cNvSpPr/>
          <p:nvPr/>
        </p:nvSpPr>
        <p:spPr>
          <a:xfrm>
            <a:off x="3784289" y="3972675"/>
            <a:ext cx="582775" cy="611675"/>
          </a:xfrm>
          <a:custGeom>
            <a:rect b="b" l="l" r="r" t="t"/>
            <a:pathLst>
              <a:path extrusionOk="0" h="24467" w="23311">
                <a:moveTo>
                  <a:pt x="10127" y="195"/>
                </a:moveTo>
                <a:cubicBezTo>
                  <a:pt x="4399" y="195"/>
                  <a:pt x="-1271" y="8744"/>
                  <a:pt x="260" y="14263"/>
                </a:cubicBezTo>
                <a:cubicBezTo>
                  <a:pt x="2007" y="20561"/>
                  <a:pt x="11031" y="26014"/>
                  <a:pt x="17259" y="24032"/>
                </a:cubicBezTo>
                <a:cubicBezTo>
                  <a:pt x="20867" y="22883"/>
                  <a:pt x="23810" y="18100"/>
                  <a:pt x="23218" y="14360"/>
                </a:cubicBezTo>
                <a:cubicBezTo>
                  <a:pt x="22215" y="8027"/>
                  <a:pt x="16783" y="789"/>
                  <a:pt x="10420" y="0"/>
                </a:cubicBezTo>
              </a:path>
            </a:pathLst>
          </a:custGeom>
          <a:noFill/>
          <a:ln cap="flat" cmpd="sng" w="9525">
            <a:solidFill>
              <a:srgbClr val="EF8600"/>
            </a:solidFill>
            <a:prstDash val="solid"/>
            <a:round/>
            <a:headEnd len="med" w="med" type="none"/>
            <a:tailEnd len="med" w="med" type="none"/>
          </a:ln>
        </p:spPr>
      </p:sp>
      <p:sp>
        <p:nvSpPr>
          <p:cNvPr id="2606" name="Google Shape;2606;p97"/>
          <p:cNvSpPr txBox="1"/>
          <p:nvPr/>
        </p:nvSpPr>
        <p:spPr>
          <a:xfrm>
            <a:off x="3753475" y="3116063"/>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rPr>
              <a:t>P1</a:t>
            </a:r>
            <a:endParaRPr sz="1000">
              <a:solidFill>
                <a:srgbClr val="FF0000"/>
              </a:solidFill>
            </a:endParaRPr>
          </a:p>
        </p:txBody>
      </p:sp>
      <p:sp>
        <p:nvSpPr>
          <p:cNvPr id="2607" name="Google Shape;2607;p97"/>
          <p:cNvSpPr txBox="1"/>
          <p:nvPr/>
        </p:nvSpPr>
        <p:spPr>
          <a:xfrm>
            <a:off x="4828113" y="3167850"/>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FF"/>
                </a:solidFill>
              </a:rPr>
              <a:t>P2</a:t>
            </a:r>
            <a:endParaRPr sz="1000">
              <a:solidFill>
                <a:srgbClr val="FF00FF"/>
              </a:solidFill>
            </a:endParaRPr>
          </a:p>
        </p:txBody>
      </p:sp>
      <p:sp>
        <p:nvSpPr>
          <p:cNvPr id="2608" name="Google Shape;2608;p97"/>
          <p:cNvSpPr txBox="1"/>
          <p:nvPr/>
        </p:nvSpPr>
        <p:spPr>
          <a:xfrm>
            <a:off x="3517763" y="3943900"/>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EF8600"/>
                </a:solidFill>
              </a:rPr>
              <a:t>P3</a:t>
            </a:r>
            <a:endParaRPr sz="1000">
              <a:solidFill>
                <a:srgbClr val="EF86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2" name="Shape 2612"/>
        <p:cNvGrpSpPr/>
        <p:nvPr/>
      </p:nvGrpSpPr>
      <p:grpSpPr>
        <a:xfrm>
          <a:off x="0" y="0"/>
          <a:ext cx="0" cy="0"/>
          <a:chOff x="0" y="0"/>
          <a:chExt cx="0" cy="0"/>
        </a:xfrm>
      </p:grpSpPr>
      <p:sp>
        <p:nvSpPr>
          <p:cNvPr id="2613" name="Google Shape;2613;p98"/>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614" name="Google Shape;2614;p98"/>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615" name="Google Shape;2615;p98" title="Screenshot 2026-03-28 alle 09.41.03.png"/>
          <p:cNvPicPr preferRelativeResize="0"/>
          <p:nvPr/>
        </p:nvPicPr>
        <p:blipFill>
          <a:blip r:embed="rId3">
            <a:alphaModFix/>
          </a:blip>
          <a:stretch>
            <a:fillRect/>
          </a:stretch>
        </p:blipFill>
        <p:spPr>
          <a:xfrm>
            <a:off x="3722735" y="3324739"/>
            <a:ext cx="1499825" cy="1317675"/>
          </a:xfrm>
          <a:prstGeom prst="rect">
            <a:avLst/>
          </a:prstGeom>
          <a:noFill/>
          <a:ln>
            <a:noFill/>
          </a:ln>
        </p:spPr>
      </p:pic>
      <p:pic>
        <p:nvPicPr>
          <p:cNvPr id="2616" name="Google Shape;2616;p98" title="server.jpg"/>
          <p:cNvPicPr preferRelativeResize="0"/>
          <p:nvPr/>
        </p:nvPicPr>
        <p:blipFill>
          <a:blip r:embed="rId4">
            <a:alphaModFix/>
          </a:blip>
          <a:stretch>
            <a:fillRect/>
          </a:stretch>
        </p:blipFill>
        <p:spPr>
          <a:xfrm>
            <a:off x="2800785" y="2806940"/>
            <a:ext cx="775125" cy="775125"/>
          </a:xfrm>
          <a:prstGeom prst="rect">
            <a:avLst/>
          </a:prstGeom>
          <a:noFill/>
          <a:ln>
            <a:noFill/>
          </a:ln>
        </p:spPr>
      </p:pic>
      <p:pic>
        <p:nvPicPr>
          <p:cNvPr id="2617" name="Google Shape;2617;p98" title="server.jpg"/>
          <p:cNvPicPr preferRelativeResize="0"/>
          <p:nvPr/>
        </p:nvPicPr>
        <p:blipFill>
          <a:blip r:embed="rId4">
            <a:alphaModFix/>
          </a:blip>
          <a:stretch>
            <a:fillRect/>
          </a:stretch>
        </p:blipFill>
        <p:spPr>
          <a:xfrm>
            <a:off x="5517309" y="2899313"/>
            <a:ext cx="775125" cy="775125"/>
          </a:xfrm>
          <a:prstGeom prst="rect">
            <a:avLst/>
          </a:prstGeom>
          <a:noFill/>
          <a:ln>
            <a:noFill/>
          </a:ln>
        </p:spPr>
      </p:pic>
      <p:pic>
        <p:nvPicPr>
          <p:cNvPr id="2618" name="Google Shape;2618;p98" title="server.jpg"/>
          <p:cNvPicPr preferRelativeResize="0"/>
          <p:nvPr/>
        </p:nvPicPr>
        <p:blipFill>
          <a:blip r:embed="rId4">
            <a:alphaModFix/>
          </a:blip>
          <a:stretch>
            <a:fillRect/>
          </a:stretch>
        </p:blipFill>
        <p:spPr>
          <a:xfrm>
            <a:off x="5686159" y="4309813"/>
            <a:ext cx="775125" cy="775125"/>
          </a:xfrm>
          <a:prstGeom prst="rect">
            <a:avLst/>
          </a:prstGeom>
          <a:noFill/>
          <a:ln>
            <a:noFill/>
          </a:ln>
        </p:spPr>
      </p:pic>
      <p:pic>
        <p:nvPicPr>
          <p:cNvPr id="2619" name="Google Shape;2619;p98" title="server.jpg"/>
          <p:cNvPicPr preferRelativeResize="0"/>
          <p:nvPr/>
        </p:nvPicPr>
        <p:blipFill>
          <a:blip r:embed="rId4">
            <a:alphaModFix/>
          </a:blip>
          <a:stretch>
            <a:fillRect/>
          </a:stretch>
        </p:blipFill>
        <p:spPr>
          <a:xfrm>
            <a:off x="2800785" y="4217440"/>
            <a:ext cx="775125" cy="775125"/>
          </a:xfrm>
          <a:prstGeom prst="rect">
            <a:avLst/>
          </a:prstGeom>
          <a:noFill/>
          <a:ln>
            <a:noFill/>
          </a:ln>
        </p:spPr>
      </p:pic>
      <p:sp>
        <p:nvSpPr>
          <p:cNvPr id="2620" name="Google Shape;2620;p98"/>
          <p:cNvSpPr txBox="1"/>
          <p:nvPr/>
        </p:nvSpPr>
        <p:spPr>
          <a:xfrm>
            <a:off x="3952460" y="28006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sp>
        <p:nvSpPr>
          <p:cNvPr id="2621" name="Google Shape;2621;p98"/>
          <p:cNvSpPr/>
          <p:nvPr/>
        </p:nvSpPr>
        <p:spPr>
          <a:xfrm>
            <a:off x="3689249" y="3349842"/>
            <a:ext cx="948575" cy="719775"/>
          </a:xfrm>
          <a:custGeom>
            <a:rect b="b" l="l" r="r" t="t"/>
            <a:pathLst>
              <a:path extrusionOk="0" h="28791" w="37943">
                <a:moveTo>
                  <a:pt x="37943" y="23250"/>
                </a:moveTo>
                <a:cubicBezTo>
                  <a:pt x="33650" y="10372"/>
                  <a:pt x="9009" y="-7944"/>
                  <a:pt x="2173" y="3784"/>
                </a:cubicBezTo>
                <a:cubicBezTo>
                  <a:pt x="352" y="6908"/>
                  <a:pt x="-1215" y="12042"/>
                  <a:pt x="1341" y="14599"/>
                </a:cubicBezTo>
                <a:cubicBezTo>
                  <a:pt x="5297" y="18557"/>
                  <a:pt x="12491" y="17151"/>
                  <a:pt x="17147" y="20255"/>
                </a:cubicBezTo>
                <a:cubicBezTo>
                  <a:pt x="20931" y="22778"/>
                  <a:pt x="23563" y="27416"/>
                  <a:pt x="27961" y="28574"/>
                </a:cubicBezTo>
                <a:cubicBezTo>
                  <a:pt x="31535" y="29515"/>
                  <a:pt x="37777" y="27113"/>
                  <a:pt x="37777" y="23417"/>
                </a:cubicBezTo>
              </a:path>
            </a:pathLst>
          </a:custGeom>
          <a:noFill/>
          <a:ln cap="flat" cmpd="sng" w="9525">
            <a:solidFill>
              <a:srgbClr val="FF0000"/>
            </a:solidFill>
            <a:prstDash val="solid"/>
            <a:round/>
            <a:headEnd len="med" w="med" type="none"/>
            <a:tailEnd len="med" w="med" type="none"/>
          </a:ln>
        </p:spPr>
      </p:sp>
      <p:sp>
        <p:nvSpPr>
          <p:cNvPr id="2622" name="Google Shape;2622;p98"/>
          <p:cNvSpPr/>
          <p:nvPr/>
        </p:nvSpPr>
        <p:spPr>
          <a:xfrm>
            <a:off x="4581765" y="3359209"/>
            <a:ext cx="579900" cy="701075"/>
          </a:xfrm>
          <a:custGeom>
            <a:rect b="b" l="l" r="r" t="t"/>
            <a:pathLst>
              <a:path extrusionOk="0" h="28043" w="23196">
                <a:moveTo>
                  <a:pt x="23040" y="21281"/>
                </a:moveTo>
                <a:cubicBezTo>
                  <a:pt x="23040" y="15719"/>
                  <a:pt x="24072" y="8968"/>
                  <a:pt x="20378" y="4810"/>
                </a:cubicBezTo>
                <a:cubicBezTo>
                  <a:pt x="15982" y="-137"/>
                  <a:pt x="4249" y="-2195"/>
                  <a:pt x="580" y="3313"/>
                </a:cubicBezTo>
                <a:cubicBezTo>
                  <a:pt x="-1936" y="7090"/>
                  <a:pt x="4948" y="11286"/>
                  <a:pt x="6735" y="15458"/>
                </a:cubicBezTo>
                <a:cubicBezTo>
                  <a:pt x="8379" y="19296"/>
                  <a:pt x="6706" y="25484"/>
                  <a:pt x="10396" y="27437"/>
                </a:cubicBezTo>
                <a:cubicBezTo>
                  <a:pt x="14652" y="29690"/>
                  <a:pt x="21255" y="24922"/>
                  <a:pt x="23040" y="20449"/>
                </a:cubicBezTo>
              </a:path>
            </a:pathLst>
          </a:custGeom>
          <a:noFill/>
          <a:ln cap="flat" cmpd="sng" w="9525">
            <a:solidFill>
              <a:srgbClr val="FF00FF"/>
            </a:solidFill>
            <a:prstDash val="solid"/>
            <a:round/>
            <a:headEnd len="med" w="med" type="none"/>
            <a:tailEnd len="med" w="med" type="none"/>
          </a:ln>
        </p:spPr>
      </p:sp>
      <p:sp>
        <p:nvSpPr>
          <p:cNvPr id="2623" name="Google Shape;2623;p98"/>
          <p:cNvSpPr/>
          <p:nvPr/>
        </p:nvSpPr>
        <p:spPr>
          <a:xfrm>
            <a:off x="3784289" y="3972675"/>
            <a:ext cx="582775" cy="611675"/>
          </a:xfrm>
          <a:custGeom>
            <a:rect b="b" l="l" r="r" t="t"/>
            <a:pathLst>
              <a:path extrusionOk="0" h="24467" w="23311">
                <a:moveTo>
                  <a:pt x="10127" y="195"/>
                </a:moveTo>
                <a:cubicBezTo>
                  <a:pt x="4399" y="195"/>
                  <a:pt x="-1271" y="8744"/>
                  <a:pt x="260" y="14263"/>
                </a:cubicBezTo>
                <a:cubicBezTo>
                  <a:pt x="2007" y="20561"/>
                  <a:pt x="11031" y="26014"/>
                  <a:pt x="17259" y="24032"/>
                </a:cubicBezTo>
                <a:cubicBezTo>
                  <a:pt x="20867" y="22883"/>
                  <a:pt x="23810" y="18100"/>
                  <a:pt x="23218" y="14360"/>
                </a:cubicBezTo>
                <a:cubicBezTo>
                  <a:pt x="22215" y="8027"/>
                  <a:pt x="16783" y="789"/>
                  <a:pt x="10420" y="0"/>
                </a:cubicBezTo>
              </a:path>
            </a:pathLst>
          </a:custGeom>
          <a:noFill/>
          <a:ln cap="flat" cmpd="sng" w="9525">
            <a:solidFill>
              <a:srgbClr val="EF8600"/>
            </a:solidFill>
            <a:prstDash val="solid"/>
            <a:round/>
            <a:headEnd len="med" w="med" type="none"/>
            <a:tailEnd len="med" w="med" type="none"/>
          </a:ln>
        </p:spPr>
      </p:sp>
      <p:sp>
        <p:nvSpPr>
          <p:cNvPr id="2624" name="Google Shape;2624;p98"/>
          <p:cNvSpPr/>
          <p:nvPr/>
        </p:nvSpPr>
        <p:spPr>
          <a:xfrm>
            <a:off x="4503543" y="4059400"/>
            <a:ext cx="690125" cy="587450"/>
          </a:xfrm>
          <a:custGeom>
            <a:rect b="b" l="l" r="r" t="t"/>
            <a:pathLst>
              <a:path extrusionOk="0" h="23498" w="27605">
                <a:moveTo>
                  <a:pt x="7971" y="527"/>
                </a:moveTo>
                <a:cubicBezTo>
                  <a:pt x="2095" y="527"/>
                  <a:pt x="-2355" y="12340"/>
                  <a:pt x="1380" y="16875"/>
                </a:cubicBezTo>
                <a:cubicBezTo>
                  <a:pt x="6354" y="22915"/>
                  <a:pt x="19410" y="26306"/>
                  <a:pt x="24582" y="20434"/>
                </a:cubicBezTo>
                <a:cubicBezTo>
                  <a:pt x="27392" y="17244"/>
                  <a:pt x="28887" y="11043"/>
                  <a:pt x="26164" y="7778"/>
                </a:cubicBezTo>
                <a:cubicBezTo>
                  <a:pt x="21992" y="2774"/>
                  <a:pt x="14661" y="1072"/>
                  <a:pt x="8235" y="0"/>
                </a:cubicBezTo>
              </a:path>
            </a:pathLst>
          </a:custGeom>
          <a:noFill/>
          <a:ln cap="flat" cmpd="sng" w="9525">
            <a:solidFill>
              <a:srgbClr val="0000FF"/>
            </a:solidFill>
            <a:prstDash val="solid"/>
            <a:round/>
            <a:headEnd len="med" w="med" type="none"/>
            <a:tailEnd len="med" w="med" type="none"/>
          </a:ln>
        </p:spPr>
      </p:sp>
      <p:sp>
        <p:nvSpPr>
          <p:cNvPr id="2625" name="Google Shape;2625;p98"/>
          <p:cNvSpPr txBox="1"/>
          <p:nvPr/>
        </p:nvSpPr>
        <p:spPr>
          <a:xfrm>
            <a:off x="3753475" y="3116063"/>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rPr>
              <a:t>P1</a:t>
            </a:r>
            <a:endParaRPr sz="1000">
              <a:solidFill>
                <a:srgbClr val="FF0000"/>
              </a:solidFill>
            </a:endParaRPr>
          </a:p>
        </p:txBody>
      </p:sp>
      <p:sp>
        <p:nvSpPr>
          <p:cNvPr id="2626" name="Google Shape;2626;p98"/>
          <p:cNvSpPr txBox="1"/>
          <p:nvPr/>
        </p:nvSpPr>
        <p:spPr>
          <a:xfrm>
            <a:off x="4828113" y="3167850"/>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FF"/>
                </a:solidFill>
              </a:rPr>
              <a:t>P2</a:t>
            </a:r>
            <a:endParaRPr sz="1000">
              <a:solidFill>
                <a:srgbClr val="FF00FF"/>
              </a:solidFill>
            </a:endParaRPr>
          </a:p>
        </p:txBody>
      </p:sp>
      <p:sp>
        <p:nvSpPr>
          <p:cNvPr id="2627" name="Google Shape;2627;p98"/>
          <p:cNvSpPr txBox="1"/>
          <p:nvPr/>
        </p:nvSpPr>
        <p:spPr>
          <a:xfrm>
            <a:off x="3517763" y="3943900"/>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EF8600"/>
                </a:solidFill>
              </a:rPr>
              <a:t>P3</a:t>
            </a:r>
            <a:endParaRPr sz="1000">
              <a:solidFill>
                <a:srgbClr val="EF8600"/>
              </a:solidFill>
            </a:endParaRPr>
          </a:p>
        </p:txBody>
      </p:sp>
      <p:sp>
        <p:nvSpPr>
          <p:cNvPr id="2628" name="Google Shape;2628;p98"/>
          <p:cNvSpPr txBox="1"/>
          <p:nvPr/>
        </p:nvSpPr>
        <p:spPr>
          <a:xfrm>
            <a:off x="5076238" y="3972675"/>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P4</a:t>
            </a:r>
            <a:endParaRPr sz="1000">
              <a:solidFill>
                <a:srgbClr val="0000FF"/>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2" name="Shape 2632"/>
        <p:cNvGrpSpPr/>
        <p:nvPr/>
      </p:nvGrpSpPr>
      <p:grpSpPr>
        <a:xfrm>
          <a:off x="0" y="0"/>
          <a:ext cx="0" cy="0"/>
          <a:chOff x="0" y="0"/>
          <a:chExt cx="0" cy="0"/>
        </a:xfrm>
      </p:grpSpPr>
      <p:sp>
        <p:nvSpPr>
          <p:cNvPr id="2633" name="Google Shape;2633;p99"/>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634" name="Google Shape;2634;p99"/>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635" name="Google Shape;2635;p99" title="Screenshot 2026-03-28 alle 09.41.03.png"/>
          <p:cNvPicPr preferRelativeResize="0"/>
          <p:nvPr/>
        </p:nvPicPr>
        <p:blipFill>
          <a:blip r:embed="rId3">
            <a:alphaModFix/>
          </a:blip>
          <a:stretch>
            <a:fillRect/>
          </a:stretch>
        </p:blipFill>
        <p:spPr>
          <a:xfrm>
            <a:off x="3722735" y="3324739"/>
            <a:ext cx="1499825" cy="1317675"/>
          </a:xfrm>
          <a:prstGeom prst="rect">
            <a:avLst/>
          </a:prstGeom>
          <a:noFill/>
          <a:ln>
            <a:noFill/>
          </a:ln>
        </p:spPr>
      </p:pic>
      <p:pic>
        <p:nvPicPr>
          <p:cNvPr id="2636" name="Google Shape;2636;p99" title="server.jpg"/>
          <p:cNvPicPr preferRelativeResize="0"/>
          <p:nvPr/>
        </p:nvPicPr>
        <p:blipFill>
          <a:blip r:embed="rId4">
            <a:alphaModFix/>
          </a:blip>
          <a:stretch>
            <a:fillRect/>
          </a:stretch>
        </p:blipFill>
        <p:spPr>
          <a:xfrm>
            <a:off x="2800785" y="2806940"/>
            <a:ext cx="775125" cy="775125"/>
          </a:xfrm>
          <a:prstGeom prst="rect">
            <a:avLst/>
          </a:prstGeom>
          <a:noFill/>
          <a:ln>
            <a:noFill/>
          </a:ln>
        </p:spPr>
      </p:pic>
      <p:pic>
        <p:nvPicPr>
          <p:cNvPr id="2637" name="Google Shape;2637;p99" title="server.jpg"/>
          <p:cNvPicPr preferRelativeResize="0"/>
          <p:nvPr/>
        </p:nvPicPr>
        <p:blipFill>
          <a:blip r:embed="rId4">
            <a:alphaModFix/>
          </a:blip>
          <a:stretch>
            <a:fillRect/>
          </a:stretch>
        </p:blipFill>
        <p:spPr>
          <a:xfrm>
            <a:off x="5517309" y="2899313"/>
            <a:ext cx="775125" cy="775125"/>
          </a:xfrm>
          <a:prstGeom prst="rect">
            <a:avLst/>
          </a:prstGeom>
          <a:noFill/>
          <a:ln>
            <a:noFill/>
          </a:ln>
        </p:spPr>
      </p:pic>
      <p:pic>
        <p:nvPicPr>
          <p:cNvPr id="2638" name="Google Shape;2638;p99" title="server.jpg"/>
          <p:cNvPicPr preferRelativeResize="0"/>
          <p:nvPr/>
        </p:nvPicPr>
        <p:blipFill>
          <a:blip r:embed="rId4">
            <a:alphaModFix/>
          </a:blip>
          <a:stretch>
            <a:fillRect/>
          </a:stretch>
        </p:blipFill>
        <p:spPr>
          <a:xfrm>
            <a:off x="5686159" y="4309813"/>
            <a:ext cx="775125" cy="775125"/>
          </a:xfrm>
          <a:prstGeom prst="rect">
            <a:avLst/>
          </a:prstGeom>
          <a:noFill/>
          <a:ln>
            <a:noFill/>
          </a:ln>
        </p:spPr>
      </p:pic>
      <p:pic>
        <p:nvPicPr>
          <p:cNvPr id="2639" name="Google Shape;2639;p99" title="server.jpg"/>
          <p:cNvPicPr preferRelativeResize="0"/>
          <p:nvPr/>
        </p:nvPicPr>
        <p:blipFill>
          <a:blip r:embed="rId4">
            <a:alphaModFix/>
          </a:blip>
          <a:stretch>
            <a:fillRect/>
          </a:stretch>
        </p:blipFill>
        <p:spPr>
          <a:xfrm>
            <a:off x="2800785" y="4217440"/>
            <a:ext cx="775125" cy="775125"/>
          </a:xfrm>
          <a:prstGeom prst="rect">
            <a:avLst/>
          </a:prstGeom>
          <a:noFill/>
          <a:ln>
            <a:noFill/>
          </a:ln>
        </p:spPr>
      </p:pic>
      <p:sp>
        <p:nvSpPr>
          <p:cNvPr id="2640" name="Google Shape;2640;p99"/>
          <p:cNvSpPr txBox="1"/>
          <p:nvPr/>
        </p:nvSpPr>
        <p:spPr>
          <a:xfrm>
            <a:off x="3952460" y="28006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sp>
        <p:nvSpPr>
          <p:cNvPr id="2641" name="Google Shape;2641;p99"/>
          <p:cNvSpPr/>
          <p:nvPr/>
        </p:nvSpPr>
        <p:spPr>
          <a:xfrm>
            <a:off x="3689249" y="3349842"/>
            <a:ext cx="948575" cy="719775"/>
          </a:xfrm>
          <a:custGeom>
            <a:rect b="b" l="l" r="r" t="t"/>
            <a:pathLst>
              <a:path extrusionOk="0" h="28791" w="37943">
                <a:moveTo>
                  <a:pt x="37943" y="23250"/>
                </a:moveTo>
                <a:cubicBezTo>
                  <a:pt x="33650" y="10372"/>
                  <a:pt x="9009" y="-7944"/>
                  <a:pt x="2173" y="3784"/>
                </a:cubicBezTo>
                <a:cubicBezTo>
                  <a:pt x="352" y="6908"/>
                  <a:pt x="-1215" y="12042"/>
                  <a:pt x="1341" y="14599"/>
                </a:cubicBezTo>
                <a:cubicBezTo>
                  <a:pt x="5297" y="18557"/>
                  <a:pt x="12491" y="17151"/>
                  <a:pt x="17147" y="20255"/>
                </a:cubicBezTo>
                <a:cubicBezTo>
                  <a:pt x="20931" y="22778"/>
                  <a:pt x="23563" y="27416"/>
                  <a:pt x="27961" y="28574"/>
                </a:cubicBezTo>
                <a:cubicBezTo>
                  <a:pt x="31535" y="29515"/>
                  <a:pt x="37777" y="27113"/>
                  <a:pt x="37777" y="23417"/>
                </a:cubicBezTo>
              </a:path>
            </a:pathLst>
          </a:custGeom>
          <a:noFill/>
          <a:ln cap="flat" cmpd="sng" w="9525">
            <a:solidFill>
              <a:srgbClr val="FF0000"/>
            </a:solidFill>
            <a:prstDash val="solid"/>
            <a:round/>
            <a:headEnd len="med" w="med" type="none"/>
            <a:tailEnd len="med" w="med" type="none"/>
          </a:ln>
        </p:spPr>
      </p:sp>
      <p:sp>
        <p:nvSpPr>
          <p:cNvPr id="2642" name="Google Shape;2642;p99"/>
          <p:cNvSpPr/>
          <p:nvPr/>
        </p:nvSpPr>
        <p:spPr>
          <a:xfrm>
            <a:off x="4581765" y="3359209"/>
            <a:ext cx="579900" cy="701075"/>
          </a:xfrm>
          <a:custGeom>
            <a:rect b="b" l="l" r="r" t="t"/>
            <a:pathLst>
              <a:path extrusionOk="0" h="28043" w="23196">
                <a:moveTo>
                  <a:pt x="23040" y="21281"/>
                </a:moveTo>
                <a:cubicBezTo>
                  <a:pt x="23040" y="15719"/>
                  <a:pt x="24072" y="8968"/>
                  <a:pt x="20378" y="4810"/>
                </a:cubicBezTo>
                <a:cubicBezTo>
                  <a:pt x="15982" y="-137"/>
                  <a:pt x="4249" y="-2195"/>
                  <a:pt x="580" y="3313"/>
                </a:cubicBezTo>
                <a:cubicBezTo>
                  <a:pt x="-1936" y="7090"/>
                  <a:pt x="4948" y="11286"/>
                  <a:pt x="6735" y="15458"/>
                </a:cubicBezTo>
                <a:cubicBezTo>
                  <a:pt x="8379" y="19296"/>
                  <a:pt x="6706" y="25484"/>
                  <a:pt x="10396" y="27437"/>
                </a:cubicBezTo>
                <a:cubicBezTo>
                  <a:pt x="14652" y="29690"/>
                  <a:pt x="21255" y="24922"/>
                  <a:pt x="23040" y="20449"/>
                </a:cubicBezTo>
              </a:path>
            </a:pathLst>
          </a:custGeom>
          <a:noFill/>
          <a:ln cap="flat" cmpd="sng" w="9525">
            <a:solidFill>
              <a:srgbClr val="FF00FF"/>
            </a:solidFill>
            <a:prstDash val="solid"/>
            <a:round/>
            <a:headEnd len="med" w="med" type="none"/>
            <a:tailEnd len="med" w="med" type="none"/>
          </a:ln>
        </p:spPr>
      </p:sp>
      <p:sp>
        <p:nvSpPr>
          <p:cNvPr id="2643" name="Google Shape;2643;p99"/>
          <p:cNvSpPr/>
          <p:nvPr/>
        </p:nvSpPr>
        <p:spPr>
          <a:xfrm>
            <a:off x="3784289" y="3972675"/>
            <a:ext cx="582775" cy="611675"/>
          </a:xfrm>
          <a:custGeom>
            <a:rect b="b" l="l" r="r" t="t"/>
            <a:pathLst>
              <a:path extrusionOk="0" h="24467" w="23311">
                <a:moveTo>
                  <a:pt x="10127" y="195"/>
                </a:moveTo>
                <a:cubicBezTo>
                  <a:pt x="4399" y="195"/>
                  <a:pt x="-1271" y="8744"/>
                  <a:pt x="260" y="14263"/>
                </a:cubicBezTo>
                <a:cubicBezTo>
                  <a:pt x="2007" y="20561"/>
                  <a:pt x="11031" y="26014"/>
                  <a:pt x="17259" y="24032"/>
                </a:cubicBezTo>
                <a:cubicBezTo>
                  <a:pt x="20867" y="22883"/>
                  <a:pt x="23810" y="18100"/>
                  <a:pt x="23218" y="14360"/>
                </a:cubicBezTo>
                <a:cubicBezTo>
                  <a:pt x="22215" y="8027"/>
                  <a:pt x="16783" y="789"/>
                  <a:pt x="10420" y="0"/>
                </a:cubicBezTo>
              </a:path>
            </a:pathLst>
          </a:custGeom>
          <a:noFill/>
          <a:ln cap="flat" cmpd="sng" w="9525">
            <a:solidFill>
              <a:srgbClr val="EF8600"/>
            </a:solidFill>
            <a:prstDash val="solid"/>
            <a:round/>
            <a:headEnd len="med" w="med" type="none"/>
            <a:tailEnd len="med" w="med" type="none"/>
          </a:ln>
        </p:spPr>
      </p:sp>
      <p:sp>
        <p:nvSpPr>
          <p:cNvPr id="2644" name="Google Shape;2644;p99"/>
          <p:cNvSpPr/>
          <p:nvPr/>
        </p:nvSpPr>
        <p:spPr>
          <a:xfrm>
            <a:off x="4503543" y="4059400"/>
            <a:ext cx="690125" cy="587450"/>
          </a:xfrm>
          <a:custGeom>
            <a:rect b="b" l="l" r="r" t="t"/>
            <a:pathLst>
              <a:path extrusionOk="0" h="23498" w="27605">
                <a:moveTo>
                  <a:pt x="7971" y="527"/>
                </a:moveTo>
                <a:cubicBezTo>
                  <a:pt x="2095" y="527"/>
                  <a:pt x="-2355" y="12340"/>
                  <a:pt x="1380" y="16875"/>
                </a:cubicBezTo>
                <a:cubicBezTo>
                  <a:pt x="6354" y="22915"/>
                  <a:pt x="19410" y="26306"/>
                  <a:pt x="24582" y="20434"/>
                </a:cubicBezTo>
                <a:cubicBezTo>
                  <a:pt x="27392" y="17244"/>
                  <a:pt x="28887" y="11043"/>
                  <a:pt x="26164" y="7778"/>
                </a:cubicBezTo>
                <a:cubicBezTo>
                  <a:pt x="21992" y="2774"/>
                  <a:pt x="14661" y="1072"/>
                  <a:pt x="8235" y="0"/>
                </a:cubicBezTo>
              </a:path>
            </a:pathLst>
          </a:custGeom>
          <a:noFill/>
          <a:ln cap="flat" cmpd="sng" w="9525">
            <a:solidFill>
              <a:srgbClr val="0000FF"/>
            </a:solidFill>
            <a:prstDash val="solid"/>
            <a:round/>
            <a:headEnd len="med" w="med" type="none"/>
            <a:tailEnd len="med" w="med" type="none"/>
          </a:ln>
        </p:spPr>
      </p:sp>
      <p:sp>
        <p:nvSpPr>
          <p:cNvPr id="2645" name="Google Shape;2645;p99"/>
          <p:cNvSpPr txBox="1"/>
          <p:nvPr/>
        </p:nvSpPr>
        <p:spPr>
          <a:xfrm>
            <a:off x="3753475" y="3116063"/>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rPr>
              <a:t>P1</a:t>
            </a:r>
            <a:endParaRPr sz="1000">
              <a:solidFill>
                <a:srgbClr val="FF0000"/>
              </a:solidFill>
            </a:endParaRPr>
          </a:p>
        </p:txBody>
      </p:sp>
      <p:sp>
        <p:nvSpPr>
          <p:cNvPr id="2646" name="Google Shape;2646;p99"/>
          <p:cNvSpPr txBox="1"/>
          <p:nvPr/>
        </p:nvSpPr>
        <p:spPr>
          <a:xfrm>
            <a:off x="4828113" y="3167850"/>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FF"/>
                </a:solidFill>
              </a:rPr>
              <a:t>P2</a:t>
            </a:r>
            <a:endParaRPr sz="1000">
              <a:solidFill>
                <a:srgbClr val="FF00FF"/>
              </a:solidFill>
            </a:endParaRPr>
          </a:p>
        </p:txBody>
      </p:sp>
      <p:sp>
        <p:nvSpPr>
          <p:cNvPr id="2647" name="Google Shape;2647;p99"/>
          <p:cNvSpPr txBox="1"/>
          <p:nvPr/>
        </p:nvSpPr>
        <p:spPr>
          <a:xfrm>
            <a:off x="3517763" y="3943900"/>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EF8600"/>
                </a:solidFill>
              </a:rPr>
              <a:t>P3</a:t>
            </a:r>
            <a:endParaRPr sz="1000">
              <a:solidFill>
                <a:srgbClr val="EF8600"/>
              </a:solidFill>
            </a:endParaRPr>
          </a:p>
        </p:txBody>
      </p:sp>
      <p:sp>
        <p:nvSpPr>
          <p:cNvPr id="2648" name="Google Shape;2648;p99"/>
          <p:cNvSpPr txBox="1"/>
          <p:nvPr/>
        </p:nvSpPr>
        <p:spPr>
          <a:xfrm>
            <a:off x="5076238" y="3972675"/>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P4</a:t>
            </a:r>
            <a:endParaRPr sz="1000">
              <a:solidFill>
                <a:srgbClr val="0000FF"/>
              </a:solidFill>
            </a:endParaRPr>
          </a:p>
        </p:txBody>
      </p:sp>
      <p:cxnSp>
        <p:nvCxnSpPr>
          <p:cNvPr id="2649" name="Google Shape;2649;p99"/>
          <p:cNvCxnSpPr/>
          <p:nvPr/>
        </p:nvCxnSpPr>
        <p:spPr>
          <a:xfrm rot="10800000">
            <a:off x="3413325" y="3212125"/>
            <a:ext cx="328800" cy="226800"/>
          </a:xfrm>
          <a:prstGeom prst="straightConnector1">
            <a:avLst/>
          </a:prstGeom>
          <a:noFill/>
          <a:ln cap="flat" cmpd="sng" w="9525">
            <a:solidFill>
              <a:schemeClr val="dk2"/>
            </a:solidFill>
            <a:prstDash val="solid"/>
            <a:round/>
            <a:headEnd len="med" w="med" type="none"/>
            <a:tailEnd len="med" w="med" type="none"/>
          </a:ln>
        </p:spPr>
      </p:cxnSp>
      <p:cxnSp>
        <p:nvCxnSpPr>
          <p:cNvPr id="2650" name="Google Shape;2650;p99"/>
          <p:cNvCxnSpPr/>
          <p:nvPr/>
        </p:nvCxnSpPr>
        <p:spPr>
          <a:xfrm flipH="1" rot="10800000">
            <a:off x="3396275" y="4357625"/>
            <a:ext cx="418800" cy="186900"/>
          </a:xfrm>
          <a:prstGeom prst="straightConnector1">
            <a:avLst/>
          </a:prstGeom>
          <a:noFill/>
          <a:ln cap="flat" cmpd="sng" w="9525">
            <a:solidFill>
              <a:schemeClr val="dk2"/>
            </a:solidFill>
            <a:prstDash val="solid"/>
            <a:round/>
            <a:headEnd len="med" w="med" type="none"/>
            <a:tailEnd len="med" w="med" type="none"/>
          </a:ln>
        </p:spPr>
      </p:cxnSp>
      <p:cxnSp>
        <p:nvCxnSpPr>
          <p:cNvPr id="2651" name="Google Shape;2651;p99"/>
          <p:cNvCxnSpPr/>
          <p:nvPr/>
        </p:nvCxnSpPr>
        <p:spPr>
          <a:xfrm flipH="1" rot="10800000">
            <a:off x="5161675" y="3353775"/>
            <a:ext cx="542100" cy="228300"/>
          </a:xfrm>
          <a:prstGeom prst="straightConnector1">
            <a:avLst/>
          </a:prstGeom>
          <a:noFill/>
          <a:ln cap="flat" cmpd="sng" w="9525">
            <a:solidFill>
              <a:schemeClr val="dk2"/>
            </a:solidFill>
            <a:prstDash val="solid"/>
            <a:round/>
            <a:headEnd len="med" w="med" type="none"/>
            <a:tailEnd len="med" w="med" type="none"/>
          </a:ln>
        </p:spPr>
      </p:cxnSp>
      <p:cxnSp>
        <p:nvCxnSpPr>
          <p:cNvPr id="2652" name="Google Shape;2652;p99"/>
          <p:cNvCxnSpPr/>
          <p:nvPr/>
        </p:nvCxnSpPr>
        <p:spPr>
          <a:xfrm>
            <a:off x="5193675" y="4392663"/>
            <a:ext cx="669000" cy="2652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6" name="Shape 2656"/>
        <p:cNvGrpSpPr/>
        <p:nvPr/>
      </p:nvGrpSpPr>
      <p:grpSpPr>
        <a:xfrm>
          <a:off x="0" y="0"/>
          <a:ext cx="0" cy="0"/>
          <a:chOff x="0" y="0"/>
          <a:chExt cx="0" cy="0"/>
        </a:xfrm>
      </p:grpSpPr>
      <p:sp>
        <p:nvSpPr>
          <p:cNvPr id="2657" name="Google Shape;2657;p100"/>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658" name="Google Shape;2658;p100"/>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659" name="Google Shape;2659;p100" title="Screenshot 2026-03-28 alle 09.41.03.png"/>
          <p:cNvPicPr preferRelativeResize="0"/>
          <p:nvPr/>
        </p:nvPicPr>
        <p:blipFill>
          <a:blip r:embed="rId3">
            <a:alphaModFix/>
          </a:blip>
          <a:stretch>
            <a:fillRect/>
          </a:stretch>
        </p:blipFill>
        <p:spPr>
          <a:xfrm>
            <a:off x="3722735" y="3324739"/>
            <a:ext cx="1499825" cy="1317675"/>
          </a:xfrm>
          <a:prstGeom prst="rect">
            <a:avLst/>
          </a:prstGeom>
          <a:noFill/>
          <a:ln>
            <a:noFill/>
          </a:ln>
        </p:spPr>
      </p:pic>
      <p:pic>
        <p:nvPicPr>
          <p:cNvPr id="2660" name="Google Shape;2660;p100" title="server.jpg"/>
          <p:cNvPicPr preferRelativeResize="0"/>
          <p:nvPr/>
        </p:nvPicPr>
        <p:blipFill>
          <a:blip r:embed="rId4">
            <a:alphaModFix/>
          </a:blip>
          <a:stretch>
            <a:fillRect/>
          </a:stretch>
        </p:blipFill>
        <p:spPr>
          <a:xfrm>
            <a:off x="2800785" y="2806940"/>
            <a:ext cx="775125" cy="775125"/>
          </a:xfrm>
          <a:prstGeom prst="rect">
            <a:avLst/>
          </a:prstGeom>
          <a:noFill/>
          <a:ln>
            <a:noFill/>
          </a:ln>
        </p:spPr>
      </p:pic>
      <p:pic>
        <p:nvPicPr>
          <p:cNvPr id="2661" name="Google Shape;2661;p100" title="server.jpg"/>
          <p:cNvPicPr preferRelativeResize="0"/>
          <p:nvPr/>
        </p:nvPicPr>
        <p:blipFill>
          <a:blip r:embed="rId4">
            <a:alphaModFix/>
          </a:blip>
          <a:stretch>
            <a:fillRect/>
          </a:stretch>
        </p:blipFill>
        <p:spPr>
          <a:xfrm>
            <a:off x="5517309" y="2899313"/>
            <a:ext cx="775125" cy="775125"/>
          </a:xfrm>
          <a:prstGeom prst="rect">
            <a:avLst/>
          </a:prstGeom>
          <a:noFill/>
          <a:ln>
            <a:noFill/>
          </a:ln>
        </p:spPr>
      </p:pic>
      <p:pic>
        <p:nvPicPr>
          <p:cNvPr id="2662" name="Google Shape;2662;p100" title="server.jpg"/>
          <p:cNvPicPr preferRelativeResize="0"/>
          <p:nvPr/>
        </p:nvPicPr>
        <p:blipFill>
          <a:blip r:embed="rId4">
            <a:alphaModFix/>
          </a:blip>
          <a:stretch>
            <a:fillRect/>
          </a:stretch>
        </p:blipFill>
        <p:spPr>
          <a:xfrm>
            <a:off x="5686159" y="4309813"/>
            <a:ext cx="775125" cy="775125"/>
          </a:xfrm>
          <a:prstGeom prst="rect">
            <a:avLst/>
          </a:prstGeom>
          <a:noFill/>
          <a:ln>
            <a:noFill/>
          </a:ln>
        </p:spPr>
      </p:pic>
      <p:pic>
        <p:nvPicPr>
          <p:cNvPr id="2663" name="Google Shape;2663;p100" title="server.jpg"/>
          <p:cNvPicPr preferRelativeResize="0"/>
          <p:nvPr/>
        </p:nvPicPr>
        <p:blipFill>
          <a:blip r:embed="rId4">
            <a:alphaModFix/>
          </a:blip>
          <a:stretch>
            <a:fillRect/>
          </a:stretch>
        </p:blipFill>
        <p:spPr>
          <a:xfrm>
            <a:off x="2800785" y="4217440"/>
            <a:ext cx="775125" cy="775125"/>
          </a:xfrm>
          <a:prstGeom prst="rect">
            <a:avLst/>
          </a:prstGeom>
          <a:noFill/>
          <a:ln>
            <a:noFill/>
          </a:ln>
        </p:spPr>
      </p:pic>
      <p:sp>
        <p:nvSpPr>
          <p:cNvPr id="2664" name="Google Shape;2664;p100"/>
          <p:cNvSpPr txBox="1"/>
          <p:nvPr/>
        </p:nvSpPr>
        <p:spPr>
          <a:xfrm>
            <a:off x="3952460" y="28006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sp>
        <p:nvSpPr>
          <p:cNvPr id="2665" name="Google Shape;2665;p100"/>
          <p:cNvSpPr/>
          <p:nvPr/>
        </p:nvSpPr>
        <p:spPr>
          <a:xfrm>
            <a:off x="3689249" y="3349842"/>
            <a:ext cx="948575" cy="719775"/>
          </a:xfrm>
          <a:custGeom>
            <a:rect b="b" l="l" r="r" t="t"/>
            <a:pathLst>
              <a:path extrusionOk="0" h="28791" w="37943">
                <a:moveTo>
                  <a:pt x="37943" y="23250"/>
                </a:moveTo>
                <a:cubicBezTo>
                  <a:pt x="33650" y="10372"/>
                  <a:pt x="9009" y="-7944"/>
                  <a:pt x="2173" y="3784"/>
                </a:cubicBezTo>
                <a:cubicBezTo>
                  <a:pt x="352" y="6908"/>
                  <a:pt x="-1215" y="12042"/>
                  <a:pt x="1341" y="14599"/>
                </a:cubicBezTo>
                <a:cubicBezTo>
                  <a:pt x="5297" y="18557"/>
                  <a:pt x="12491" y="17151"/>
                  <a:pt x="17147" y="20255"/>
                </a:cubicBezTo>
                <a:cubicBezTo>
                  <a:pt x="20931" y="22778"/>
                  <a:pt x="23563" y="27416"/>
                  <a:pt x="27961" y="28574"/>
                </a:cubicBezTo>
                <a:cubicBezTo>
                  <a:pt x="31535" y="29515"/>
                  <a:pt x="37777" y="27113"/>
                  <a:pt x="37777" y="23417"/>
                </a:cubicBezTo>
              </a:path>
            </a:pathLst>
          </a:custGeom>
          <a:noFill/>
          <a:ln cap="flat" cmpd="sng" w="9525">
            <a:solidFill>
              <a:srgbClr val="FF0000"/>
            </a:solidFill>
            <a:prstDash val="solid"/>
            <a:round/>
            <a:headEnd len="med" w="med" type="none"/>
            <a:tailEnd len="med" w="med" type="none"/>
          </a:ln>
        </p:spPr>
      </p:sp>
      <p:sp>
        <p:nvSpPr>
          <p:cNvPr id="2666" name="Google Shape;2666;p100"/>
          <p:cNvSpPr/>
          <p:nvPr/>
        </p:nvSpPr>
        <p:spPr>
          <a:xfrm>
            <a:off x="4581765" y="3359209"/>
            <a:ext cx="579900" cy="701075"/>
          </a:xfrm>
          <a:custGeom>
            <a:rect b="b" l="l" r="r" t="t"/>
            <a:pathLst>
              <a:path extrusionOk="0" h="28043" w="23196">
                <a:moveTo>
                  <a:pt x="23040" y="21281"/>
                </a:moveTo>
                <a:cubicBezTo>
                  <a:pt x="23040" y="15719"/>
                  <a:pt x="24072" y="8968"/>
                  <a:pt x="20378" y="4810"/>
                </a:cubicBezTo>
                <a:cubicBezTo>
                  <a:pt x="15982" y="-137"/>
                  <a:pt x="4249" y="-2195"/>
                  <a:pt x="580" y="3313"/>
                </a:cubicBezTo>
                <a:cubicBezTo>
                  <a:pt x="-1936" y="7090"/>
                  <a:pt x="4948" y="11286"/>
                  <a:pt x="6735" y="15458"/>
                </a:cubicBezTo>
                <a:cubicBezTo>
                  <a:pt x="8379" y="19296"/>
                  <a:pt x="6706" y="25484"/>
                  <a:pt x="10396" y="27437"/>
                </a:cubicBezTo>
                <a:cubicBezTo>
                  <a:pt x="14652" y="29690"/>
                  <a:pt x="21255" y="24922"/>
                  <a:pt x="23040" y="20449"/>
                </a:cubicBezTo>
              </a:path>
            </a:pathLst>
          </a:custGeom>
          <a:noFill/>
          <a:ln cap="flat" cmpd="sng" w="9525">
            <a:solidFill>
              <a:srgbClr val="FF00FF"/>
            </a:solidFill>
            <a:prstDash val="solid"/>
            <a:round/>
            <a:headEnd len="med" w="med" type="none"/>
            <a:tailEnd len="med" w="med" type="none"/>
          </a:ln>
        </p:spPr>
      </p:sp>
      <p:sp>
        <p:nvSpPr>
          <p:cNvPr id="2667" name="Google Shape;2667;p100"/>
          <p:cNvSpPr/>
          <p:nvPr/>
        </p:nvSpPr>
        <p:spPr>
          <a:xfrm>
            <a:off x="3784289" y="3972675"/>
            <a:ext cx="582775" cy="611675"/>
          </a:xfrm>
          <a:custGeom>
            <a:rect b="b" l="l" r="r" t="t"/>
            <a:pathLst>
              <a:path extrusionOk="0" h="24467" w="23311">
                <a:moveTo>
                  <a:pt x="10127" y="195"/>
                </a:moveTo>
                <a:cubicBezTo>
                  <a:pt x="4399" y="195"/>
                  <a:pt x="-1271" y="8744"/>
                  <a:pt x="260" y="14263"/>
                </a:cubicBezTo>
                <a:cubicBezTo>
                  <a:pt x="2007" y="20561"/>
                  <a:pt x="11031" y="26014"/>
                  <a:pt x="17259" y="24032"/>
                </a:cubicBezTo>
                <a:cubicBezTo>
                  <a:pt x="20867" y="22883"/>
                  <a:pt x="23810" y="18100"/>
                  <a:pt x="23218" y="14360"/>
                </a:cubicBezTo>
                <a:cubicBezTo>
                  <a:pt x="22215" y="8027"/>
                  <a:pt x="16783" y="789"/>
                  <a:pt x="10420" y="0"/>
                </a:cubicBezTo>
              </a:path>
            </a:pathLst>
          </a:custGeom>
          <a:noFill/>
          <a:ln cap="flat" cmpd="sng" w="9525">
            <a:solidFill>
              <a:srgbClr val="EF8600"/>
            </a:solidFill>
            <a:prstDash val="solid"/>
            <a:round/>
            <a:headEnd len="med" w="med" type="none"/>
            <a:tailEnd len="med" w="med" type="none"/>
          </a:ln>
        </p:spPr>
      </p:sp>
      <p:sp>
        <p:nvSpPr>
          <p:cNvPr id="2668" name="Google Shape;2668;p100"/>
          <p:cNvSpPr/>
          <p:nvPr/>
        </p:nvSpPr>
        <p:spPr>
          <a:xfrm>
            <a:off x="4503543" y="4059400"/>
            <a:ext cx="690125" cy="587450"/>
          </a:xfrm>
          <a:custGeom>
            <a:rect b="b" l="l" r="r" t="t"/>
            <a:pathLst>
              <a:path extrusionOk="0" h="23498" w="27605">
                <a:moveTo>
                  <a:pt x="7971" y="527"/>
                </a:moveTo>
                <a:cubicBezTo>
                  <a:pt x="2095" y="527"/>
                  <a:pt x="-2355" y="12340"/>
                  <a:pt x="1380" y="16875"/>
                </a:cubicBezTo>
                <a:cubicBezTo>
                  <a:pt x="6354" y="22915"/>
                  <a:pt x="19410" y="26306"/>
                  <a:pt x="24582" y="20434"/>
                </a:cubicBezTo>
                <a:cubicBezTo>
                  <a:pt x="27392" y="17244"/>
                  <a:pt x="28887" y="11043"/>
                  <a:pt x="26164" y="7778"/>
                </a:cubicBezTo>
                <a:cubicBezTo>
                  <a:pt x="21992" y="2774"/>
                  <a:pt x="14661" y="1072"/>
                  <a:pt x="8235" y="0"/>
                </a:cubicBezTo>
              </a:path>
            </a:pathLst>
          </a:custGeom>
          <a:noFill/>
          <a:ln cap="flat" cmpd="sng" w="9525">
            <a:solidFill>
              <a:srgbClr val="0000FF"/>
            </a:solidFill>
            <a:prstDash val="solid"/>
            <a:round/>
            <a:headEnd len="med" w="med" type="none"/>
            <a:tailEnd len="med" w="med" type="none"/>
          </a:ln>
        </p:spPr>
      </p:sp>
      <p:sp>
        <p:nvSpPr>
          <p:cNvPr id="2669" name="Google Shape;2669;p100"/>
          <p:cNvSpPr txBox="1"/>
          <p:nvPr/>
        </p:nvSpPr>
        <p:spPr>
          <a:xfrm>
            <a:off x="3753475" y="3116063"/>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rPr>
              <a:t>P1</a:t>
            </a:r>
            <a:endParaRPr sz="1000">
              <a:solidFill>
                <a:srgbClr val="FF0000"/>
              </a:solidFill>
            </a:endParaRPr>
          </a:p>
        </p:txBody>
      </p:sp>
      <p:sp>
        <p:nvSpPr>
          <p:cNvPr id="2670" name="Google Shape;2670;p100"/>
          <p:cNvSpPr txBox="1"/>
          <p:nvPr/>
        </p:nvSpPr>
        <p:spPr>
          <a:xfrm>
            <a:off x="4828113" y="3167850"/>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FF"/>
                </a:solidFill>
              </a:rPr>
              <a:t>P2</a:t>
            </a:r>
            <a:endParaRPr sz="1000">
              <a:solidFill>
                <a:srgbClr val="FF00FF"/>
              </a:solidFill>
            </a:endParaRPr>
          </a:p>
        </p:txBody>
      </p:sp>
      <p:sp>
        <p:nvSpPr>
          <p:cNvPr id="2671" name="Google Shape;2671;p100"/>
          <p:cNvSpPr txBox="1"/>
          <p:nvPr/>
        </p:nvSpPr>
        <p:spPr>
          <a:xfrm>
            <a:off x="3517763" y="3943900"/>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EF8600"/>
                </a:solidFill>
              </a:rPr>
              <a:t>P3</a:t>
            </a:r>
            <a:endParaRPr sz="1000">
              <a:solidFill>
                <a:srgbClr val="EF8600"/>
              </a:solidFill>
            </a:endParaRPr>
          </a:p>
        </p:txBody>
      </p:sp>
      <p:sp>
        <p:nvSpPr>
          <p:cNvPr id="2672" name="Google Shape;2672;p100"/>
          <p:cNvSpPr txBox="1"/>
          <p:nvPr/>
        </p:nvSpPr>
        <p:spPr>
          <a:xfrm>
            <a:off x="5076238" y="3972675"/>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P4</a:t>
            </a:r>
            <a:endParaRPr sz="1000">
              <a:solidFill>
                <a:srgbClr val="0000FF"/>
              </a:solidFill>
            </a:endParaRPr>
          </a:p>
        </p:txBody>
      </p:sp>
      <p:cxnSp>
        <p:nvCxnSpPr>
          <p:cNvPr id="2673" name="Google Shape;2673;p100"/>
          <p:cNvCxnSpPr/>
          <p:nvPr/>
        </p:nvCxnSpPr>
        <p:spPr>
          <a:xfrm rot="10800000">
            <a:off x="3413325" y="3212125"/>
            <a:ext cx="328800" cy="226800"/>
          </a:xfrm>
          <a:prstGeom prst="straightConnector1">
            <a:avLst/>
          </a:prstGeom>
          <a:noFill/>
          <a:ln cap="flat" cmpd="sng" w="9525">
            <a:solidFill>
              <a:schemeClr val="dk2"/>
            </a:solidFill>
            <a:prstDash val="solid"/>
            <a:round/>
            <a:headEnd len="med" w="med" type="none"/>
            <a:tailEnd len="med" w="med" type="none"/>
          </a:ln>
        </p:spPr>
      </p:cxnSp>
      <p:cxnSp>
        <p:nvCxnSpPr>
          <p:cNvPr id="2674" name="Google Shape;2674;p100"/>
          <p:cNvCxnSpPr/>
          <p:nvPr/>
        </p:nvCxnSpPr>
        <p:spPr>
          <a:xfrm flipH="1" rot="10800000">
            <a:off x="3396275" y="4357625"/>
            <a:ext cx="418800" cy="186900"/>
          </a:xfrm>
          <a:prstGeom prst="straightConnector1">
            <a:avLst/>
          </a:prstGeom>
          <a:noFill/>
          <a:ln cap="flat" cmpd="sng" w="9525">
            <a:solidFill>
              <a:schemeClr val="dk2"/>
            </a:solidFill>
            <a:prstDash val="solid"/>
            <a:round/>
            <a:headEnd len="med" w="med" type="none"/>
            <a:tailEnd len="med" w="med" type="none"/>
          </a:ln>
        </p:spPr>
      </p:cxnSp>
      <p:cxnSp>
        <p:nvCxnSpPr>
          <p:cNvPr id="2675" name="Google Shape;2675;p100"/>
          <p:cNvCxnSpPr/>
          <p:nvPr/>
        </p:nvCxnSpPr>
        <p:spPr>
          <a:xfrm flipH="1" rot="10800000">
            <a:off x="5161675" y="3353775"/>
            <a:ext cx="542100" cy="228300"/>
          </a:xfrm>
          <a:prstGeom prst="straightConnector1">
            <a:avLst/>
          </a:prstGeom>
          <a:noFill/>
          <a:ln cap="flat" cmpd="sng" w="9525">
            <a:solidFill>
              <a:schemeClr val="dk2"/>
            </a:solidFill>
            <a:prstDash val="solid"/>
            <a:round/>
            <a:headEnd len="med" w="med" type="none"/>
            <a:tailEnd len="med" w="med" type="none"/>
          </a:ln>
        </p:spPr>
      </p:cxnSp>
      <p:cxnSp>
        <p:nvCxnSpPr>
          <p:cNvPr id="2676" name="Google Shape;2676;p100"/>
          <p:cNvCxnSpPr/>
          <p:nvPr/>
        </p:nvCxnSpPr>
        <p:spPr>
          <a:xfrm>
            <a:off x="5193675" y="4392663"/>
            <a:ext cx="669000" cy="265200"/>
          </a:xfrm>
          <a:prstGeom prst="straightConnector1">
            <a:avLst/>
          </a:prstGeom>
          <a:noFill/>
          <a:ln cap="flat" cmpd="sng" w="9525">
            <a:solidFill>
              <a:schemeClr val="dk2"/>
            </a:solidFill>
            <a:prstDash val="solid"/>
            <a:round/>
            <a:headEnd len="med" w="med" type="none"/>
            <a:tailEnd len="med" w="med" type="none"/>
          </a:ln>
        </p:spPr>
      </p:cxnSp>
      <p:sp>
        <p:nvSpPr>
          <p:cNvPr id="2677" name="Google Shape;2677;p100"/>
          <p:cNvSpPr/>
          <p:nvPr/>
        </p:nvSpPr>
        <p:spPr>
          <a:xfrm>
            <a:off x="4613150" y="3723975"/>
            <a:ext cx="112500" cy="112200"/>
          </a:xfrm>
          <a:prstGeom prst="flowChartConnector">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8" name="Google Shape;2678;p100"/>
          <p:cNvSpPr txBox="1"/>
          <p:nvPr/>
        </p:nvSpPr>
        <p:spPr>
          <a:xfrm>
            <a:off x="4181181" y="3081127"/>
            <a:ext cx="5829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C00000"/>
                </a:solidFill>
              </a:rPr>
              <a:t>Query 3-NN</a:t>
            </a:r>
            <a:endParaRPr sz="1000">
              <a:solidFill>
                <a:srgbClr val="C0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2" name="Shape 2682"/>
        <p:cNvGrpSpPr/>
        <p:nvPr/>
      </p:nvGrpSpPr>
      <p:grpSpPr>
        <a:xfrm>
          <a:off x="0" y="0"/>
          <a:ext cx="0" cy="0"/>
          <a:chOff x="0" y="0"/>
          <a:chExt cx="0" cy="0"/>
        </a:xfrm>
      </p:grpSpPr>
      <p:sp>
        <p:nvSpPr>
          <p:cNvPr id="2683" name="Google Shape;2683;p101"/>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684" name="Google Shape;2684;p101"/>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685" name="Google Shape;2685;p101" title="Screenshot 2026-03-28 alle 09.41.03.png"/>
          <p:cNvPicPr preferRelativeResize="0"/>
          <p:nvPr/>
        </p:nvPicPr>
        <p:blipFill>
          <a:blip r:embed="rId3">
            <a:alphaModFix/>
          </a:blip>
          <a:stretch>
            <a:fillRect/>
          </a:stretch>
        </p:blipFill>
        <p:spPr>
          <a:xfrm>
            <a:off x="3722735" y="3324739"/>
            <a:ext cx="1499825" cy="1317675"/>
          </a:xfrm>
          <a:prstGeom prst="rect">
            <a:avLst/>
          </a:prstGeom>
          <a:noFill/>
          <a:ln>
            <a:noFill/>
          </a:ln>
        </p:spPr>
      </p:pic>
      <p:pic>
        <p:nvPicPr>
          <p:cNvPr id="2686" name="Google Shape;2686;p101" title="server.jpg"/>
          <p:cNvPicPr preferRelativeResize="0"/>
          <p:nvPr/>
        </p:nvPicPr>
        <p:blipFill>
          <a:blip r:embed="rId4">
            <a:alphaModFix/>
          </a:blip>
          <a:stretch>
            <a:fillRect/>
          </a:stretch>
        </p:blipFill>
        <p:spPr>
          <a:xfrm>
            <a:off x="2800785" y="2806940"/>
            <a:ext cx="775125" cy="775125"/>
          </a:xfrm>
          <a:prstGeom prst="rect">
            <a:avLst/>
          </a:prstGeom>
          <a:noFill/>
          <a:ln>
            <a:noFill/>
          </a:ln>
        </p:spPr>
      </p:pic>
      <p:pic>
        <p:nvPicPr>
          <p:cNvPr id="2687" name="Google Shape;2687;p101" title="server.jpg"/>
          <p:cNvPicPr preferRelativeResize="0"/>
          <p:nvPr/>
        </p:nvPicPr>
        <p:blipFill>
          <a:blip r:embed="rId4">
            <a:alphaModFix/>
          </a:blip>
          <a:stretch>
            <a:fillRect/>
          </a:stretch>
        </p:blipFill>
        <p:spPr>
          <a:xfrm>
            <a:off x="5517309" y="2899313"/>
            <a:ext cx="775125" cy="775125"/>
          </a:xfrm>
          <a:prstGeom prst="rect">
            <a:avLst/>
          </a:prstGeom>
          <a:noFill/>
          <a:ln>
            <a:noFill/>
          </a:ln>
        </p:spPr>
      </p:pic>
      <p:pic>
        <p:nvPicPr>
          <p:cNvPr id="2688" name="Google Shape;2688;p101" title="server.jpg"/>
          <p:cNvPicPr preferRelativeResize="0"/>
          <p:nvPr/>
        </p:nvPicPr>
        <p:blipFill>
          <a:blip r:embed="rId4">
            <a:alphaModFix/>
          </a:blip>
          <a:stretch>
            <a:fillRect/>
          </a:stretch>
        </p:blipFill>
        <p:spPr>
          <a:xfrm>
            <a:off x="5686159" y="4309813"/>
            <a:ext cx="775125" cy="775125"/>
          </a:xfrm>
          <a:prstGeom prst="rect">
            <a:avLst/>
          </a:prstGeom>
          <a:noFill/>
          <a:ln>
            <a:noFill/>
          </a:ln>
        </p:spPr>
      </p:pic>
      <p:pic>
        <p:nvPicPr>
          <p:cNvPr id="2689" name="Google Shape;2689;p101" title="server.jpg"/>
          <p:cNvPicPr preferRelativeResize="0"/>
          <p:nvPr/>
        </p:nvPicPr>
        <p:blipFill>
          <a:blip r:embed="rId4">
            <a:alphaModFix/>
          </a:blip>
          <a:stretch>
            <a:fillRect/>
          </a:stretch>
        </p:blipFill>
        <p:spPr>
          <a:xfrm>
            <a:off x="2800785" y="4217440"/>
            <a:ext cx="775125" cy="775125"/>
          </a:xfrm>
          <a:prstGeom prst="rect">
            <a:avLst/>
          </a:prstGeom>
          <a:noFill/>
          <a:ln>
            <a:noFill/>
          </a:ln>
        </p:spPr>
      </p:pic>
      <p:sp>
        <p:nvSpPr>
          <p:cNvPr id="2690" name="Google Shape;2690;p101"/>
          <p:cNvSpPr txBox="1"/>
          <p:nvPr/>
        </p:nvSpPr>
        <p:spPr>
          <a:xfrm>
            <a:off x="3952460" y="28006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sp>
        <p:nvSpPr>
          <p:cNvPr id="2691" name="Google Shape;2691;p101"/>
          <p:cNvSpPr/>
          <p:nvPr/>
        </p:nvSpPr>
        <p:spPr>
          <a:xfrm>
            <a:off x="3689249" y="3349842"/>
            <a:ext cx="948575" cy="719775"/>
          </a:xfrm>
          <a:custGeom>
            <a:rect b="b" l="l" r="r" t="t"/>
            <a:pathLst>
              <a:path extrusionOk="0" h="28791" w="37943">
                <a:moveTo>
                  <a:pt x="37943" y="23250"/>
                </a:moveTo>
                <a:cubicBezTo>
                  <a:pt x="33650" y="10372"/>
                  <a:pt x="9009" y="-7944"/>
                  <a:pt x="2173" y="3784"/>
                </a:cubicBezTo>
                <a:cubicBezTo>
                  <a:pt x="352" y="6908"/>
                  <a:pt x="-1215" y="12042"/>
                  <a:pt x="1341" y="14599"/>
                </a:cubicBezTo>
                <a:cubicBezTo>
                  <a:pt x="5297" y="18557"/>
                  <a:pt x="12491" y="17151"/>
                  <a:pt x="17147" y="20255"/>
                </a:cubicBezTo>
                <a:cubicBezTo>
                  <a:pt x="20931" y="22778"/>
                  <a:pt x="23563" y="27416"/>
                  <a:pt x="27961" y="28574"/>
                </a:cubicBezTo>
                <a:cubicBezTo>
                  <a:pt x="31535" y="29515"/>
                  <a:pt x="37777" y="27113"/>
                  <a:pt x="37777" y="23417"/>
                </a:cubicBezTo>
              </a:path>
            </a:pathLst>
          </a:custGeom>
          <a:noFill/>
          <a:ln cap="flat" cmpd="sng" w="9525">
            <a:solidFill>
              <a:srgbClr val="FF0000"/>
            </a:solidFill>
            <a:prstDash val="solid"/>
            <a:round/>
            <a:headEnd len="med" w="med" type="none"/>
            <a:tailEnd len="med" w="med" type="none"/>
          </a:ln>
        </p:spPr>
      </p:sp>
      <p:sp>
        <p:nvSpPr>
          <p:cNvPr id="2692" name="Google Shape;2692;p101"/>
          <p:cNvSpPr/>
          <p:nvPr/>
        </p:nvSpPr>
        <p:spPr>
          <a:xfrm>
            <a:off x="4581765" y="3359209"/>
            <a:ext cx="579900" cy="701075"/>
          </a:xfrm>
          <a:custGeom>
            <a:rect b="b" l="l" r="r" t="t"/>
            <a:pathLst>
              <a:path extrusionOk="0" h="28043" w="23196">
                <a:moveTo>
                  <a:pt x="23040" y="21281"/>
                </a:moveTo>
                <a:cubicBezTo>
                  <a:pt x="23040" y="15719"/>
                  <a:pt x="24072" y="8968"/>
                  <a:pt x="20378" y="4810"/>
                </a:cubicBezTo>
                <a:cubicBezTo>
                  <a:pt x="15982" y="-137"/>
                  <a:pt x="4249" y="-2195"/>
                  <a:pt x="580" y="3313"/>
                </a:cubicBezTo>
                <a:cubicBezTo>
                  <a:pt x="-1936" y="7090"/>
                  <a:pt x="4948" y="11286"/>
                  <a:pt x="6735" y="15458"/>
                </a:cubicBezTo>
                <a:cubicBezTo>
                  <a:pt x="8379" y="19296"/>
                  <a:pt x="6706" y="25484"/>
                  <a:pt x="10396" y="27437"/>
                </a:cubicBezTo>
                <a:cubicBezTo>
                  <a:pt x="14652" y="29690"/>
                  <a:pt x="21255" y="24922"/>
                  <a:pt x="23040" y="20449"/>
                </a:cubicBezTo>
              </a:path>
            </a:pathLst>
          </a:custGeom>
          <a:noFill/>
          <a:ln cap="flat" cmpd="sng" w="9525">
            <a:solidFill>
              <a:srgbClr val="FF00FF"/>
            </a:solidFill>
            <a:prstDash val="solid"/>
            <a:round/>
            <a:headEnd len="med" w="med" type="none"/>
            <a:tailEnd len="med" w="med" type="none"/>
          </a:ln>
        </p:spPr>
      </p:sp>
      <p:sp>
        <p:nvSpPr>
          <p:cNvPr id="2693" name="Google Shape;2693;p101"/>
          <p:cNvSpPr/>
          <p:nvPr/>
        </p:nvSpPr>
        <p:spPr>
          <a:xfrm>
            <a:off x="3784289" y="3972675"/>
            <a:ext cx="582775" cy="611675"/>
          </a:xfrm>
          <a:custGeom>
            <a:rect b="b" l="l" r="r" t="t"/>
            <a:pathLst>
              <a:path extrusionOk="0" h="24467" w="23311">
                <a:moveTo>
                  <a:pt x="10127" y="195"/>
                </a:moveTo>
                <a:cubicBezTo>
                  <a:pt x="4399" y="195"/>
                  <a:pt x="-1271" y="8744"/>
                  <a:pt x="260" y="14263"/>
                </a:cubicBezTo>
                <a:cubicBezTo>
                  <a:pt x="2007" y="20561"/>
                  <a:pt x="11031" y="26014"/>
                  <a:pt x="17259" y="24032"/>
                </a:cubicBezTo>
                <a:cubicBezTo>
                  <a:pt x="20867" y="22883"/>
                  <a:pt x="23810" y="18100"/>
                  <a:pt x="23218" y="14360"/>
                </a:cubicBezTo>
                <a:cubicBezTo>
                  <a:pt x="22215" y="8027"/>
                  <a:pt x="16783" y="789"/>
                  <a:pt x="10420" y="0"/>
                </a:cubicBezTo>
              </a:path>
            </a:pathLst>
          </a:custGeom>
          <a:noFill/>
          <a:ln cap="flat" cmpd="sng" w="9525">
            <a:solidFill>
              <a:srgbClr val="EF8600"/>
            </a:solidFill>
            <a:prstDash val="solid"/>
            <a:round/>
            <a:headEnd len="med" w="med" type="none"/>
            <a:tailEnd len="med" w="med" type="none"/>
          </a:ln>
        </p:spPr>
      </p:sp>
      <p:sp>
        <p:nvSpPr>
          <p:cNvPr id="2694" name="Google Shape;2694;p101"/>
          <p:cNvSpPr/>
          <p:nvPr/>
        </p:nvSpPr>
        <p:spPr>
          <a:xfrm>
            <a:off x="4503543" y="4059400"/>
            <a:ext cx="690125" cy="587450"/>
          </a:xfrm>
          <a:custGeom>
            <a:rect b="b" l="l" r="r" t="t"/>
            <a:pathLst>
              <a:path extrusionOk="0" h="23498" w="27605">
                <a:moveTo>
                  <a:pt x="7971" y="527"/>
                </a:moveTo>
                <a:cubicBezTo>
                  <a:pt x="2095" y="527"/>
                  <a:pt x="-2355" y="12340"/>
                  <a:pt x="1380" y="16875"/>
                </a:cubicBezTo>
                <a:cubicBezTo>
                  <a:pt x="6354" y="22915"/>
                  <a:pt x="19410" y="26306"/>
                  <a:pt x="24582" y="20434"/>
                </a:cubicBezTo>
                <a:cubicBezTo>
                  <a:pt x="27392" y="17244"/>
                  <a:pt x="28887" y="11043"/>
                  <a:pt x="26164" y="7778"/>
                </a:cubicBezTo>
                <a:cubicBezTo>
                  <a:pt x="21992" y="2774"/>
                  <a:pt x="14661" y="1072"/>
                  <a:pt x="8235" y="0"/>
                </a:cubicBezTo>
              </a:path>
            </a:pathLst>
          </a:custGeom>
          <a:noFill/>
          <a:ln cap="flat" cmpd="sng" w="9525">
            <a:solidFill>
              <a:srgbClr val="0000FF"/>
            </a:solidFill>
            <a:prstDash val="solid"/>
            <a:round/>
            <a:headEnd len="med" w="med" type="none"/>
            <a:tailEnd len="med" w="med" type="none"/>
          </a:ln>
        </p:spPr>
      </p:sp>
      <p:sp>
        <p:nvSpPr>
          <p:cNvPr id="2695" name="Google Shape;2695;p101"/>
          <p:cNvSpPr txBox="1"/>
          <p:nvPr/>
        </p:nvSpPr>
        <p:spPr>
          <a:xfrm>
            <a:off x="3753475" y="3116063"/>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rPr>
              <a:t>P1</a:t>
            </a:r>
            <a:endParaRPr sz="1000">
              <a:solidFill>
                <a:srgbClr val="FF0000"/>
              </a:solidFill>
            </a:endParaRPr>
          </a:p>
        </p:txBody>
      </p:sp>
      <p:sp>
        <p:nvSpPr>
          <p:cNvPr id="2696" name="Google Shape;2696;p101"/>
          <p:cNvSpPr txBox="1"/>
          <p:nvPr/>
        </p:nvSpPr>
        <p:spPr>
          <a:xfrm>
            <a:off x="4828113" y="3167850"/>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FF"/>
                </a:solidFill>
              </a:rPr>
              <a:t>P2</a:t>
            </a:r>
            <a:endParaRPr sz="1000">
              <a:solidFill>
                <a:srgbClr val="FF00FF"/>
              </a:solidFill>
            </a:endParaRPr>
          </a:p>
        </p:txBody>
      </p:sp>
      <p:sp>
        <p:nvSpPr>
          <p:cNvPr id="2697" name="Google Shape;2697;p101"/>
          <p:cNvSpPr txBox="1"/>
          <p:nvPr/>
        </p:nvSpPr>
        <p:spPr>
          <a:xfrm>
            <a:off x="3517763" y="3943900"/>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EF8600"/>
                </a:solidFill>
              </a:rPr>
              <a:t>P3</a:t>
            </a:r>
            <a:endParaRPr sz="1000">
              <a:solidFill>
                <a:srgbClr val="EF8600"/>
              </a:solidFill>
            </a:endParaRPr>
          </a:p>
        </p:txBody>
      </p:sp>
      <p:sp>
        <p:nvSpPr>
          <p:cNvPr id="2698" name="Google Shape;2698;p101"/>
          <p:cNvSpPr txBox="1"/>
          <p:nvPr/>
        </p:nvSpPr>
        <p:spPr>
          <a:xfrm>
            <a:off x="5076238" y="3972675"/>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P4</a:t>
            </a:r>
            <a:endParaRPr sz="1000">
              <a:solidFill>
                <a:srgbClr val="0000FF"/>
              </a:solidFill>
            </a:endParaRPr>
          </a:p>
        </p:txBody>
      </p:sp>
      <p:cxnSp>
        <p:nvCxnSpPr>
          <p:cNvPr id="2699" name="Google Shape;2699;p101"/>
          <p:cNvCxnSpPr/>
          <p:nvPr/>
        </p:nvCxnSpPr>
        <p:spPr>
          <a:xfrm rot="10800000">
            <a:off x="3413325" y="3212125"/>
            <a:ext cx="328800" cy="226800"/>
          </a:xfrm>
          <a:prstGeom prst="straightConnector1">
            <a:avLst/>
          </a:prstGeom>
          <a:noFill/>
          <a:ln cap="flat" cmpd="sng" w="9525">
            <a:solidFill>
              <a:schemeClr val="dk2"/>
            </a:solidFill>
            <a:prstDash val="solid"/>
            <a:round/>
            <a:headEnd len="med" w="med" type="none"/>
            <a:tailEnd len="med" w="med" type="none"/>
          </a:ln>
        </p:spPr>
      </p:cxnSp>
      <p:cxnSp>
        <p:nvCxnSpPr>
          <p:cNvPr id="2700" name="Google Shape;2700;p101"/>
          <p:cNvCxnSpPr/>
          <p:nvPr/>
        </p:nvCxnSpPr>
        <p:spPr>
          <a:xfrm flipH="1" rot="10800000">
            <a:off x="3396275" y="4357625"/>
            <a:ext cx="418800" cy="186900"/>
          </a:xfrm>
          <a:prstGeom prst="straightConnector1">
            <a:avLst/>
          </a:prstGeom>
          <a:noFill/>
          <a:ln cap="flat" cmpd="sng" w="9525">
            <a:solidFill>
              <a:schemeClr val="dk2"/>
            </a:solidFill>
            <a:prstDash val="solid"/>
            <a:round/>
            <a:headEnd len="med" w="med" type="none"/>
            <a:tailEnd len="med" w="med" type="none"/>
          </a:ln>
        </p:spPr>
      </p:cxnSp>
      <p:cxnSp>
        <p:nvCxnSpPr>
          <p:cNvPr id="2701" name="Google Shape;2701;p101"/>
          <p:cNvCxnSpPr/>
          <p:nvPr/>
        </p:nvCxnSpPr>
        <p:spPr>
          <a:xfrm flipH="1" rot="10800000">
            <a:off x="5161675" y="3353775"/>
            <a:ext cx="542100" cy="228300"/>
          </a:xfrm>
          <a:prstGeom prst="straightConnector1">
            <a:avLst/>
          </a:prstGeom>
          <a:noFill/>
          <a:ln cap="flat" cmpd="sng" w="9525">
            <a:solidFill>
              <a:schemeClr val="dk2"/>
            </a:solidFill>
            <a:prstDash val="solid"/>
            <a:round/>
            <a:headEnd len="med" w="med" type="none"/>
            <a:tailEnd len="med" w="med" type="none"/>
          </a:ln>
        </p:spPr>
      </p:cxnSp>
      <p:cxnSp>
        <p:nvCxnSpPr>
          <p:cNvPr id="2702" name="Google Shape;2702;p101"/>
          <p:cNvCxnSpPr/>
          <p:nvPr/>
        </p:nvCxnSpPr>
        <p:spPr>
          <a:xfrm>
            <a:off x="5193675" y="4392663"/>
            <a:ext cx="669000" cy="265200"/>
          </a:xfrm>
          <a:prstGeom prst="straightConnector1">
            <a:avLst/>
          </a:prstGeom>
          <a:noFill/>
          <a:ln cap="flat" cmpd="sng" w="9525">
            <a:solidFill>
              <a:schemeClr val="dk2"/>
            </a:solidFill>
            <a:prstDash val="solid"/>
            <a:round/>
            <a:headEnd len="med" w="med" type="none"/>
            <a:tailEnd len="med" w="med" type="none"/>
          </a:ln>
        </p:spPr>
      </p:cxnSp>
      <p:sp>
        <p:nvSpPr>
          <p:cNvPr id="2703" name="Google Shape;2703;p101"/>
          <p:cNvSpPr txBox="1"/>
          <p:nvPr/>
        </p:nvSpPr>
        <p:spPr>
          <a:xfrm>
            <a:off x="4181181" y="3081127"/>
            <a:ext cx="5829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C00000"/>
                </a:solidFill>
              </a:rPr>
              <a:t>Query 3-NN</a:t>
            </a:r>
            <a:endParaRPr sz="1000">
              <a:solidFill>
                <a:srgbClr val="C00000"/>
              </a:solidFill>
            </a:endParaRPr>
          </a:p>
        </p:txBody>
      </p:sp>
      <p:sp>
        <p:nvSpPr>
          <p:cNvPr id="2704" name="Google Shape;2704;p101"/>
          <p:cNvSpPr/>
          <p:nvPr/>
        </p:nvSpPr>
        <p:spPr>
          <a:xfrm>
            <a:off x="4811863" y="3637850"/>
            <a:ext cx="73500" cy="65100"/>
          </a:xfrm>
          <a:prstGeom prst="flowChartConnector">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5" name="Google Shape;2705;p101"/>
          <p:cNvSpPr/>
          <p:nvPr/>
        </p:nvSpPr>
        <p:spPr>
          <a:xfrm>
            <a:off x="4613150" y="3723975"/>
            <a:ext cx="112500" cy="112200"/>
          </a:xfrm>
          <a:prstGeom prst="flowChartConnector">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9" name="Shape 2709"/>
        <p:cNvGrpSpPr/>
        <p:nvPr/>
      </p:nvGrpSpPr>
      <p:grpSpPr>
        <a:xfrm>
          <a:off x="0" y="0"/>
          <a:ext cx="0" cy="0"/>
          <a:chOff x="0" y="0"/>
          <a:chExt cx="0" cy="0"/>
        </a:xfrm>
      </p:grpSpPr>
      <p:sp>
        <p:nvSpPr>
          <p:cNvPr id="2710" name="Google Shape;2710;p102"/>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711" name="Google Shape;2711;p102"/>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712" name="Google Shape;2712;p102" title="Screenshot 2026-03-28 alle 09.41.03.png"/>
          <p:cNvPicPr preferRelativeResize="0"/>
          <p:nvPr/>
        </p:nvPicPr>
        <p:blipFill>
          <a:blip r:embed="rId3">
            <a:alphaModFix/>
          </a:blip>
          <a:stretch>
            <a:fillRect/>
          </a:stretch>
        </p:blipFill>
        <p:spPr>
          <a:xfrm>
            <a:off x="3722735" y="3324739"/>
            <a:ext cx="1499825" cy="1317675"/>
          </a:xfrm>
          <a:prstGeom prst="rect">
            <a:avLst/>
          </a:prstGeom>
          <a:noFill/>
          <a:ln>
            <a:noFill/>
          </a:ln>
        </p:spPr>
      </p:pic>
      <p:pic>
        <p:nvPicPr>
          <p:cNvPr id="2713" name="Google Shape;2713;p102" title="server.jpg"/>
          <p:cNvPicPr preferRelativeResize="0"/>
          <p:nvPr/>
        </p:nvPicPr>
        <p:blipFill>
          <a:blip r:embed="rId4">
            <a:alphaModFix/>
          </a:blip>
          <a:stretch>
            <a:fillRect/>
          </a:stretch>
        </p:blipFill>
        <p:spPr>
          <a:xfrm>
            <a:off x="2800785" y="2806940"/>
            <a:ext cx="775125" cy="775125"/>
          </a:xfrm>
          <a:prstGeom prst="rect">
            <a:avLst/>
          </a:prstGeom>
          <a:noFill/>
          <a:ln>
            <a:noFill/>
          </a:ln>
        </p:spPr>
      </p:pic>
      <p:pic>
        <p:nvPicPr>
          <p:cNvPr id="2714" name="Google Shape;2714;p102" title="server.jpg"/>
          <p:cNvPicPr preferRelativeResize="0"/>
          <p:nvPr/>
        </p:nvPicPr>
        <p:blipFill>
          <a:blip r:embed="rId4">
            <a:alphaModFix/>
          </a:blip>
          <a:stretch>
            <a:fillRect/>
          </a:stretch>
        </p:blipFill>
        <p:spPr>
          <a:xfrm>
            <a:off x="5517309" y="2899313"/>
            <a:ext cx="775125" cy="775125"/>
          </a:xfrm>
          <a:prstGeom prst="rect">
            <a:avLst/>
          </a:prstGeom>
          <a:noFill/>
          <a:ln>
            <a:noFill/>
          </a:ln>
        </p:spPr>
      </p:pic>
      <p:pic>
        <p:nvPicPr>
          <p:cNvPr id="2715" name="Google Shape;2715;p102" title="server.jpg"/>
          <p:cNvPicPr preferRelativeResize="0"/>
          <p:nvPr/>
        </p:nvPicPr>
        <p:blipFill>
          <a:blip r:embed="rId4">
            <a:alphaModFix/>
          </a:blip>
          <a:stretch>
            <a:fillRect/>
          </a:stretch>
        </p:blipFill>
        <p:spPr>
          <a:xfrm>
            <a:off x="5686159" y="4309813"/>
            <a:ext cx="775125" cy="775125"/>
          </a:xfrm>
          <a:prstGeom prst="rect">
            <a:avLst/>
          </a:prstGeom>
          <a:noFill/>
          <a:ln>
            <a:noFill/>
          </a:ln>
        </p:spPr>
      </p:pic>
      <p:pic>
        <p:nvPicPr>
          <p:cNvPr id="2716" name="Google Shape;2716;p102" title="server.jpg"/>
          <p:cNvPicPr preferRelativeResize="0"/>
          <p:nvPr/>
        </p:nvPicPr>
        <p:blipFill>
          <a:blip r:embed="rId4">
            <a:alphaModFix/>
          </a:blip>
          <a:stretch>
            <a:fillRect/>
          </a:stretch>
        </p:blipFill>
        <p:spPr>
          <a:xfrm>
            <a:off x="2800785" y="4217440"/>
            <a:ext cx="775125" cy="775125"/>
          </a:xfrm>
          <a:prstGeom prst="rect">
            <a:avLst/>
          </a:prstGeom>
          <a:noFill/>
          <a:ln>
            <a:noFill/>
          </a:ln>
        </p:spPr>
      </p:pic>
      <p:sp>
        <p:nvSpPr>
          <p:cNvPr id="2717" name="Google Shape;2717;p102"/>
          <p:cNvSpPr txBox="1"/>
          <p:nvPr/>
        </p:nvSpPr>
        <p:spPr>
          <a:xfrm>
            <a:off x="3952460" y="28006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sp>
        <p:nvSpPr>
          <p:cNvPr id="2718" name="Google Shape;2718;p102"/>
          <p:cNvSpPr/>
          <p:nvPr/>
        </p:nvSpPr>
        <p:spPr>
          <a:xfrm>
            <a:off x="3689249" y="3349842"/>
            <a:ext cx="948575" cy="719775"/>
          </a:xfrm>
          <a:custGeom>
            <a:rect b="b" l="l" r="r" t="t"/>
            <a:pathLst>
              <a:path extrusionOk="0" h="28791" w="37943">
                <a:moveTo>
                  <a:pt x="37943" y="23250"/>
                </a:moveTo>
                <a:cubicBezTo>
                  <a:pt x="33650" y="10372"/>
                  <a:pt x="9009" y="-7944"/>
                  <a:pt x="2173" y="3784"/>
                </a:cubicBezTo>
                <a:cubicBezTo>
                  <a:pt x="352" y="6908"/>
                  <a:pt x="-1215" y="12042"/>
                  <a:pt x="1341" y="14599"/>
                </a:cubicBezTo>
                <a:cubicBezTo>
                  <a:pt x="5297" y="18557"/>
                  <a:pt x="12491" y="17151"/>
                  <a:pt x="17147" y="20255"/>
                </a:cubicBezTo>
                <a:cubicBezTo>
                  <a:pt x="20931" y="22778"/>
                  <a:pt x="23563" y="27416"/>
                  <a:pt x="27961" y="28574"/>
                </a:cubicBezTo>
                <a:cubicBezTo>
                  <a:pt x="31535" y="29515"/>
                  <a:pt x="37777" y="27113"/>
                  <a:pt x="37777" y="23417"/>
                </a:cubicBezTo>
              </a:path>
            </a:pathLst>
          </a:custGeom>
          <a:noFill/>
          <a:ln cap="flat" cmpd="sng" w="9525">
            <a:solidFill>
              <a:srgbClr val="FF0000"/>
            </a:solidFill>
            <a:prstDash val="solid"/>
            <a:round/>
            <a:headEnd len="med" w="med" type="none"/>
            <a:tailEnd len="med" w="med" type="none"/>
          </a:ln>
        </p:spPr>
      </p:sp>
      <p:sp>
        <p:nvSpPr>
          <p:cNvPr id="2719" name="Google Shape;2719;p102"/>
          <p:cNvSpPr/>
          <p:nvPr/>
        </p:nvSpPr>
        <p:spPr>
          <a:xfrm>
            <a:off x="4581765" y="3359209"/>
            <a:ext cx="579900" cy="701075"/>
          </a:xfrm>
          <a:custGeom>
            <a:rect b="b" l="l" r="r" t="t"/>
            <a:pathLst>
              <a:path extrusionOk="0" h="28043" w="23196">
                <a:moveTo>
                  <a:pt x="23040" y="21281"/>
                </a:moveTo>
                <a:cubicBezTo>
                  <a:pt x="23040" y="15719"/>
                  <a:pt x="24072" y="8968"/>
                  <a:pt x="20378" y="4810"/>
                </a:cubicBezTo>
                <a:cubicBezTo>
                  <a:pt x="15982" y="-137"/>
                  <a:pt x="4249" y="-2195"/>
                  <a:pt x="580" y="3313"/>
                </a:cubicBezTo>
                <a:cubicBezTo>
                  <a:pt x="-1936" y="7090"/>
                  <a:pt x="4948" y="11286"/>
                  <a:pt x="6735" y="15458"/>
                </a:cubicBezTo>
                <a:cubicBezTo>
                  <a:pt x="8379" y="19296"/>
                  <a:pt x="6706" y="25484"/>
                  <a:pt x="10396" y="27437"/>
                </a:cubicBezTo>
                <a:cubicBezTo>
                  <a:pt x="14652" y="29690"/>
                  <a:pt x="21255" y="24922"/>
                  <a:pt x="23040" y="20449"/>
                </a:cubicBezTo>
              </a:path>
            </a:pathLst>
          </a:custGeom>
          <a:noFill/>
          <a:ln cap="flat" cmpd="sng" w="9525">
            <a:solidFill>
              <a:srgbClr val="FF00FF"/>
            </a:solidFill>
            <a:prstDash val="solid"/>
            <a:round/>
            <a:headEnd len="med" w="med" type="none"/>
            <a:tailEnd len="med" w="med" type="none"/>
          </a:ln>
        </p:spPr>
      </p:sp>
      <p:sp>
        <p:nvSpPr>
          <p:cNvPr id="2720" name="Google Shape;2720;p102"/>
          <p:cNvSpPr/>
          <p:nvPr/>
        </p:nvSpPr>
        <p:spPr>
          <a:xfrm>
            <a:off x="3784289" y="3972675"/>
            <a:ext cx="582775" cy="611675"/>
          </a:xfrm>
          <a:custGeom>
            <a:rect b="b" l="l" r="r" t="t"/>
            <a:pathLst>
              <a:path extrusionOk="0" h="24467" w="23311">
                <a:moveTo>
                  <a:pt x="10127" y="195"/>
                </a:moveTo>
                <a:cubicBezTo>
                  <a:pt x="4399" y="195"/>
                  <a:pt x="-1271" y="8744"/>
                  <a:pt x="260" y="14263"/>
                </a:cubicBezTo>
                <a:cubicBezTo>
                  <a:pt x="2007" y="20561"/>
                  <a:pt x="11031" y="26014"/>
                  <a:pt x="17259" y="24032"/>
                </a:cubicBezTo>
                <a:cubicBezTo>
                  <a:pt x="20867" y="22883"/>
                  <a:pt x="23810" y="18100"/>
                  <a:pt x="23218" y="14360"/>
                </a:cubicBezTo>
                <a:cubicBezTo>
                  <a:pt x="22215" y="8027"/>
                  <a:pt x="16783" y="789"/>
                  <a:pt x="10420" y="0"/>
                </a:cubicBezTo>
              </a:path>
            </a:pathLst>
          </a:custGeom>
          <a:noFill/>
          <a:ln cap="flat" cmpd="sng" w="9525">
            <a:solidFill>
              <a:srgbClr val="EF8600"/>
            </a:solidFill>
            <a:prstDash val="solid"/>
            <a:round/>
            <a:headEnd len="med" w="med" type="none"/>
            <a:tailEnd len="med" w="med" type="none"/>
          </a:ln>
        </p:spPr>
      </p:sp>
      <p:sp>
        <p:nvSpPr>
          <p:cNvPr id="2721" name="Google Shape;2721;p102"/>
          <p:cNvSpPr/>
          <p:nvPr/>
        </p:nvSpPr>
        <p:spPr>
          <a:xfrm>
            <a:off x="4503543" y="4059400"/>
            <a:ext cx="690125" cy="587450"/>
          </a:xfrm>
          <a:custGeom>
            <a:rect b="b" l="l" r="r" t="t"/>
            <a:pathLst>
              <a:path extrusionOk="0" h="23498" w="27605">
                <a:moveTo>
                  <a:pt x="7971" y="527"/>
                </a:moveTo>
                <a:cubicBezTo>
                  <a:pt x="2095" y="527"/>
                  <a:pt x="-2355" y="12340"/>
                  <a:pt x="1380" y="16875"/>
                </a:cubicBezTo>
                <a:cubicBezTo>
                  <a:pt x="6354" y="22915"/>
                  <a:pt x="19410" y="26306"/>
                  <a:pt x="24582" y="20434"/>
                </a:cubicBezTo>
                <a:cubicBezTo>
                  <a:pt x="27392" y="17244"/>
                  <a:pt x="28887" y="11043"/>
                  <a:pt x="26164" y="7778"/>
                </a:cubicBezTo>
                <a:cubicBezTo>
                  <a:pt x="21992" y="2774"/>
                  <a:pt x="14661" y="1072"/>
                  <a:pt x="8235" y="0"/>
                </a:cubicBezTo>
              </a:path>
            </a:pathLst>
          </a:custGeom>
          <a:noFill/>
          <a:ln cap="flat" cmpd="sng" w="9525">
            <a:solidFill>
              <a:srgbClr val="0000FF"/>
            </a:solidFill>
            <a:prstDash val="solid"/>
            <a:round/>
            <a:headEnd len="med" w="med" type="none"/>
            <a:tailEnd len="med" w="med" type="none"/>
          </a:ln>
        </p:spPr>
      </p:sp>
      <p:sp>
        <p:nvSpPr>
          <p:cNvPr id="2722" name="Google Shape;2722;p102"/>
          <p:cNvSpPr txBox="1"/>
          <p:nvPr/>
        </p:nvSpPr>
        <p:spPr>
          <a:xfrm>
            <a:off x="3753475" y="3116063"/>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rPr>
              <a:t>P1</a:t>
            </a:r>
            <a:endParaRPr sz="1000">
              <a:solidFill>
                <a:srgbClr val="FF0000"/>
              </a:solidFill>
            </a:endParaRPr>
          </a:p>
        </p:txBody>
      </p:sp>
      <p:sp>
        <p:nvSpPr>
          <p:cNvPr id="2723" name="Google Shape;2723;p102"/>
          <p:cNvSpPr txBox="1"/>
          <p:nvPr/>
        </p:nvSpPr>
        <p:spPr>
          <a:xfrm>
            <a:off x="4828113" y="3167850"/>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FF"/>
                </a:solidFill>
              </a:rPr>
              <a:t>P2</a:t>
            </a:r>
            <a:endParaRPr sz="1000">
              <a:solidFill>
                <a:srgbClr val="FF00FF"/>
              </a:solidFill>
            </a:endParaRPr>
          </a:p>
        </p:txBody>
      </p:sp>
      <p:sp>
        <p:nvSpPr>
          <p:cNvPr id="2724" name="Google Shape;2724;p102"/>
          <p:cNvSpPr txBox="1"/>
          <p:nvPr/>
        </p:nvSpPr>
        <p:spPr>
          <a:xfrm>
            <a:off x="3517763" y="3943900"/>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EF8600"/>
                </a:solidFill>
              </a:rPr>
              <a:t>P3</a:t>
            </a:r>
            <a:endParaRPr sz="1000">
              <a:solidFill>
                <a:srgbClr val="EF8600"/>
              </a:solidFill>
            </a:endParaRPr>
          </a:p>
        </p:txBody>
      </p:sp>
      <p:sp>
        <p:nvSpPr>
          <p:cNvPr id="2725" name="Google Shape;2725;p102"/>
          <p:cNvSpPr txBox="1"/>
          <p:nvPr/>
        </p:nvSpPr>
        <p:spPr>
          <a:xfrm>
            <a:off x="5076238" y="3972675"/>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P4</a:t>
            </a:r>
            <a:endParaRPr sz="1000">
              <a:solidFill>
                <a:srgbClr val="0000FF"/>
              </a:solidFill>
            </a:endParaRPr>
          </a:p>
        </p:txBody>
      </p:sp>
      <p:cxnSp>
        <p:nvCxnSpPr>
          <p:cNvPr id="2726" name="Google Shape;2726;p102"/>
          <p:cNvCxnSpPr/>
          <p:nvPr/>
        </p:nvCxnSpPr>
        <p:spPr>
          <a:xfrm rot="10800000">
            <a:off x="3413325" y="3212125"/>
            <a:ext cx="328800" cy="226800"/>
          </a:xfrm>
          <a:prstGeom prst="straightConnector1">
            <a:avLst/>
          </a:prstGeom>
          <a:noFill/>
          <a:ln cap="flat" cmpd="sng" w="9525">
            <a:solidFill>
              <a:schemeClr val="dk2"/>
            </a:solidFill>
            <a:prstDash val="solid"/>
            <a:round/>
            <a:headEnd len="med" w="med" type="none"/>
            <a:tailEnd len="med" w="med" type="none"/>
          </a:ln>
        </p:spPr>
      </p:cxnSp>
      <p:cxnSp>
        <p:nvCxnSpPr>
          <p:cNvPr id="2727" name="Google Shape;2727;p102"/>
          <p:cNvCxnSpPr/>
          <p:nvPr/>
        </p:nvCxnSpPr>
        <p:spPr>
          <a:xfrm flipH="1" rot="10800000">
            <a:off x="3396275" y="4357625"/>
            <a:ext cx="418800" cy="186900"/>
          </a:xfrm>
          <a:prstGeom prst="straightConnector1">
            <a:avLst/>
          </a:prstGeom>
          <a:noFill/>
          <a:ln cap="flat" cmpd="sng" w="9525">
            <a:solidFill>
              <a:schemeClr val="dk2"/>
            </a:solidFill>
            <a:prstDash val="solid"/>
            <a:round/>
            <a:headEnd len="med" w="med" type="none"/>
            <a:tailEnd len="med" w="med" type="none"/>
          </a:ln>
        </p:spPr>
      </p:cxnSp>
      <p:cxnSp>
        <p:nvCxnSpPr>
          <p:cNvPr id="2728" name="Google Shape;2728;p102"/>
          <p:cNvCxnSpPr/>
          <p:nvPr/>
        </p:nvCxnSpPr>
        <p:spPr>
          <a:xfrm flipH="1" rot="10800000">
            <a:off x="5161675" y="3353775"/>
            <a:ext cx="542100" cy="228300"/>
          </a:xfrm>
          <a:prstGeom prst="straightConnector1">
            <a:avLst/>
          </a:prstGeom>
          <a:noFill/>
          <a:ln cap="flat" cmpd="sng" w="9525">
            <a:solidFill>
              <a:schemeClr val="dk2"/>
            </a:solidFill>
            <a:prstDash val="solid"/>
            <a:round/>
            <a:headEnd len="med" w="med" type="none"/>
            <a:tailEnd len="med" w="med" type="none"/>
          </a:ln>
        </p:spPr>
      </p:cxnSp>
      <p:cxnSp>
        <p:nvCxnSpPr>
          <p:cNvPr id="2729" name="Google Shape;2729;p102"/>
          <p:cNvCxnSpPr/>
          <p:nvPr/>
        </p:nvCxnSpPr>
        <p:spPr>
          <a:xfrm>
            <a:off x="5193675" y="4392663"/>
            <a:ext cx="669000" cy="265200"/>
          </a:xfrm>
          <a:prstGeom prst="straightConnector1">
            <a:avLst/>
          </a:prstGeom>
          <a:noFill/>
          <a:ln cap="flat" cmpd="sng" w="9525">
            <a:solidFill>
              <a:schemeClr val="dk2"/>
            </a:solidFill>
            <a:prstDash val="solid"/>
            <a:round/>
            <a:headEnd len="med" w="med" type="none"/>
            <a:tailEnd len="med" w="med" type="none"/>
          </a:ln>
        </p:spPr>
      </p:cxnSp>
      <p:sp>
        <p:nvSpPr>
          <p:cNvPr id="2730" name="Google Shape;2730;p102"/>
          <p:cNvSpPr txBox="1"/>
          <p:nvPr/>
        </p:nvSpPr>
        <p:spPr>
          <a:xfrm>
            <a:off x="4181181" y="3081127"/>
            <a:ext cx="5829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C00000"/>
                </a:solidFill>
              </a:rPr>
              <a:t>Query 3-NN</a:t>
            </a:r>
            <a:endParaRPr sz="1000">
              <a:solidFill>
                <a:srgbClr val="C00000"/>
              </a:solidFill>
            </a:endParaRPr>
          </a:p>
        </p:txBody>
      </p:sp>
      <p:sp>
        <p:nvSpPr>
          <p:cNvPr id="2731" name="Google Shape;2731;p102"/>
          <p:cNvSpPr/>
          <p:nvPr/>
        </p:nvSpPr>
        <p:spPr>
          <a:xfrm>
            <a:off x="4811863" y="3637850"/>
            <a:ext cx="73500" cy="65100"/>
          </a:xfrm>
          <a:prstGeom prst="flowChartConnector">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32" name="Google Shape;2732;p102"/>
          <p:cNvSpPr/>
          <p:nvPr/>
        </p:nvSpPr>
        <p:spPr>
          <a:xfrm>
            <a:off x="4811875" y="3878800"/>
            <a:ext cx="73500" cy="65100"/>
          </a:xfrm>
          <a:prstGeom prst="flowChartConnector">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33" name="Google Shape;2733;p102"/>
          <p:cNvSpPr/>
          <p:nvPr/>
        </p:nvSpPr>
        <p:spPr>
          <a:xfrm>
            <a:off x="4613150" y="3723975"/>
            <a:ext cx="112500" cy="112200"/>
          </a:xfrm>
          <a:prstGeom prst="flowChartConnector">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7" name="Shape 2737"/>
        <p:cNvGrpSpPr/>
        <p:nvPr/>
      </p:nvGrpSpPr>
      <p:grpSpPr>
        <a:xfrm>
          <a:off x="0" y="0"/>
          <a:ext cx="0" cy="0"/>
          <a:chOff x="0" y="0"/>
          <a:chExt cx="0" cy="0"/>
        </a:xfrm>
      </p:grpSpPr>
      <p:sp>
        <p:nvSpPr>
          <p:cNvPr id="2738" name="Google Shape;2738;p103"/>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739" name="Google Shape;2739;p103"/>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740" name="Google Shape;2740;p103" title="Screenshot 2026-03-28 alle 09.41.03.png"/>
          <p:cNvPicPr preferRelativeResize="0"/>
          <p:nvPr/>
        </p:nvPicPr>
        <p:blipFill>
          <a:blip r:embed="rId3">
            <a:alphaModFix/>
          </a:blip>
          <a:stretch>
            <a:fillRect/>
          </a:stretch>
        </p:blipFill>
        <p:spPr>
          <a:xfrm>
            <a:off x="3722735" y="3324739"/>
            <a:ext cx="1499825" cy="1317675"/>
          </a:xfrm>
          <a:prstGeom prst="rect">
            <a:avLst/>
          </a:prstGeom>
          <a:noFill/>
          <a:ln>
            <a:noFill/>
          </a:ln>
        </p:spPr>
      </p:pic>
      <p:pic>
        <p:nvPicPr>
          <p:cNvPr id="2741" name="Google Shape;2741;p103" title="server.jpg"/>
          <p:cNvPicPr preferRelativeResize="0"/>
          <p:nvPr/>
        </p:nvPicPr>
        <p:blipFill>
          <a:blip r:embed="rId4">
            <a:alphaModFix/>
          </a:blip>
          <a:stretch>
            <a:fillRect/>
          </a:stretch>
        </p:blipFill>
        <p:spPr>
          <a:xfrm>
            <a:off x="2800785" y="2806940"/>
            <a:ext cx="775125" cy="775125"/>
          </a:xfrm>
          <a:prstGeom prst="rect">
            <a:avLst/>
          </a:prstGeom>
          <a:noFill/>
          <a:ln>
            <a:noFill/>
          </a:ln>
        </p:spPr>
      </p:pic>
      <p:pic>
        <p:nvPicPr>
          <p:cNvPr id="2742" name="Google Shape;2742;p103" title="server.jpg"/>
          <p:cNvPicPr preferRelativeResize="0"/>
          <p:nvPr/>
        </p:nvPicPr>
        <p:blipFill>
          <a:blip r:embed="rId4">
            <a:alphaModFix/>
          </a:blip>
          <a:stretch>
            <a:fillRect/>
          </a:stretch>
        </p:blipFill>
        <p:spPr>
          <a:xfrm>
            <a:off x="5517309" y="2899313"/>
            <a:ext cx="775125" cy="775125"/>
          </a:xfrm>
          <a:prstGeom prst="rect">
            <a:avLst/>
          </a:prstGeom>
          <a:noFill/>
          <a:ln>
            <a:noFill/>
          </a:ln>
        </p:spPr>
      </p:pic>
      <p:pic>
        <p:nvPicPr>
          <p:cNvPr id="2743" name="Google Shape;2743;p103" title="server.jpg"/>
          <p:cNvPicPr preferRelativeResize="0"/>
          <p:nvPr/>
        </p:nvPicPr>
        <p:blipFill>
          <a:blip r:embed="rId4">
            <a:alphaModFix/>
          </a:blip>
          <a:stretch>
            <a:fillRect/>
          </a:stretch>
        </p:blipFill>
        <p:spPr>
          <a:xfrm>
            <a:off x="5686159" y="4309813"/>
            <a:ext cx="775125" cy="775125"/>
          </a:xfrm>
          <a:prstGeom prst="rect">
            <a:avLst/>
          </a:prstGeom>
          <a:noFill/>
          <a:ln>
            <a:noFill/>
          </a:ln>
        </p:spPr>
      </p:pic>
      <p:pic>
        <p:nvPicPr>
          <p:cNvPr id="2744" name="Google Shape;2744;p103" title="server.jpg"/>
          <p:cNvPicPr preferRelativeResize="0"/>
          <p:nvPr/>
        </p:nvPicPr>
        <p:blipFill>
          <a:blip r:embed="rId4">
            <a:alphaModFix/>
          </a:blip>
          <a:stretch>
            <a:fillRect/>
          </a:stretch>
        </p:blipFill>
        <p:spPr>
          <a:xfrm>
            <a:off x="2800785" y="4217440"/>
            <a:ext cx="775125" cy="775125"/>
          </a:xfrm>
          <a:prstGeom prst="rect">
            <a:avLst/>
          </a:prstGeom>
          <a:noFill/>
          <a:ln>
            <a:noFill/>
          </a:ln>
        </p:spPr>
      </p:pic>
      <p:sp>
        <p:nvSpPr>
          <p:cNvPr id="2745" name="Google Shape;2745;p103"/>
          <p:cNvSpPr txBox="1"/>
          <p:nvPr/>
        </p:nvSpPr>
        <p:spPr>
          <a:xfrm>
            <a:off x="3952460" y="28006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sp>
        <p:nvSpPr>
          <p:cNvPr id="2746" name="Google Shape;2746;p103"/>
          <p:cNvSpPr/>
          <p:nvPr/>
        </p:nvSpPr>
        <p:spPr>
          <a:xfrm>
            <a:off x="3689249" y="3349842"/>
            <a:ext cx="948575" cy="719775"/>
          </a:xfrm>
          <a:custGeom>
            <a:rect b="b" l="l" r="r" t="t"/>
            <a:pathLst>
              <a:path extrusionOk="0" h="28791" w="37943">
                <a:moveTo>
                  <a:pt x="37943" y="23250"/>
                </a:moveTo>
                <a:cubicBezTo>
                  <a:pt x="33650" y="10372"/>
                  <a:pt x="9009" y="-7944"/>
                  <a:pt x="2173" y="3784"/>
                </a:cubicBezTo>
                <a:cubicBezTo>
                  <a:pt x="352" y="6908"/>
                  <a:pt x="-1215" y="12042"/>
                  <a:pt x="1341" y="14599"/>
                </a:cubicBezTo>
                <a:cubicBezTo>
                  <a:pt x="5297" y="18557"/>
                  <a:pt x="12491" y="17151"/>
                  <a:pt x="17147" y="20255"/>
                </a:cubicBezTo>
                <a:cubicBezTo>
                  <a:pt x="20931" y="22778"/>
                  <a:pt x="23563" y="27416"/>
                  <a:pt x="27961" y="28574"/>
                </a:cubicBezTo>
                <a:cubicBezTo>
                  <a:pt x="31535" y="29515"/>
                  <a:pt x="37777" y="27113"/>
                  <a:pt x="37777" y="23417"/>
                </a:cubicBezTo>
              </a:path>
            </a:pathLst>
          </a:custGeom>
          <a:noFill/>
          <a:ln cap="flat" cmpd="sng" w="9525">
            <a:solidFill>
              <a:srgbClr val="FF0000"/>
            </a:solidFill>
            <a:prstDash val="solid"/>
            <a:round/>
            <a:headEnd len="med" w="med" type="none"/>
            <a:tailEnd len="med" w="med" type="none"/>
          </a:ln>
        </p:spPr>
      </p:sp>
      <p:sp>
        <p:nvSpPr>
          <p:cNvPr id="2747" name="Google Shape;2747;p103"/>
          <p:cNvSpPr/>
          <p:nvPr/>
        </p:nvSpPr>
        <p:spPr>
          <a:xfrm>
            <a:off x="4581765" y="3359209"/>
            <a:ext cx="579900" cy="701075"/>
          </a:xfrm>
          <a:custGeom>
            <a:rect b="b" l="l" r="r" t="t"/>
            <a:pathLst>
              <a:path extrusionOk="0" h="28043" w="23196">
                <a:moveTo>
                  <a:pt x="23040" y="21281"/>
                </a:moveTo>
                <a:cubicBezTo>
                  <a:pt x="23040" y="15719"/>
                  <a:pt x="24072" y="8968"/>
                  <a:pt x="20378" y="4810"/>
                </a:cubicBezTo>
                <a:cubicBezTo>
                  <a:pt x="15982" y="-137"/>
                  <a:pt x="4249" y="-2195"/>
                  <a:pt x="580" y="3313"/>
                </a:cubicBezTo>
                <a:cubicBezTo>
                  <a:pt x="-1936" y="7090"/>
                  <a:pt x="4948" y="11286"/>
                  <a:pt x="6735" y="15458"/>
                </a:cubicBezTo>
                <a:cubicBezTo>
                  <a:pt x="8379" y="19296"/>
                  <a:pt x="6706" y="25484"/>
                  <a:pt x="10396" y="27437"/>
                </a:cubicBezTo>
                <a:cubicBezTo>
                  <a:pt x="14652" y="29690"/>
                  <a:pt x="21255" y="24922"/>
                  <a:pt x="23040" y="20449"/>
                </a:cubicBezTo>
              </a:path>
            </a:pathLst>
          </a:custGeom>
          <a:noFill/>
          <a:ln cap="flat" cmpd="sng" w="9525">
            <a:solidFill>
              <a:srgbClr val="FF00FF"/>
            </a:solidFill>
            <a:prstDash val="solid"/>
            <a:round/>
            <a:headEnd len="med" w="med" type="none"/>
            <a:tailEnd len="med" w="med" type="none"/>
          </a:ln>
        </p:spPr>
      </p:sp>
      <p:sp>
        <p:nvSpPr>
          <p:cNvPr id="2748" name="Google Shape;2748;p103"/>
          <p:cNvSpPr/>
          <p:nvPr/>
        </p:nvSpPr>
        <p:spPr>
          <a:xfrm>
            <a:off x="3784289" y="3972675"/>
            <a:ext cx="582775" cy="611675"/>
          </a:xfrm>
          <a:custGeom>
            <a:rect b="b" l="l" r="r" t="t"/>
            <a:pathLst>
              <a:path extrusionOk="0" h="24467" w="23311">
                <a:moveTo>
                  <a:pt x="10127" y="195"/>
                </a:moveTo>
                <a:cubicBezTo>
                  <a:pt x="4399" y="195"/>
                  <a:pt x="-1271" y="8744"/>
                  <a:pt x="260" y="14263"/>
                </a:cubicBezTo>
                <a:cubicBezTo>
                  <a:pt x="2007" y="20561"/>
                  <a:pt x="11031" y="26014"/>
                  <a:pt x="17259" y="24032"/>
                </a:cubicBezTo>
                <a:cubicBezTo>
                  <a:pt x="20867" y="22883"/>
                  <a:pt x="23810" y="18100"/>
                  <a:pt x="23218" y="14360"/>
                </a:cubicBezTo>
                <a:cubicBezTo>
                  <a:pt x="22215" y="8027"/>
                  <a:pt x="16783" y="789"/>
                  <a:pt x="10420" y="0"/>
                </a:cubicBezTo>
              </a:path>
            </a:pathLst>
          </a:custGeom>
          <a:noFill/>
          <a:ln cap="flat" cmpd="sng" w="9525">
            <a:solidFill>
              <a:srgbClr val="EF8600"/>
            </a:solidFill>
            <a:prstDash val="solid"/>
            <a:round/>
            <a:headEnd len="med" w="med" type="none"/>
            <a:tailEnd len="med" w="med" type="none"/>
          </a:ln>
        </p:spPr>
      </p:sp>
      <p:sp>
        <p:nvSpPr>
          <p:cNvPr id="2749" name="Google Shape;2749;p103"/>
          <p:cNvSpPr/>
          <p:nvPr/>
        </p:nvSpPr>
        <p:spPr>
          <a:xfrm>
            <a:off x="4503543" y="4059400"/>
            <a:ext cx="690125" cy="587450"/>
          </a:xfrm>
          <a:custGeom>
            <a:rect b="b" l="l" r="r" t="t"/>
            <a:pathLst>
              <a:path extrusionOk="0" h="23498" w="27605">
                <a:moveTo>
                  <a:pt x="7971" y="527"/>
                </a:moveTo>
                <a:cubicBezTo>
                  <a:pt x="2095" y="527"/>
                  <a:pt x="-2355" y="12340"/>
                  <a:pt x="1380" y="16875"/>
                </a:cubicBezTo>
                <a:cubicBezTo>
                  <a:pt x="6354" y="22915"/>
                  <a:pt x="19410" y="26306"/>
                  <a:pt x="24582" y="20434"/>
                </a:cubicBezTo>
                <a:cubicBezTo>
                  <a:pt x="27392" y="17244"/>
                  <a:pt x="28887" y="11043"/>
                  <a:pt x="26164" y="7778"/>
                </a:cubicBezTo>
                <a:cubicBezTo>
                  <a:pt x="21992" y="2774"/>
                  <a:pt x="14661" y="1072"/>
                  <a:pt x="8235" y="0"/>
                </a:cubicBezTo>
              </a:path>
            </a:pathLst>
          </a:custGeom>
          <a:noFill/>
          <a:ln cap="flat" cmpd="sng" w="9525">
            <a:solidFill>
              <a:srgbClr val="0000FF"/>
            </a:solidFill>
            <a:prstDash val="solid"/>
            <a:round/>
            <a:headEnd len="med" w="med" type="none"/>
            <a:tailEnd len="med" w="med" type="none"/>
          </a:ln>
        </p:spPr>
      </p:sp>
      <p:sp>
        <p:nvSpPr>
          <p:cNvPr id="2750" name="Google Shape;2750;p103"/>
          <p:cNvSpPr txBox="1"/>
          <p:nvPr/>
        </p:nvSpPr>
        <p:spPr>
          <a:xfrm>
            <a:off x="3753475" y="3116063"/>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rPr>
              <a:t>P1</a:t>
            </a:r>
            <a:endParaRPr sz="1000">
              <a:solidFill>
                <a:srgbClr val="FF0000"/>
              </a:solidFill>
            </a:endParaRPr>
          </a:p>
        </p:txBody>
      </p:sp>
      <p:sp>
        <p:nvSpPr>
          <p:cNvPr id="2751" name="Google Shape;2751;p103"/>
          <p:cNvSpPr txBox="1"/>
          <p:nvPr/>
        </p:nvSpPr>
        <p:spPr>
          <a:xfrm>
            <a:off x="4828113" y="3167850"/>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FF"/>
                </a:solidFill>
              </a:rPr>
              <a:t>P2</a:t>
            </a:r>
            <a:endParaRPr sz="1000">
              <a:solidFill>
                <a:srgbClr val="FF00FF"/>
              </a:solidFill>
            </a:endParaRPr>
          </a:p>
        </p:txBody>
      </p:sp>
      <p:sp>
        <p:nvSpPr>
          <p:cNvPr id="2752" name="Google Shape;2752;p103"/>
          <p:cNvSpPr txBox="1"/>
          <p:nvPr/>
        </p:nvSpPr>
        <p:spPr>
          <a:xfrm>
            <a:off x="3517763" y="3943900"/>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EF8600"/>
                </a:solidFill>
              </a:rPr>
              <a:t>P3</a:t>
            </a:r>
            <a:endParaRPr sz="1000">
              <a:solidFill>
                <a:srgbClr val="EF8600"/>
              </a:solidFill>
            </a:endParaRPr>
          </a:p>
        </p:txBody>
      </p:sp>
      <p:sp>
        <p:nvSpPr>
          <p:cNvPr id="2753" name="Google Shape;2753;p103"/>
          <p:cNvSpPr txBox="1"/>
          <p:nvPr/>
        </p:nvSpPr>
        <p:spPr>
          <a:xfrm>
            <a:off x="5076238" y="3972675"/>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P4</a:t>
            </a:r>
            <a:endParaRPr sz="1000">
              <a:solidFill>
                <a:srgbClr val="0000FF"/>
              </a:solidFill>
            </a:endParaRPr>
          </a:p>
        </p:txBody>
      </p:sp>
      <p:cxnSp>
        <p:nvCxnSpPr>
          <p:cNvPr id="2754" name="Google Shape;2754;p103"/>
          <p:cNvCxnSpPr/>
          <p:nvPr/>
        </p:nvCxnSpPr>
        <p:spPr>
          <a:xfrm rot="10800000">
            <a:off x="3413325" y="3212125"/>
            <a:ext cx="328800" cy="226800"/>
          </a:xfrm>
          <a:prstGeom prst="straightConnector1">
            <a:avLst/>
          </a:prstGeom>
          <a:noFill/>
          <a:ln cap="flat" cmpd="sng" w="9525">
            <a:solidFill>
              <a:schemeClr val="dk2"/>
            </a:solidFill>
            <a:prstDash val="solid"/>
            <a:round/>
            <a:headEnd len="med" w="med" type="none"/>
            <a:tailEnd len="med" w="med" type="none"/>
          </a:ln>
        </p:spPr>
      </p:cxnSp>
      <p:cxnSp>
        <p:nvCxnSpPr>
          <p:cNvPr id="2755" name="Google Shape;2755;p103"/>
          <p:cNvCxnSpPr/>
          <p:nvPr/>
        </p:nvCxnSpPr>
        <p:spPr>
          <a:xfrm flipH="1" rot="10800000">
            <a:off x="3396275" y="4357625"/>
            <a:ext cx="418800" cy="186900"/>
          </a:xfrm>
          <a:prstGeom prst="straightConnector1">
            <a:avLst/>
          </a:prstGeom>
          <a:noFill/>
          <a:ln cap="flat" cmpd="sng" w="9525">
            <a:solidFill>
              <a:schemeClr val="dk2"/>
            </a:solidFill>
            <a:prstDash val="solid"/>
            <a:round/>
            <a:headEnd len="med" w="med" type="none"/>
            <a:tailEnd len="med" w="med" type="none"/>
          </a:ln>
        </p:spPr>
      </p:cxnSp>
      <p:cxnSp>
        <p:nvCxnSpPr>
          <p:cNvPr id="2756" name="Google Shape;2756;p103"/>
          <p:cNvCxnSpPr/>
          <p:nvPr/>
        </p:nvCxnSpPr>
        <p:spPr>
          <a:xfrm flipH="1" rot="10800000">
            <a:off x="5161675" y="3353775"/>
            <a:ext cx="542100" cy="228300"/>
          </a:xfrm>
          <a:prstGeom prst="straightConnector1">
            <a:avLst/>
          </a:prstGeom>
          <a:noFill/>
          <a:ln cap="flat" cmpd="sng" w="9525">
            <a:solidFill>
              <a:schemeClr val="dk2"/>
            </a:solidFill>
            <a:prstDash val="solid"/>
            <a:round/>
            <a:headEnd len="med" w="med" type="none"/>
            <a:tailEnd len="med" w="med" type="none"/>
          </a:ln>
        </p:spPr>
      </p:cxnSp>
      <p:cxnSp>
        <p:nvCxnSpPr>
          <p:cNvPr id="2757" name="Google Shape;2757;p103"/>
          <p:cNvCxnSpPr/>
          <p:nvPr/>
        </p:nvCxnSpPr>
        <p:spPr>
          <a:xfrm>
            <a:off x="5193675" y="4392663"/>
            <a:ext cx="669000" cy="265200"/>
          </a:xfrm>
          <a:prstGeom prst="straightConnector1">
            <a:avLst/>
          </a:prstGeom>
          <a:noFill/>
          <a:ln cap="flat" cmpd="sng" w="9525">
            <a:solidFill>
              <a:schemeClr val="dk2"/>
            </a:solidFill>
            <a:prstDash val="solid"/>
            <a:round/>
            <a:headEnd len="med" w="med" type="none"/>
            <a:tailEnd len="med" w="med" type="none"/>
          </a:ln>
        </p:spPr>
      </p:cxnSp>
      <p:sp>
        <p:nvSpPr>
          <p:cNvPr id="2758" name="Google Shape;2758;p103"/>
          <p:cNvSpPr txBox="1"/>
          <p:nvPr/>
        </p:nvSpPr>
        <p:spPr>
          <a:xfrm>
            <a:off x="4181181" y="3081127"/>
            <a:ext cx="5829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C00000"/>
                </a:solidFill>
              </a:rPr>
              <a:t>Query 3-NN</a:t>
            </a:r>
            <a:endParaRPr sz="1000">
              <a:solidFill>
                <a:srgbClr val="C00000"/>
              </a:solidFill>
            </a:endParaRPr>
          </a:p>
        </p:txBody>
      </p:sp>
      <p:sp>
        <p:nvSpPr>
          <p:cNvPr id="2759" name="Google Shape;2759;p103"/>
          <p:cNvSpPr/>
          <p:nvPr/>
        </p:nvSpPr>
        <p:spPr>
          <a:xfrm>
            <a:off x="4811863" y="3637850"/>
            <a:ext cx="73500" cy="65100"/>
          </a:xfrm>
          <a:prstGeom prst="flowChartConnector">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0" name="Google Shape;2760;p103"/>
          <p:cNvSpPr/>
          <p:nvPr/>
        </p:nvSpPr>
        <p:spPr>
          <a:xfrm>
            <a:off x="4811875" y="3878800"/>
            <a:ext cx="73500" cy="65100"/>
          </a:xfrm>
          <a:prstGeom prst="flowChartConnector">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1" name="Google Shape;2761;p103"/>
          <p:cNvSpPr/>
          <p:nvPr/>
        </p:nvSpPr>
        <p:spPr>
          <a:xfrm>
            <a:off x="4471100" y="3876509"/>
            <a:ext cx="73500" cy="65100"/>
          </a:xfrm>
          <a:prstGeom prst="flowChartConnector">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2" name="Google Shape;2762;p103"/>
          <p:cNvSpPr txBox="1"/>
          <p:nvPr/>
        </p:nvSpPr>
        <p:spPr>
          <a:xfrm>
            <a:off x="595775" y="3438925"/>
            <a:ext cx="2091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To reach high recall, we may need to search in multiple nodes.</a:t>
            </a:r>
            <a:endParaRPr sz="1500">
              <a:solidFill>
                <a:schemeClr val="dk1"/>
              </a:solidFill>
            </a:endParaRPr>
          </a:p>
        </p:txBody>
      </p:sp>
      <p:sp>
        <p:nvSpPr>
          <p:cNvPr id="2763" name="Google Shape;2763;p103"/>
          <p:cNvSpPr/>
          <p:nvPr/>
        </p:nvSpPr>
        <p:spPr>
          <a:xfrm>
            <a:off x="4613150" y="3723975"/>
            <a:ext cx="112500" cy="112200"/>
          </a:xfrm>
          <a:prstGeom prst="flowChartConnector">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t/>
            </a:r>
            <a:endParaRPr/>
          </a:p>
        </p:txBody>
      </p:sp>
      <p:sp>
        <p:nvSpPr>
          <p:cNvPr id="248" name="Google Shape;248;p32"/>
          <p:cNvSpPr txBox="1"/>
          <p:nvPr>
            <p:ph idx="1" type="body"/>
          </p:nvPr>
        </p:nvSpPr>
        <p:spPr>
          <a:xfrm>
            <a:off x="311700" y="1152475"/>
            <a:ext cx="8520600" cy="3904200"/>
          </a:xfrm>
          <a:prstGeom prst="rect">
            <a:avLst/>
          </a:prstGeom>
          <a:noFill/>
          <a:ln>
            <a:noFill/>
          </a:ln>
        </p:spPr>
        <p:txBody>
          <a:bodyPr anchorCtr="0" anchor="t" bIns="91425" lIns="91425" spcFirstLastPara="1" rIns="91425" wrap="square" tIns="91425">
            <a:normAutofit fontScale="77500" lnSpcReduction="20000"/>
          </a:bodyPr>
          <a:lstStyle/>
          <a:p>
            <a:pPr indent="-228600" lvl="0" marL="457200" rtl="0" algn="l">
              <a:lnSpc>
                <a:spcPct val="115000"/>
              </a:lnSpc>
              <a:spcBef>
                <a:spcPts val="0"/>
              </a:spcBef>
              <a:spcAft>
                <a:spcPts val="0"/>
              </a:spcAft>
              <a:buSzPct val="117647"/>
              <a:buFont typeface="Ubuntu"/>
              <a:buNone/>
            </a:pPr>
            <a:r>
              <a:t/>
            </a:r>
            <a:endParaRPr/>
          </a:p>
          <a:p>
            <a:pPr indent="-228600" lvl="0" marL="457200" rtl="0" algn="l">
              <a:lnSpc>
                <a:spcPct val="115000"/>
              </a:lnSpc>
              <a:spcBef>
                <a:spcPts val="0"/>
              </a:spcBef>
              <a:spcAft>
                <a:spcPts val="0"/>
              </a:spcAft>
              <a:buSzPct val="117647"/>
              <a:buFont typeface="Ubuntu"/>
              <a:buNone/>
            </a:pPr>
            <a:r>
              <a:t/>
            </a:r>
            <a:endParaRPr/>
          </a:p>
          <a:p>
            <a:pPr indent="-228600" lvl="0" marL="457200" rtl="0" algn="l">
              <a:lnSpc>
                <a:spcPct val="115000"/>
              </a:lnSpc>
              <a:spcBef>
                <a:spcPts val="0"/>
              </a:spcBef>
              <a:spcAft>
                <a:spcPts val="0"/>
              </a:spcAft>
              <a:buSzPct val="117647"/>
              <a:buFont typeface="Ubuntu"/>
              <a:buNone/>
            </a:pPr>
            <a:r>
              <a:t/>
            </a:r>
            <a:endParaRPr/>
          </a:p>
          <a:p>
            <a:pPr indent="-228600" lvl="0" marL="457200" rtl="0" algn="l">
              <a:lnSpc>
                <a:spcPct val="115000"/>
              </a:lnSpc>
              <a:spcBef>
                <a:spcPts val="0"/>
              </a:spcBef>
              <a:spcAft>
                <a:spcPts val="0"/>
              </a:spcAft>
              <a:buSzPct val="117647"/>
              <a:buFont typeface="Ubuntu"/>
              <a:buNone/>
            </a:pPr>
            <a:r>
              <a:t/>
            </a:r>
            <a:endParaRPr/>
          </a:p>
          <a:p>
            <a:pPr indent="-228600" lvl="0" marL="457200" rtl="0" algn="l">
              <a:lnSpc>
                <a:spcPct val="115000"/>
              </a:lnSpc>
              <a:spcBef>
                <a:spcPts val="0"/>
              </a:spcBef>
              <a:spcAft>
                <a:spcPts val="0"/>
              </a:spcAft>
              <a:buSzPct val="117647"/>
              <a:buFont typeface="Ubuntu"/>
              <a:buNone/>
            </a:pPr>
            <a:r>
              <a:t/>
            </a:r>
            <a:endParaRPr/>
          </a:p>
          <a:p>
            <a:pPr indent="-228600" lvl="0" marL="457200" rtl="0" algn="l">
              <a:lnSpc>
                <a:spcPct val="115000"/>
              </a:lnSpc>
              <a:spcBef>
                <a:spcPts val="0"/>
              </a:spcBef>
              <a:spcAft>
                <a:spcPts val="0"/>
              </a:spcAft>
              <a:buSzPct val="117647"/>
              <a:buFont typeface="Ubuntu"/>
              <a:buNone/>
            </a:pPr>
            <a:r>
              <a:t/>
            </a:r>
            <a:endParaRPr/>
          </a:p>
          <a:p>
            <a:pPr indent="-228600" lvl="0" marL="457200" rtl="0" algn="l">
              <a:lnSpc>
                <a:spcPct val="115000"/>
              </a:lnSpc>
              <a:spcBef>
                <a:spcPts val="0"/>
              </a:spcBef>
              <a:spcAft>
                <a:spcPts val="0"/>
              </a:spcAft>
              <a:buSzPct val="117647"/>
              <a:buFont typeface="Ubuntu"/>
              <a:buNone/>
            </a:pPr>
            <a:r>
              <a:t/>
            </a:r>
            <a:endParaRPr/>
          </a:p>
          <a:p>
            <a:pPr indent="-228600" lvl="0" marL="457200" rtl="0" algn="l">
              <a:lnSpc>
                <a:spcPct val="115000"/>
              </a:lnSpc>
              <a:spcBef>
                <a:spcPts val="0"/>
              </a:spcBef>
              <a:spcAft>
                <a:spcPts val="0"/>
              </a:spcAft>
              <a:buSzPct val="117647"/>
              <a:buFont typeface="Ubuntu"/>
              <a:buNone/>
            </a:pPr>
            <a:r>
              <a:t/>
            </a:r>
            <a:endParaRPr/>
          </a:p>
          <a:p>
            <a:pPr indent="-228600" lvl="0" marL="457200" rtl="0" algn="l">
              <a:lnSpc>
                <a:spcPct val="115000"/>
              </a:lnSpc>
              <a:spcBef>
                <a:spcPts val="0"/>
              </a:spcBef>
              <a:spcAft>
                <a:spcPts val="0"/>
              </a:spcAft>
              <a:buSzPct val="117647"/>
              <a:buFont typeface="Ubuntu"/>
              <a:buNone/>
            </a:pPr>
            <a:r>
              <a:t/>
            </a:r>
            <a:endParaRPr/>
          </a:p>
          <a:p>
            <a:pPr indent="-228600" lvl="0" marL="457200" rtl="0" algn="l">
              <a:lnSpc>
                <a:spcPct val="115000"/>
              </a:lnSpc>
              <a:spcBef>
                <a:spcPts val="0"/>
              </a:spcBef>
              <a:spcAft>
                <a:spcPts val="0"/>
              </a:spcAft>
              <a:buSzPct val="117647"/>
              <a:buFont typeface="Ubuntu"/>
              <a:buNone/>
            </a:pPr>
            <a:r>
              <a:t/>
            </a:r>
            <a:endParaRPr/>
          </a:p>
          <a:p>
            <a:pPr indent="-332815" lvl="0" marL="457200" rtl="0" algn="l">
              <a:lnSpc>
                <a:spcPct val="115000"/>
              </a:lnSpc>
              <a:spcBef>
                <a:spcPts val="0"/>
              </a:spcBef>
              <a:spcAft>
                <a:spcPts val="0"/>
              </a:spcAft>
              <a:buClr>
                <a:schemeClr val="dk1"/>
              </a:buClr>
              <a:buSzPct val="117647"/>
              <a:buFont typeface="Ubuntu"/>
              <a:buChar char="●"/>
            </a:pPr>
            <a:r>
              <a:rPr lang="en">
                <a:solidFill>
                  <a:schemeClr val="dk1"/>
                </a:solidFill>
              </a:rPr>
              <a:t>image retrieval</a:t>
            </a:r>
            <a:endParaRPr>
              <a:solidFill>
                <a:schemeClr val="dk1"/>
              </a:solidFill>
            </a:endParaRPr>
          </a:p>
          <a:p>
            <a:pPr indent="-332815" lvl="0" marL="457200" rtl="0" algn="l">
              <a:lnSpc>
                <a:spcPct val="115000"/>
              </a:lnSpc>
              <a:spcBef>
                <a:spcPts val="0"/>
              </a:spcBef>
              <a:spcAft>
                <a:spcPts val="0"/>
              </a:spcAft>
              <a:buClr>
                <a:schemeClr val="dk1"/>
              </a:buClr>
              <a:buSzPct val="117647"/>
              <a:buFont typeface="Ubuntu"/>
              <a:buChar char="●"/>
            </a:pPr>
            <a:r>
              <a:rPr lang="en">
                <a:solidFill>
                  <a:schemeClr val="dk1"/>
                </a:solidFill>
              </a:rPr>
              <a:t>recommendations</a:t>
            </a:r>
            <a:endParaRPr>
              <a:solidFill>
                <a:schemeClr val="dk1"/>
              </a:solidFill>
            </a:endParaRPr>
          </a:p>
          <a:p>
            <a:pPr indent="-332815" lvl="0" marL="457200" rtl="0" algn="l">
              <a:lnSpc>
                <a:spcPct val="115000"/>
              </a:lnSpc>
              <a:spcBef>
                <a:spcPts val="0"/>
              </a:spcBef>
              <a:spcAft>
                <a:spcPts val="0"/>
              </a:spcAft>
              <a:buClr>
                <a:schemeClr val="dk1"/>
              </a:buClr>
              <a:buSzPct val="117647"/>
              <a:buFont typeface="Ubuntu"/>
              <a:buChar char="●"/>
            </a:pPr>
            <a:r>
              <a:rPr lang="en">
                <a:solidFill>
                  <a:schemeClr val="dk1"/>
                </a:solidFill>
              </a:rPr>
              <a:t>entity matching</a:t>
            </a:r>
            <a:endParaRPr>
              <a:solidFill>
                <a:schemeClr val="dk1"/>
              </a:solidFill>
            </a:endParaRPr>
          </a:p>
          <a:p>
            <a:pPr indent="-332815" lvl="0" marL="457200" rtl="0" algn="l">
              <a:lnSpc>
                <a:spcPct val="115000"/>
              </a:lnSpc>
              <a:spcBef>
                <a:spcPts val="0"/>
              </a:spcBef>
              <a:spcAft>
                <a:spcPts val="0"/>
              </a:spcAft>
              <a:buClr>
                <a:schemeClr val="dk1"/>
              </a:buClr>
              <a:buSzPct val="117647"/>
              <a:buFont typeface="Ubuntu"/>
              <a:buChar char="●"/>
            </a:pPr>
            <a:r>
              <a:rPr lang="en">
                <a:solidFill>
                  <a:schemeClr val="dk1"/>
                </a:solidFill>
              </a:rPr>
              <a:t>fraud detection</a:t>
            </a:r>
            <a:endParaRPr>
              <a:solidFill>
                <a:schemeClr val="dk1"/>
              </a:solidFill>
            </a:endParaRPr>
          </a:p>
          <a:p>
            <a:pPr indent="-332815" lvl="0" marL="457200" rtl="0" algn="l">
              <a:lnSpc>
                <a:spcPct val="115000"/>
              </a:lnSpc>
              <a:spcBef>
                <a:spcPts val="0"/>
              </a:spcBef>
              <a:spcAft>
                <a:spcPts val="0"/>
              </a:spcAft>
              <a:buClr>
                <a:schemeClr val="dk1"/>
              </a:buClr>
              <a:buSzPct val="117647"/>
              <a:buFont typeface="Ubuntu"/>
              <a:buChar char="●"/>
            </a:pPr>
            <a:r>
              <a:rPr lang="en">
                <a:solidFill>
                  <a:schemeClr val="dk1"/>
                </a:solidFill>
              </a:rPr>
              <a:t>drug discovery</a:t>
            </a:r>
            <a:endParaRPr>
              <a:solidFill>
                <a:schemeClr val="dk1"/>
              </a:solidFill>
            </a:endParaRPr>
          </a:p>
          <a:p>
            <a:pPr indent="-332815" lvl="0" marL="457200" rtl="0" algn="l">
              <a:lnSpc>
                <a:spcPct val="115000"/>
              </a:lnSpc>
              <a:spcBef>
                <a:spcPts val="0"/>
              </a:spcBef>
              <a:spcAft>
                <a:spcPts val="0"/>
              </a:spcAft>
              <a:buClr>
                <a:schemeClr val="dk1"/>
              </a:buClr>
              <a:buSzPct val="117647"/>
              <a:buFont typeface="Ubuntu"/>
              <a:buChar char="●"/>
            </a:pPr>
            <a:r>
              <a:rPr lang="en">
                <a:solidFill>
                  <a:schemeClr val="dk1"/>
                </a:solidFill>
              </a:rPr>
              <a:t>retrieval augmented generation (RAG)</a:t>
            </a:r>
            <a:endParaRPr>
              <a:solidFill>
                <a:schemeClr val="dk1"/>
              </a:solidFill>
            </a:endParaRPr>
          </a:p>
          <a:p>
            <a:pPr indent="-332815" lvl="0" marL="457200" rtl="0" algn="l">
              <a:lnSpc>
                <a:spcPct val="115000"/>
              </a:lnSpc>
              <a:spcBef>
                <a:spcPts val="0"/>
              </a:spcBef>
              <a:spcAft>
                <a:spcPts val="0"/>
              </a:spcAft>
              <a:buClr>
                <a:schemeClr val="dk1"/>
              </a:buClr>
              <a:buSzPct val="117647"/>
              <a:buFont typeface="Ubuntu"/>
              <a:buChar char="●"/>
            </a:pPr>
            <a:r>
              <a:rPr lang="en">
                <a:solidFill>
                  <a:schemeClr val="dk1"/>
                </a:solidFill>
              </a:rPr>
              <a:t>…</a:t>
            </a:r>
            <a:endParaRPr>
              <a:solidFill>
                <a:schemeClr val="dk1"/>
              </a:solidFill>
            </a:endParaRPr>
          </a:p>
        </p:txBody>
      </p:sp>
      <p:sp>
        <p:nvSpPr>
          <p:cNvPr id="249" name="Google Shape;249;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50" name="Google Shape;250;p32"/>
          <p:cNvPicPr preferRelativeResize="0"/>
          <p:nvPr/>
        </p:nvPicPr>
        <p:blipFill rotWithShape="1">
          <a:blip r:embed="rId3">
            <a:alphaModFix/>
          </a:blip>
          <a:srcRect b="4068" l="4996" r="4653" t="6518"/>
          <a:stretch/>
        </p:blipFill>
        <p:spPr>
          <a:xfrm>
            <a:off x="1805969" y="1258233"/>
            <a:ext cx="3717864" cy="1991592"/>
          </a:xfrm>
          <a:prstGeom prst="rect">
            <a:avLst/>
          </a:prstGeom>
          <a:noFill/>
          <a:ln>
            <a:noFill/>
          </a:ln>
        </p:spPr>
      </p:pic>
      <p:sp>
        <p:nvSpPr>
          <p:cNvPr id="251" name="Google Shape;251;p32"/>
          <p:cNvSpPr/>
          <p:nvPr/>
        </p:nvSpPr>
        <p:spPr>
          <a:xfrm>
            <a:off x="3863681" y="1491884"/>
            <a:ext cx="1523400" cy="1413600"/>
          </a:xfrm>
          <a:prstGeom prst="rect">
            <a:avLst/>
          </a:prstGeom>
          <a:solidFill>
            <a:schemeClr val="lt1">
              <a:alpha val="7804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2" name="Google Shape;252;p32"/>
          <p:cNvSpPr/>
          <p:nvPr/>
        </p:nvSpPr>
        <p:spPr>
          <a:xfrm>
            <a:off x="4529711" y="2905352"/>
            <a:ext cx="857400" cy="417000"/>
          </a:xfrm>
          <a:prstGeom prst="rect">
            <a:avLst/>
          </a:prstGeom>
          <a:solidFill>
            <a:schemeClr val="lt1">
              <a:alpha val="7804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3" name="Google Shape;253;p32"/>
          <p:cNvSpPr/>
          <p:nvPr/>
        </p:nvSpPr>
        <p:spPr>
          <a:xfrm>
            <a:off x="2064253" y="1457167"/>
            <a:ext cx="1523400" cy="1413600"/>
          </a:xfrm>
          <a:prstGeom prst="rect">
            <a:avLst/>
          </a:prstGeom>
          <a:solidFill>
            <a:schemeClr val="lt1">
              <a:alpha val="7804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4" name="Google Shape;254;p32"/>
          <p:cNvSpPr/>
          <p:nvPr/>
        </p:nvSpPr>
        <p:spPr>
          <a:xfrm>
            <a:off x="2060722" y="2852792"/>
            <a:ext cx="857400" cy="417000"/>
          </a:xfrm>
          <a:prstGeom prst="rect">
            <a:avLst/>
          </a:prstGeom>
          <a:solidFill>
            <a:schemeClr val="lt1">
              <a:alpha val="7804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5" name="Google Shape;255;p32"/>
          <p:cNvSpPr txBox="1"/>
          <p:nvPr/>
        </p:nvSpPr>
        <p:spPr>
          <a:xfrm>
            <a:off x="366526" y="1428573"/>
            <a:ext cx="1439400" cy="1600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sequences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text</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images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video</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graphs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molecules</a:t>
            </a:r>
            <a:endParaRPr/>
          </a:p>
          <a:p>
            <a:pPr indent="0" lvl="0" marL="0" marR="0" rtl="0" algn="r">
              <a:lnSpc>
                <a:spcPct val="100000"/>
              </a:lnSpc>
              <a:spcBef>
                <a:spcPts val="0"/>
              </a:spcBef>
              <a:spcAft>
                <a:spcPts val="0"/>
              </a:spcAft>
              <a:buNone/>
            </a:pPr>
            <a:r>
              <a:rPr b="1" i="0" lang="en" sz="1400" u="none" cap="none" strike="noStrike">
                <a:solidFill>
                  <a:srgbClr val="C00000"/>
                </a:solidFill>
                <a:latin typeface="Ubuntu"/>
                <a:ea typeface="Ubuntu"/>
                <a:cs typeface="Ubuntu"/>
                <a:sym typeface="Ubuntu"/>
              </a:rPr>
              <a:t> ... </a:t>
            </a:r>
            <a:endParaRPr/>
          </a:p>
        </p:txBody>
      </p:sp>
      <p:sp>
        <p:nvSpPr>
          <p:cNvPr id="256" name="Google Shape;256;p32"/>
          <p:cNvSpPr txBox="1"/>
          <p:nvPr/>
        </p:nvSpPr>
        <p:spPr>
          <a:xfrm>
            <a:off x="5799773" y="2224934"/>
            <a:ext cx="29916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C00000"/>
                </a:solidFill>
                <a:latin typeface="Ubuntu"/>
                <a:ea typeface="Ubuntu"/>
                <a:cs typeface="Ubuntu"/>
                <a:sym typeface="Ubuntu"/>
              </a:rPr>
              <a:t>deep embeddings</a:t>
            </a:r>
            <a:endParaRPr b="0" i="0" sz="1400" u="none" cap="none" strike="noStrike">
              <a:solidFill>
                <a:srgbClr val="083C92"/>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Ubuntu"/>
                <a:ea typeface="Ubuntu"/>
                <a:cs typeface="Ubuntu"/>
                <a:sym typeface="Ubuntu"/>
              </a:rPr>
              <a:t>high-d vectors learned using a DNN</a:t>
            </a:r>
            <a:endParaRPr/>
          </a:p>
        </p:txBody>
      </p:sp>
      <p:pic>
        <p:nvPicPr>
          <p:cNvPr id="257" name="Google Shape;257;p32"/>
          <p:cNvPicPr preferRelativeResize="0"/>
          <p:nvPr/>
        </p:nvPicPr>
        <p:blipFill rotWithShape="1">
          <a:blip r:embed="rId4">
            <a:alphaModFix/>
          </a:blip>
          <a:srcRect b="0" l="0" r="0" t="0"/>
          <a:stretch/>
        </p:blipFill>
        <p:spPr>
          <a:xfrm>
            <a:off x="5892799" y="1882951"/>
            <a:ext cx="1422084" cy="28910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7" name="Shape 2767"/>
        <p:cNvGrpSpPr/>
        <p:nvPr/>
      </p:nvGrpSpPr>
      <p:grpSpPr>
        <a:xfrm>
          <a:off x="0" y="0"/>
          <a:ext cx="0" cy="0"/>
          <a:chOff x="0" y="0"/>
          <a:chExt cx="0" cy="0"/>
        </a:xfrm>
      </p:grpSpPr>
      <p:sp>
        <p:nvSpPr>
          <p:cNvPr id="2768" name="Google Shape;2768;p104"/>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769" name="Google Shape;2769;p104"/>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770" name="Google Shape;2770;p104" title="server.jpg"/>
          <p:cNvPicPr preferRelativeResize="0"/>
          <p:nvPr/>
        </p:nvPicPr>
        <p:blipFill>
          <a:blip r:embed="rId3">
            <a:alphaModFix/>
          </a:blip>
          <a:stretch>
            <a:fillRect/>
          </a:stretch>
        </p:blipFill>
        <p:spPr>
          <a:xfrm>
            <a:off x="2726550" y="2798140"/>
            <a:ext cx="775125" cy="775125"/>
          </a:xfrm>
          <a:prstGeom prst="rect">
            <a:avLst/>
          </a:prstGeom>
          <a:noFill/>
          <a:ln>
            <a:noFill/>
          </a:ln>
        </p:spPr>
      </p:pic>
      <p:pic>
        <p:nvPicPr>
          <p:cNvPr id="2771" name="Google Shape;2771;p104" title="server.jpg"/>
          <p:cNvPicPr preferRelativeResize="0"/>
          <p:nvPr/>
        </p:nvPicPr>
        <p:blipFill>
          <a:blip r:embed="rId3">
            <a:alphaModFix/>
          </a:blip>
          <a:stretch>
            <a:fillRect/>
          </a:stretch>
        </p:blipFill>
        <p:spPr>
          <a:xfrm>
            <a:off x="5443074" y="2890513"/>
            <a:ext cx="775125" cy="775125"/>
          </a:xfrm>
          <a:prstGeom prst="rect">
            <a:avLst/>
          </a:prstGeom>
          <a:noFill/>
          <a:ln>
            <a:noFill/>
          </a:ln>
        </p:spPr>
      </p:pic>
      <p:pic>
        <p:nvPicPr>
          <p:cNvPr id="2772" name="Google Shape;2772;p104" title="server.jpg"/>
          <p:cNvPicPr preferRelativeResize="0"/>
          <p:nvPr/>
        </p:nvPicPr>
        <p:blipFill>
          <a:blip r:embed="rId3">
            <a:alphaModFix/>
          </a:blip>
          <a:stretch>
            <a:fillRect/>
          </a:stretch>
        </p:blipFill>
        <p:spPr>
          <a:xfrm>
            <a:off x="5611924" y="4301013"/>
            <a:ext cx="775125" cy="775125"/>
          </a:xfrm>
          <a:prstGeom prst="rect">
            <a:avLst/>
          </a:prstGeom>
          <a:noFill/>
          <a:ln>
            <a:noFill/>
          </a:ln>
        </p:spPr>
      </p:pic>
      <p:pic>
        <p:nvPicPr>
          <p:cNvPr id="2773" name="Google Shape;2773;p104" title="server.jpg"/>
          <p:cNvPicPr preferRelativeResize="0"/>
          <p:nvPr/>
        </p:nvPicPr>
        <p:blipFill>
          <a:blip r:embed="rId3">
            <a:alphaModFix/>
          </a:blip>
          <a:stretch>
            <a:fillRect/>
          </a:stretch>
        </p:blipFill>
        <p:spPr>
          <a:xfrm>
            <a:off x="2726550" y="4208640"/>
            <a:ext cx="775125" cy="775125"/>
          </a:xfrm>
          <a:prstGeom prst="rect">
            <a:avLst/>
          </a:prstGeom>
          <a:noFill/>
          <a:ln>
            <a:noFill/>
          </a:ln>
        </p:spPr>
      </p:pic>
      <p:sp>
        <p:nvSpPr>
          <p:cNvPr id="2774" name="Google Shape;2774;p104"/>
          <p:cNvSpPr txBox="1"/>
          <p:nvPr/>
        </p:nvSpPr>
        <p:spPr>
          <a:xfrm>
            <a:off x="3878225" y="27918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pic>
        <p:nvPicPr>
          <p:cNvPr id="2775" name="Google Shape;2775;p104" title="Screenshot 2026-03-28 alle 09.41.03.png"/>
          <p:cNvPicPr preferRelativeResize="0"/>
          <p:nvPr/>
        </p:nvPicPr>
        <p:blipFill>
          <a:blip r:embed="rId4">
            <a:alphaModFix/>
          </a:blip>
          <a:stretch>
            <a:fillRect/>
          </a:stretch>
        </p:blipFill>
        <p:spPr>
          <a:xfrm>
            <a:off x="3648500" y="3315939"/>
            <a:ext cx="1499825" cy="1317675"/>
          </a:xfrm>
          <a:prstGeom prst="rect">
            <a:avLst/>
          </a:prstGeom>
          <a:noFill/>
          <a:ln>
            <a:noFill/>
          </a:ln>
        </p:spPr>
      </p:pic>
      <p:sp>
        <p:nvSpPr>
          <p:cNvPr id="2776" name="Google Shape;2776;p104"/>
          <p:cNvSpPr txBox="1"/>
          <p:nvPr/>
        </p:nvSpPr>
        <p:spPr>
          <a:xfrm>
            <a:off x="784277" y="3168437"/>
            <a:ext cx="1710600" cy="2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We need replication.</a:t>
            </a:r>
            <a:endParaRPr sz="1500">
              <a:solidFill>
                <a:schemeClr val="dk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0" name="Shape 2780"/>
        <p:cNvGrpSpPr/>
        <p:nvPr/>
      </p:nvGrpSpPr>
      <p:grpSpPr>
        <a:xfrm>
          <a:off x="0" y="0"/>
          <a:ext cx="0" cy="0"/>
          <a:chOff x="0" y="0"/>
          <a:chExt cx="0" cy="0"/>
        </a:xfrm>
      </p:grpSpPr>
      <p:sp>
        <p:nvSpPr>
          <p:cNvPr id="2781" name="Google Shape;2781;p105"/>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782" name="Google Shape;2782;p105"/>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783" name="Google Shape;2783;p105" title="server.jpg"/>
          <p:cNvPicPr preferRelativeResize="0"/>
          <p:nvPr/>
        </p:nvPicPr>
        <p:blipFill>
          <a:blip r:embed="rId3">
            <a:alphaModFix/>
          </a:blip>
          <a:stretch>
            <a:fillRect/>
          </a:stretch>
        </p:blipFill>
        <p:spPr>
          <a:xfrm>
            <a:off x="2716417" y="2798140"/>
            <a:ext cx="775125" cy="775125"/>
          </a:xfrm>
          <a:prstGeom prst="rect">
            <a:avLst/>
          </a:prstGeom>
          <a:noFill/>
          <a:ln>
            <a:noFill/>
          </a:ln>
        </p:spPr>
      </p:pic>
      <p:pic>
        <p:nvPicPr>
          <p:cNvPr id="2784" name="Google Shape;2784;p105" title="server.jpg"/>
          <p:cNvPicPr preferRelativeResize="0"/>
          <p:nvPr/>
        </p:nvPicPr>
        <p:blipFill>
          <a:blip r:embed="rId3">
            <a:alphaModFix/>
          </a:blip>
          <a:stretch>
            <a:fillRect/>
          </a:stretch>
        </p:blipFill>
        <p:spPr>
          <a:xfrm>
            <a:off x="5432941" y="2890513"/>
            <a:ext cx="775125" cy="775125"/>
          </a:xfrm>
          <a:prstGeom prst="rect">
            <a:avLst/>
          </a:prstGeom>
          <a:noFill/>
          <a:ln>
            <a:noFill/>
          </a:ln>
        </p:spPr>
      </p:pic>
      <p:pic>
        <p:nvPicPr>
          <p:cNvPr id="2785" name="Google Shape;2785;p105" title="server.jpg"/>
          <p:cNvPicPr preferRelativeResize="0"/>
          <p:nvPr/>
        </p:nvPicPr>
        <p:blipFill>
          <a:blip r:embed="rId3">
            <a:alphaModFix/>
          </a:blip>
          <a:stretch>
            <a:fillRect/>
          </a:stretch>
        </p:blipFill>
        <p:spPr>
          <a:xfrm>
            <a:off x="5601791" y="4301013"/>
            <a:ext cx="775125" cy="775125"/>
          </a:xfrm>
          <a:prstGeom prst="rect">
            <a:avLst/>
          </a:prstGeom>
          <a:noFill/>
          <a:ln>
            <a:noFill/>
          </a:ln>
        </p:spPr>
      </p:pic>
      <p:pic>
        <p:nvPicPr>
          <p:cNvPr id="2786" name="Google Shape;2786;p105" title="server.jpg"/>
          <p:cNvPicPr preferRelativeResize="0"/>
          <p:nvPr/>
        </p:nvPicPr>
        <p:blipFill>
          <a:blip r:embed="rId3">
            <a:alphaModFix/>
          </a:blip>
          <a:stretch>
            <a:fillRect/>
          </a:stretch>
        </p:blipFill>
        <p:spPr>
          <a:xfrm>
            <a:off x="2716417" y="4208640"/>
            <a:ext cx="775125" cy="775125"/>
          </a:xfrm>
          <a:prstGeom prst="rect">
            <a:avLst/>
          </a:prstGeom>
          <a:noFill/>
          <a:ln>
            <a:noFill/>
          </a:ln>
        </p:spPr>
      </p:pic>
      <p:sp>
        <p:nvSpPr>
          <p:cNvPr id="2787" name="Google Shape;2787;p105"/>
          <p:cNvSpPr txBox="1"/>
          <p:nvPr/>
        </p:nvSpPr>
        <p:spPr>
          <a:xfrm>
            <a:off x="3868092" y="27918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pic>
        <p:nvPicPr>
          <p:cNvPr id="2788" name="Google Shape;2788;p105" title="Screenshot 2026-03-28 alle 09.41.03.png"/>
          <p:cNvPicPr preferRelativeResize="0"/>
          <p:nvPr/>
        </p:nvPicPr>
        <p:blipFill>
          <a:blip r:embed="rId4">
            <a:alphaModFix/>
          </a:blip>
          <a:stretch>
            <a:fillRect/>
          </a:stretch>
        </p:blipFill>
        <p:spPr>
          <a:xfrm>
            <a:off x="3638367" y="3315939"/>
            <a:ext cx="1499825" cy="1317675"/>
          </a:xfrm>
          <a:prstGeom prst="rect">
            <a:avLst/>
          </a:prstGeom>
          <a:noFill/>
          <a:ln>
            <a:noFill/>
          </a:ln>
        </p:spPr>
      </p:pic>
      <p:sp>
        <p:nvSpPr>
          <p:cNvPr id="2789" name="Google Shape;2789;p105"/>
          <p:cNvSpPr/>
          <p:nvPr/>
        </p:nvSpPr>
        <p:spPr>
          <a:xfrm>
            <a:off x="3622217" y="3390839"/>
            <a:ext cx="1017600" cy="6186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a:p>
            <a:pPr indent="0" lvl="0" marL="0" rtl="0" algn="ctr">
              <a:spcBef>
                <a:spcPts val="0"/>
              </a:spcBef>
              <a:spcAft>
                <a:spcPts val="0"/>
              </a:spcAft>
              <a:buNone/>
            </a:pPr>
            <a:r>
              <a:t/>
            </a:r>
            <a:endParaRPr sz="900"/>
          </a:p>
          <a:p>
            <a:pPr indent="0" lvl="0" marL="0" rtl="0" algn="ctr">
              <a:spcBef>
                <a:spcPts val="0"/>
              </a:spcBef>
              <a:spcAft>
                <a:spcPts val="0"/>
              </a:spcAft>
              <a:buNone/>
            </a:pPr>
            <a:r>
              <a:t/>
            </a:r>
            <a:endParaRPr sz="900"/>
          </a:p>
          <a:p>
            <a:pPr indent="0" lvl="0" marL="0" rtl="0" algn="ctr">
              <a:spcBef>
                <a:spcPts val="0"/>
              </a:spcBef>
              <a:spcAft>
                <a:spcPts val="0"/>
              </a:spcAft>
              <a:buNone/>
            </a:pPr>
            <a:r>
              <a:t/>
            </a:r>
            <a:endParaRPr sz="900"/>
          </a:p>
        </p:txBody>
      </p:sp>
      <p:sp>
        <p:nvSpPr>
          <p:cNvPr id="2790" name="Google Shape;2790;p105"/>
          <p:cNvSpPr txBox="1"/>
          <p:nvPr/>
        </p:nvSpPr>
        <p:spPr>
          <a:xfrm>
            <a:off x="3669107" y="3107263"/>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rPr>
              <a:t>P1</a:t>
            </a:r>
            <a:endParaRPr sz="1000">
              <a:solidFill>
                <a:srgbClr val="FF0000"/>
              </a:solidFill>
            </a:endParaRPr>
          </a:p>
        </p:txBody>
      </p:sp>
      <p:sp>
        <p:nvSpPr>
          <p:cNvPr id="2791" name="Google Shape;2791;p105"/>
          <p:cNvSpPr txBox="1"/>
          <p:nvPr/>
        </p:nvSpPr>
        <p:spPr>
          <a:xfrm>
            <a:off x="784277" y="3168437"/>
            <a:ext cx="1710600" cy="2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We need replication.</a:t>
            </a:r>
            <a:endParaRPr sz="1500">
              <a:solidFill>
                <a:schemeClr val="dk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5" name="Shape 2795"/>
        <p:cNvGrpSpPr/>
        <p:nvPr/>
      </p:nvGrpSpPr>
      <p:grpSpPr>
        <a:xfrm>
          <a:off x="0" y="0"/>
          <a:ext cx="0" cy="0"/>
          <a:chOff x="0" y="0"/>
          <a:chExt cx="0" cy="0"/>
        </a:xfrm>
      </p:grpSpPr>
      <p:sp>
        <p:nvSpPr>
          <p:cNvPr id="2796" name="Google Shape;2796;p106"/>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797" name="Google Shape;2797;p106"/>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798" name="Google Shape;2798;p106" title="server.jpg"/>
          <p:cNvPicPr preferRelativeResize="0"/>
          <p:nvPr/>
        </p:nvPicPr>
        <p:blipFill>
          <a:blip r:embed="rId3">
            <a:alphaModFix/>
          </a:blip>
          <a:stretch>
            <a:fillRect/>
          </a:stretch>
        </p:blipFill>
        <p:spPr>
          <a:xfrm>
            <a:off x="2716417" y="2798140"/>
            <a:ext cx="775125" cy="775125"/>
          </a:xfrm>
          <a:prstGeom prst="rect">
            <a:avLst/>
          </a:prstGeom>
          <a:noFill/>
          <a:ln>
            <a:noFill/>
          </a:ln>
        </p:spPr>
      </p:pic>
      <p:pic>
        <p:nvPicPr>
          <p:cNvPr id="2799" name="Google Shape;2799;p106" title="server.jpg"/>
          <p:cNvPicPr preferRelativeResize="0"/>
          <p:nvPr/>
        </p:nvPicPr>
        <p:blipFill>
          <a:blip r:embed="rId3">
            <a:alphaModFix/>
          </a:blip>
          <a:stretch>
            <a:fillRect/>
          </a:stretch>
        </p:blipFill>
        <p:spPr>
          <a:xfrm>
            <a:off x="5432941" y="2890513"/>
            <a:ext cx="775125" cy="775125"/>
          </a:xfrm>
          <a:prstGeom prst="rect">
            <a:avLst/>
          </a:prstGeom>
          <a:noFill/>
          <a:ln>
            <a:noFill/>
          </a:ln>
        </p:spPr>
      </p:pic>
      <p:pic>
        <p:nvPicPr>
          <p:cNvPr id="2800" name="Google Shape;2800;p106" title="server.jpg"/>
          <p:cNvPicPr preferRelativeResize="0"/>
          <p:nvPr/>
        </p:nvPicPr>
        <p:blipFill>
          <a:blip r:embed="rId3">
            <a:alphaModFix/>
          </a:blip>
          <a:stretch>
            <a:fillRect/>
          </a:stretch>
        </p:blipFill>
        <p:spPr>
          <a:xfrm>
            <a:off x="5601791" y="4301013"/>
            <a:ext cx="775125" cy="775125"/>
          </a:xfrm>
          <a:prstGeom prst="rect">
            <a:avLst/>
          </a:prstGeom>
          <a:noFill/>
          <a:ln>
            <a:noFill/>
          </a:ln>
        </p:spPr>
      </p:pic>
      <p:pic>
        <p:nvPicPr>
          <p:cNvPr id="2801" name="Google Shape;2801;p106" title="server.jpg"/>
          <p:cNvPicPr preferRelativeResize="0"/>
          <p:nvPr/>
        </p:nvPicPr>
        <p:blipFill>
          <a:blip r:embed="rId3">
            <a:alphaModFix/>
          </a:blip>
          <a:stretch>
            <a:fillRect/>
          </a:stretch>
        </p:blipFill>
        <p:spPr>
          <a:xfrm>
            <a:off x="2716417" y="4208640"/>
            <a:ext cx="775125" cy="775125"/>
          </a:xfrm>
          <a:prstGeom prst="rect">
            <a:avLst/>
          </a:prstGeom>
          <a:noFill/>
          <a:ln>
            <a:noFill/>
          </a:ln>
        </p:spPr>
      </p:pic>
      <p:sp>
        <p:nvSpPr>
          <p:cNvPr id="2802" name="Google Shape;2802;p106"/>
          <p:cNvSpPr txBox="1"/>
          <p:nvPr/>
        </p:nvSpPr>
        <p:spPr>
          <a:xfrm>
            <a:off x="3868092" y="27918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pic>
        <p:nvPicPr>
          <p:cNvPr id="2803" name="Google Shape;2803;p106" title="Screenshot 2026-03-28 alle 09.41.03.png"/>
          <p:cNvPicPr preferRelativeResize="0"/>
          <p:nvPr/>
        </p:nvPicPr>
        <p:blipFill>
          <a:blip r:embed="rId4">
            <a:alphaModFix/>
          </a:blip>
          <a:stretch>
            <a:fillRect/>
          </a:stretch>
        </p:blipFill>
        <p:spPr>
          <a:xfrm>
            <a:off x="3638367" y="3315939"/>
            <a:ext cx="1499825" cy="1317675"/>
          </a:xfrm>
          <a:prstGeom prst="rect">
            <a:avLst/>
          </a:prstGeom>
          <a:noFill/>
          <a:ln>
            <a:noFill/>
          </a:ln>
        </p:spPr>
      </p:pic>
      <p:sp>
        <p:nvSpPr>
          <p:cNvPr id="2804" name="Google Shape;2804;p106"/>
          <p:cNvSpPr/>
          <p:nvPr/>
        </p:nvSpPr>
        <p:spPr>
          <a:xfrm>
            <a:off x="3622217" y="3390839"/>
            <a:ext cx="1017600" cy="6186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a:p>
            <a:pPr indent="0" lvl="0" marL="0" rtl="0" algn="ctr">
              <a:spcBef>
                <a:spcPts val="0"/>
              </a:spcBef>
              <a:spcAft>
                <a:spcPts val="0"/>
              </a:spcAft>
              <a:buNone/>
            </a:pPr>
            <a:r>
              <a:t/>
            </a:r>
            <a:endParaRPr sz="900"/>
          </a:p>
          <a:p>
            <a:pPr indent="0" lvl="0" marL="0" rtl="0" algn="ctr">
              <a:spcBef>
                <a:spcPts val="0"/>
              </a:spcBef>
              <a:spcAft>
                <a:spcPts val="0"/>
              </a:spcAft>
              <a:buNone/>
            </a:pPr>
            <a:r>
              <a:t/>
            </a:r>
            <a:endParaRPr sz="900"/>
          </a:p>
          <a:p>
            <a:pPr indent="0" lvl="0" marL="0" rtl="0" algn="ctr">
              <a:spcBef>
                <a:spcPts val="0"/>
              </a:spcBef>
              <a:spcAft>
                <a:spcPts val="0"/>
              </a:spcAft>
              <a:buNone/>
            </a:pPr>
            <a:r>
              <a:t/>
            </a:r>
            <a:endParaRPr sz="900"/>
          </a:p>
        </p:txBody>
      </p:sp>
      <p:sp>
        <p:nvSpPr>
          <p:cNvPr id="2805" name="Google Shape;2805;p106"/>
          <p:cNvSpPr/>
          <p:nvPr/>
        </p:nvSpPr>
        <p:spPr>
          <a:xfrm>
            <a:off x="4314242" y="3366939"/>
            <a:ext cx="862800" cy="732600"/>
          </a:xfrm>
          <a:prstGeom prst="ellipse">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p:txBody>
      </p:sp>
      <p:sp>
        <p:nvSpPr>
          <p:cNvPr id="2806" name="Google Shape;2806;p106"/>
          <p:cNvSpPr txBox="1"/>
          <p:nvPr/>
        </p:nvSpPr>
        <p:spPr>
          <a:xfrm>
            <a:off x="3669107" y="3107263"/>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rPr>
              <a:t>P1</a:t>
            </a:r>
            <a:endParaRPr sz="1000">
              <a:solidFill>
                <a:srgbClr val="FF0000"/>
              </a:solidFill>
            </a:endParaRPr>
          </a:p>
        </p:txBody>
      </p:sp>
      <p:sp>
        <p:nvSpPr>
          <p:cNvPr id="2807" name="Google Shape;2807;p106"/>
          <p:cNvSpPr txBox="1"/>
          <p:nvPr/>
        </p:nvSpPr>
        <p:spPr>
          <a:xfrm>
            <a:off x="4873332" y="3141519"/>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FF"/>
                </a:solidFill>
              </a:rPr>
              <a:t>P2</a:t>
            </a:r>
            <a:endParaRPr sz="1000">
              <a:solidFill>
                <a:srgbClr val="FF00FF"/>
              </a:solidFill>
            </a:endParaRPr>
          </a:p>
        </p:txBody>
      </p:sp>
      <p:sp>
        <p:nvSpPr>
          <p:cNvPr id="2808" name="Google Shape;2808;p106"/>
          <p:cNvSpPr txBox="1"/>
          <p:nvPr/>
        </p:nvSpPr>
        <p:spPr>
          <a:xfrm>
            <a:off x="784277" y="3168437"/>
            <a:ext cx="1710600" cy="2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We need replication.</a:t>
            </a:r>
            <a:endParaRPr sz="1500">
              <a:solidFill>
                <a:schemeClr val="dk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2" name="Shape 2812"/>
        <p:cNvGrpSpPr/>
        <p:nvPr/>
      </p:nvGrpSpPr>
      <p:grpSpPr>
        <a:xfrm>
          <a:off x="0" y="0"/>
          <a:ext cx="0" cy="0"/>
          <a:chOff x="0" y="0"/>
          <a:chExt cx="0" cy="0"/>
        </a:xfrm>
      </p:grpSpPr>
      <p:sp>
        <p:nvSpPr>
          <p:cNvPr id="2813" name="Google Shape;2813;p107"/>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814" name="Google Shape;2814;p107"/>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815" name="Google Shape;2815;p107" title="server.jpg"/>
          <p:cNvPicPr preferRelativeResize="0"/>
          <p:nvPr/>
        </p:nvPicPr>
        <p:blipFill>
          <a:blip r:embed="rId3">
            <a:alphaModFix/>
          </a:blip>
          <a:stretch>
            <a:fillRect/>
          </a:stretch>
        </p:blipFill>
        <p:spPr>
          <a:xfrm>
            <a:off x="2716417" y="2798140"/>
            <a:ext cx="775125" cy="775125"/>
          </a:xfrm>
          <a:prstGeom prst="rect">
            <a:avLst/>
          </a:prstGeom>
          <a:noFill/>
          <a:ln>
            <a:noFill/>
          </a:ln>
        </p:spPr>
      </p:pic>
      <p:pic>
        <p:nvPicPr>
          <p:cNvPr id="2816" name="Google Shape;2816;p107" title="server.jpg"/>
          <p:cNvPicPr preferRelativeResize="0"/>
          <p:nvPr/>
        </p:nvPicPr>
        <p:blipFill>
          <a:blip r:embed="rId3">
            <a:alphaModFix/>
          </a:blip>
          <a:stretch>
            <a:fillRect/>
          </a:stretch>
        </p:blipFill>
        <p:spPr>
          <a:xfrm>
            <a:off x="5432941" y="2890513"/>
            <a:ext cx="775125" cy="775125"/>
          </a:xfrm>
          <a:prstGeom prst="rect">
            <a:avLst/>
          </a:prstGeom>
          <a:noFill/>
          <a:ln>
            <a:noFill/>
          </a:ln>
        </p:spPr>
      </p:pic>
      <p:pic>
        <p:nvPicPr>
          <p:cNvPr id="2817" name="Google Shape;2817;p107" title="server.jpg"/>
          <p:cNvPicPr preferRelativeResize="0"/>
          <p:nvPr/>
        </p:nvPicPr>
        <p:blipFill>
          <a:blip r:embed="rId3">
            <a:alphaModFix/>
          </a:blip>
          <a:stretch>
            <a:fillRect/>
          </a:stretch>
        </p:blipFill>
        <p:spPr>
          <a:xfrm>
            <a:off x="5601791" y="4301013"/>
            <a:ext cx="775125" cy="775125"/>
          </a:xfrm>
          <a:prstGeom prst="rect">
            <a:avLst/>
          </a:prstGeom>
          <a:noFill/>
          <a:ln>
            <a:noFill/>
          </a:ln>
        </p:spPr>
      </p:pic>
      <p:pic>
        <p:nvPicPr>
          <p:cNvPr id="2818" name="Google Shape;2818;p107" title="server.jpg"/>
          <p:cNvPicPr preferRelativeResize="0"/>
          <p:nvPr/>
        </p:nvPicPr>
        <p:blipFill>
          <a:blip r:embed="rId3">
            <a:alphaModFix/>
          </a:blip>
          <a:stretch>
            <a:fillRect/>
          </a:stretch>
        </p:blipFill>
        <p:spPr>
          <a:xfrm>
            <a:off x="2716417" y="4208640"/>
            <a:ext cx="775125" cy="775125"/>
          </a:xfrm>
          <a:prstGeom prst="rect">
            <a:avLst/>
          </a:prstGeom>
          <a:noFill/>
          <a:ln>
            <a:noFill/>
          </a:ln>
        </p:spPr>
      </p:pic>
      <p:sp>
        <p:nvSpPr>
          <p:cNvPr id="2819" name="Google Shape;2819;p107"/>
          <p:cNvSpPr txBox="1"/>
          <p:nvPr/>
        </p:nvSpPr>
        <p:spPr>
          <a:xfrm>
            <a:off x="3868092" y="27918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pic>
        <p:nvPicPr>
          <p:cNvPr id="2820" name="Google Shape;2820;p107" title="Screenshot 2026-03-28 alle 09.41.03.png"/>
          <p:cNvPicPr preferRelativeResize="0"/>
          <p:nvPr/>
        </p:nvPicPr>
        <p:blipFill>
          <a:blip r:embed="rId4">
            <a:alphaModFix/>
          </a:blip>
          <a:stretch>
            <a:fillRect/>
          </a:stretch>
        </p:blipFill>
        <p:spPr>
          <a:xfrm>
            <a:off x="3638367" y="3315939"/>
            <a:ext cx="1499825" cy="1317675"/>
          </a:xfrm>
          <a:prstGeom prst="rect">
            <a:avLst/>
          </a:prstGeom>
          <a:noFill/>
          <a:ln>
            <a:noFill/>
          </a:ln>
        </p:spPr>
      </p:pic>
      <p:sp>
        <p:nvSpPr>
          <p:cNvPr id="2821" name="Google Shape;2821;p107"/>
          <p:cNvSpPr/>
          <p:nvPr/>
        </p:nvSpPr>
        <p:spPr>
          <a:xfrm>
            <a:off x="3622217" y="3390839"/>
            <a:ext cx="1017600" cy="6186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a:p>
            <a:pPr indent="0" lvl="0" marL="0" rtl="0" algn="ctr">
              <a:spcBef>
                <a:spcPts val="0"/>
              </a:spcBef>
              <a:spcAft>
                <a:spcPts val="0"/>
              </a:spcAft>
              <a:buNone/>
            </a:pPr>
            <a:r>
              <a:t/>
            </a:r>
            <a:endParaRPr sz="900"/>
          </a:p>
          <a:p>
            <a:pPr indent="0" lvl="0" marL="0" rtl="0" algn="ctr">
              <a:spcBef>
                <a:spcPts val="0"/>
              </a:spcBef>
              <a:spcAft>
                <a:spcPts val="0"/>
              </a:spcAft>
              <a:buNone/>
            </a:pPr>
            <a:r>
              <a:t/>
            </a:r>
            <a:endParaRPr sz="900"/>
          </a:p>
          <a:p>
            <a:pPr indent="0" lvl="0" marL="0" rtl="0" algn="ctr">
              <a:spcBef>
                <a:spcPts val="0"/>
              </a:spcBef>
              <a:spcAft>
                <a:spcPts val="0"/>
              </a:spcAft>
              <a:buNone/>
            </a:pPr>
            <a:r>
              <a:t/>
            </a:r>
            <a:endParaRPr sz="900"/>
          </a:p>
        </p:txBody>
      </p:sp>
      <p:sp>
        <p:nvSpPr>
          <p:cNvPr id="2822" name="Google Shape;2822;p107"/>
          <p:cNvSpPr/>
          <p:nvPr/>
        </p:nvSpPr>
        <p:spPr>
          <a:xfrm>
            <a:off x="3615242" y="3970114"/>
            <a:ext cx="710400" cy="5727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p:txBody>
      </p:sp>
      <p:sp>
        <p:nvSpPr>
          <p:cNvPr id="2823" name="Google Shape;2823;p107"/>
          <p:cNvSpPr/>
          <p:nvPr/>
        </p:nvSpPr>
        <p:spPr>
          <a:xfrm>
            <a:off x="4314242" y="3366939"/>
            <a:ext cx="862800" cy="732600"/>
          </a:xfrm>
          <a:prstGeom prst="ellipse">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p:txBody>
      </p:sp>
      <p:sp>
        <p:nvSpPr>
          <p:cNvPr id="2824" name="Google Shape;2824;p107"/>
          <p:cNvSpPr txBox="1"/>
          <p:nvPr/>
        </p:nvSpPr>
        <p:spPr>
          <a:xfrm>
            <a:off x="3369182" y="3942644"/>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EF8600"/>
                </a:solidFill>
              </a:rPr>
              <a:t>P3</a:t>
            </a:r>
            <a:endParaRPr sz="1000">
              <a:solidFill>
                <a:srgbClr val="EF8600"/>
              </a:solidFill>
            </a:endParaRPr>
          </a:p>
        </p:txBody>
      </p:sp>
      <p:sp>
        <p:nvSpPr>
          <p:cNvPr id="2825" name="Google Shape;2825;p107"/>
          <p:cNvSpPr txBox="1"/>
          <p:nvPr/>
        </p:nvSpPr>
        <p:spPr>
          <a:xfrm>
            <a:off x="3669107" y="3107263"/>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rPr>
              <a:t>P1</a:t>
            </a:r>
            <a:endParaRPr sz="1000">
              <a:solidFill>
                <a:srgbClr val="FF0000"/>
              </a:solidFill>
            </a:endParaRPr>
          </a:p>
        </p:txBody>
      </p:sp>
      <p:sp>
        <p:nvSpPr>
          <p:cNvPr id="2826" name="Google Shape;2826;p107"/>
          <p:cNvSpPr txBox="1"/>
          <p:nvPr/>
        </p:nvSpPr>
        <p:spPr>
          <a:xfrm>
            <a:off x="4873332" y="3141519"/>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FF"/>
                </a:solidFill>
              </a:rPr>
              <a:t>P2</a:t>
            </a:r>
            <a:endParaRPr sz="1000">
              <a:solidFill>
                <a:srgbClr val="FF00FF"/>
              </a:solidFill>
            </a:endParaRPr>
          </a:p>
        </p:txBody>
      </p:sp>
      <p:sp>
        <p:nvSpPr>
          <p:cNvPr id="2827" name="Google Shape;2827;p107"/>
          <p:cNvSpPr txBox="1"/>
          <p:nvPr/>
        </p:nvSpPr>
        <p:spPr>
          <a:xfrm>
            <a:off x="784277" y="3168437"/>
            <a:ext cx="1710600" cy="2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We need replication.</a:t>
            </a:r>
            <a:endParaRPr sz="1500">
              <a:solidFill>
                <a:schemeClr val="dk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1" name="Shape 2831"/>
        <p:cNvGrpSpPr/>
        <p:nvPr/>
      </p:nvGrpSpPr>
      <p:grpSpPr>
        <a:xfrm>
          <a:off x="0" y="0"/>
          <a:ext cx="0" cy="0"/>
          <a:chOff x="0" y="0"/>
          <a:chExt cx="0" cy="0"/>
        </a:xfrm>
      </p:grpSpPr>
      <p:sp>
        <p:nvSpPr>
          <p:cNvPr id="2832" name="Google Shape;2832;p108"/>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833" name="Google Shape;2833;p108"/>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834" name="Google Shape;2834;p108" title="server.jpg"/>
          <p:cNvPicPr preferRelativeResize="0"/>
          <p:nvPr/>
        </p:nvPicPr>
        <p:blipFill>
          <a:blip r:embed="rId3">
            <a:alphaModFix/>
          </a:blip>
          <a:stretch>
            <a:fillRect/>
          </a:stretch>
        </p:blipFill>
        <p:spPr>
          <a:xfrm>
            <a:off x="2716417" y="2798140"/>
            <a:ext cx="775125" cy="775125"/>
          </a:xfrm>
          <a:prstGeom prst="rect">
            <a:avLst/>
          </a:prstGeom>
          <a:noFill/>
          <a:ln>
            <a:noFill/>
          </a:ln>
        </p:spPr>
      </p:pic>
      <p:pic>
        <p:nvPicPr>
          <p:cNvPr id="2835" name="Google Shape;2835;p108" title="server.jpg"/>
          <p:cNvPicPr preferRelativeResize="0"/>
          <p:nvPr/>
        </p:nvPicPr>
        <p:blipFill>
          <a:blip r:embed="rId3">
            <a:alphaModFix/>
          </a:blip>
          <a:stretch>
            <a:fillRect/>
          </a:stretch>
        </p:blipFill>
        <p:spPr>
          <a:xfrm>
            <a:off x="5432941" y="2890513"/>
            <a:ext cx="775125" cy="775125"/>
          </a:xfrm>
          <a:prstGeom prst="rect">
            <a:avLst/>
          </a:prstGeom>
          <a:noFill/>
          <a:ln>
            <a:noFill/>
          </a:ln>
        </p:spPr>
      </p:pic>
      <p:pic>
        <p:nvPicPr>
          <p:cNvPr id="2836" name="Google Shape;2836;p108" title="server.jpg"/>
          <p:cNvPicPr preferRelativeResize="0"/>
          <p:nvPr/>
        </p:nvPicPr>
        <p:blipFill>
          <a:blip r:embed="rId3">
            <a:alphaModFix/>
          </a:blip>
          <a:stretch>
            <a:fillRect/>
          </a:stretch>
        </p:blipFill>
        <p:spPr>
          <a:xfrm>
            <a:off x="5601791" y="4301013"/>
            <a:ext cx="775125" cy="775125"/>
          </a:xfrm>
          <a:prstGeom prst="rect">
            <a:avLst/>
          </a:prstGeom>
          <a:noFill/>
          <a:ln>
            <a:noFill/>
          </a:ln>
        </p:spPr>
      </p:pic>
      <p:pic>
        <p:nvPicPr>
          <p:cNvPr id="2837" name="Google Shape;2837;p108" title="server.jpg"/>
          <p:cNvPicPr preferRelativeResize="0"/>
          <p:nvPr/>
        </p:nvPicPr>
        <p:blipFill>
          <a:blip r:embed="rId3">
            <a:alphaModFix/>
          </a:blip>
          <a:stretch>
            <a:fillRect/>
          </a:stretch>
        </p:blipFill>
        <p:spPr>
          <a:xfrm>
            <a:off x="2716417" y="4208640"/>
            <a:ext cx="775125" cy="775125"/>
          </a:xfrm>
          <a:prstGeom prst="rect">
            <a:avLst/>
          </a:prstGeom>
          <a:noFill/>
          <a:ln>
            <a:noFill/>
          </a:ln>
        </p:spPr>
      </p:pic>
      <p:sp>
        <p:nvSpPr>
          <p:cNvPr id="2838" name="Google Shape;2838;p108"/>
          <p:cNvSpPr txBox="1"/>
          <p:nvPr/>
        </p:nvSpPr>
        <p:spPr>
          <a:xfrm>
            <a:off x="3868092" y="27918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pic>
        <p:nvPicPr>
          <p:cNvPr id="2839" name="Google Shape;2839;p108" title="Screenshot 2026-03-28 alle 09.41.03.png"/>
          <p:cNvPicPr preferRelativeResize="0"/>
          <p:nvPr/>
        </p:nvPicPr>
        <p:blipFill>
          <a:blip r:embed="rId4">
            <a:alphaModFix/>
          </a:blip>
          <a:stretch>
            <a:fillRect/>
          </a:stretch>
        </p:blipFill>
        <p:spPr>
          <a:xfrm>
            <a:off x="3638367" y="3315939"/>
            <a:ext cx="1499825" cy="1317675"/>
          </a:xfrm>
          <a:prstGeom prst="rect">
            <a:avLst/>
          </a:prstGeom>
          <a:noFill/>
          <a:ln>
            <a:noFill/>
          </a:ln>
        </p:spPr>
      </p:pic>
      <p:sp>
        <p:nvSpPr>
          <p:cNvPr id="2840" name="Google Shape;2840;p108"/>
          <p:cNvSpPr/>
          <p:nvPr/>
        </p:nvSpPr>
        <p:spPr>
          <a:xfrm>
            <a:off x="3622217" y="3390839"/>
            <a:ext cx="1017600" cy="6186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a:p>
            <a:pPr indent="0" lvl="0" marL="0" rtl="0" algn="ctr">
              <a:spcBef>
                <a:spcPts val="0"/>
              </a:spcBef>
              <a:spcAft>
                <a:spcPts val="0"/>
              </a:spcAft>
              <a:buNone/>
            </a:pPr>
            <a:r>
              <a:t/>
            </a:r>
            <a:endParaRPr sz="900"/>
          </a:p>
          <a:p>
            <a:pPr indent="0" lvl="0" marL="0" rtl="0" algn="ctr">
              <a:spcBef>
                <a:spcPts val="0"/>
              </a:spcBef>
              <a:spcAft>
                <a:spcPts val="0"/>
              </a:spcAft>
              <a:buNone/>
            </a:pPr>
            <a:r>
              <a:t/>
            </a:r>
            <a:endParaRPr sz="900"/>
          </a:p>
          <a:p>
            <a:pPr indent="0" lvl="0" marL="0" rtl="0" algn="ctr">
              <a:spcBef>
                <a:spcPts val="0"/>
              </a:spcBef>
              <a:spcAft>
                <a:spcPts val="0"/>
              </a:spcAft>
              <a:buNone/>
            </a:pPr>
            <a:r>
              <a:t/>
            </a:r>
            <a:endParaRPr sz="900"/>
          </a:p>
        </p:txBody>
      </p:sp>
      <p:sp>
        <p:nvSpPr>
          <p:cNvPr id="2841" name="Google Shape;2841;p108"/>
          <p:cNvSpPr/>
          <p:nvPr/>
        </p:nvSpPr>
        <p:spPr>
          <a:xfrm>
            <a:off x="3615242" y="3970114"/>
            <a:ext cx="710400" cy="5727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p:txBody>
      </p:sp>
      <p:sp>
        <p:nvSpPr>
          <p:cNvPr id="2842" name="Google Shape;2842;p108"/>
          <p:cNvSpPr/>
          <p:nvPr/>
        </p:nvSpPr>
        <p:spPr>
          <a:xfrm>
            <a:off x="4396167" y="3837389"/>
            <a:ext cx="710400" cy="7653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p:txBody>
      </p:sp>
      <p:sp>
        <p:nvSpPr>
          <p:cNvPr id="2843" name="Google Shape;2843;p108"/>
          <p:cNvSpPr/>
          <p:nvPr/>
        </p:nvSpPr>
        <p:spPr>
          <a:xfrm>
            <a:off x="4314242" y="3366939"/>
            <a:ext cx="862800" cy="732600"/>
          </a:xfrm>
          <a:prstGeom prst="ellipse">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p:txBody>
      </p:sp>
      <p:sp>
        <p:nvSpPr>
          <p:cNvPr id="2844" name="Google Shape;2844;p108"/>
          <p:cNvSpPr txBox="1"/>
          <p:nvPr/>
        </p:nvSpPr>
        <p:spPr>
          <a:xfrm>
            <a:off x="3369182" y="3942644"/>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EF8600"/>
                </a:solidFill>
              </a:rPr>
              <a:t>P3</a:t>
            </a:r>
            <a:endParaRPr sz="1000">
              <a:solidFill>
                <a:srgbClr val="EF8600"/>
              </a:solidFill>
            </a:endParaRPr>
          </a:p>
        </p:txBody>
      </p:sp>
      <p:sp>
        <p:nvSpPr>
          <p:cNvPr id="2845" name="Google Shape;2845;p108"/>
          <p:cNvSpPr txBox="1"/>
          <p:nvPr/>
        </p:nvSpPr>
        <p:spPr>
          <a:xfrm>
            <a:off x="3669107" y="3107263"/>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rPr>
              <a:t>P1</a:t>
            </a:r>
            <a:endParaRPr sz="1000">
              <a:solidFill>
                <a:srgbClr val="FF0000"/>
              </a:solidFill>
            </a:endParaRPr>
          </a:p>
        </p:txBody>
      </p:sp>
      <p:sp>
        <p:nvSpPr>
          <p:cNvPr id="2846" name="Google Shape;2846;p108"/>
          <p:cNvSpPr txBox="1"/>
          <p:nvPr/>
        </p:nvSpPr>
        <p:spPr>
          <a:xfrm>
            <a:off x="4873332" y="3141519"/>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FF"/>
                </a:solidFill>
              </a:rPr>
              <a:t>P2</a:t>
            </a:r>
            <a:endParaRPr sz="1000">
              <a:solidFill>
                <a:srgbClr val="FF00FF"/>
              </a:solidFill>
            </a:endParaRPr>
          </a:p>
        </p:txBody>
      </p:sp>
      <p:sp>
        <p:nvSpPr>
          <p:cNvPr id="2847" name="Google Shape;2847;p108"/>
          <p:cNvSpPr txBox="1"/>
          <p:nvPr/>
        </p:nvSpPr>
        <p:spPr>
          <a:xfrm>
            <a:off x="5106557" y="4009444"/>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P4</a:t>
            </a:r>
            <a:endParaRPr sz="1000">
              <a:solidFill>
                <a:srgbClr val="0000FF"/>
              </a:solidFill>
            </a:endParaRPr>
          </a:p>
        </p:txBody>
      </p:sp>
      <p:sp>
        <p:nvSpPr>
          <p:cNvPr id="2848" name="Google Shape;2848;p108"/>
          <p:cNvSpPr txBox="1"/>
          <p:nvPr/>
        </p:nvSpPr>
        <p:spPr>
          <a:xfrm>
            <a:off x="784277" y="3168437"/>
            <a:ext cx="1710600" cy="2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We need replication.</a:t>
            </a:r>
            <a:endParaRPr sz="1500">
              <a:solidFill>
                <a:schemeClr val="dk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2" name="Shape 2852"/>
        <p:cNvGrpSpPr/>
        <p:nvPr/>
      </p:nvGrpSpPr>
      <p:grpSpPr>
        <a:xfrm>
          <a:off x="0" y="0"/>
          <a:ext cx="0" cy="0"/>
          <a:chOff x="0" y="0"/>
          <a:chExt cx="0" cy="0"/>
        </a:xfrm>
      </p:grpSpPr>
      <p:sp>
        <p:nvSpPr>
          <p:cNvPr id="2853" name="Google Shape;2853;p109"/>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854" name="Google Shape;2854;p109"/>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855" name="Google Shape;2855;p109" title="server.jpg"/>
          <p:cNvPicPr preferRelativeResize="0"/>
          <p:nvPr/>
        </p:nvPicPr>
        <p:blipFill>
          <a:blip r:embed="rId3">
            <a:alphaModFix/>
          </a:blip>
          <a:stretch>
            <a:fillRect/>
          </a:stretch>
        </p:blipFill>
        <p:spPr>
          <a:xfrm>
            <a:off x="2716417" y="2798140"/>
            <a:ext cx="775125" cy="775125"/>
          </a:xfrm>
          <a:prstGeom prst="rect">
            <a:avLst/>
          </a:prstGeom>
          <a:noFill/>
          <a:ln>
            <a:noFill/>
          </a:ln>
        </p:spPr>
      </p:pic>
      <p:pic>
        <p:nvPicPr>
          <p:cNvPr id="2856" name="Google Shape;2856;p109" title="server.jpg"/>
          <p:cNvPicPr preferRelativeResize="0"/>
          <p:nvPr/>
        </p:nvPicPr>
        <p:blipFill>
          <a:blip r:embed="rId3">
            <a:alphaModFix/>
          </a:blip>
          <a:stretch>
            <a:fillRect/>
          </a:stretch>
        </p:blipFill>
        <p:spPr>
          <a:xfrm>
            <a:off x="5432941" y="2890513"/>
            <a:ext cx="775125" cy="775125"/>
          </a:xfrm>
          <a:prstGeom prst="rect">
            <a:avLst/>
          </a:prstGeom>
          <a:noFill/>
          <a:ln>
            <a:noFill/>
          </a:ln>
        </p:spPr>
      </p:pic>
      <p:pic>
        <p:nvPicPr>
          <p:cNvPr id="2857" name="Google Shape;2857;p109" title="server.jpg"/>
          <p:cNvPicPr preferRelativeResize="0"/>
          <p:nvPr/>
        </p:nvPicPr>
        <p:blipFill>
          <a:blip r:embed="rId3">
            <a:alphaModFix/>
          </a:blip>
          <a:stretch>
            <a:fillRect/>
          </a:stretch>
        </p:blipFill>
        <p:spPr>
          <a:xfrm>
            <a:off x="5601791" y="4301013"/>
            <a:ext cx="775125" cy="775125"/>
          </a:xfrm>
          <a:prstGeom prst="rect">
            <a:avLst/>
          </a:prstGeom>
          <a:noFill/>
          <a:ln>
            <a:noFill/>
          </a:ln>
        </p:spPr>
      </p:pic>
      <p:pic>
        <p:nvPicPr>
          <p:cNvPr id="2858" name="Google Shape;2858;p109" title="server.jpg"/>
          <p:cNvPicPr preferRelativeResize="0"/>
          <p:nvPr/>
        </p:nvPicPr>
        <p:blipFill>
          <a:blip r:embed="rId3">
            <a:alphaModFix/>
          </a:blip>
          <a:stretch>
            <a:fillRect/>
          </a:stretch>
        </p:blipFill>
        <p:spPr>
          <a:xfrm>
            <a:off x="2716417" y="4208640"/>
            <a:ext cx="775125" cy="775125"/>
          </a:xfrm>
          <a:prstGeom prst="rect">
            <a:avLst/>
          </a:prstGeom>
          <a:noFill/>
          <a:ln>
            <a:noFill/>
          </a:ln>
        </p:spPr>
      </p:pic>
      <p:sp>
        <p:nvSpPr>
          <p:cNvPr id="2859" name="Google Shape;2859;p109"/>
          <p:cNvSpPr txBox="1"/>
          <p:nvPr/>
        </p:nvSpPr>
        <p:spPr>
          <a:xfrm>
            <a:off x="3868092" y="27918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pic>
        <p:nvPicPr>
          <p:cNvPr id="2860" name="Google Shape;2860;p109" title="Screenshot 2026-03-28 alle 09.41.03.png"/>
          <p:cNvPicPr preferRelativeResize="0"/>
          <p:nvPr/>
        </p:nvPicPr>
        <p:blipFill>
          <a:blip r:embed="rId4">
            <a:alphaModFix/>
          </a:blip>
          <a:stretch>
            <a:fillRect/>
          </a:stretch>
        </p:blipFill>
        <p:spPr>
          <a:xfrm>
            <a:off x="3638367" y="3315939"/>
            <a:ext cx="1499825" cy="1317675"/>
          </a:xfrm>
          <a:prstGeom prst="rect">
            <a:avLst/>
          </a:prstGeom>
          <a:noFill/>
          <a:ln>
            <a:noFill/>
          </a:ln>
        </p:spPr>
      </p:pic>
      <p:sp>
        <p:nvSpPr>
          <p:cNvPr id="2861" name="Google Shape;2861;p109"/>
          <p:cNvSpPr/>
          <p:nvPr/>
        </p:nvSpPr>
        <p:spPr>
          <a:xfrm>
            <a:off x="3622217" y="3390839"/>
            <a:ext cx="1017600" cy="6186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a:p>
            <a:pPr indent="0" lvl="0" marL="0" rtl="0" algn="ctr">
              <a:spcBef>
                <a:spcPts val="0"/>
              </a:spcBef>
              <a:spcAft>
                <a:spcPts val="0"/>
              </a:spcAft>
              <a:buNone/>
            </a:pPr>
            <a:r>
              <a:t/>
            </a:r>
            <a:endParaRPr sz="900"/>
          </a:p>
          <a:p>
            <a:pPr indent="0" lvl="0" marL="0" rtl="0" algn="ctr">
              <a:spcBef>
                <a:spcPts val="0"/>
              </a:spcBef>
              <a:spcAft>
                <a:spcPts val="0"/>
              </a:spcAft>
              <a:buNone/>
            </a:pPr>
            <a:r>
              <a:t/>
            </a:r>
            <a:endParaRPr sz="900"/>
          </a:p>
          <a:p>
            <a:pPr indent="0" lvl="0" marL="0" rtl="0" algn="ctr">
              <a:spcBef>
                <a:spcPts val="0"/>
              </a:spcBef>
              <a:spcAft>
                <a:spcPts val="0"/>
              </a:spcAft>
              <a:buNone/>
            </a:pPr>
            <a:r>
              <a:t/>
            </a:r>
            <a:endParaRPr sz="900"/>
          </a:p>
        </p:txBody>
      </p:sp>
      <p:sp>
        <p:nvSpPr>
          <p:cNvPr id="2862" name="Google Shape;2862;p109"/>
          <p:cNvSpPr/>
          <p:nvPr/>
        </p:nvSpPr>
        <p:spPr>
          <a:xfrm>
            <a:off x="3615242" y="3970114"/>
            <a:ext cx="710400" cy="5727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p:txBody>
      </p:sp>
      <p:sp>
        <p:nvSpPr>
          <p:cNvPr id="2863" name="Google Shape;2863;p109"/>
          <p:cNvSpPr/>
          <p:nvPr/>
        </p:nvSpPr>
        <p:spPr>
          <a:xfrm>
            <a:off x="4396167" y="3837389"/>
            <a:ext cx="710400" cy="7653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p:txBody>
      </p:sp>
      <p:sp>
        <p:nvSpPr>
          <p:cNvPr id="2864" name="Google Shape;2864;p109"/>
          <p:cNvSpPr/>
          <p:nvPr/>
        </p:nvSpPr>
        <p:spPr>
          <a:xfrm>
            <a:off x="4314242" y="3366939"/>
            <a:ext cx="862800" cy="732600"/>
          </a:xfrm>
          <a:prstGeom prst="ellipse">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p:txBody>
      </p:sp>
      <p:sp>
        <p:nvSpPr>
          <p:cNvPr id="2865" name="Google Shape;2865;p109"/>
          <p:cNvSpPr txBox="1"/>
          <p:nvPr/>
        </p:nvSpPr>
        <p:spPr>
          <a:xfrm>
            <a:off x="3369182" y="3942644"/>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EF8600"/>
                </a:solidFill>
              </a:rPr>
              <a:t>P3</a:t>
            </a:r>
            <a:endParaRPr sz="1000">
              <a:solidFill>
                <a:srgbClr val="EF8600"/>
              </a:solidFill>
            </a:endParaRPr>
          </a:p>
        </p:txBody>
      </p:sp>
      <p:sp>
        <p:nvSpPr>
          <p:cNvPr id="2866" name="Google Shape;2866;p109"/>
          <p:cNvSpPr txBox="1"/>
          <p:nvPr/>
        </p:nvSpPr>
        <p:spPr>
          <a:xfrm>
            <a:off x="3669107" y="3107263"/>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rPr>
              <a:t>P1</a:t>
            </a:r>
            <a:endParaRPr sz="1000">
              <a:solidFill>
                <a:srgbClr val="FF0000"/>
              </a:solidFill>
            </a:endParaRPr>
          </a:p>
        </p:txBody>
      </p:sp>
      <p:sp>
        <p:nvSpPr>
          <p:cNvPr id="2867" name="Google Shape;2867;p109"/>
          <p:cNvSpPr txBox="1"/>
          <p:nvPr/>
        </p:nvSpPr>
        <p:spPr>
          <a:xfrm>
            <a:off x="4873332" y="3141519"/>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FF"/>
                </a:solidFill>
              </a:rPr>
              <a:t>P2</a:t>
            </a:r>
            <a:endParaRPr sz="1000">
              <a:solidFill>
                <a:srgbClr val="FF00FF"/>
              </a:solidFill>
            </a:endParaRPr>
          </a:p>
        </p:txBody>
      </p:sp>
      <p:sp>
        <p:nvSpPr>
          <p:cNvPr id="2868" name="Google Shape;2868;p109"/>
          <p:cNvSpPr txBox="1"/>
          <p:nvPr/>
        </p:nvSpPr>
        <p:spPr>
          <a:xfrm>
            <a:off x="5106557" y="4009444"/>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P4</a:t>
            </a:r>
            <a:endParaRPr sz="1000">
              <a:solidFill>
                <a:srgbClr val="0000FF"/>
              </a:solidFill>
            </a:endParaRPr>
          </a:p>
        </p:txBody>
      </p:sp>
      <p:cxnSp>
        <p:nvCxnSpPr>
          <p:cNvPr id="2869" name="Google Shape;2869;p109"/>
          <p:cNvCxnSpPr>
            <a:stCxn id="2863" idx="5"/>
          </p:cNvCxnSpPr>
          <p:nvPr/>
        </p:nvCxnSpPr>
        <p:spPr>
          <a:xfrm>
            <a:off x="5002531" y="4490614"/>
            <a:ext cx="776700" cy="224700"/>
          </a:xfrm>
          <a:prstGeom prst="straightConnector1">
            <a:avLst/>
          </a:prstGeom>
          <a:noFill/>
          <a:ln cap="flat" cmpd="sng" w="9525">
            <a:solidFill>
              <a:schemeClr val="dk2"/>
            </a:solidFill>
            <a:prstDash val="solid"/>
            <a:round/>
            <a:headEnd len="med" w="med" type="none"/>
            <a:tailEnd len="med" w="med" type="none"/>
          </a:ln>
        </p:spPr>
      </p:cxnSp>
      <p:sp>
        <p:nvSpPr>
          <p:cNvPr id="2870" name="Google Shape;2870;p109"/>
          <p:cNvSpPr txBox="1"/>
          <p:nvPr/>
        </p:nvSpPr>
        <p:spPr>
          <a:xfrm>
            <a:off x="784277" y="3168437"/>
            <a:ext cx="1710600" cy="2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We need replication.</a:t>
            </a:r>
            <a:endParaRPr sz="1500">
              <a:solidFill>
                <a:schemeClr val="dk1"/>
              </a:solidFill>
            </a:endParaRPr>
          </a:p>
        </p:txBody>
      </p:sp>
      <p:cxnSp>
        <p:nvCxnSpPr>
          <p:cNvPr id="2871" name="Google Shape;2871;p109"/>
          <p:cNvCxnSpPr/>
          <p:nvPr/>
        </p:nvCxnSpPr>
        <p:spPr>
          <a:xfrm rot="10800000">
            <a:off x="3327841" y="3074931"/>
            <a:ext cx="443400" cy="406500"/>
          </a:xfrm>
          <a:prstGeom prst="straightConnector1">
            <a:avLst/>
          </a:prstGeom>
          <a:noFill/>
          <a:ln cap="flat" cmpd="sng" w="9525">
            <a:solidFill>
              <a:schemeClr val="dk2"/>
            </a:solidFill>
            <a:prstDash val="solid"/>
            <a:round/>
            <a:headEnd len="med" w="med" type="none"/>
            <a:tailEnd len="med" w="med" type="none"/>
          </a:ln>
        </p:spPr>
      </p:cxnSp>
      <p:cxnSp>
        <p:nvCxnSpPr>
          <p:cNvPr id="2872" name="Google Shape;2872;p109"/>
          <p:cNvCxnSpPr/>
          <p:nvPr/>
        </p:nvCxnSpPr>
        <p:spPr>
          <a:xfrm flipH="1" rot="10800000">
            <a:off x="5050688" y="3254926"/>
            <a:ext cx="588900" cy="219300"/>
          </a:xfrm>
          <a:prstGeom prst="straightConnector1">
            <a:avLst/>
          </a:prstGeom>
          <a:noFill/>
          <a:ln cap="flat" cmpd="sng" w="9525">
            <a:solidFill>
              <a:schemeClr val="dk2"/>
            </a:solidFill>
            <a:prstDash val="solid"/>
            <a:round/>
            <a:headEnd len="med" w="med" type="none"/>
            <a:tailEnd len="med" w="med" type="none"/>
          </a:ln>
        </p:spPr>
      </p:cxnSp>
      <p:cxnSp>
        <p:nvCxnSpPr>
          <p:cNvPr id="2873" name="Google Shape;2873;p109"/>
          <p:cNvCxnSpPr/>
          <p:nvPr/>
        </p:nvCxnSpPr>
        <p:spPr>
          <a:xfrm flipH="1">
            <a:off x="3317577" y="4458944"/>
            <a:ext cx="401700" cy="150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7" name="Shape 2877"/>
        <p:cNvGrpSpPr/>
        <p:nvPr/>
      </p:nvGrpSpPr>
      <p:grpSpPr>
        <a:xfrm>
          <a:off x="0" y="0"/>
          <a:ext cx="0" cy="0"/>
          <a:chOff x="0" y="0"/>
          <a:chExt cx="0" cy="0"/>
        </a:xfrm>
      </p:grpSpPr>
      <p:sp>
        <p:nvSpPr>
          <p:cNvPr id="2878" name="Google Shape;2878;p110"/>
          <p:cNvSpPr txBox="1"/>
          <p:nvPr>
            <p:ph type="title"/>
          </p:nvPr>
        </p:nvSpPr>
        <p:spPr>
          <a:xfrm>
            <a:off x="251615" y="4525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Distributed Vector Search</a:t>
            </a:r>
            <a:endParaRPr sz="2420"/>
          </a:p>
        </p:txBody>
      </p:sp>
      <p:sp>
        <p:nvSpPr>
          <p:cNvPr id="2879" name="Google Shape;2879;p110"/>
          <p:cNvSpPr txBox="1"/>
          <p:nvPr>
            <p:ph idx="1" type="body"/>
          </p:nvPr>
        </p:nvSpPr>
        <p:spPr>
          <a:xfrm>
            <a:off x="251614" y="1025237"/>
            <a:ext cx="8758800" cy="1775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en" sz="1500">
                <a:solidFill>
                  <a:schemeClr val="dk1"/>
                </a:solidFill>
              </a:rPr>
              <a:t>The rapid growth of high-dimensional vector datasets make single-machine processing insufficient.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Single-node systems are constrained by memory capacity, memory bandwidth, and core-level parallelism.</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Partitioning vectors across nodes introduces trade-offs between load balance, recall, and communication overhead. </a:t>
            </a:r>
            <a:endParaRPr sz="1500">
              <a:solidFill>
                <a:schemeClr val="dk1"/>
              </a:solidFill>
            </a:endParaRPr>
          </a:p>
          <a:p>
            <a:pPr indent="0" lvl="0" marL="457200" rtl="0" algn="l">
              <a:spcBef>
                <a:spcPts val="0"/>
              </a:spcBef>
              <a:spcAft>
                <a:spcPts val="0"/>
              </a:spcAft>
              <a:buNone/>
            </a:pPr>
            <a:r>
              <a:t/>
            </a:r>
            <a:endParaRPr sz="1500"/>
          </a:p>
        </p:txBody>
      </p:sp>
      <p:pic>
        <p:nvPicPr>
          <p:cNvPr id="2880" name="Google Shape;2880;p110" title="server.jpg"/>
          <p:cNvPicPr preferRelativeResize="0"/>
          <p:nvPr/>
        </p:nvPicPr>
        <p:blipFill>
          <a:blip r:embed="rId3">
            <a:alphaModFix/>
          </a:blip>
          <a:stretch>
            <a:fillRect/>
          </a:stretch>
        </p:blipFill>
        <p:spPr>
          <a:xfrm>
            <a:off x="2716417" y="2798140"/>
            <a:ext cx="775125" cy="775125"/>
          </a:xfrm>
          <a:prstGeom prst="rect">
            <a:avLst/>
          </a:prstGeom>
          <a:noFill/>
          <a:ln>
            <a:noFill/>
          </a:ln>
        </p:spPr>
      </p:pic>
      <p:pic>
        <p:nvPicPr>
          <p:cNvPr id="2881" name="Google Shape;2881;p110" title="server.jpg"/>
          <p:cNvPicPr preferRelativeResize="0"/>
          <p:nvPr/>
        </p:nvPicPr>
        <p:blipFill>
          <a:blip r:embed="rId3">
            <a:alphaModFix/>
          </a:blip>
          <a:stretch>
            <a:fillRect/>
          </a:stretch>
        </p:blipFill>
        <p:spPr>
          <a:xfrm>
            <a:off x="5432941" y="2890513"/>
            <a:ext cx="775125" cy="775125"/>
          </a:xfrm>
          <a:prstGeom prst="rect">
            <a:avLst/>
          </a:prstGeom>
          <a:noFill/>
          <a:ln>
            <a:noFill/>
          </a:ln>
        </p:spPr>
      </p:pic>
      <p:pic>
        <p:nvPicPr>
          <p:cNvPr id="2882" name="Google Shape;2882;p110" title="server.jpg"/>
          <p:cNvPicPr preferRelativeResize="0"/>
          <p:nvPr/>
        </p:nvPicPr>
        <p:blipFill>
          <a:blip r:embed="rId3">
            <a:alphaModFix/>
          </a:blip>
          <a:stretch>
            <a:fillRect/>
          </a:stretch>
        </p:blipFill>
        <p:spPr>
          <a:xfrm>
            <a:off x="5601791" y="4301013"/>
            <a:ext cx="775125" cy="775125"/>
          </a:xfrm>
          <a:prstGeom prst="rect">
            <a:avLst/>
          </a:prstGeom>
          <a:noFill/>
          <a:ln>
            <a:noFill/>
          </a:ln>
        </p:spPr>
      </p:pic>
      <p:pic>
        <p:nvPicPr>
          <p:cNvPr id="2883" name="Google Shape;2883;p110" title="server.jpg"/>
          <p:cNvPicPr preferRelativeResize="0"/>
          <p:nvPr/>
        </p:nvPicPr>
        <p:blipFill>
          <a:blip r:embed="rId3">
            <a:alphaModFix/>
          </a:blip>
          <a:stretch>
            <a:fillRect/>
          </a:stretch>
        </p:blipFill>
        <p:spPr>
          <a:xfrm>
            <a:off x="2716417" y="4208640"/>
            <a:ext cx="775125" cy="775125"/>
          </a:xfrm>
          <a:prstGeom prst="rect">
            <a:avLst/>
          </a:prstGeom>
          <a:noFill/>
          <a:ln>
            <a:noFill/>
          </a:ln>
        </p:spPr>
      </p:pic>
      <p:sp>
        <p:nvSpPr>
          <p:cNvPr id="2884" name="Google Shape;2884;p110"/>
          <p:cNvSpPr txBox="1"/>
          <p:nvPr/>
        </p:nvSpPr>
        <p:spPr>
          <a:xfrm>
            <a:off x="3868092" y="2791814"/>
            <a:ext cx="11883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k-NN Graph</a:t>
            </a:r>
            <a:endParaRPr sz="1300">
              <a:solidFill>
                <a:schemeClr val="dk2"/>
              </a:solidFill>
            </a:endParaRPr>
          </a:p>
        </p:txBody>
      </p:sp>
      <p:pic>
        <p:nvPicPr>
          <p:cNvPr id="2885" name="Google Shape;2885;p110" title="Screenshot 2026-03-28 alle 09.41.03.png"/>
          <p:cNvPicPr preferRelativeResize="0"/>
          <p:nvPr/>
        </p:nvPicPr>
        <p:blipFill>
          <a:blip r:embed="rId4">
            <a:alphaModFix/>
          </a:blip>
          <a:stretch>
            <a:fillRect/>
          </a:stretch>
        </p:blipFill>
        <p:spPr>
          <a:xfrm>
            <a:off x="3638367" y="3315939"/>
            <a:ext cx="1499825" cy="1317675"/>
          </a:xfrm>
          <a:prstGeom prst="rect">
            <a:avLst/>
          </a:prstGeom>
          <a:noFill/>
          <a:ln>
            <a:noFill/>
          </a:ln>
        </p:spPr>
      </p:pic>
      <p:sp>
        <p:nvSpPr>
          <p:cNvPr id="2886" name="Google Shape;2886;p110"/>
          <p:cNvSpPr/>
          <p:nvPr/>
        </p:nvSpPr>
        <p:spPr>
          <a:xfrm>
            <a:off x="3622217" y="3390839"/>
            <a:ext cx="1017600" cy="6186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a:p>
            <a:pPr indent="0" lvl="0" marL="0" rtl="0" algn="ctr">
              <a:spcBef>
                <a:spcPts val="0"/>
              </a:spcBef>
              <a:spcAft>
                <a:spcPts val="0"/>
              </a:spcAft>
              <a:buNone/>
            </a:pPr>
            <a:r>
              <a:t/>
            </a:r>
            <a:endParaRPr sz="900"/>
          </a:p>
          <a:p>
            <a:pPr indent="0" lvl="0" marL="0" rtl="0" algn="ctr">
              <a:spcBef>
                <a:spcPts val="0"/>
              </a:spcBef>
              <a:spcAft>
                <a:spcPts val="0"/>
              </a:spcAft>
              <a:buNone/>
            </a:pPr>
            <a:r>
              <a:t/>
            </a:r>
            <a:endParaRPr sz="900"/>
          </a:p>
          <a:p>
            <a:pPr indent="0" lvl="0" marL="0" rtl="0" algn="ctr">
              <a:spcBef>
                <a:spcPts val="0"/>
              </a:spcBef>
              <a:spcAft>
                <a:spcPts val="0"/>
              </a:spcAft>
              <a:buNone/>
            </a:pPr>
            <a:r>
              <a:t/>
            </a:r>
            <a:endParaRPr sz="900"/>
          </a:p>
        </p:txBody>
      </p:sp>
      <p:sp>
        <p:nvSpPr>
          <p:cNvPr id="2887" name="Google Shape;2887;p110"/>
          <p:cNvSpPr/>
          <p:nvPr/>
        </p:nvSpPr>
        <p:spPr>
          <a:xfrm>
            <a:off x="3615242" y="3970114"/>
            <a:ext cx="710400" cy="572700"/>
          </a:xfrm>
          <a:prstGeom prst="ellipse">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p:txBody>
      </p:sp>
      <p:sp>
        <p:nvSpPr>
          <p:cNvPr id="2888" name="Google Shape;2888;p110"/>
          <p:cNvSpPr/>
          <p:nvPr/>
        </p:nvSpPr>
        <p:spPr>
          <a:xfrm>
            <a:off x="4396167" y="3837389"/>
            <a:ext cx="710400" cy="7653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p:txBody>
      </p:sp>
      <p:sp>
        <p:nvSpPr>
          <p:cNvPr id="2889" name="Google Shape;2889;p110"/>
          <p:cNvSpPr/>
          <p:nvPr/>
        </p:nvSpPr>
        <p:spPr>
          <a:xfrm>
            <a:off x="4314242" y="3366939"/>
            <a:ext cx="862800" cy="732600"/>
          </a:xfrm>
          <a:prstGeom prst="ellipse">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a:p>
            <a:pPr indent="0" lvl="0" marL="0" rtl="0" algn="ctr">
              <a:spcBef>
                <a:spcPts val="0"/>
              </a:spcBef>
              <a:spcAft>
                <a:spcPts val="0"/>
              </a:spcAft>
              <a:buNone/>
            </a:pPr>
            <a:r>
              <a:t/>
            </a:r>
            <a:endParaRPr b="1" sz="800"/>
          </a:p>
        </p:txBody>
      </p:sp>
      <p:sp>
        <p:nvSpPr>
          <p:cNvPr id="2890" name="Google Shape;2890;p110"/>
          <p:cNvSpPr txBox="1"/>
          <p:nvPr/>
        </p:nvSpPr>
        <p:spPr>
          <a:xfrm>
            <a:off x="3369182" y="3942644"/>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EF8600"/>
                </a:solidFill>
              </a:rPr>
              <a:t>P3</a:t>
            </a:r>
            <a:endParaRPr sz="1000">
              <a:solidFill>
                <a:srgbClr val="EF8600"/>
              </a:solidFill>
            </a:endParaRPr>
          </a:p>
        </p:txBody>
      </p:sp>
      <p:sp>
        <p:nvSpPr>
          <p:cNvPr id="2891" name="Google Shape;2891;p110"/>
          <p:cNvSpPr txBox="1"/>
          <p:nvPr/>
        </p:nvSpPr>
        <p:spPr>
          <a:xfrm>
            <a:off x="3669107" y="3107263"/>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rPr>
              <a:t>P1</a:t>
            </a:r>
            <a:endParaRPr sz="1000">
              <a:solidFill>
                <a:srgbClr val="FF0000"/>
              </a:solidFill>
            </a:endParaRPr>
          </a:p>
        </p:txBody>
      </p:sp>
      <p:sp>
        <p:nvSpPr>
          <p:cNvPr id="2892" name="Google Shape;2892;p110"/>
          <p:cNvSpPr txBox="1"/>
          <p:nvPr/>
        </p:nvSpPr>
        <p:spPr>
          <a:xfrm>
            <a:off x="5106557" y="4009444"/>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P4</a:t>
            </a:r>
            <a:endParaRPr sz="1000">
              <a:solidFill>
                <a:srgbClr val="0000FF"/>
              </a:solidFill>
            </a:endParaRPr>
          </a:p>
        </p:txBody>
      </p:sp>
      <p:cxnSp>
        <p:nvCxnSpPr>
          <p:cNvPr id="2893" name="Google Shape;2893;p110"/>
          <p:cNvCxnSpPr>
            <a:stCxn id="2888" idx="5"/>
          </p:cNvCxnSpPr>
          <p:nvPr/>
        </p:nvCxnSpPr>
        <p:spPr>
          <a:xfrm>
            <a:off x="5002531" y="4490614"/>
            <a:ext cx="776700" cy="224700"/>
          </a:xfrm>
          <a:prstGeom prst="straightConnector1">
            <a:avLst/>
          </a:prstGeom>
          <a:noFill/>
          <a:ln cap="flat" cmpd="sng" w="9525">
            <a:solidFill>
              <a:schemeClr val="dk2"/>
            </a:solidFill>
            <a:prstDash val="solid"/>
            <a:round/>
            <a:headEnd len="med" w="med" type="none"/>
            <a:tailEnd len="med" w="med" type="none"/>
          </a:ln>
        </p:spPr>
      </p:cxnSp>
      <p:sp>
        <p:nvSpPr>
          <p:cNvPr id="2894" name="Google Shape;2894;p110"/>
          <p:cNvSpPr/>
          <p:nvPr/>
        </p:nvSpPr>
        <p:spPr>
          <a:xfrm>
            <a:off x="4727494" y="3629050"/>
            <a:ext cx="73500" cy="65100"/>
          </a:xfrm>
          <a:prstGeom prst="flowChartConnector">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5" name="Google Shape;2895;p110"/>
          <p:cNvSpPr/>
          <p:nvPr/>
        </p:nvSpPr>
        <p:spPr>
          <a:xfrm>
            <a:off x="4727507" y="3870000"/>
            <a:ext cx="73500" cy="65100"/>
          </a:xfrm>
          <a:prstGeom prst="flowChartConnector">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6" name="Google Shape;2896;p110"/>
          <p:cNvSpPr/>
          <p:nvPr/>
        </p:nvSpPr>
        <p:spPr>
          <a:xfrm>
            <a:off x="4386732" y="3858425"/>
            <a:ext cx="73500" cy="65100"/>
          </a:xfrm>
          <a:prstGeom prst="flowChartConnector">
            <a:avLst/>
          </a:prstGeom>
          <a:solidFill>
            <a:srgbClr val="00FF00"/>
          </a:solid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7" name="Google Shape;2897;p110"/>
          <p:cNvSpPr txBox="1"/>
          <p:nvPr/>
        </p:nvSpPr>
        <p:spPr>
          <a:xfrm>
            <a:off x="515025" y="3165825"/>
            <a:ext cx="1979700" cy="7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Query answered by searching only in P2!</a:t>
            </a:r>
            <a:endParaRPr sz="1500">
              <a:solidFill>
                <a:schemeClr val="dk1"/>
              </a:solidFill>
            </a:endParaRPr>
          </a:p>
        </p:txBody>
      </p:sp>
      <p:sp>
        <p:nvSpPr>
          <p:cNvPr id="2898" name="Google Shape;2898;p110"/>
          <p:cNvSpPr txBox="1"/>
          <p:nvPr/>
        </p:nvSpPr>
        <p:spPr>
          <a:xfrm>
            <a:off x="4170806" y="3018939"/>
            <a:ext cx="582900" cy="2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C00000"/>
                </a:solidFill>
              </a:rPr>
              <a:t>Query 3-NN</a:t>
            </a:r>
            <a:endParaRPr sz="1000">
              <a:solidFill>
                <a:srgbClr val="C00000"/>
              </a:solidFill>
            </a:endParaRPr>
          </a:p>
        </p:txBody>
      </p:sp>
      <p:sp>
        <p:nvSpPr>
          <p:cNvPr id="2899" name="Google Shape;2899;p110"/>
          <p:cNvSpPr/>
          <p:nvPr/>
        </p:nvSpPr>
        <p:spPr>
          <a:xfrm>
            <a:off x="4572000" y="3725200"/>
            <a:ext cx="112500" cy="112200"/>
          </a:xfrm>
          <a:prstGeom prst="flowChartConnector">
            <a:avLst/>
          </a:prstGeom>
          <a:solidFill>
            <a:srgbClr val="C00000"/>
          </a:solidFill>
          <a:ln cap="flat" cmpd="sng" w="952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900" name="Google Shape;2900;p110"/>
          <p:cNvCxnSpPr>
            <a:stCxn id="2886" idx="1"/>
          </p:cNvCxnSpPr>
          <p:nvPr/>
        </p:nvCxnSpPr>
        <p:spPr>
          <a:xfrm rot="10800000">
            <a:off x="3327841" y="3074931"/>
            <a:ext cx="443400" cy="406500"/>
          </a:xfrm>
          <a:prstGeom prst="straightConnector1">
            <a:avLst/>
          </a:prstGeom>
          <a:noFill/>
          <a:ln cap="flat" cmpd="sng" w="9525">
            <a:solidFill>
              <a:schemeClr val="dk2"/>
            </a:solidFill>
            <a:prstDash val="solid"/>
            <a:round/>
            <a:headEnd len="med" w="med" type="none"/>
            <a:tailEnd len="med" w="med" type="none"/>
          </a:ln>
        </p:spPr>
      </p:cxnSp>
      <p:sp>
        <p:nvSpPr>
          <p:cNvPr id="2901" name="Google Shape;2901;p110"/>
          <p:cNvSpPr txBox="1"/>
          <p:nvPr/>
        </p:nvSpPr>
        <p:spPr>
          <a:xfrm>
            <a:off x="4873332" y="3141519"/>
            <a:ext cx="498900" cy="1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FF"/>
                </a:solidFill>
              </a:rPr>
              <a:t>P2</a:t>
            </a:r>
            <a:endParaRPr sz="1000">
              <a:solidFill>
                <a:srgbClr val="FF00FF"/>
              </a:solidFill>
            </a:endParaRPr>
          </a:p>
        </p:txBody>
      </p:sp>
      <p:cxnSp>
        <p:nvCxnSpPr>
          <p:cNvPr id="2902" name="Google Shape;2902;p110"/>
          <p:cNvCxnSpPr/>
          <p:nvPr/>
        </p:nvCxnSpPr>
        <p:spPr>
          <a:xfrm flipH="1" rot="10800000">
            <a:off x="5050688" y="3254926"/>
            <a:ext cx="588900" cy="219300"/>
          </a:xfrm>
          <a:prstGeom prst="straightConnector1">
            <a:avLst/>
          </a:prstGeom>
          <a:noFill/>
          <a:ln cap="flat" cmpd="sng" w="9525">
            <a:solidFill>
              <a:schemeClr val="dk2"/>
            </a:solidFill>
            <a:prstDash val="solid"/>
            <a:round/>
            <a:headEnd len="med" w="med" type="none"/>
            <a:tailEnd len="med" w="med" type="none"/>
          </a:ln>
        </p:spPr>
      </p:cxnSp>
      <p:cxnSp>
        <p:nvCxnSpPr>
          <p:cNvPr id="2903" name="Google Shape;2903;p110"/>
          <p:cNvCxnSpPr/>
          <p:nvPr/>
        </p:nvCxnSpPr>
        <p:spPr>
          <a:xfrm flipH="1">
            <a:off x="3317577" y="4458944"/>
            <a:ext cx="401700" cy="150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7" name="Shape 2907"/>
        <p:cNvGrpSpPr/>
        <p:nvPr/>
      </p:nvGrpSpPr>
      <p:grpSpPr>
        <a:xfrm>
          <a:off x="0" y="0"/>
          <a:ext cx="0" cy="0"/>
          <a:chOff x="0" y="0"/>
          <a:chExt cx="0" cy="0"/>
        </a:xfrm>
      </p:grpSpPr>
      <p:sp>
        <p:nvSpPr>
          <p:cNvPr id="2908" name="Google Shape;2908;p111"/>
          <p:cNvSpPr txBox="1"/>
          <p:nvPr>
            <p:ph type="title"/>
          </p:nvPr>
        </p:nvSpPr>
        <p:spPr>
          <a:xfrm>
            <a:off x="311700" y="350412"/>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CoTra [</a:t>
            </a:r>
            <a:r>
              <a:rPr lang="en"/>
              <a:t>1/3</a:t>
            </a:r>
            <a:r>
              <a:rPr lang="en"/>
              <a:t>]</a:t>
            </a:r>
            <a:endParaRPr/>
          </a:p>
          <a:p>
            <a:pPr indent="0" lvl="0" marL="0" rtl="0" algn="l">
              <a:spcBef>
                <a:spcPts val="0"/>
              </a:spcBef>
              <a:spcAft>
                <a:spcPts val="0"/>
              </a:spcAft>
              <a:buNone/>
            </a:pPr>
            <a:r>
              <a:t/>
            </a:r>
            <a:endParaRPr/>
          </a:p>
          <a:p>
            <a:pPr indent="0" lvl="0" marL="0" rtl="0" algn="l">
              <a:lnSpc>
                <a:spcPct val="163636"/>
              </a:lnSpc>
              <a:spcBef>
                <a:spcPts val="0"/>
              </a:spcBef>
              <a:spcAft>
                <a:spcPts val="0"/>
              </a:spcAft>
              <a:buClr>
                <a:schemeClr val="dk1"/>
              </a:buClr>
              <a:buSzPct val="55000"/>
              <a:buFont typeface="Arial"/>
              <a:buNone/>
            </a:pPr>
            <a:r>
              <a:t/>
            </a:r>
            <a:endParaRPr sz="2000">
              <a:latin typeface="Calibri"/>
              <a:ea typeface="Calibri"/>
              <a:cs typeface="Calibri"/>
              <a:sym typeface="Calibri"/>
            </a:endParaRPr>
          </a:p>
          <a:p>
            <a:pPr indent="0" lvl="0" marL="0" rtl="0" algn="l">
              <a:spcBef>
                <a:spcPts val="0"/>
              </a:spcBef>
              <a:spcAft>
                <a:spcPts val="0"/>
              </a:spcAft>
              <a:buNone/>
            </a:pPr>
            <a:r>
              <a:t/>
            </a:r>
            <a:endParaRPr/>
          </a:p>
        </p:txBody>
      </p:sp>
      <p:sp>
        <p:nvSpPr>
          <p:cNvPr id="2909" name="Google Shape;2909;p111"/>
          <p:cNvSpPr txBox="1"/>
          <p:nvPr/>
        </p:nvSpPr>
        <p:spPr>
          <a:xfrm>
            <a:off x="359091" y="168900"/>
            <a:ext cx="5172600" cy="6156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0"/>
              </a:spcAft>
              <a:buClr>
                <a:schemeClr val="dk1"/>
              </a:buClr>
              <a:buSzPts val="688"/>
              <a:buFont typeface="Arial"/>
              <a:buNone/>
            </a:pPr>
            <a:r>
              <a:rPr lang="en" sz="900">
                <a:solidFill>
                  <a:srgbClr val="595959"/>
                </a:solidFill>
                <a:latin typeface="Ubuntu"/>
                <a:ea typeface="Ubuntu"/>
                <a:cs typeface="Ubuntu"/>
                <a:sym typeface="Ubuntu"/>
              </a:rPr>
              <a:t>Zhi et al. “Towards Efficient and Scalable Distributed Vector Search with RDMA”. arXiv 2025</a:t>
            </a:r>
            <a:endParaRPr sz="900">
              <a:solidFill>
                <a:srgbClr val="595959"/>
              </a:solidFill>
              <a:latin typeface="Ubuntu"/>
              <a:ea typeface="Ubuntu"/>
              <a:cs typeface="Ubuntu"/>
              <a:sym typeface="Ubuntu"/>
            </a:endParaRPr>
          </a:p>
          <a:p>
            <a:pPr indent="0" lvl="0" marL="0" rtl="0" algn="l">
              <a:lnSpc>
                <a:spcPct val="115000"/>
              </a:lnSpc>
              <a:spcBef>
                <a:spcPts val="1200"/>
              </a:spcBef>
              <a:spcAft>
                <a:spcPts val="0"/>
              </a:spcAft>
              <a:buNone/>
            </a:pPr>
            <a:r>
              <a:t/>
            </a:r>
            <a:endParaRPr sz="900">
              <a:solidFill>
                <a:srgbClr val="595959"/>
              </a:solidFill>
              <a:latin typeface="Ubuntu"/>
              <a:ea typeface="Ubuntu"/>
              <a:cs typeface="Ubuntu"/>
              <a:sym typeface="Ubuntu"/>
            </a:endParaRPr>
          </a:p>
        </p:txBody>
      </p:sp>
      <p:sp>
        <p:nvSpPr>
          <p:cNvPr id="2910" name="Google Shape;2910;p1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11" name="Google Shape;2911;p111"/>
          <p:cNvSpPr txBox="1"/>
          <p:nvPr/>
        </p:nvSpPr>
        <p:spPr>
          <a:xfrm>
            <a:off x="5346450" y="3816850"/>
            <a:ext cx="3797700" cy="4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912" name="Google Shape;2912;p111"/>
          <p:cNvSpPr txBox="1"/>
          <p:nvPr/>
        </p:nvSpPr>
        <p:spPr>
          <a:xfrm>
            <a:off x="311700" y="946129"/>
            <a:ext cx="8650800" cy="169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700">
                <a:solidFill>
                  <a:srgbClr val="C00000"/>
                </a:solidFill>
                <a:latin typeface="Ubuntu"/>
                <a:ea typeface="Ubuntu"/>
                <a:cs typeface="Ubuntu"/>
                <a:sym typeface="Ubuntu"/>
              </a:rPr>
              <a:t>Goal:</a:t>
            </a:r>
            <a:r>
              <a:rPr b="1" lang="en" sz="1700">
                <a:solidFill>
                  <a:schemeClr val="dk1"/>
                </a:solidFill>
                <a:latin typeface="Ubuntu"/>
                <a:ea typeface="Ubuntu"/>
                <a:cs typeface="Ubuntu"/>
                <a:sym typeface="Ubuntu"/>
              </a:rPr>
              <a:t> </a:t>
            </a:r>
            <a:r>
              <a:rPr lang="en" sz="1700">
                <a:solidFill>
                  <a:schemeClr val="dk1"/>
                </a:solidFill>
                <a:latin typeface="Ubuntu"/>
                <a:ea typeface="Ubuntu"/>
                <a:cs typeface="Ubuntu"/>
                <a:sym typeface="Ubuntu"/>
              </a:rPr>
              <a:t>Resolve the tension between computation and communication to achieve near-linear scalability.</a:t>
            </a:r>
            <a:endParaRPr sz="1700">
              <a:solidFill>
                <a:schemeClr val="dk1"/>
              </a:solidFill>
              <a:latin typeface="Ubuntu"/>
              <a:ea typeface="Ubuntu"/>
              <a:cs typeface="Ubuntu"/>
              <a:sym typeface="Ubuntu"/>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6" name="Shape 2916"/>
        <p:cNvGrpSpPr/>
        <p:nvPr/>
      </p:nvGrpSpPr>
      <p:grpSpPr>
        <a:xfrm>
          <a:off x="0" y="0"/>
          <a:ext cx="0" cy="0"/>
          <a:chOff x="0" y="0"/>
          <a:chExt cx="0" cy="0"/>
        </a:xfrm>
      </p:grpSpPr>
      <p:sp>
        <p:nvSpPr>
          <p:cNvPr id="2917" name="Google Shape;2917;p112"/>
          <p:cNvSpPr txBox="1"/>
          <p:nvPr>
            <p:ph type="title"/>
          </p:nvPr>
        </p:nvSpPr>
        <p:spPr>
          <a:xfrm>
            <a:off x="311700" y="350412"/>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CoTra [1/3]</a:t>
            </a:r>
            <a:endParaRPr/>
          </a:p>
          <a:p>
            <a:pPr indent="0" lvl="0" marL="0" rtl="0" algn="l">
              <a:spcBef>
                <a:spcPts val="0"/>
              </a:spcBef>
              <a:spcAft>
                <a:spcPts val="0"/>
              </a:spcAft>
              <a:buNone/>
            </a:pPr>
            <a:r>
              <a:t/>
            </a:r>
            <a:endParaRPr/>
          </a:p>
          <a:p>
            <a:pPr indent="0" lvl="0" marL="0" rtl="0" algn="l">
              <a:lnSpc>
                <a:spcPct val="163636"/>
              </a:lnSpc>
              <a:spcBef>
                <a:spcPts val="0"/>
              </a:spcBef>
              <a:spcAft>
                <a:spcPts val="0"/>
              </a:spcAft>
              <a:buClr>
                <a:schemeClr val="dk1"/>
              </a:buClr>
              <a:buSzPct val="55000"/>
              <a:buFont typeface="Arial"/>
              <a:buNone/>
            </a:pPr>
            <a:r>
              <a:t/>
            </a:r>
            <a:endParaRPr sz="2000">
              <a:latin typeface="Calibri"/>
              <a:ea typeface="Calibri"/>
              <a:cs typeface="Calibri"/>
              <a:sym typeface="Calibri"/>
            </a:endParaRPr>
          </a:p>
          <a:p>
            <a:pPr indent="0" lvl="0" marL="0" rtl="0" algn="l">
              <a:spcBef>
                <a:spcPts val="0"/>
              </a:spcBef>
              <a:spcAft>
                <a:spcPts val="0"/>
              </a:spcAft>
              <a:buNone/>
            </a:pPr>
            <a:r>
              <a:t/>
            </a:r>
            <a:endParaRPr/>
          </a:p>
        </p:txBody>
      </p:sp>
      <p:sp>
        <p:nvSpPr>
          <p:cNvPr id="2918" name="Google Shape;2918;p1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19" name="Google Shape;2919;p112"/>
          <p:cNvSpPr txBox="1"/>
          <p:nvPr/>
        </p:nvSpPr>
        <p:spPr>
          <a:xfrm>
            <a:off x="5346450" y="3816850"/>
            <a:ext cx="3797700" cy="4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920" name="Google Shape;2920;p112"/>
          <p:cNvSpPr txBox="1"/>
          <p:nvPr/>
        </p:nvSpPr>
        <p:spPr>
          <a:xfrm>
            <a:off x="311700" y="946129"/>
            <a:ext cx="8650800" cy="169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700">
                <a:solidFill>
                  <a:srgbClr val="C00000"/>
                </a:solidFill>
                <a:latin typeface="Ubuntu"/>
                <a:ea typeface="Ubuntu"/>
                <a:cs typeface="Ubuntu"/>
                <a:sym typeface="Ubuntu"/>
              </a:rPr>
              <a:t>Goal:</a:t>
            </a:r>
            <a:r>
              <a:rPr b="1" lang="en" sz="1700">
                <a:solidFill>
                  <a:schemeClr val="dk1"/>
                </a:solidFill>
                <a:latin typeface="Ubuntu"/>
                <a:ea typeface="Ubuntu"/>
                <a:cs typeface="Ubuntu"/>
                <a:sym typeface="Ubuntu"/>
              </a:rPr>
              <a:t> </a:t>
            </a:r>
            <a:r>
              <a:rPr lang="en" sz="1700">
                <a:solidFill>
                  <a:schemeClr val="dk1"/>
                </a:solidFill>
                <a:latin typeface="Ubuntu"/>
                <a:ea typeface="Ubuntu"/>
                <a:cs typeface="Ubuntu"/>
                <a:sym typeface="Ubuntu"/>
              </a:rPr>
              <a:t>Resolve the tension between computation and communication to achieve near-linear scalability.</a:t>
            </a:r>
            <a:endParaRPr sz="1700">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sz="1700">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b="1" lang="en" sz="1700">
                <a:solidFill>
                  <a:srgbClr val="C00000"/>
                </a:solidFill>
                <a:latin typeface="Ubuntu"/>
                <a:ea typeface="Ubuntu"/>
                <a:cs typeface="Ubuntu"/>
                <a:sym typeface="Ubuntu"/>
              </a:rPr>
              <a:t>Contributions: </a:t>
            </a:r>
            <a:endParaRPr b="1" sz="1700">
              <a:solidFill>
                <a:srgbClr val="C00000"/>
              </a:solidFill>
              <a:latin typeface="Ubuntu"/>
              <a:ea typeface="Ubuntu"/>
              <a:cs typeface="Ubuntu"/>
              <a:sym typeface="Ubuntu"/>
            </a:endParaRPr>
          </a:p>
          <a:p>
            <a:pPr indent="-336550" lvl="0" marL="457200" rtl="0" algn="l">
              <a:lnSpc>
                <a:spcPct val="100000"/>
              </a:lnSpc>
              <a:spcBef>
                <a:spcPts val="0"/>
              </a:spcBef>
              <a:spcAft>
                <a:spcPts val="0"/>
              </a:spcAft>
              <a:buClr>
                <a:schemeClr val="dk1"/>
              </a:buClr>
              <a:buSzPts val="1700"/>
              <a:buFont typeface="Ubuntu"/>
              <a:buChar char="●"/>
            </a:pPr>
            <a:r>
              <a:rPr b="1" lang="en" sz="1700">
                <a:solidFill>
                  <a:schemeClr val="dk1"/>
                </a:solidFill>
                <a:latin typeface="Ubuntu"/>
                <a:ea typeface="Ubuntu"/>
                <a:cs typeface="Ubuntu"/>
                <a:sym typeface="Ubuntu"/>
              </a:rPr>
              <a:t>Collaborative Search: </a:t>
            </a:r>
            <a:r>
              <a:rPr lang="en" sz="1700">
                <a:solidFill>
                  <a:schemeClr val="dk1"/>
                </a:solidFill>
                <a:latin typeface="Ubuntu"/>
                <a:ea typeface="Ubuntu"/>
                <a:cs typeface="Ubuntu"/>
                <a:sym typeface="Ubuntu"/>
              </a:rPr>
              <a:t>Differentiated execution modes (Co-Search &amp; Push-Pull).</a:t>
            </a:r>
            <a:endParaRPr sz="1700">
              <a:solidFill>
                <a:schemeClr val="dk1"/>
              </a:solidFill>
              <a:latin typeface="Ubuntu"/>
              <a:ea typeface="Ubuntu"/>
              <a:cs typeface="Ubuntu"/>
              <a:sym typeface="Ubuntu"/>
            </a:endParaRPr>
          </a:p>
          <a:p>
            <a:pPr indent="0" lvl="0" marL="0" rtl="0" algn="l">
              <a:lnSpc>
                <a:spcPct val="100000"/>
              </a:lnSpc>
              <a:spcBef>
                <a:spcPts val="0"/>
              </a:spcBef>
              <a:spcAft>
                <a:spcPts val="0"/>
              </a:spcAft>
              <a:buClr>
                <a:schemeClr val="dk1"/>
              </a:buClr>
              <a:buSzPts val="1100"/>
              <a:buFont typeface="Arial"/>
              <a:buNone/>
            </a:pPr>
            <a:r>
              <a:t/>
            </a:r>
            <a:endParaRPr sz="1700">
              <a:solidFill>
                <a:schemeClr val="dk1"/>
              </a:solidFill>
              <a:latin typeface="Ubuntu"/>
              <a:ea typeface="Ubuntu"/>
              <a:cs typeface="Ubuntu"/>
              <a:sym typeface="Ubuntu"/>
            </a:endParaRPr>
          </a:p>
        </p:txBody>
      </p:sp>
      <p:pic>
        <p:nvPicPr>
          <p:cNvPr id="2921" name="Google Shape;2921;p112"/>
          <p:cNvPicPr preferRelativeResize="0"/>
          <p:nvPr/>
        </p:nvPicPr>
        <p:blipFill>
          <a:blip r:embed="rId3">
            <a:alphaModFix/>
          </a:blip>
          <a:stretch>
            <a:fillRect/>
          </a:stretch>
        </p:blipFill>
        <p:spPr>
          <a:xfrm>
            <a:off x="556725" y="2732408"/>
            <a:ext cx="8160751" cy="2021791"/>
          </a:xfrm>
          <a:prstGeom prst="rect">
            <a:avLst/>
          </a:prstGeom>
          <a:noFill/>
          <a:ln>
            <a:noFill/>
          </a:ln>
        </p:spPr>
      </p:pic>
      <p:sp>
        <p:nvSpPr>
          <p:cNvPr id="2922" name="Google Shape;2922;p112"/>
          <p:cNvSpPr txBox="1"/>
          <p:nvPr/>
        </p:nvSpPr>
        <p:spPr>
          <a:xfrm>
            <a:off x="359091" y="168900"/>
            <a:ext cx="5172600" cy="6156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0"/>
              </a:spcAft>
              <a:buClr>
                <a:schemeClr val="dk1"/>
              </a:buClr>
              <a:buSzPts val="688"/>
              <a:buFont typeface="Arial"/>
              <a:buNone/>
            </a:pPr>
            <a:r>
              <a:rPr lang="en" sz="900">
                <a:solidFill>
                  <a:srgbClr val="595959"/>
                </a:solidFill>
                <a:latin typeface="Ubuntu"/>
                <a:ea typeface="Ubuntu"/>
                <a:cs typeface="Ubuntu"/>
                <a:sym typeface="Ubuntu"/>
              </a:rPr>
              <a:t>Zhi et al. “Towards Efficient and Scalable Distributed Vector Search with RDMA”. arXiv 2025</a:t>
            </a:r>
            <a:endParaRPr sz="900">
              <a:solidFill>
                <a:srgbClr val="595959"/>
              </a:solidFill>
              <a:latin typeface="Ubuntu"/>
              <a:ea typeface="Ubuntu"/>
              <a:cs typeface="Ubuntu"/>
              <a:sym typeface="Ubuntu"/>
            </a:endParaRPr>
          </a:p>
          <a:p>
            <a:pPr indent="0" lvl="0" marL="0" rtl="0" algn="l">
              <a:lnSpc>
                <a:spcPct val="115000"/>
              </a:lnSpc>
              <a:spcBef>
                <a:spcPts val="1200"/>
              </a:spcBef>
              <a:spcAft>
                <a:spcPts val="0"/>
              </a:spcAft>
              <a:buNone/>
            </a:pPr>
            <a:r>
              <a:t/>
            </a:r>
            <a:endParaRPr sz="900">
              <a:solidFill>
                <a:srgbClr val="595959"/>
              </a:solidFill>
              <a:latin typeface="Ubuntu"/>
              <a:ea typeface="Ubuntu"/>
              <a:cs typeface="Ubuntu"/>
              <a:sym typeface="Ubuntu"/>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6" name="Shape 2926"/>
        <p:cNvGrpSpPr/>
        <p:nvPr/>
      </p:nvGrpSpPr>
      <p:grpSpPr>
        <a:xfrm>
          <a:off x="0" y="0"/>
          <a:ext cx="0" cy="0"/>
          <a:chOff x="0" y="0"/>
          <a:chExt cx="0" cy="0"/>
        </a:xfrm>
      </p:grpSpPr>
      <p:sp>
        <p:nvSpPr>
          <p:cNvPr id="2927" name="Google Shape;2927;p113"/>
          <p:cNvSpPr txBox="1"/>
          <p:nvPr>
            <p:ph type="title"/>
          </p:nvPr>
        </p:nvSpPr>
        <p:spPr>
          <a:xfrm>
            <a:off x="311700" y="350412"/>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CoTra [1/3]</a:t>
            </a:r>
            <a:endParaRPr/>
          </a:p>
          <a:p>
            <a:pPr indent="0" lvl="0" marL="0" rtl="0" algn="l">
              <a:spcBef>
                <a:spcPts val="0"/>
              </a:spcBef>
              <a:spcAft>
                <a:spcPts val="0"/>
              </a:spcAft>
              <a:buNone/>
            </a:pPr>
            <a:r>
              <a:t/>
            </a:r>
            <a:endParaRPr/>
          </a:p>
          <a:p>
            <a:pPr indent="0" lvl="0" marL="0" rtl="0" algn="l">
              <a:lnSpc>
                <a:spcPct val="163636"/>
              </a:lnSpc>
              <a:spcBef>
                <a:spcPts val="0"/>
              </a:spcBef>
              <a:spcAft>
                <a:spcPts val="0"/>
              </a:spcAft>
              <a:buClr>
                <a:schemeClr val="dk1"/>
              </a:buClr>
              <a:buSzPct val="55000"/>
              <a:buFont typeface="Arial"/>
              <a:buNone/>
            </a:pPr>
            <a:r>
              <a:t/>
            </a:r>
            <a:endParaRPr sz="2000">
              <a:latin typeface="Calibri"/>
              <a:ea typeface="Calibri"/>
              <a:cs typeface="Calibri"/>
              <a:sym typeface="Calibri"/>
            </a:endParaRPr>
          </a:p>
          <a:p>
            <a:pPr indent="0" lvl="0" marL="0" rtl="0" algn="l">
              <a:spcBef>
                <a:spcPts val="0"/>
              </a:spcBef>
              <a:spcAft>
                <a:spcPts val="0"/>
              </a:spcAft>
              <a:buNone/>
            </a:pPr>
            <a:r>
              <a:t/>
            </a:r>
            <a:endParaRPr/>
          </a:p>
        </p:txBody>
      </p:sp>
      <p:sp>
        <p:nvSpPr>
          <p:cNvPr id="2928" name="Google Shape;2928;p1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29" name="Google Shape;2929;p113"/>
          <p:cNvSpPr txBox="1"/>
          <p:nvPr/>
        </p:nvSpPr>
        <p:spPr>
          <a:xfrm>
            <a:off x="5346450" y="3816850"/>
            <a:ext cx="3797700" cy="4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930" name="Google Shape;2930;p113"/>
          <p:cNvSpPr txBox="1"/>
          <p:nvPr/>
        </p:nvSpPr>
        <p:spPr>
          <a:xfrm>
            <a:off x="311700" y="946129"/>
            <a:ext cx="8650800" cy="169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700">
                <a:solidFill>
                  <a:srgbClr val="C00000"/>
                </a:solidFill>
                <a:latin typeface="Ubuntu"/>
                <a:ea typeface="Ubuntu"/>
                <a:cs typeface="Ubuntu"/>
                <a:sym typeface="Ubuntu"/>
              </a:rPr>
              <a:t>Goal:</a:t>
            </a:r>
            <a:r>
              <a:rPr b="1" lang="en" sz="1700">
                <a:solidFill>
                  <a:schemeClr val="dk1"/>
                </a:solidFill>
                <a:latin typeface="Ubuntu"/>
                <a:ea typeface="Ubuntu"/>
                <a:cs typeface="Ubuntu"/>
                <a:sym typeface="Ubuntu"/>
              </a:rPr>
              <a:t> </a:t>
            </a:r>
            <a:r>
              <a:rPr lang="en" sz="1700">
                <a:solidFill>
                  <a:schemeClr val="dk1"/>
                </a:solidFill>
                <a:latin typeface="Ubuntu"/>
                <a:ea typeface="Ubuntu"/>
                <a:cs typeface="Ubuntu"/>
                <a:sym typeface="Ubuntu"/>
              </a:rPr>
              <a:t>Resolve the tension between computation and communication to achieve near-linear scalability.</a:t>
            </a:r>
            <a:endParaRPr sz="1700">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sz="1700">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rPr b="1" lang="en" sz="1700">
                <a:solidFill>
                  <a:srgbClr val="C00000"/>
                </a:solidFill>
                <a:latin typeface="Ubuntu"/>
                <a:ea typeface="Ubuntu"/>
                <a:cs typeface="Ubuntu"/>
                <a:sym typeface="Ubuntu"/>
              </a:rPr>
              <a:t>Contributions: </a:t>
            </a:r>
            <a:endParaRPr b="1" sz="1700">
              <a:solidFill>
                <a:srgbClr val="C00000"/>
              </a:solidFill>
              <a:latin typeface="Ubuntu"/>
              <a:ea typeface="Ubuntu"/>
              <a:cs typeface="Ubuntu"/>
              <a:sym typeface="Ubuntu"/>
            </a:endParaRPr>
          </a:p>
          <a:p>
            <a:pPr indent="-336550" lvl="0" marL="457200" rtl="0" algn="l">
              <a:lnSpc>
                <a:spcPct val="100000"/>
              </a:lnSpc>
              <a:spcBef>
                <a:spcPts val="0"/>
              </a:spcBef>
              <a:spcAft>
                <a:spcPts val="0"/>
              </a:spcAft>
              <a:buClr>
                <a:schemeClr val="dk1"/>
              </a:buClr>
              <a:buSzPts val="1700"/>
              <a:buFont typeface="Ubuntu"/>
              <a:buChar char="●"/>
            </a:pPr>
            <a:r>
              <a:rPr b="1" lang="en" sz="1700">
                <a:solidFill>
                  <a:schemeClr val="dk1"/>
                </a:solidFill>
                <a:latin typeface="Ubuntu"/>
                <a:ea typeface="Ubuntu"/>
                <a:cs typeface="Ubuntu"/>
                <a:sym typeface="Ubuntu"/>
              </a:rPr>
              <a:t>Collaborative Search: </a:t>
            </a:r>
            <a:r>
              <a:rPr lang="en" sz="1700">
                <a:solidFill>
                  <a:schemeClr val="dk1"/>
                </a:solidFill>
                <a:latin typeface="Ubuntu"/>
                <a:ea typeface="Ubuntu"/>
                <a:cs typeface="Ubuntu"/>
                <a:sym typeface="Ubuntu"/>
              </a:rPr>
              <a:t>Differentiated execution modes (Co-Search &amp; Push-Pull).</a:t>
            </a:r>
            <a:endParaRPr sz="1700">
              <a:solidFill>
                <a:schemeClr val="dk1"/>
              </a:solidFill>
              <a:latin typeface="Ubuntu"/>
              <a:ea typeface="Ubuntu"/>
              <a:cs typeface="Ubuntu"/>
              <a:sym typeface="Ubuntu"/>
            </a:endParaRPr>
          </a:p>
          <a:p>
            <a:pPr indent="-336550" lvl="0" marL="457200" rtl="0" algn="l">
              <a:lnSpc>
                <a:spcPct val="100000"/>
              </a:lnSpc>
              <a:spcBef>
                <a:spcPts val="0"/>
              </a:spcBef>
              <a:spcAft>
                <a:spcPts val="0"/>
              </a:spcAft>
              <a:buClr>
                <a:schemeClr val="dk1"/>
              </a:buClr>
              <a:buSzPts val="1700"/>
              <a:buFont typeface="Ubuntu"/>
              <a:buChar char="●"/>
            </a:pPr>
            <a:r>
              <a:rPr b="1" lang="en" sz="1700">
                <a:solidFill>
                  <a:schemeClr val="dk1"/>
                </a:solidFill>
                <a:latin typeface="Ubuntu"/>
                <a:ea typeface="Ubuntu"/>
                <a:cs typeface="Ubuntu"/>
                <a:sym typeface="Ubuntu"/>
              </a:rPr>
              <a:t>RDMA Integration: </a:t>
            </a:r>
            <a:r>
              <a:rPr lang="en" sz="1700">
                <a:solidFill>
                  <a:schemeClr val="dk1"/>
                </a:solidFill>
                <a:latin typeface="Ubuntu"/>
                <a:ea typeface="Ubuntu"/>
                <a:cs typeface="Ubuntu"/>
                <a:sym typeface="Ubuntu"/>
              </a:rPr>
              <a:t>Low-latency, high-throughput communication.</a:t>
            </a:r>
            <a:endParaRPr sz="1700">
              <a:solidFill>
                <a:schemeClr val="dk1"/>
              </a:solidFill>
              <a:latin typeface="Ubuntu"/>
              <a:ea typeface="Ubuntu"/>
              <a:cs typeface="Ubuntu"/>
              <a:sym typeface="Ubuntu"/>
            </a:endParaRPr>
          </a:p>
          <a:p>
            <a:pPr indent="0" lvl="0" marL="0" rtl="0" algn="l">
              <a:lnSpc>
                <a:spcPct val="100000"/>
              </a:lnSpc>
              <a:spcBef>
                <a:spcPts val="0"/>
              </a:spcBef>
              <a:spcAft>
                <a:spcPts val="0"/>
              </a:spcAft>
              <a:buClr>
                <a:schemeClr val="dk1"/>
              </a:buClr>
              <a:buSzPts val="1100"/>
              <a:buFont typeface="Arial"/>
              <a:buNone/>
            </a:pPr>
            <a:r>
              <a:t/>
            </a:r>
            <a:endParaRPr sz="1700">
              <a:solidFill>
                <a:schemeClr val="dk1"/>
              </a:solidFill>
              <a:latin typeface="Ubuntu"/>
              <a:ea typeface="Ubuntu"/>
              <a:cs typeface="Ubuntu"/>
              <a:sym typeface="Ubuntu"/>
            </a:endParaRPr>
          </a:p>
        </p:txBody>
      </p:sp>
      <p:pic>
        <p:nvPicPr>
          <p:cNvPr id="2931" name="Google Shape;2931;p113"/>
          <p:cNvPicPr preferRelativeResize="0"/>
          <p:nvPr/>
        </p:nvPicPr>
        <p:blipFill>
          <a:blip r:embed="rId3">
            <a:alphaModFix/>
          </a:blip>
          <a:stretch>
            <a:fillRect/>
          </a:stretch>
        </p:blipFill>
        <p:spPr>
          <a:xfrm>
            <a:off x="556725" y="2732408"/>
            <a:ext cx="8160751" cy="2021791"/>
          </a:xfrm>
          <a:prstGeom prst="rect">
            <a:avLst/>
          </a:prstGeom>
          <a:noFill/>
          <a:ln>
            <a:noFill/>
          </a:ln>
        </p:spPr>
      </p:pic>
      <p:sp>
        <p:nvSpPr>
          <p:cNvPr id="2932" name="Google Shape;2932;p113"/>
          <p:cNvSpPr txBox="1"/>
          <p:nvPr/>
        </p:nvSpPr>
        <p:spPr>
          <a:xfrm>
            <a:off x="359091" y="168900"/>
            <a:ext cx="5172600" cy="6156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0"/>
              </a:spcAft>
              <a:buClr>
                <a:schemeClr val="dk1"/>
              </a:buClr>
              <a:buSzPts val="688"/>
              <a:buFont typeface="Arial"/>
              <a:buNone/>
            </a:pPr>
            <a:r>
              <a:rPr lang="en" sz="900">
                <a:solidFill>
                  <a:schemeClr val="dk2"/>
                </a:solidFill>
                <a:latin typeface="Ubuntu"/>
                <a:ea typeface="Ubuntu"/>
                <a:cs typeface="Ubuntu"/>
                <a:sym typeface="Ubuntu"/>
              </a:rPr>
              <a:t>Zhi et al. “Towards Efficient and Scalable Distributed Vector Search with RDMA”. arXiv 2025</a:t>
            </a:r>
            <a:endParaRPr sz="900">
              <a:solidFill>
                <a:srgbClr val="595959"/>
              </a:solidFill>
              <a:latin typeface="Ubuntu"/>
              <a:ea typeface="Ubuntu"/>
              <a:cs typeface="Ubuntu"/>
              <a:sym typeface="Ubuntu"/>
            </a:endParaRPr>
          </a:p>
          <a:p>
            <a:pPr indent="0" lvl="0" marL="0" rtl="0" algn="l">
              <a:lnSpc>
                <a:spcPct val="115000"/>
              </a:lnSpc>
              <a:spcBef>
                <a:spcPts val="1200"/>
              </a:spcBef>
              <a:spcAft>
                <a:spcPts val="0"/>
              </a:spcAft>
              <a:buNone/>
            </a:pPr>
            <a:r>
              <a:t/>
            </a:r>
            <a:endParaRPr sz="900">
              <a:solidFill>
                <a:srgbClr val="595959"/>
              </a:solidFill>
              <a:latin typeface="Ubuntu"/>
              <a:ea typeface="Ubuntu"/>
              <a:cs typeface="Ubuntu"/>
              <a:sym typeface="Ubuntu"/>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Font typeface="Ubuntu"/>
              <a:buNone/>
            </a:pPr>
            <a:r>
              <a:rPr lang="en"/>
              <a:t>Vector Search </a:t>
            </a:r>
            <a:endParaRPr/>
          </a:p>
        </p:txBody>
      </p:sp>
      <p:sp>
        <p:nvSpPr>
          <p:cNvPr id="263" name="Google Shape;263;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chemeClr val="dk1"/>
              </a:buClr>
              <a:buSzPts val="1800"/>
              <a:buFont typeface="Ubuntu"/>
              <a:buChar char="●"/>
            </a:pPr>
            <a:r>
              <a:rPr lang="en">
                <a:solidFill>
                  <a:schemeClr val="dk1"/>
                </a:solidFill>
              </a:rPr>
              <a:t>find similar vectors, based on some distance function</a:t>
            </a:r>
            <a:endParaRPr>
              <a:solidFill>
                <a:schemeClr val="dk1"/>
              </a:solidFill>
            </a:endParaRPr>
          </a:p>
          <a:p>
            <a:pPr indent="-228600" lvl="0" marL="457200" rtl="0" algn="l">
              <a:lnSpc>
                <a:spcPct val="115000"/>
              </a:lnSpc>
              <a:spcBef>
                <a:spcPts val="0"/>
              </a:spcBef>
              <a:spcAft>
                <a:spcPts val="0"/>
              </a:spcAft>
              <a:buSzPts val="1800"/>
              <a:buFont typeface="Ubuntu"/>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Font typeface="Ubuntu"/>
              <a:buChar char="●"/>
            </a:pPr>
            <a:r>
              <a:rPr lang="en">
                <a:solidFill>
                  <a:schemeClr val="dk1"/>
                </a:solidFill>
              </a:rPr>
              <a:t>popular distance functions (similarity/dissimilarity)</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Euclidean (L2)</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cosine similarity</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inner-product</a:t>
            </a:r>
            <a:endParaRPr>
              <a:solidFill>
                <a:schemeClr val="dk1"/>
              </a:solidFill>
            </a:endParaRPr>
          </a:p>
          <a:p>
            <a:pPr indent="-342900" lvl="0" marL="457200" rtl="0" algn="l">
              <a:lnSpc>
                <a:spcPct val="115000"/>
              </a:lnSpc>
              <a:spcBef>
                <a:spcPts val="0"/>
              </a:spcBef>
              <a:spcAft>
                <a:spcPts val="0"/>
              </a:spcAft>
              <a:buClr>
                <a:schemeClr val="dk1"/>
              </a:buClr>
              <a:buSzPts val="1800"/>
              <a:buFont typeface="Ubuntu"/>
              <a:buChar char="●"/>
            </a:pPr>
            <a:r>
              <a:rPr lang="en">
                <a:solidFill>
                  <a:schemeClr val="dk1"/>
                </a:solidFill>
              </a:rPr>
              <a:t>Euclidean is equivalent to cosine similarity and maximum inner-product (under some non-restrictive vector transformations)</a:t>
            </a:r>
            <a:endParaRPr>
              <a:solidFill>
                <a:schemeClr val="dk1"/>
              </a:solidFill>
            </a:endParaRPr>
          </a:p>
          <a:p>
            <a:pPr indent="-228600" lvl="0" marL="457200" rtl="0" algn="l">
              <a:lnSpc>
                <a:spcPct val="115000"/>
              </a:lnSpc>
              <a:spcBef>
                <a:spcPts val="0"/>
              </a:spcBef>
              <a:spcAft>
                <a:spcPts val="0"/>
              </a:spcAft>
              <a:buSzPts val="1800"/>
              <a:buFont typeface="Ubuntu"/>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Font typeface="Ubuntu"/>
              <a:buChar char="●"/>
            </a:pPr>
            <a:r>
              <a:rPr lang="en">
                <a:solidFill>
                  <a:schemeClr val="dk1"/>
                </a:solidFill>
              </a:rPr>
              <a:t>types of similarity search</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latin typeface="Arial"/>
                <a:ea typeface="Arial"/>
                <a:cs typeface="Arial"/>
                <a:sym typeface="Arial"/>
              </a:rPr>
              <a:t>ε</a:t>
            </a:r>
            <a:r>
              <a:rPr lang="en">
                <a:solidFill>
                  <a:schemeClr val="dk1"/>
                </a:solidFill>
              </a:rPr>
              <a:t>-range </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Nearest Neighbor (NN) </a:t>
            </a:r>
            <a:endParaRPr>
              <a:solidFill>
                <a:schemeClr val="dk1"/>
              </a:solidFill>
            </a:endParaRPr>
          </a:p>
        </p:txBody>
      </p:sp>
      <p:sp>
        <p:nvSpPr>
          <p:cNvPr id="264" name="Google Shape;26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6" name="Shape 2936"/>
        <p:cNvGrpSpPr/>
        <p:nvPr/>
      </p:nvGrpSpPr>
      <p:grpSpPr>
        <a:xfrm>
          <a:off x="0" y="0"/>
          <a:ext cx="0" cy="0"/>
          <a:chOff x="0" y="0"/>
          <a:chExt cx="0" cy="0"/>
        </a:xfrm>
      </p:grpSpPr>
      <p:sp>
        <p:nvSpPr>
          <p:cNvPr id="2937" name="Google Shape;2937;p114"/>
          <p:cNvSpPr txBox="1"/>
          <p:nvPr>
            <p:ph type="title"/>
          </p:nvPr>
        </p:nvSpPr>
        <p:spPr>
          <a:xfrm>
            <a:off x="311700" y="501437"/>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CoTra [2/3]</a:t>
            </a:r>
            <a:endParaRPr/>
          </a:p>
          <a:p>
            <a:pPr indent="0" lvl="0" marL="0" rtl="0" algn="l">
              <a:spcBef>
                <a:spcPts val="0"/>
              </a:spcBef>
              <a:spcAft>
                <a:spcPts val="0"/>
              </a:spcAft>
              <a:buNone/>
            </a:pPr>
            <a:r>
              <a:t/>
            </a:r>
            <a:endParaRPr/>
          </a:p>
          <a:p>
            <a:pPr indent="0" lvl="0" marL="0" rtl="0" algn="l">
              <a:lnSpc>
                <a:spcPct val="163636"/>
              </a:lnSpc>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a:p>
        </p:txBody>
      </p:sp>
      <p:sp>
        <p:nvSpPr>
          <p:cNvPr id="2938" name="Google Shape;2938;p1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39" name="Google Shape;2939;p114"/>
          <p:cNvSpPr txBox="1"/>
          <p:nvPr/>
        </p:nvSpPr>
        <p:spPr>
          <a:xfrm>
            <a:off x="5346450" y="3816850"/>
            <a:ext cx="3797700" cy="4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940" name="Google Shape;2940;p114"/>
          <p:cNvSpPr txBox="1"/>
          <p:nvPr/>
        </p:nvSpPr>
        <p:spPr>
          <a:xfrm>
            <a:off x="311700" y="1152579"/>
            <a:ext cx="8650800" cy="16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C00000"/>
                </a:solidFill>
                <a:latin typeface="Ubuntu"/>
                <a:ea typeface="Ubuntu"/>
                <a:cs typeface="Ubuntu"/>
                <a:sym typeface="Ubuntu"/>
              </a:rPr>
              <a:t>Partitioning &amp; Navigation</a:t>
            </a:r>
            <a:endParaRPr b="1" sz="1800">
              <a:solidFill>
                <a:srgbClr val="C00000"/>
              </a:solidFill>
              <a:latin typeface="Ubuntu"/>
              <a:ea typeface="Ubuntu"/>
              <a:cs typeface="Ubuntu"/>
              <a:sym typeface="Ubuntu"/>
            </a:endParaRPr>
          </a:p>
          <a:p>
            <a:pPr indent="0" lvl="0" marL="0" rtl="0" algn="l">
              <a:spcBef>
                <a:spcPts val="0"/>
              </a:spcBef>
              <a:spcAft>
                <a:spcPts val="0"/>
              </a:spcAft>
              <a:buNone/>
            </a:pPr>
            <a:r>
              <a:t/>
            </a:r>
            <a:endParaRPr b="1" sz="1800">
              <a:solidFill>
                <a:srgbClr val="C00000"/>
              </a:solidFill>
              <a:latin typeface="Ubuntu"/>
              <a:ea typeface="Ubuntu"/>
              <a:cs typeface="Ubuntu"/>
              <a:sym typeface="Ubuntu"/>
            </a:endParaRPr>
          </a:p>
          <a:p>
            <a:pPr indent="-336550" lvl="0" marL="457200" rtl="0" algn="l">
              <a:spcBef>
                <a:spcPts val="0"/>
              </a:spcBef>
              <a:spcAft>
                <a:spcPts val="0"/>
              </a:spcAft>
              <a:buClr>
                <a:schemeClr val="dk1"/>
              </a:buClr>
              <a:buSzPts val="1700"/>
              <a:buFont typeface="Ubuntu"/>
              <a:buChar char="●"/>
            </a:pPr>
            <a:r>
              <a:rPr b="1" lang="en" sz="1700">
                <a:solidFill>
                  <a:schemeClr val="dk1"/>
                </a:solidFill>
                <a:latin typeface="Ubuntu"/>
                <a:ea typeface="Ubuntu"/>
                <a:cs typeface="Ubuntu"/>
                <a:sym typeface="Ubuntu"/>
              </a:rPr>
              <a:t>Balanced K-means Partitioning:</a:t>
            </a:r>
            <a:r>
              <a:rPr lang="en" sz="1700">
                <a:solidFill>
                  <a:schemeClr val="dk1"/>
                </a:solidFill>
                <a:latin typeface="Ubuntu"/>
                <a:ea typeface="Ubuntu"/>
                <a:cs typeface="Ubuntu"/>
                <a:sym typeface="Ubuntu"/>
              </a:rPr>
              <a:t> Each machine keeps a similar number of vectors and the adjacency lists of these vectors in the graph index. </a:t>
            </a:r>
            <a:endParaRPr b="1" sz="1700">
              <a:solidFill>
                <a:srgbClr val="C00000"/>
              </a:solidFill>
              <a:latin typeface="Ubuntu"/>
              <a:ea typeface="Ubuntu"/>
              <a:cs typeface="Ubuntu"/>
              <a:sym typeface="Ubuntu"/>
            </a:endParaRPr>
          </a:p>
        </p:txBody>
      </p:sp>
      <p:sp>
        <p:nvSpPr>
          <p:cNvPr id="2941" name="Google Shape;2941;p114"/>
          <p:cNvSpPr txBox="1"/>
          <p:nvPr/>
        </p:nvSpPr>
        <p:spPr>
          <a:xfrm>
            <a:off x="359091" y="168900"/>
            <a:ext cx="5172600" cy="6156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0"/>
              </a:spcAft>
              <a:buClr>
                <a:schemeClr val="dk1"/>
              </a:buClr>
              <a:buSzPts val="688"/>
              <a:buFont typeface="Arial"/>
              <a:buNone/>
            </a:pPr>
            <a:r>
              <a:rPr lang="en" sz="900">
                <a:solidFill>
                  <a:schemeClr val="dk2"/>
                </a:solidFill>
                <a:latin typeface="Ubuntu"/>
                <a:ea typeface="Ubuntu"/>
                <a:cs typeface="Ubuntu"/>
                <a:sym typeface="Ubuntu"/>
              </a:rPr>
              <a:t>Zhi et al. “Towards Efficient and Scalable Distributed Vector Search with RDMA”. arXiv 2025</a:t>
            </a:r>
            <a:endParaRPr sz="900">
              <a:solidFill>
                <a:srgbClr val="595959"/>
              </a:solidFill>
              <a:latin typeface="Ubuntu"/>
              <a:ea typeface="Ubuntu"/>
              <a:cs typeface="Ubuntu"/>
              <a:sym typeface="Ubuntu"/>
            </a:endParaRPr>
          </a:p>
          <a:p>
            <a:pPr indent="0" lvl="0" marL="0" rtl="0" algn="l">
              <a:lnSpc>
                <a:spcPct val="115000"/>
              </a:lnSpc>
              <a:spcBef>
                <a:spcPts val="1200"/>
              </a:spcBef>
              <a:spcAft>
                <a:spcPts val="0"/>
              </a:spcAft>
              <a:buNone/>
            </a:pPr>
            <a:r>
              <a:t/>
            </a:r>
            <a:endParaRPr sz="900">
              <a:solidFill>
                <a:srgbClr val="595959"/>
              </a:solidFill>
              <a:latin typeface="Ubuntu"/>
              <a:ea typeface="Ubuntu"/>
              <a:cs typeface="Ubuntu"/>
              <a:sym typeface="Ubuntu"/>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5" name="Shape 2945"/>
        <p:cNvGrpSpPr/>
        <p:nvPr/>
      </p:nvGrpSpPr>
      <p:grpSpPr>
        <a:xfrm>
          <a:off x="0" y="0"/>
          <a:ext cx="0" cy="0"/>
          <a:chOff x="0" y="0"/>
          <a:chExt cx="0" cy="0"/>
        </a:xfrm>
      </p:grpSpPr>
      <p:sp>
        <p:nvSpPr>
          <p:cNvPr id="2946" name="Google Shape;2946;p115"/>
          <p:cNvSpPr txBox="1"/>
          <p:nvPr>
            <p:ph type="title"/>
          </p:nvPr>
        </p:nvSpPr>
        <p:spPr>
          <a:xfrm>
            <a:off x="311700" y="501437"/>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CoTra [2/3]</a:t>
            </a:r>
            <a:endParaRPr/>
          </a:p>
          <a:p>
            <a:pPr indent="0" lvl="0" marL="0" rtl="0" algn="l">
              <a:spcBef>
                <a:spcPts val="0"/>
              </a:spcBef>
              <a:spcAft>
                <a:spcPts val="0"/>
              </a:spcAft>
              <a:buNone/>
            </a:pPr>
            <a:r>
              <a:t/>
            </a:r>
            <a:endParaRPr/>
          </a:p>
          <a:p>
            <a:pPr indent="0" lvl="0" marL="0" rtl="0" algn="l">
              <a:lnSpc>
                <a:spcPct val="163636"/>
              </a:lnSpc>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a:p>
        </p:txBody>
      </p:sp>
      <p:sp>
        <p:nvSpPr>
          <p:cNvPr id="2947" name="Google Shape;2947;p1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48" name="Google Shape;2948;p115"/>
          <p:cNvSpPr txBox="1"/>
          <p:nvPr/>
        </p:nvSpPr>
        <p:spPr>
          <a:xfrm>
            <a:off x="5346450" y="3816850"/>
            <a:ext cx="3797700" cy="4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949" name="Google Shape;2949;p115"/>
          <p:cNvSpPr txBox="1"/>
          <p:nvPr/>
        </p:nvSpPr>
        <p:spPr>
          <a:xfrm>
            <a:off x="311700" y="1152579"/>
            <a:ext cx="8650800" cy="16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C00000"/>
                </a:solidFill>
                <a:latin typeface="Ubuntu"/>
                <a:ea typeface="Ubuntu"/>
                <a:cs typeface="Ubuntu"/>
                <a:sym typeface="Ubuntu"/>
              </a:rPr>
              <a:t>Partitioning &amp; Navigation</a:t>
            </a:r>
            <a:endParaRPr b="1" sz="1800">
              <a:solidFill>
                <a:srgbClr val="C00000"/>
              </a:solidFill>
              <a:latin typeface="Ubuntu"/>
              <a:ea typeface="Ubuntu"/>
              <a:cs typeface="Ubuntu"/>
              <a:sym typeface="Ubuntu"/>
            </a:endParaRPr>
          </a:p>
          <a:p>
            <a:pPr indent="0" lvl="0" marL="0" rtl="0" algn="l">
              <a:spcBef>
                <a:spcPts val="0"/>
              </a:spcBef>
              <a:spcAft>
                <a:spcPts val="0"/>
              </a:spcAft>
              <a:buNone/>
            </a:pPr>
            <a:r>
              <a:t/>
            </a:r>
            <a:endParaRPr b="1" sz="1800">
              <a:solidFill>
                <a:srgbClr val="C00000"/>
              </a:solidFill>
              <a:latin typeface="Ubuntu"/>
              <a:ea typeface="Ubuntu"/>
              <a:cs typeface="Ubuntu"/>
              <a:sym typeface="Ubuntu"/>
            </a:endParaRPr>
          </a:p>
          <a:p>
            <a:pPr indent="-336550" lvl="0" marL="457200" rtl="0" algn="l">
              <a:spcBef>
                <a:spcPts val="0"/>
              </a:spcBef>
              <a:spcAft>
                <a:spcPts val="0"/>
              </a:spcAft>
              <a:buClr>
                <a:schemeClr val="dk1"/>
              </a:buClr>
              <a:buSzPts val="1700"/>
              <a:buFont typeface="Ubuntu"/>
              <a:buChar char="●"/>
            </a:pPr>
            <a:r>
              <a:rPr b="1" lang="en" sz="1700">
                <a:solidFill>
                  <a:schemeClr val="dk1"/>
                </a:solidFill>
                <a:latin typeface="Ubuntu"/>
                <a:ea typeface="Ubuntu"/>
                <a:cs typeface="Ubuntu"/>
                <a:sym typeface="Ubuntu"/>
              </a:rPr>
              <a:t>Balanced K-means Partitioning:</a:t>
            </a:r>
            <a:r>
              <a:rPr lang="en" sz="1700">
                <a:solidFill>
                  <a:schemeClr val="dk1"/>
                </a:solidFill>
                <a:latin typeface="Ubuntu"/>
                <a:ea typeface="Ubuntu"/>
                <a:cs typeface="Ubuntu"/>
                <a:sym typeface="Ubuntu"/>
              </a:rPr>
              <a:t> Each machine keeps a similar number of vectors and the adjacency lists of these vectors in the graph index. </a:t>
            </a:r>
            <a:endParaRPr sz="1700">
              <a:solidFill>
                <a:schemeClr val="dk1"/>
              </a:solidFill>
              <a:latin typeface="Ubuntu"/>
              <a:ea typeface="Ubuntu"/>
              <a:cs typeface="Ubuntu"/>
              <a:sym typeface="Ubuntu"/>
            </a:endParaRPr>
          </a:p>
          <a:p>
            <a:pPr indent="0" lvl="0" marL="457200" rtl="0" algn="l">
              <a:spcBef>
                <a:spcPts val="0"/>
              </a:spcBef>
              <a:spcAft>
                <a:spcPts val="0"/>
              </a:spcAft>
              <a:buNone/>
            </a:pPr>
            <a:r>
              <a:t/>
            </a:r>
            <a:endParaRPr sz="1700">
              <a:solidFill>
                <a:schemeClr val="dk1"/>
              </a:solidFill>
              <a:latin typeface="Ubuntu"/>
              <a:ea typeface="Ubuntu"/>
              <a:cs typeface="Ubuntu"/>
              <a:sym typeface="Ubuntu"/>
            </a:endParaRPr>
          </a:p>
          <a:p>
            <a:pPr indent="-336550" lvl="0" marL="457200" rtl="0" algn="l">
              <a:spcBef>
                <a:spcPts val="0"/>
              </a:spcBef>
              <a:spcAft>
                <a:spcPts val="0"/>
              </a:spcAft>
              <a:buClr>
                <a:schemeClr val="dk1"/>
              </a:buClr>
              <a:buSzPts val="1700"/>
              <a:buFont typeface="Ubuntu"/>
              <a:buChar char="●"/>
            </a:pPr>
            <a:r>
              <a:rPr b="1" lang="en" sz="1700">
                <a:solidFill>
                  <a:schemeClr val="dk1"/>
                </a:solidFill>
                <a:latin typeface="Ubuntu"/>
                <a:ea typeface="Ubuntu"/>
                <a:cs typeface="Ubuntu"/>
                <a:sym typeface="Ubuntu"/>
              </a:rPr>
              <a:t>Navigation Index: </a:t>
            </a:r>
            <a:r>
              <a:rPr lang="en" sz="1700">
                <a:solidFill>
                  <a:schemeClr val="dk1"/>
                </a:solidFill>
                <a:latin typeface="Ubuntu"/>
                <a:ea typeface="Ubuntu"/>
                <a:cs typeface="Ubuntu"/>
                <a:sym typeface="Ubuntu"/>
              </a:rPr>
              <a:t>A small sample (e.g., 1%) of the dataset is used to build a replicated navigation index (proximity graph). Quickly identifies "Primary" vs. "Secondary" partitions for each query.</a:t>
            </a:r>
            <a:endParaRPr b="1" sz="1800">
              <a:solidFill>
                <a:srgbClr val="C00000"/>
              </a:solidFill>
              <a:latin typeface="Ubuntu"/>
              <a:ea typeface="Ubuntu"/>
              <a:cs typeface="Ubuntu"/>
              <a:sym typeface="Ubuntu"/>
            </a:endParaRPr>
          </a:p>
          <a:p>
            <a:pPr indent="0" lvl="0" marL="0" rtl="0" algn="l">
              <a:lnSpc>
                <a:spcPct val="100000"/>
              </a:lnSpc>
              <a:spcBef>
                <a:spcPts val="0"/>
              </a:spcBef>
              <a:spcAft>
                <a:spcPts val="0"/>
              </a:spcAft>
              <a:buNone/>
            </a:pPr>
            <a:r>
              <a:t/>
            </a:r>
            <a:endParaRPr b="1" sz="1700">
              <a:solidFill>
                <a:srgbClr val="C00000"/>
              </a:solidFill>
              <a:latin typeface="Ubuntu"/>
              <a:ea typeface="Ubuntu"/>
              <a:cs typeface="Ubuntu"/>
              <a:sym typeface="Ubuntu"/>
            </a:endParaRPr>
          </a:p>
        </p:txBody>
      </p:sp>
      <p:sp>
        <p:nvSpPr>
          <p:cNvPr id="2950" name="Google Shape;2950;p115"/>
          <p:cNvSpPr txBox="1"/>
          <p:nvPr/>
        </p:nvSpPr>
        <p:spPr>
          <a:xfrm>
            <a:off x="359091" y="168900"/>
            <a:ext cx="5172600" cy="6156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0"/>
              </a:spcAft>
              <a:buClr>
                <a:schemeClr val="dk1"/>
              </a:buClr>
              <a:buSzPts val="688"/>
              <a:buFont typeface="Arial"/>
              <a:buNone/>
            </a:pPr>
            <a:r>
              <a:rPr lang="en" sz="900">
                <a:solidFill>
                  <a:schemeClr val="dk2"/>
                </a:solidFill>
                <a:latin typeface="Ubuntu"/>
                <a:ea typeface="Ubuntu"/>
                <a:cs typeface="Ubuntu"/>
                <a:sym typeface="Ubuntu"/>
              </a:rPr>
              <a:t>Zhi et al. “Towards Efficient and Scalable Distributed Vector Search with RDMA”. arXiv 2025</a:t>
            </a:r>
            <a:endParaRPr sz="900">
              <a:solidFill>
                <a:srgbClr val="595959"/>
              </a:solidFill>
              <a:latin typeface="Ubuntu"/>
              <a:ea typeface="Ubuntu"/>
              <a:cs typeface="Ubuntu"/>
              <a:sym typeface="Ubuntu"/>
            </a:endParaRPr>
          </a:p>
          <a:p>
            <a:pPr indent="0" lvl="0" marL="0" rtl="0" algn="l">
              <a:lnSpc>
                <a:spcPct val="115000"/>
              </a:lnSpc>
              <a:spcBef>
                <a:spcPts val="1200"/>
              </a:spcBef>
              <a:spcAft>
                <a:spcPts val="0"/>
              </a:spcAft>
              <a:buNone/>
            </a:pPr>
            <a:r>
              <a:t/>
            </a:r>
            <a:endParaRPr sz="900">
              <a:solidFill>
                <a:srgbClr val="595959"/>
              </a:solidFill>
              <a:latin typeface="Ubuntu"/>
              <a:ea typeface="Ubuntu"/>
              <a:cs typeface="Ubuntu"/>
              <a:sym typeface="Ubuntu"/>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4" name="Shape 2954"/>
        <p:cNvGrpSpPr/>
        <p:nvPr/>
      </p:nvGrpSpPr>
      <p:grpSpPr>
        <a:xfrm>
          <a:off x="0" y="0"/>
          <a:ext cx="0" cy="0"/>
          <a:chOff x="0" y="0"/>
          <a:chExt cx="0" cy="0"/>
        </a:xfrm>
      </p:grpSpPr>
      <p:sp>
        <p:nvSpPr>
          <p:cNvPr id="2955" name="Google Shape;2955;p116"/>
          <p:cNvSpPr txBox="1"/>
          <p:nvPr>
            <p:ph type="title"/>
          </p:nvPr>
        </p:nvSpPr>
        <p:spPr>
          <a:xfrm>
            <a:off x="311700" y="350412"/>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CoTra [3/3]</a:t>
            </a:r>
            <a:endParaRPr/>
          </a:p>
          <a:p>
            <a:pPr indent="0" lvl="0" marL="0" rtl="0" algn="l">
              <a:spcBef>
                <a:spcPts val="0"/>
              </a:spcBef>
              <a:spcAft>
                <a:spcPts val="0"/>
              </a:spcAft>
              <a:buNone/>
            </a:pPr>
            <a:r>
              <a:t/>
            </a:r>
            <a:endParaRPr/>
          </a:p>
          <a:p>
            <a:pPr indent="0" lvl="0" marL="0" rtl="0" algn="l">
              <a:lnSpc>
                <a:spcPct val="163636"/>
              </a:lnSpc>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a:p>
        </p:txBody>
      </p:sp>
      <p:sp>
        <p:nvSpPr>
          <p:cNvPr id="2956" name="Google Shape;2956;p1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57" name="Google Shape;2957;p116"/>
          <p:cNvSpPr txBox="1"/>
          <p:nvPr/>
        </p:nvSpPr>
        <p:spPr>
          <a:xfrm>
            <a:off x="5346450" y="3816850"/>
            <a:ext cx="3797700" cy="4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958" name="Google Shape;2958;p116"/>
          <p:cNvSpPr txBox="1"/>
          <p:nvPr/>
        </p:nvSpPr>
        <p:spPr>
          <a:xfrm>
            <a:off x="311700" y="946129"/>
            <a:ext cx="8650800" cy="169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C00000"/>
                </a:solidFill>
                <a:latin typeface="Ubuntu"/>
                <a:ea typeface="Ubuntu"/>
                <a:cs typeface="Ubuntu"/>
                <a:sym typeface="Ubuntu"/>
              </a:rPr>
              <a:t>Collaborative Traversal</a:t>
            </a:r>
            <a:endParaRPr b="1" sz="1800">
              <a:solidFill>
                <a:srgbClr val="C00000"/>
              </a:solidFill>
              <a:latin typeface="Ubuntu"/>
              <a:ea typeface="Ubuntu"/>
              <a:cs typeface="Ubuntu"/>
              <a:sym typeface="Ubuntu"/>
            </a:endParaRPr>
          </a:p>
          <a:p>
            <a:pPr indent="0" lvl="0" marL="0" rtl="0" algn="l">
              <a:lnSpc>
                <a:spcPct val="100000"/>
              </a:lnSpc>
              <a:spcBef>
                <a:spcPts val="0"/>
              </a:spcBef>
              <a:spcAft>
                <a:spcPts val="0"/>
              </a:spcAft>
              <a:buNone/>
            </a:pPr>
            <a:r>
              <a:t/>
            </a:r>
            <a:endParaRPr b="1" sz="1800">
              <a:solidFill>
                <a:srgbClr val="C00000"/>
              </a:solidFill>
              <a:latin typeface="Ubuntu"/>
              <a:ea typeface="Ubuntu"/>
              <a:cs typeface="Ubuntu"/>
              <a:sym typeface="Ubuntu"/>
            </a:endParaRPr>
          </a:p>
          <a:p>
            <a:pPr indent="-342900" lvl="0" marL="457200" rtl="0" algn="l">
              <a:lnSpc>
                <a:spcPct val="100000"/>
              </a:lnSpc>
              <a:spcBef>
                <a:spcPts val="0"/>
              </a:spcBef>
              <a:spcAft>
                <a:spcPts val="0"/>
              </a:spcAft>
              <a:buClr>
                <a:schemeClr val="dk1"/>
              </a:buClr>
              <a:buSzPts val="1800"/>
              <a:buFont typeface="Calibri"/>
              <a:buChar char="●"/>
            </a:pPr>
            <a:r>
              <a:rPr b="1" lang="en" sz="1800">
                <a:solidFill>
                  <a:schemeClr val="dk1"/>
                </a:solidFill>
                <a:latin typeface="Ubuntu"/>
                <a:ea typeface="Ubuntu"/>
                <a:cs typeface="Ubuntu"/>
                <a:sym typeface="Ubuntu"/>
              </a:rPr>
              <a:t>Co-Search Mode (Primary Partitions): </a:t>
            </a:r>
            <a:r>
              <a:rPr lang="en" sz="1800">
                <a:solidFill>
                  <a:schemeClr val="dk1"/>
                </a:solidFill>
                <a:latin typeface="Ubuntu"/>
                <a:ea typeface="Ubuntu"/>
                <a:cs typeface="Ubuntu"/>
                <a:sym typeface="Ubuntu"/>
              </a:rPr>
              <a:t>Machines hosting many relevant vectors run local search. </a:t>
            </a:r>
            <a:endParaRPr sz="1800">
              <a:solidFill>
                <a:schemeClr val="dk1"/>
              </a:solidFill>
              <a:latin typeface="Ubuntu"/>
              <a:ea typeface="Ubuntu"/>
              <a:cs typeface="Ubuntu"/>
              <a:sym typeface="Ubuntu"/>
            </a:endParaRPr>
          </a:p>
          <a:p>
            <a:pPr indent="0" lvl="0" marL="457200" rtl="0" algn="l">
              <a:lnSpc>
                <a:spcPct val="100000"/>
              </a:lnSpc>
              <a:spcBef>
                <a:spcPts val="0"/>
              </a:spcBef>
              <a:spcAft>
                <a:spcPts val="0"/>
              </a:spcAft>
              <a:buNone/>
            </a:pPr>
            <a:r>
              <a:t/>
            </a:r>
            <a:endParaRPr sz="1800">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b="1" sz="1800">
              <a:solidFill>
                <a:srgbClr val="C00000"/>
              </a:solidFill>
              <a:latin typeface="Ubuntu"/>
              <a:ea typeface="Ubuntu"/>
              <a:cs typeface="Ubuntu"/>
              <a:sym typeface="Ubuntu"/>
            </a:endParaRPr>
          </a:p>
        </p:txBody>
      </p:sp>
      <p:sp>
        <p:nvSpPr>
          <p:cNvPr id="2959" name="Google Shape;2959;p116"/>
          <p:cNvSpPr txBox="1"/>
          <p:nvPr/>
        </p:nvSpPr>
        <p:spPr>
          <a:xfrm>
            <a:off x="300515" y="3163023"/>
            <a:ext cx="8650800" cy="24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800">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sz="1800">
              <a:solidFill>
                <a:schemeClr val="dk1"/>
              </a:solidFill>
              <a:latin typeface="Ubuntu"/>
              <a:ea typeface="Ubuntu"/>
              <a:cs typeface="Ubuntu"/>
              <a:sym typeface="Ubuntu"/>
            </a:endParaRPr>
          </a:p>
        </p:txBody>
      </p:sp>
      <p:sp>
        <p:nvSpPr>
          <p:cNvPr id="2960" name="Google Shape;2960;p116"/>
          <p:cNvSpPr txBox="1"/>
          <p:nvPr/>
        </p:nvSpPr>
        <p:spPr>
          <a:xfrm>
            <a:off x="359091" y="168900"/>
            <a:ext cx="5172600" cy="6156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0"/>
              </a:spcAft>
              <a:buClr>
                <a:schemeClr val="dk1"/>
              </a:buClr>
              <a:buSzPts val="688"/>
              <a:buFont typeface="Arial"/>
              <a:buNone/>
            </a:pPr>
            <a:r>
              <a:rPr lang="en" sz="900">
                <a:solidFill>
                  <a:schemeClr val="dk2"/>
                </a:solidFill>
                <a:latin typeface="Ubuntu"/>
                <a:ea typeface="Ubuntu"/>
                <a:cs typeface="Ubuntu"/>
                <a:sym typeface="Ubuntu"/>
              </a:rPr>
              <a:t>Zhi et al. “Towards Efficient and Scalable Distributed Vector Search with RDMA”. arXiv 2025</a:t>
            </a:r>
            <a:endParaRPr sz="900">
              <a:solidFill>
                <a:srgbClr val="595959"/>
              </a:solidFill>
              <a:latin typeface="Ubuntu"/>
              <a:ea typeface="Ubuntu"/>
              <a:cs typeface="Ubuntu"/>
              <a:sym typeface="Ubuntu"/>
            </a:endParaRPr>
          </a:p>
          <a:p>
            <a:pPr indent="0" lvl="0" marL="0" rtl="0" algn="l">
              <a:lnSpc>
                <a:spcPct val="115000"/>
              </a:lnSpc>
              <a:spcBef>
                <a:spcPts val="1200"/>
              </a:spcBef>
              <a:spcAft>
                <a:spcPts val="0"/>
              </a:spcAft>
              <a:buNone/>
            </a:pPr>
            <a:r>
              <a:t/>
            </a:r>
            <a:endParaRPr sz="900">
              <a:solidFill>
                <a:srgbClr val="595959"/>
              </a:solidFill>
              <a:latin typeface="Ubuntu"/>
              <a:ea typeface="Ubuntu"/>
              <a:cs typeface="Ubuntu"/>
              <a:sym typeface="Ubuntu"/>
            </a:endParaRPr>
          </a:p>
        </p:txBody>
      </p:sp>
      <p:pic>
        <p:nvPicPr>
          <p:cNvPr id="2961" name="Google Shape;2961;p116"/>
          <p:cNvPicPr preferRelativeResize="0"/>
          <p:nvPr/>
        </p:nvPicPr>
        <p:blipFill rotWithShape="1">
          <a:blip r:embed="rId3">
            <a:alphaModFix/>
          </a:blip>
          <a:srcRect b="3500" l="71495" r="0" t="-3500"/>
          <a:stretch/>
        </p:blipFill>
        <p:spPr>
          <a:xfrm>
            <a:off x="421100" y="2822075"/>
            <a:ext cx="2320736" cy="184115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5" name="Shape 2965"/>
        <p:cNvGrpSpPr/>
        <p:nvPr/>
      </p:nvGrpSpPr>
      <p:grpSpPr>
        <a:xfrm>
          <a:off x="0" y="0"/>
          <a:ext cx="0" cy="0"/>
          <a:chOff x="0" y="0"/>
          <a:chExt cx="0" cy="0"/>
        </a:xfrm>
      </p:grpSpPr>
      <p:sp>
        <p:nvSpPr>
          <p:cNvPr id="2966" name="Google Shape;2966;p117"/>
          <p:cNvSpPr txBox="1"/>
          <p:nvPr>
            <p:ph type="title"/>
          </p:nvPr>
        </p:nvSpPr>
        <p:spPr>
          <a:xfrm>
            <a:off x="311700" y="350412"/>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CoTra [3/3]</a:t>
            </a:r>
            <a:endParaRPr/>
          </a:p>
          <a:p>
            <a:pPr indent="0" lvl="0" marL="0" rtl="0" algn="l">
              <a:spcBef>
                <a:spcPts val="0"/>
              </a:spcBef>
              <a:spcAft>
                <a:spcPts val="0"/>
              </a:spcAft>
              <a:buNone/>
            </a:pPr>
            <a:r>
              <a:t/>
            </a:r>
            <a:endParaRPr/>
          </a:p>
          <a:p>
            <a:pPr indent="0" lvl="0" marL="0" rtl="0" algn="l">
              <a:lnSpc>
                <a:spcPct val="163636"/>
              </a:lnSpc>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a:p>
        </p:txBody>
      </p:sp>
      <p:sp>
        <p:nvSpPr>
          <p:cNvPr id="2967" name="Google Shape;2967;p1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68" name="Google Shape;2968;p117"/>
          <p:cNvSpPr txBox="1"/>
          <p:nvPr/>
        </p:nvSpPr>
        <p:spPr>
          <a:xfrm>
            <a:off x="5346450" y="3816850"/>
            <a:ext cx="3797700" cy="4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969" name="Google Shape;2969;p117"/>
          <p:cNvSpPr txBox="1"/>
          <p:nvPr/>
        </p:nvSpPr>
        <p:spPr>
          <a:xfrm>
            <a:off x="311700" y="946129"/>
            <a:ext cx="8650800" cy="169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C00000"/>
                </a:solidFill>
                <a:latin typeface="Ubuntu"/>
                <a:ea typeface="Ubuntu"/>
                <a:cs typeface="Ubuntu"/>
                <a:sym typeface="Ubuntu"/>
              </a:rPr>
              <a:t>Collaborative Traversal</a:t>
            </a:r>
            <a:endParaRPr b="1" sz="1800">
              <a:solidFill>
                <a:srgbClr val="C00000"/>
              </a:solidFill>
              <a:latin typeface="Ubuntu"/>
              <a:ea typeface="Ubuntu"/>
              <a:cs typeface="Ubuntu"/>
              <a:sym typeface="Ubuntu"/>
            </a:endParaRPr>
          </a:p>
          <a:p>
            <a:pPr indent="0" lvl="0" marL="0" rtl="0" algn="l">
              <a:lnSpc>
                <a:spcPct val="100000"/>
              </a:lnSpc>
              <a:spcBef>
                <a:spcPts val="0"/>
              </a:spcBef>
              <a:spcAft>
                <a:spcPts val="0"/>
              </a:spcAft>
              <a:buNone/>
            </a:pPr>
            <a:r>
              <a:t/>
            </a:r>
            <a:endParaRPr b="1" sz="1800">
              <a:solidFill>
                <a:srgbClr val="C00000"/>
              </a:solidFill>
              <a:latin typeface="Ubuntu"/>
              <a:ea typeface="Ubuntu"/>
              <a:cs typeface="Ubuntu"/>
              <a:sym typeface="Ubuntu"/>
            </a:endParaRPr>
          </a:p>
          <a:p>
            <a:pPr indent="-342900" lvl="0" marL="457200" rtl="0" algn="l">
              <a:lnSpc>
                <a:spcPct val="100000"/>
              </a:lnSpc>
              <a:spcBef>
                <a:spcPts val="0"/>
              </a:spcBef>
              <a:spcAft>
                <a:spcPts val="0"/>
              </a:spcAft>
              <a:buClr>
                <a:schemeClr val="dk1"/>
              </a:buClr>
              <a:buSzPts val="1800"/>
              <a:buFont typeface="Calibri"/>
              <a:buChar char="●"/>
            </a:pPr>
            <a:r>
              <a:rPr b="1" lang="en" sz="1800">
                <a:solidFill>
                  <a:schemeClr val="dk1"/>
                </a:solidFill>
                <a:latin typeface="Ubuntu"/>
                <a:ea typeface="Ubuntu"/>
                <a:cs typeface="Ubuntu"/>
                <a:sym typeface="Ubuntu"/>
              </a:rPr>
              <a:t>Co-Search Mode (Primary Partitions): </a:t>
            </a:r>
            <a:r>
              <a:rPr lang="en" sz="1800">
                <a:solidFill>
                  <a:schemeClr val="dk1"/>
                </a:solidFill>
                <a:latin typeface="Ubuntu"/>
                <a:ea typeface="Ubuntu"/>
                <a:cs typeface="Ubuntu"/>
                <a:sym typeface="Ubuntu"/>
              </a:rPr>
              <a:t>Machines hosting many relevant vectors run local search. </a:t>
            </a:r>
            <a:endParaRPr sz="1800">
              <a:solidFill>
                <a:schemeClr val="dk1"/>
              </a:solidFill>
              <a:latin typeface="Ubuntu"/>
              <a:ea typeface="Ubuntu"/>
              <a:cs typeface="Ubuntu"/>
              <a:sym typeface="Ubuntu"/>
            </a:endParaRPr>
          </a:p>
          <a:p>
            <a:pPr indent="-342900" lvl="0" marL="457200" rtl="0" algn="l">
              <a:lnSpc>
                <a:spcPct val="100000"/>
              </a:lnSpc>
              <a:spcBef>
                <a:spcPts val="0"/>
              </a:spcBef>
              <a:spcAft>
                <a:spcPts val="0"/>
              </a:spcAft>
              <a:buClr>
                <a:schemeClr val="dk1"/>
              </a:buClr>
              <a:buSzPts val="1800"/>
              <a:buFont typeface="Calibri"/>
              <a:buChar char="●"/>
            </a:pPr>
            <a:r>
              <a:rPr b="1" lang="en" sz="1800">
                <a:solidFill>
                  <a:schemeClr val="dk1"/>
                </a:solidFill>
                <a:latin typeface="Ubuntu"/>
                <a:ea typeface="Ubuntu"/>
                <a:cs typeface="Ubuntu"/>
                <a:sym typeface="Ubuntu"/>
              </a:rPr>
              <a:t>Pull-Push Mode (Secondary Partitions): </a:t>
            </a:r>
            <a:r>
              <a:rPr lang="en" sz="1800">
                <a:solidFill>
                  <a:schemeClr val="dk1"/>
                </a:solidFill>
                <a:latin typeface="Ubuntu"/>
                <a:ea typeface="Ubuntu"/>
                <a:cs typeface="Ubuntu"/>
                <a:sym typeface="Ubuntu"/>
              </a:rPr>
              <a:t>Machines hosting few relevant vectors act as "workers."</a:t>
            </a:r>
            <a:endParaRPr sz="1800">
              <a:solidFill>
                <a:schemeClr val="dk1"/>
              </a:solidFill>
              <a:latin typeface="Ubuntu"/>
              <a:ea typeface="Ubuntu"/>
              <a:cs typeface="Ubuntu"/>
              <a:sym typeface="Ubuntu"/>
            </a:endParaRPr>
          </a:p>
          <a:p>
            <a:pPr indent="0" lvl="0" marL="457200" rtl="0" algn="l">
              <a:lnSpc>
                <a:spcPct val="100000"/>
              </a:lnSpc>
              <a:spcBef>
                <a:spcPts val="0"/>
              </a:spcBef>
              <a:spcAft>
                <a:spcPts val="0"/>
              </a:spcAft>
              <a:buNone/>
            </a:pPr>
            <a:r>
              <a:t/>
            </a:r>
            <a:endParaRPr b="1" sz="1800">
              <a:solidFill>
                <a:srgbClr val="C00000"/>
              </a:solidFill>
              <a:latin typeface="Ubuntu"/>
              <a:ea typeface="Ubuntu"/>
              <a:cs typeface="Ubuntu"/>
              <a:sym typeface="Ubuntu"/>
            </a:endParaRPr>
          </a:p>
        </p:txBody>
      </p:sp>
      <p:sp>
        <p:nvSpPr>
          <p:cNvPr id="2970" name="Google Shape;2970;p117"/>
          <p:cNvSpPr txBox="1"/>
          <p:nvPr/>
        </p:nvSpPr>
        <p:spPr>
          <a:xfrm>
            <a:off x="359091" y="168900"/>
            <a:ext cx="5172600" cy="6156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1200"/>
              </a:spcBef>
              <a:spcAft>
                <a:spcPts val="0"/>
              </a:spcAft>
              <a:buClr>
                <a:schemeClr val="dk1"/>
              </a:buClr>
              <a:buSzPts val="688"/>
              <a:buFont typeface="Arial"/>
              <a:buNone/>
            </a:pPr>
            <a:r>
              <a:rPr lang="en" sz="900">
                <a:solidFill>
                  <a:schemeClr val="dk2"/>
                </a:solidFill>
                <a:latin typeface="Ubuntu"/>
                <a:ea typeface="Ubuntu"/>
                <a:cs typeface="Ubuntu"/>
                <a:sym typeface="Ubuntu"/>
              </a:rPr>
              <a:t>Zhi et al. “Towards Efficient and Scalable Distributed Vector Search with RDMA”. arXiv 2025</a:t>
            </a:r>
            <a:endParaRPr sz="900">
              <a:solidFill>
                <a:srgbClr val="595959"/>
              </a:solidFill>
              <a:latin typeface="Ubuntu"/>
              <a:ea typeface="Ubuntu"/>
              <a:cs typeface="Ubuntu"/>
              <a:sym typeface="Ubuntu"/>
            </a:endParaRPr>
          </a:p>
          <a:p>
            <a:pPr indent="0" lvl="0" marL="0" rtl="0" algn="l">
              <a:lnSpc>
                <a:spcPct val="115000"/>
              </a:lnSpc>
              <a:spcBef>
                <a:spcPts val="1200"/>
              </a:spcBef>
              <a:spcAft>
                <a:spcPts val="0"/>
              </a:spcAft>
              <a:buNone/>
            </a:pPr>
            <a:r>
              <a:t/>
            </a:r>
            <a:endParaRPr sz="900">
              <a:solidFill>
                <a:srgbClr val="595959"/>
              </a:solidFill>
              <a:latin typeface="Ubuntu"/>
              <a:ea typeface="Ubuntu"/>
              <a:cs typeface="Ubuntu"/>
              <a:sym typeface="Ubuntu"/>
            </a:endParaRPr>
          </a:p>
        </p:txBody>
      </p:sp>
      <p:pic>
        <p:nvPicPr>
          <p:cNvPr id="2971" name="Google Shape;2971;p117"/>
          <p:cNvPicPr preferRelativeResize="0"/>
          <p:nvPr/>
        </p:nvPicPr>
        <p:blipFill rotWithShape="1">
          <a:blip r:embed="rId3">
            <a:alphaModFix/>
          </a:blip>
          <a:srcRect b="0" l="16163" r="57835" t="0"/>
          <a:stretch/>
        </p:blipFill>
        <p:spPr>
          <a:xfrm>
            <a:off x="2741835" y="2850665"/>
            <a:ext cx="2187314" cy="1783970"/>
          </a:xfrm>
          <a:prstGeom prst="rect">
            <a:avLst/>
          </a:prstGeom>
          <a:noFill/>
          <a:ln>
            <a:noFill/>
          </a:ln>
        </p:spPr>
      </p:pic>
      <p:pic>
        <p:nvPicPr>
          <p:cNvPr id="2972" name="Google Shape;2972;p117"/>
          <p:cNvPicPr preferRelativeResize="0"/>
          <p:nvPr/>
        </p:nvPicPr>
        <p:blipFill rotWithShape="1">
          <a:blip r:embed="rId3">
            <a:alphaModFix/>
          </a:blip>
          <a:srcRect b="3500" l="71495" r="0" t="-3500"/>
          <a:stretch/>
        </p:blipFill>
        <p:spPr>
          <a:xfrm>
            <a:off x="421100" y="2822075"/>
            <a:ext cx="2320736" cy="184115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6" name="Shape 2976"/>
        <p:cNvGrpSpPr/>
        <p:nvPr/>
      </p:nvGrpSpPr>
      <p:grpSpPr>
        <a:xfrm>
          <a:off x="0" y="0"/>
          <a:ext cx="0" cy="0"/>
          <a:chOff x="0" y="0"/>
          <a:chExt cx="0" cy="0"/>
        </a:xfrm>
      </p:grpSpPr>
      <p:sp>
        <p:nvSpPr>
          <p:cNvPr id="2977" name="Google Shape;2977;p118"/>
          <p:cNvSpPr txBox="1"/>
          <p:nvPr>
            <p:ph type="title"/>
          </p:nvPr>
        </p:nvSpPr>
        <p:spPr>
          <a:xfrm>
            <a:off x="311700" y="350412"/>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CoTra [3/3]</a:t>
            </a:r>
            <a:endParaRPr/>
          </a:p>
          <a:p>
            <a:pPr indent="0" lvl="0" marL="0" rtl="0" algn="l">
              <a:spcBef>
                <a:spcPts val="0"/>
              </a:spcBef>
              <a:spcAft>
                <a:spcPts val="0"/>
              </a:spcAft>
              <a:buNone/>
            </a:pPr>
            <a:r>
              <a:t/>
            </a:r>
            <a:endParaRPr/>
          </a:p>
          <a:p>
            <a:pPr indent="0" lvl="0" marL="0" rtl="0" algn="l">
              <a:lnSpc>
                <a:spcPct val="163636"/>
              </a:lnSpc>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a:p>
        </p:txBody>
      </p:sp>
      <p:sp>
        <p:nvSpPr>
          <p:cNvPr id="2978" name="Google Shape;2978;p1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79" name="Google Shape;2979;p118"/>
          <p:cNvSpPr txBox="1"/>
          <p:nvPr/>
        </p:nvSpPr>
        <p:spPr>
          <a:xfrm>
            <a:off x="5346450" y="3816850"/>
            <a:ext cx="3797700" cy="4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980" name="Google Shape;2980;p118"/>
          <p:cNvSpPr txBox="1"/>
          <p:nvPr/>
        </p:nvSpPr>
        <p:spPr>
          <a:xfrm>
            <a:off x="311700" y="946129"/>
            <a:ext cx="8650800" cy="169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C00000"/>
                </a:solidFill>
                <a:latin typeface="Ubuntu"/>
                <a:ea typeface="Ubuntu"/>
                <a:cs typeface="Ubuntu"/>
                <a:sym typeface="Ubuntu"/>
              </a:rPr>
              <a:t>Collaborative Traversal</a:t>
            </a:r>
            <a:endParaRPr b="1" sz="1800">
              <a:solidFill>
                <a:srgbClr val="C00000"/>
              </a:solidFill>
              <a:latin typeface="Ubuntu"/>
              <a:ea typeface="Ubuntu"/>
              <a:cs typeface="Ubuntu"/>
              <a:sym typeface="Ubuntu"/>
            </a:endParaRPr>
          </a:p>
          <a:p>
            <a:pPr indent="0" lvl="0" marL="0" rtl="0" algn="l">
              <a:lnSpc>
                <a:spcPct val="100000"/>
              </a:lnSpc>
              <a:spcBef>
                <a:spcPts val="0"/>
              </a:spcBef>
              <a:spcAft>
                <a:spcPts val="0"/>
              </a:spcAft>
              <a:buNone/>
            </a:pPr>
            <a:r>
              <a:t/>
            </a:r>
            <a:endParaRPr b="1" sz="1800">
              <a:solidFill>
                <a:srgbClr val="C00000"/>
              </a:solidFill>
              <a:latin typeface="Ubuntu"/>
              <a:ea typeface="Ubuntu"/>
              <a:cs typeface="Ubuntu"/>
              <a:sym typeface="Ubuntu"/>
            </a:endParaRPr>
          </a:p>
          <a:p>
            <a:pPr indent="-342900" lvl="0" marL="457200" rtl="0" algn="l">
              <a:lnSpc>
                <a:spcPct val="100000"/>
              </a:lnSpc>
              <a:spcBef>
                <a:spcPts val="0"/>
              </a:spcBef>
              <a:spcAft>
                <a:spcPts val="0"/>
              </a:spcAft>
              <a:buClr>
                <a:schemeClr val="dk1"/>
              </a:buClr>
              <a:buSzPts val="1800"/>
              <a:buFont typeface="Calibri"/>
              <a:buChar char="●"/>
            </a:pPr>
            <a:r>
              <a:rPr b="1" lang="en" sz="1800">
                <a:solidFill>
                  <a:schemeClr val="dk1"/>
                </a:solidFill>
                <a:latin typeface="Ubuntu"/>
                <a:ea typeface="Ubuntu"/>
                <a:cs typeface="Ubuntu"/>
                <a:sym typeface="Ubuntu"/>
              </a:rPr>
              <a:t>Co-Search Mode (Primary Partitions): </a:t>
            </a:r>
            <a:r>
              <a:rPr lang="en" sz="1800">
                <a:solidFill>
                  <a:schemeClr val="dk1"/>
                </a:solidFill>
                <a:latin typeface="Ubuntu"/>
                <a:ea typeface="Ubuntu"/>
                <a:cs typeface="Ubuntu"/>
                <a:sym typeface="Ubuntu"/>
              </a:rPr>
              <a:t>Machines hosting many relevant vectors run local search. </a:t>
            </a:r>
            <a:endParaRPr sz="1800">
              <a:solidFill>
                <a:schemeClr val="dk1"/>
              </a:solidFill>
              <a:latin typeface="Ubuntu"/>
              <a:ea typeface="Ubuntu"/>
              <a:cs typeface="Ubuntu"/>
              <a:sym typeface="Ubuntu"/>
            </a:endParaRPr>
          </a:p>
          <a:p>
            <a:pPr indent="-342900" lvl="0" marL="457200" rtl="0" algn="l">
              <a:lnSpc>
                <a:spcPct val="100000"/>
              </a:lnSpc>
              <a:spcBef>
                <a:spcPts val="0"/>
              </a:spcBef>
              <a:spcAft>
                <a:spcPts val="0"/>
              </a:spcAft>
              <a:buClr>
                <a:schemeClr val="dk1"/>
              </a:buClr>
              <a:buSzPts val="1800"/>
              <a:buFont typeface="Calibri"/>
              <a:buChar char="●"/>
            </a:pPr>
            <a:r>
              <a:rPr b="1" lang="en" sz="1800">
                <a:solidFill>
                  <a:schemeClr val="dk1"/>
                </a:solidFill>
                <a:latin typeface="Ubuntu"/>
                <a:ea typeface="Ubuntu"/>
                <a:cs typeface="Ubuntu"/>
                <a:sym typeface="Ubuntu"/>
              </a:rPr>
              <a:t>Pull-Push Mode (Secondary Partitions): </a:t>
            </a:r>
            <a:r>
              <a:rPr lang="en" sz="1800">
                <a:solidFill>
                  <a:schemeClr val="dk1"/>
                </a:solidFill>
                <a:latin typeface="Ubuntu"/>
                <a:ea typeface="Ubuntu"/>
                <a:cs typeface="Ubuntu"/>
                <a:sym typeface="Ubuntu"/>
              </a:rPr>
              <a:t>Machines hosting few relevant vectors act as "workers."</a:t>
            </a:r>
            <a:endParaRPr sz="1800">
              <a:solidFill>
                <a:schemeClr val="dk1"/>
              </a:solidFill>
              <a:latin typeface="Ubuntu"/>
              <a:ea typeface="Ubuntu"/>
              <a:cs typeface="Ubuntu"/>
              <a:sym typeface="Ubuntu"/>
            </a:endParaRPr>
          </a:p>
          <a:p>
            <a:pPr indent="0" lvl="0" marL="457200" rtl="0" algn="l">
              <a:lnSpc>
                <a:spcPct val="100000"/>
              </a:lnSpc>
              <a:spcBef>
                <a:spcPts val="0"/>
              </a:spcBef>
              <a:spcAft>
                <a:spcPts val="0"/>
              </a:spcAft>
              <a:buNone/>
            </a:pPr>
            <a:r>
              <a:t/>
            </a:r>
            <a:endParaRPr b="1" sz="1800">
              <a:solidFill>
                <a:srgbClr val="C00000"/>
              </a:solidFill>
              <a:latin typeface="Ubuntu"/>
              <a:ea typeface="Ubuntu"/>
              <a:cs typeface="Ubuntu"/>
              <a:sym typeface="Ubuntu"/>
            </a:endParaRPr>
          </a:p>
        </p:txBody>
      </p:sp>
      <p:sp>
        <p:nvSpPr>
          <p:cNvPr id="2981" name="Google Shape;2981;p118"/>
          <p:cNvSpPr txBox="1"/>
          <p:nvPr/>
        </p:nvSpPr>
        <p:spPr>
          <a:xfrm>
            <a:off x="339694" y="159195"/>
            <a:ext cx="7297800" cy="1493100"/>
          </a:xfrm>
          <a:prstGeom prst="rect">
            <a:avLst/>
          </a:prstGeom>
          <a:noFill/>
          <a:ln>
            <a:noFill/>
          </a:ln>
        </p:spPr>
        <p:txBody>
          <a:bodyPr anchorCtr="0" anchor="t" bIns="91425" lIns="91425" spcFirstLastPara="1" rIns="91425" wrap="square" tIns="91425">
            <a:noAutofit/>
          </a:bodyPr>
          <a:lstStyle/>
          <a:p>
            <a:pPr indent="0" lvl="0" marL="0" rtl="0" algn="l">
              <a:lnSpc>
                <a:spcPct val="9000"/>
              </a:lnSpc>
              <a:spcBef>
                <a:spcPts val="1200"/>
              </a:spcBef>
              <a:spcAft>
                <a:spcPts val="0"/>
              </a:spcAft>
              <a:buClr>
                <a:schemeClr val="dk1"/>
              </a:buClr>
              <a:buSzPts val="688"/>
              <a:buFont typeface="Arial"/>
              <a:buNone/>
            </a:pPr>
            <a:r>
              <a:rPr lang="en" sz="900">
                <a:solidFill>
                  <a:schemeClr val="dk2"/>
                </a:solidFill>
                <a:latin typeface="Ubuntu"/>
                <a:ea typeface="Ubuntu"/>
                <a:cs typeface="Ubuntu"/>
                <a:sym typeface="Ubuntu"/>
              </a:rPr>
              <a:t>Zhi et al. “Towards Efficient and Scalable Distributed Vector Search with RDMA”. arXiv 2025</a:t>
            </a:r>
            <a:endParaRPr sz="900">
              <a:solidFill>
                <a:schemeClr val="dk2"/>
              </a:solidFill>
              <a:latin typeface="Ubuntu"/>
              <a:ea typeface="Ubuntu"/>
              <a:cs typeface="Ubuntu"/>
              <a:sym typeface="Ubuntu"/>
            </a:endParaRPr>
          </a:p>
          <a:p>
            <a:pPr indent="0" lvl="0" marL="0" rtl="0" algn="l">
              <a:lnSpc>
                <a:spcPct val="9000"/>
              </a:lnSpc>
              <a:spcBef>
                <a:spcPts val="1200"/>
              </a:spcBef>
              <a:spcAft>
                <a:spcPts val="1200"/>
              </a:spcAft>
              <a:buNone/>
            </a:pPr>
            <a:r>
              <a:t/>
            </a:r>
            <a:endParaRPr sz="900">
              <a:solidFill>
                <a:srgbClr val="595959"/>
              </a:solidFill>
              <a:latin typeface="Ubuntu"/>
              <a:ea typeface="Ubuntu"/>
              <a:cs typeface="Ubuntu"/>
              <a:sym typeface="Ubuntu"/>
            </a:endParaRPr>
          </a:p>
        </p:txBody>
      </p:sp>
      <p:sp>
        <p:nvSpPr>
          <p:cNvPr id="2982" name="Google Shape;2982;p118"/>
          <p:cNvSpPr/>
          <p:nvPr/>
        </p:nvSpPr>
        <p:spPr>
          <a:xfrm>
            <a:off x="5858800" y="2715500"/>
            <a:ext cx="2001000" cy="384900"/>
          </a:xfrm>
          <a:prstGeom prst="rect">
            <a:avLst/>
          </a:prstGeom>
          <a:solidFill>
            <a:srgbClr val="B6D7A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Near-Linear Scalability</a:t>
            </a:r>
            <a:endParaRPr>
              <a:latin typeface="Ubuntu"/>
              <a:ea typeface="Ubuntu"/>
              <a:cs typeface="Ubuntu"/>
              <a:sym typeface="Ubuntu"/>
            </a:endParaRPr>
          </a:p>
        </p:txBody>
      </p:sp>
      <p:sp>
        <p:nvSpPr>
          <p:cNvPr id="2983" name="Google Shape;2983;p118"/>
          <p:cNvSpPr txBox="1"/>
          <p:nvPr/>
        </p:nvSpPr>
        <p:spPr>
          <a:xfrm>
            <a:off x="5346450" y="3816850"/>
            <a:ext cx="3797700" cy="4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2984" name="Google Shape;2984;p118"/>
          <p:cNvPicPr preferRelativeResize="0"/>
          <p:nvPr/>
        </p:nvPicPr>
        <p:blipFill rotWithShape="1">
          <a:blip r:embed="rId3">
            <a:alphaModFix/>
          </a:blip>
          <a:srcRect b="0" l="16163" r="57835" t="0"/>
          <a:stretch/>
        </p:blipFill>
        <p:spPr>
          <a:xfrm>
            <a:off x="2741835" y="2850665"/>
            <a:ext cx="2187314" cy="1783970"/>
          </a:xfrm>
          <a:prstGeom prst="rect">
            <a:avLst/>
          </a:prstGeom>
          <a:noFill/>
          <a:ln>
            <a:noFill/>
          </a:ln>
        </p:spPr>
      </p:pic>
      <p:pic>
        <p:nvPicPr>
          <p:cNvPr id="2985" name="Google Shape;2985;p118"/>
          <p:cNvPicPr preferRelativeResize="0"/>
          <p:nvPr/>
        </p:nvPicPr>
        <p:blipFill rotWithShape="1">
          <a:blip r:embed="rId3">
            <a:alphaModFix/>
          </a:blip>
          <a:srcRect b="3500" l="71495" r="0" t="-3500"/>
          <a:stretch/>
        </p:blipFill>
        <p:spPr>
          <a:xfrm>
            <a:off x="421100" y="2822075"/>
            <a:ext cx="2320736" cy="184115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9" name="Shape 2989"/>
        <p:cNvGrpSpPr/>
        <p:nvPr/>
      </p:nvGrpSpPr>
      <p:grpSpPr>
        <a:xfrm>
          <a:off x="0" y="0"/>
          <a:ext cx="0" cy="0"/>
          <a:chOff x="0" y="0"/>
          <a:chExt cx="0" cy="0"/>
        </a:xfrm>
      </p:grpSpPr>
      <p:sp>
        <p:nvSpPr>
          <p:cNvPr id="2990" name="Google Shape;2990;p119"/>
          <p:cNvSpPr txBox="1"/>
          <p:nvPr>
            <p:ph type="title"/>
          </p:nvPr>
        </p:nvSpPr>
        <p:spPr>
          <a:xfrm>
            <a:off x="311700" y="350412"/>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CoTra [3/3]</a:t>
            </a:r>
            <a:endParaRPr/>
          </a:p>
          <a:p>
            <a:pPr indent="0" lvl="0" marL="0" rtl="0" algn="l">
              <a:spcBef>
                <a:spcPts val="0"/>
              </a:spcBef>
              <a:spcAft>
                <a:spcPts val="0"/>
              </a:spcAft>
              <a:buNone/>
            </a:pPr>
            <a:r>
              <a:t/>
            </a:r>
            <a:endParaRPr/>
          </a:p>
          <a:p>
            <a:pPr indent="0" lvl="0" marL="0" rtl="0" algn="l">
              <a:lnSpc>
                <a:spcPct val="163636"/>
              </a:lnSpc>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a:p>
        </p:txBody>
      </p:sp>
      <p:sp>
        <p:nvSpPr>
          <p:cNvPr id="2991" name="Google Shape;2991;p1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92" name="Google Shape;2992;p119"/>
          <p:cNvSpPr txBox="1"/>
          <p:nvPr/>
        </p:nvSpPr>
        <p:spPr>
          <a:xfrm>
            <a:off x="311700" y="946129"/>
            <a:ext cx="8650800" cy="169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C00000"/>
                </a:solidFill>
                <a:latin typeface="Ubuntu"/>
                <a:ea typeface="Ubuntu"/>
                <a:cs typeface="Ubuntu"/>
                <a:sym typeface="Ubuntu"/>
              </a:rPr>
              <a:t>Collaborative Traversal</a:t>
            </a:r>
            <a:endParaRPr b="1" sz="1800">
              <a:solidFill>
                <a:srgbClr val="C00000"/>
              </a:solidFill>
              <a:latin typeface="Ubuntu"/>
              <a:ea typeface="Ubuntu"/>
              <a:cs typeface="Ubuntu"/>
              <a:sym typeface="Ubuntu"/>
            </a:endParaRPr>
          </a:p>
          <a:p>
            <a:pPr indent="0" lvl="0" marL="0" rtl="0" algn="l">
              <a:lnSpc>
                <a:spcPct val="100000"/>
              </a:lnSpc>
              <a:spcBef>
                <a:spcPts val="0"/>
              </a:spcBef>
              <a:spcAft>
                <a:spcPts val="0"/>
              </a:spcAft>
              <a:buNone/>
            </a:pPr>
            <a:r>
              <a:t/>
            </a:r>
            <a:endParaRPr b="1" sz="1800">
              <a:solidFill>
                <a:srgbClr val="C00000"/>
              </a:solidFill>
              <a:latin typeface="Ubuntu"/>
              <a:ea typeface="Ubuntu"/>
              <a:cs typeface="Ubuntu"/>
              <a:sym typeface="Ubuntu"/>
            </a:endParaRPr>
          </a:p>
          <a:p>
            <a:pPr indent="-342900" lvl="0" marL="457200" rtl="0" algn="l">
              <a:lnSpc>
                <a:spcPct val="100000"/>
              </a:lnSpc>
              <a:spcBef>
                <a:spcPts val="0"/>
              </a:spcBef>
              <a:spcAft>
                <a:spcPts val="0"/>
              </a:spcAft>
              <a:buClr>
                <a:schemeClr val="dk1"/>
              </a:buClr>
              <a:buSzPts val="1800"/>
              <a:buFont typeface="Calibri"/>
              <a:buChar char="●"/>
            </a:pPr>
            <a:r>
              <a:rPr b="1" lang="en" sz="1800">
                <a:solidFill>
                  <a:schemeClr val="dk1"/>
                </a:solidFill>
                <a:latin typeface="Ubuntu"/>
                <a:ea typeface="Ubuntu"/>
                <a:cs typeface="Ubuntu"/>
                <a:sym typeface="Ubuntu"/>
              </a:rPr>
              <a:t>Co-Search Mode (Primary Partitions): </a:t>
            </a:r>
            <a:r>
              <a:rPr lang="en" sz="1800">
                <a:solidFill>
                  <a:schemeClr val="dk1"/>
                </a:solidFill>
                <a:latin typeface="Ubuntu"/>
                <a:ea typeface="Ubuntu"/>
                <a:cs typeface="Ubuntu"/>
                <a:sym typeface="Ubuntu"/>
              </a:rPr>
              <a:t>Machines hosting many relevant vectors run local search. </a:t>
            </a:r>
            <a:endParaRPr sz="1800">
              <a:solidFill>
                <a:schemeClr val="dk1"/>
              </a:solidFill>
              <a:latin typeface="Ubuntu"/>
              <a:ea typeface="Ubuntu"/>
              <a:cs typeface="Ubuntu"/>
              <a:sym typeface="Ubuntu"/>
            </a:endParaRPr>
          </a:p>
          <a:p>
            <a:pPr indent="-342900" lvl="0" marL="457200" rtl="0" algn="l">
              <a:lnSpc>
                <a:spcPct val="100000"/>
              </a:lnSpc>
              <a:spcBef>
                <a:spcPts val="0"/>
              </a:spcBef>
              <a:spcAft>
                <a:spcPts val="0"/>
              </a:spcAft>
              <a:buClr>
                <a:schemeClr val="dk1"/>
              </a:buClr>
              <a:buSzPts val="1800"/>
              <a:buFont typeface="Calibri"/>
              <a:buChar char="●"/>
            </a:pPr>
            <a:r>
              <a:rPr b="1" lang="en" sz="1800">
                <a:solidFill>
                  <a:schemeClr val="dk1"/>
                </a:solidFill>
                <a:latin typeface="Ubuntu"/>
                <a:ea typeface="Ubuntu"/>
                <a:cs typeface="Ubuntu"/>
                <a:sym typeface="Ubuntu"/>
              </a:rPr>
              <a:t>Pull-Push Mode (Secondary Partitions): </a:t>
            </a:r>
            <a:r>
              <a:rPr lang="en" sz="1800">
                <a:solidFill>
                  <a:schemeClr val="dk1"/>
                </a:solidFill>
                <a:latin typeface="Ubuntu"/>
                <a:ea typeface="Ubuntu"/>
                <a:cs typeface="Ubuntu"/>
                <a:sym typeface="Ubuntu"/>
              </a:rPr>
              <a:t>Machines hosting few relevant vectors act as "workers."</a:t>
            </a:r>
            <a:endParaRPr sz="1800">
              <a:solidFill>
                <a:schemeClr val="dk1"/>
              </a:solidFill>
              <a:latin typeface="Ubuntu"/>
              <a:ea typeface="Ubuntu"/>
              <a:cs typeface="Ubuntu"/>
              <a:sym typeface="Ubuntu"/>
            </a:endParaRPr>
          </a:p>
          <a:p>
            <a:pPr indent="0" lvl="0" marL="457200" rtl="0" algn="l">
              <a:lnSpc>
                <a:spcPct val="100000"/>
              </a:lnSpc>
              <a:spcBef>
                <a:spcPts val="0"/>
              </a:spcBef>
              <a:spcAft>
                <a:spcPts val="0"/>
              </a:spcAft>
              <a:buNone/>
            </a:pPr>
            <a:r>
              <a:t/>
            </a:r>
            <a:endParaRPr b="1" sz="1800">
              <a:solidFill>
                <a:srgbClr val="C00000"/>
              </a:solidFill>
              <a:latin typeface="Ubuntu"/>
              <a:ea typeface="Ubuntu"/>
              <a:cs typeface="Ubuntu"/>
              <a:sym typeface="Ubuntu"/>
            </a:endParaRPr>
          </a:p>
        </p:txBody>
      </p:sp>
      <p:sp>
        <p:nvSpPr>
          <p:cNvPr id="2993" name="Google Shape;2993;p119"/>
          <p:cNvSpPr txBox="1"/>
          <p:nvPr/>
        </p:nvSpPr>
        <p:spPr>
          <a:xfrm>
            <a:off x="339694" y="159195"/>
            <a:ext cx="7297800" cy="1493100"/>
          </a:xfrm>
          <a:prstGeom prst="rect">
            <a:avLst/>
          </a:prstGeom>
          <a:noFill/>
          <a:ln>
            <a:noFill/>
          </a:ln>
        </p:spPr>
        <p:txBody>
          <a:bodyPr anchorCtr="0" anchor="t" bIns="91425" lIns="91425" spcFirstLastPara="1" rIns="91425" wrap="square" tIns="91425">
            <a:noAutofit/>
          </a:bodyPr>
          <a:lstStyle/>
          <a:p>
            <a:pPr indent="0" lvl="0" marL="0" rtl="0" algn="l">
              <a:lnSpc>
                <a:spcPct val="9000"/>
              </a:lnSpc>
              <a:spcBef>
                <a:spcPts val="1200"/>
              </a:spcBef>
              <a:spcAft>
                <a:spcPts val="0"/>
              </a:spcAft>
              <a:buClr>
                <a:schemeClr val="dk1"/>
              </a:buClr>
              <a:buSzPts val="688"/>
              <a:buFont typeface="Arial"/>
              <a:buNone/>
            </a:pPr>
            <a:r>
              <a:rPr lang="en" sz="900">
                <a:solidFill>
                  <a:schemeClr val="dk2"/>
                </a:solidFill>
                <a:latin typeface="Ubuntu"/>
                <a:ea typeface="Ubuntu"/>
                <a:cs typeface="Ubuntu"/>
                <a:sym typeface="Ubuntu"/>
              </a:rPr>
              <a:t>Zhi et al. “Towards Efficient and Scalable Distributed Vector Search with RDMA”. arXiv 2025</a:t>
            </a:r>
            <a:endParaRPr sz="900">
              <a:solidFill>
                <a:schemeClr val="dk2"/>
              </a:solidFill>
              <a:latin typeface="Ubuntu"/>
              <a:ea typeface="Ubuntu"/>
              <a:cs typeface="Ubuntu"/>
              <a:sym typeface="Ubuntu"/>
            </a:endParaRPr>
          </a:p>
          <a:p>
            <a:pPr indent="0" lvl="0" marL="0" rtl="0" algn="l">
              <a:lnSpc>
                <a:spcPct val="9000"/>
              </a:lnSpc>
              <a:spcBef>
                <a:spcPts val="1200"/>
              </a:spcBef>
              <a:spcAft>
                <a:spcPts val="1200"/>
              </a:spcAft>
              <a:buNone/>
            </a:pPr>
            <a:r>
              <a:t/>
            </a:r>
            <a:endParaRPr sz="900">
              <a:solidFill>
                <a:srgbClr val="595959"/>
              </a:solidFill>
              <a:latin typeface="Ubuntu"/>
              <a:ea typeface="Ubuntu"/>
              <a:cs typeface="Ubuntu"/>
              <a:sym typeface="Ubuntu"/>
            </a:endParaRPr>
          </a:p>
        </p:txBody>
      </p:sp>
      <p:sp>
        <p:nvSpPr>
          <p:cNvPr id="2994" name="Google Shape;2994;p119"/>
          <p:cNvSpPr/>
          <p:nvPr/>
        </p:nvSpPr>
        <p:spPr>
          <a:xfrm>
            <a:off x="5858800" y="2715500"/>
            <a:ext cx="2001000" cy="384900"/>
          </a:xfrm>
          <a:prstGeom prst="rect">
            <a:avLst/>
          </a:prstGeom>
          <a:solidFill>
            <a:srgbClr val="B6D7A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Near-Linear Scalability</a:t>
            </a:r>
            <a:endParaRPr>
              <a:latin typeface="Ubuntu"/>
              <a:ea typeface="Ubuntu"/>
              <a:cs typeface="Ubuntu"/>
              <a:sym typeface="Ubuntu"/>
            </a:endParaRPr>
          </a:p>
        </p:txBody>
      </p:sp>
      <p:sp>
        <p:nvSpPr>
          <p:cNvPr id="2995" name="Google Shape;2995;p119"/>
          <p:cNvSpPr/>
          <p:nvPr/>
        </p:nvSpPr>
        <p:spPr>
          <a:xfrm>
            <a:off x="5858800" y="3175388"/>
            <a:ext cx="2001000" cy="384900"/>
          </a:xfrm>
          <a:prstGeom prst="rect">
            <a:avLst/>
          </a:prstGeom>
          <a:solidFill>
            <a:srgbClr val="9FC5E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RDMA is expensive!</a:t>
            </a:r>
            <a:endParaRPr/>
          </a:p>
        </p:txBody>
      </p:sp>
      <p:sp>
        <p:nvSpPr>
          <p:cNvPr id="2996" name="Google Shape;2996;p119"/>
          <p:cNvSpPr txBox="1"/>
          <p:nvPr/>
        </p:nvSpPr>
        <p:spPr>
          <a:xfrm>
            <a:off x="5346450" y="3816850"/>
            <a:ext cx="3797700" cy="4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2997" name="Google Shape;2997;p119"/>
          <p:cNvPicPr preferRelativeResize="0"/>
          <p:nvPr/>
        </p:nvPicPr>
        <p:blipFill rotWithShape="1">
          <a:blip r:embed="rId3">
            <a:alphaModFix/>
          </a:blip>
          <a:srcRect b="0" l="16163" r="57835" t="0"/>
          <a:stretch/>
        </p:blipFill>
        <p:spPr>
          <a:xfrm>
            <a:off x="2741835" y="2850665"/>
            <a:ext cx="2187314" cy="1783970"/>
          </a:xfrm>
          <a:prstGeom prst="rect">
            <a:avLst/>
          </a:prstGeom>
          <a:noFill/>
          <a:ln>
            <a:noFill/>
          </a:ln>
        </p:spPr>
      </p:pic>
      <p:pic>
        <p:nvPicPr>
          <p:cNvPr id="2998" name="Google Shape;2998;p119"/>
          <p:cNvPicPr preferRelativeResize="0"/>
          <p:nvPr/>
        </p:nvPicPr>
        <p:blipFill rotWithShape="1">
          <a:blip r:embed="rId3">
            <a:alphaModFix/>
          </a:blip>
          <a:srcRect b="3500" l="71495" r="0" t="-3500"/>
          <a:stretch/>
        </p:blipFill>
        <p:spPr>
          <a:xfrm>
            <a:off x="421100" y="2822075"/>
            <a:ext cx="2320736" cy="184115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2" name="Shape 3002"/>
        <p:cNvGrpSpPr/>
        <p:nvPr/>
      </p:nvGrpSpPr>
      <p:grpSpPr>
        <a:xfrm>
          <a:off x="0" y="0"/>
          <a:ext cx="0" cy="0"/>
          <a:chOff x="0" y="0"/>
          <a:chExt cx="0" cy="0"/>
        </a:xfrm>
      </p:grpSpPr>
      <p:sp>
        <p:nvSpPr>
          <p:cNvPr id="3003" name="Google Shape;3003;p120"/>
          <p:cNvSpPr txBox="1"/>
          <p:nvPr>
            <p:ph type="title"/>
          </p:nvPr>
        </p:nvSpPr>
        <p:spPr>
          <a:xfrm>
            <a:off x="311700" y="350412"/>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CoTra [3/3]</a:t>
            </a:r>
            <a:endParaRPr/>
          </a:p>
          <a:p>
            <a:pPr indent="0" lvl="0" marL="0" rtl="0" algn="l">
              <a:spcBef>
                <a:spcPts val="0"/>
              </a:spcBef>
              <a:spcAft>
                <a:spcPts val="0"/>
              </a:spcAft>
              <a:buNone/>
            </a:pPr>
            <a:r>
              <a:t/>
            </a:r>
            <a:endParaRPr/>
          </a:p>
          <a:p>
            <a:pPr indent="0" lvl="0" marL="0" rtl="0" algn="l">
              <a:lnSpc>
                <a:spcPct val="163636"/>
              </a:lnSpc>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t/>
            </a:r>
            <a:endParaRPr/>
          </a:p>
        </p:txBody>
      </p:sp>
      <p:sp>
        <p:nvSpPr>
          <p:cNvPr id="3004" name="Google Shape;3004;p1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05" name="Google Shape;3005;p120"/>
          <p:cNvSpPr txBox="1"/>
          <p:nvPr/>
        </p:nvSpPr>
        <p:spPr>
          <a:xfrm>
            <a:off x="5346450" y="3816850"/>
            <a:ext cx="3797700" cy="4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3006" name="Google Shape;3006;p120"/>
          <p:cNvSpPr txBox="1"/>
          <p:nvPr/>
        </p:nvSpPr>
        <p:spPr>
          <a:xfrm>
            <a:off x="311700" y="946129"/>
            <a:ext cx="8650800" cy="169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C00000"/>
                </a:solidFill>
                <a:latin typeface="Ubuntu"/>
                <a:ea typeface="Ubuntu"/>
                <a:cs typeface="Ubuntu"/>
                <a:sym typeface="Ubuntu"/>
              </a:rPr>
              <a:t>Collaborative Traversal</a:t>
            </a:r>
            <a:endParaRPr b="1" sz="1800">
              <a:solidFill>
                <a:srgbClr val="C00000"/>
              </a:solidFill>
              <a:latin typeface="Ubuntu"/>
              <a:ea typeface="Ubuntu"/>
              <a:cs typeface="Ubuntu"/>
              <a:sym typeface="Ubuntu"/>
            </a:endParaRPr>
          </a:p>
          <a:p>
            <a:pPr indent="0" lvl="0" marL="0" rtl="0" algn="l">
              <a:lnSpc>
                <a:spcPct val="100000"/>
              </a:lnSpc>
              <a:spcBef>
                <a:spcPts val="0"/>
              </a:spcBef>
              <a:spcAft>
                <a:spcPts val="0"/>
              </a:spcAft>
              <a:buNone/>
            </a:pPr>
            <a:r>
              <a:t/>
            </a:r>
            <a:endParaRPr b="1" sz="1800">
              <a:solidFill>
                <a:srgbClr val="C00000"/>
              </a:solidFill>
              <a:latin typeface="Ubuntu"/>
              <a:ea typeface="Ubuntu"/>
              <a:cs typeface="Ubuntu"/>
              <a:sym typeface="Ubuntu"/>
            </a:endParaRPr>
          </a:p>
          <a:p>
            <a:pPr indent="-342900" lvl="0" marL="457200" rtl="0" algn="l">
              <a:lnSpc>
                <a:spcPct val="100000"/>
              </a:lnSpc>
              <a:spcBef>
                <a:spcPts val="0"/>
              </a:spcBef>
              <a:spcAft>
                <a:spcPts val="0"/>
              </a:spcAft>
              <a:buClr>
                <a:schemeClr val="dk1"/>
              </a:buClr>
              <a:buSzPts val="1800"/>
              <a:buFont typeface="Calibri"/>
              <a:buChar char="●"/>
            </a:pPr>
            <a:r>
              <a:rPr b="1" lang="en" sz="1800">
                <a:solidFill>
                  <a:schemeClr val="dk1"/>
                </a:solidFill>
                <a:latin typeface="Ubuntu"/>
                <a:ea typeface="Ubuntu"/>
                <a:cs typeface="Ubuntu"/>
                <a:sym typeface="Ubuntu"/>
              </a:rPr>
              <a:t>Co-Search Mode (Primary Partitions): </a:t>
            </a:r>
            <a:r>
              <a:rPr lang="en" sz="1800">
                <a:solidFill>
                  <a:schemeClr val="dk1"/>
                </a:solidFill>
                <a:latin typeface="Ubuntu"/>
                <a:ea typeface="Ubuntu"/>
                <a:cs typeface="Ubuntu"/>
                <a:sym typeface="Ubuntu"/>
              </a:rPr>
              <a:t>Machines hosting many relevant vectors run local search. </a:t>
            </a:r>
            <a:endParaRPr sz="1800">
              <a:solidFill>
                <a:schemeClr val="dk1"/>
              </a:solidFill>
              <a:latin typeface="Ubuntu"/>
              <a:ea typeface="Ubuntu"/>
              <a:cs typeface="Ubuntu"/>
              <a:sym typeface="Ubuntu"/>
            </a:endParaRPr>
          </a:p>
          <a:p>
            <a:pPr indent="-342900" lvl="0" marL="457200" rtl="0" algn="l">
              <a:lnSpc>
                <a:spcPct val="100000"/>
              </a:lnSpc>
              <a:spcBef>
                <a:spcPts val="0"/>
              </a:spcBef>
              <a:spcAft>
                <a:spcPts val="0"/>
              </a:spcAft>
              <a:buClr>
                <a:schemeClr val="dk1"/>
              </a:buClr>
              <a:buSzPts val="1800"/>
              <a:buFont typeface="Calibri"/>
              <a:buChar char="●"/>
            </a:pPr>
            <a:r>
              <a:rPr b="1" lang="en" sz="1800">
                <a:solidFill>
                  <a:schemeClr val="dk1"/>
                </a:solidFill>
                <a:latin typeface="Ubuntu"/>
                <a:ea typeface="Ubuntu"/>
                <a:cs typeface="Ubuntu"/>
                <a:sym typeface="Ubuntu"/>
              </a:rPr>
              <a:t>Pull-Push Mode (Secondary Partitions): </a:t>
            </a:r>
            <a:r>
              <a:rPr lang="en" sz="1800">
                <a:solidFill>
                  <a:schemeClr val="dk1"/>
                </a:solidFill>
                <a:latin typeface="Ubuntu"/>
                <a:ea typeface="Ubuntu"/>
                <a:cs typeface="Ubuntu"/>
                <a:sym typeface="Ubuntu"/>
              </a:rPr>
              <a:t>Machines hosting few relevant vectors act as "workers."</a:t>
            </a:r>
            <a:endParaRPr sz="1800">
              <a:solidFill>
                <a:schemeClr val="dk1"/>
              </a:solidFill>
              <a:latin typeface="Ubuntu"/>
              <a:ea typeface="Ubuntu"/>
              <a:cs typeface="Ubuntu"/>
              <a:sym typeface="Ubuntu"/>
            </a:endParaRPr>
          </a:p>
          <a:p>
            <a:pPr indent="0" lvl="0" marL="457200" rtl="0" algn="l">
              <a:lnSpc>
                <a:spcPct val="100000"/>
              </a:lnSpc>
              <a:spcBef>
                <a:spcPts val="0"/>
              </a:spcBef>
              <a:spcAft>
                <a:spcPts val="0"/>
              </a:spcAft>
              <a:buNone/>
            </a:pPr>
            <a:r>
              <a:t/>
            </a:r>
            <a:endParaRPr b="1" sz="1800">
              <a:solidFill>
                <a:srgbClr val="C00000"/>
              </a:solidFill>
              <a:latin typeface="Ubuntu"/>
              <a:ea typeface="Ubuntu"/>
              <a:cs typeface="Ubuntu"/>
              <a:sym typeface="Ubuntu"/>
            </a:endParaRPr>
          </a:p>
        </p:txBody>
      </p:sp>
      <p:sp>
        <p:nvSpPr>
          <p:cNvPr id="3007" name="Google Shape;3007;p120"/>
          <p:cNvSpPr txBox="1"/>
          <p:nvPr/>
        </p:nvSpPr>
        <p:spPr>
          <a:xfrm>
            <a:off x="5145600" y="3656125"/>
            <a:ext cx="3998400" cy="24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chemeClr val="dk1"/>
                </a:solidFill>
                <a:latin typeface="Ubuntu"/>
                <a:ea typeface="Ubuntu"/>
                <a:cs typeface="Ubuntu"/>
                <a:sym typeface="Ubuntu"/>
              </a:rPr>
              <a:t>Related Systems</a:t>
            </a:r>
            <a:endParaRPr b="1" sz="1800">
              <a:solidFill>
                <a:schemeClr val="dk1"/>
              </a:solidFill>
              <a:latin typeface="Ubuntu"/>
              <a:ea typeface="Ubuntu"/>
              <a:cs typeface="Ubuntu"/>
              <a:sym typeface="Ubuntu"/>
            </a:endParaRPr>
          </a:p>
          <a:p>
            <a:pPr indent="0" lvl="0" marL="0" rtl="0" algn="l">
              <a:spcBef>
                <a:spcPts val="0"/>
              </a:spcBef>
              <a:spcAft>
                <a:spcPts val="0"/>
              </a:spcAft>
              <a:buNone/>
            </a:pPr>
            <a:r>
              <a:rPr b="1" lang="en" sz="1800">
                <a:solidFill>
                  <a:srgbClr val="C00000"/>
                </a:solidFill>
                <a:latin typeface="Ubuntu"/>
                <a:ea typeface="Ubuntu"/>
                <a:cs typeface="Ubuntu"/>
                <a:sym typeface="Ubuntu"/>
              </a:rPr>
              <a:t>Pyramid</a:t>
            </a:r>
            <a:r>
              <a:rPr lang="en" sz="1800">
                <a:solidFill>
                  <a:schemeClr val="dk1"/>
                </a:solidFill>
                <a:latin typeface="Ubuntu"/>
                <a:ea typeface="Ubuntu"/>
                <a:cs typeface="Ubuntu"/>
                <a:sym typeface="Ubuntu"/>
              </a:rPr>
              <a:t>: It constructs a small meta-HNSW over centroids. </a:t>
            </a:r>
            <a:endParaRPr sz="1800">
              <a:solidFill>
                <a:schemeClr val="dk1"/>
              </a:solidFill>
              <a:latin typeface="Ubuntu"/>
              <a:ea typeface="Ubuntu"/>
              <a:cs typeface="Ubuntu"/>
              <a:sym typeface="Ubuntu"/>
            </a:endParaRPr>
          </a:p>
          <a:p>
            <a:pPr indent="0" lvl="0" marL="0" rtl="0" algn="l">
              <a:lnSpc>
                <a:spcPct val="100000"/>
              </a:lnSpc>
              <a:spcBef>
                <a:spcPts val="0"/>
              </a:spcBef>
              <a:spcAft>
                <a:spcPts val="0"/>
              </a:spcAft>
              <a:buNone/>
            </a:pPr>
            <a:r>
              <a:t/>
            </a:r>
            <a:endParaRPr sz="1800">
              <a:solidFill>
                <a:schemeClr val="dk1"/>
              </a:solidFill>
              <a:latin typeface="Ubuntu"/>
              <a:ea typeface="Ubuntu"/>
              <a:cs typeface="Ubuntu"/>
              <a:sym typeface="Ubuntu"/>
            </a:endParaRPr>
          </a:p>
        </p:txBody>
      </p:sp>
      <p:sp>
        <p:nvSpPr>
          <p:cNvPr id="3008" name="Google Shape;3008;p120"/>
          <p:cNvSpPr txBox="1"/>
          <p:nvPr/>
        </p:nvSpPr>
        <p:spPr>
          <a:xfrm>
            <a:off x="339694" y="159195"/>
            <a:ext cx="7297800" cy="1493100"/>
          </a:xfrm>
          <a:prstGeom prst="rect">
            <a:avLst/>
          </a:prstGeom>
          <a:noFill/>
          <a:ln>
            <a:noFill/>
          </a:ln>
        </p:spPr>
        <p:txBody>
          <a:bodyPr anchorCtr="0" anchor="t" bIns="91425" lIns="91425" spcFirstLastPara="1" rIns="91425" wrap="square" tIns="91425">
            <a:noAutofit/>
          </a:bodyPr>
          <a:lstStyle/>
          <a:p>
            <a:pPr indent="0" lvl="0" marL="0" rtl="0" algn="l">
              <a:lnSpc>
                <a:spcPct val="9000"/>
              </a:lnSpc>
              <a:spcBef>
                <a:spcPts val="1200"/>
              </a:spcBef>
              <a:spcAft>
                <a:spcPts val="0"/>
              </a:spcAft>
              <a:buClr>
                <a:schemeClr val="dk1"/>
              </a:buClr>
              <a:buSzPts val="688"/>
              <a:buFont typeface="Arial"/>
              <a:buNone/>
            </a:pPr>
            <a:r>
              <a:rPr lang="en" sz="900">
                <a:solidFill>
                  <a:schemeClr val="dk2"/>
                </a:solidFill>
                <a:latin typeface="Ubuntu"/>
                <a:ea typeface="Ubuntu"/>
                <a:cs typeface="Ubuntu"/>
                <a:sym typeface="Ubuntu"/>
              </a:rPr>
              <a:t>Zhi et al. “Towards Efficient and Scalable Distributed Vector Search with RDMA”. arXiv 2025</a:t>
            </a:r>
            <a:endParaRPr sz="900">
              <a:solidFill>
                <a:schemeClr val="dk2"/>
              </a:solidFill>
              <a:latin typeface="Ubuntu"/>
              <a:ea typeface="Ubuntu"/>
              <a:cs typeface="Ubuntu"/>
              <a:sym typeface="Ubuntu"/>
            </a:endParaRPr>
          </a:p>
          <a:p>
            <a:pPr indent="0" lvl="0" marL="0" rtl="0" algn="l">
              <a:lnSpc>
                <a:spcPct val="9000"/>
              </a:lnSpc>
              <a:spcBef>
                <a:spcPts val="1200"/>
              </a:spcBef>
              <a:spcAft>
                <a:spcPts val="0"/>
              </a:spcAft>
              <a:buClr>
                <a:schemeClr val="dk1"/>
              </a:buClr>
              <a:buSzPts val="688"/>
              <a:buFont typeface="Arial"/>
              <a:buNone/>
            </a:pPr>
            <a:r>
              <a:rPr lang="en" sz="900">
                <a:solidFill>
                  <a:srgbClr val="595959"/>
                </a:solidFill>
                <a:latin typeface="Ubuntu"/>
                <a:ea typeface="Ubuntu"/>
                <a:cs typeface="Ubuntu"/>
                <a:sym typeface="Ubuntu"/>
              </a:rPr>
              <a:t>Dang et al. “Pyramid: A General Framework for Distributed Similarity Search on Large-Scale Dataset”. IEEE Big Data 2019.</a:t>
            </a:r>
            <a:endParaRPr sz="900">
              <a:solidFill>
                <a:srgbClr val="595959"/>
              </a:solidFill>
              <a:latin typeface="Ubuntu"/>
              <a:ea typeface="Ubuntu"/>
              <a:cs typeface="Ubuntu"/>
              <a:sym typeface="Ubuntu"/>
            </a:endParaRPr>
          </a:p>
          <a:p>
            <a:pPr indent="0" lvl="0" marL="0" rtl="0" algn="l">
              <a:lnSpc>
                <a:spcPct val="9000"/>
              </a:lnSpc>
              <a:spcBef>
                <a:spcPts val="1200"/>
              </a:spcBef>
              <a:spcAft>
                <a:spcPts val="0"/>
              </a:spcAft>
              <a:buClr>
                <a:schemeClr val="dk1"/>
              </a:buClr>
              <a:buSzPts val="688"/>
              <a:buFont typeface="Arial"/>
              <a:buNone/>
            </a:pPr>
            <a:r>
              <a:t/>
            </a:r>
            <a:endParaRPr sz="900">
              <a:solidFill>
                <a:srgbClr val="595959"/>
              </a:solidFill>
              <a:latin typeface="Ubuntu"/>
              <a:ea typeface="Ubuntu"/>
              <a:cs typeface="Ubuntu"/>
              <a:sym typeface="Ubuntu"/>
            </a:endParaRPr>
          </a:p>
          <a:p>
            <a:pPr indent="0" lvl="0" marL="0" rtl="0" algn="l">
              <a:lnSpc>
                <a:spcPct val="9000"/>
              </a:lnSpc>
              <a:spcBef>
                <a:spcPts val="1200"/>
              </a:spcBef>
              <a:spcAft>
                <a:spcPts val="0"/>
              </a:spcAft>
              <a:buClr>
                <a:schemeClr val="dk1"/>
              </a:buClr>
              <a:buSzPts val="688"/>
              <a:buFont typeface="Arial"/>
              <a:buNone/>
            </a:pPr>
            <a:r>
              <a:t/>
            </a:r>
            <a:endParaRPr sz="900">
              <a:solidFill>
                <a:srgbClr val="595959"/>
              </a:solidFill>
              <a:latin typeface="Ubuntu"/>
              <a:ea typeface="Ubuntu"/>
              <a:cs typeface="Ubuntu"/>
              <a:sym typeface="Ubuntu"/>
            </a:endParaRPr>
          </a:p>
          <a:p>
            <a:pPr indent="0" lvl="0" marL="0" rtl="0" algn="l">
              <a:lnSpc>
                <a:spcPct val="9000"/>
              </a:lnSpc>
              <a:spcBef>
                <a:spcPts val="1200"/>
              </a:spcBef>
              <a:spcAft>
                <a:spcPts val="1200"/>
              </a:spcAft>
              <a:buNone/>
            </a:pPr>
            <a:r>
              <a:t/>
            </a:r>
            <a:endParaRPr sz="900">
              <a:solidFill>
                <a:srgbClr val="595959"/>
              </a:solidFill>
              <a:latin typeface="Ubuntu"/>
              <a:ea typeface="Ubuntu"/>
              <a:cs typeface="Ubuntu"/>
              <a:sym typeface="Ubuntu"/>
            </a:endParaRPr>
          </a:p>
        </p:txBody>
      </p:sp>
      <p:pic>
        <p:nvPicPr>
          <p:cNvPr id="3009" name="Google Shape;3009;p120"/>
          <p:cNvPicPr preferRelativeResize="0"/>
          <p:nvPr/>
        </p:nvPicPr>
        <p:blipFill rotWithShape="1">
          <a:blip r:embed="rId3">
            <a:alphaModFix/>
          </a:blip>
          <a:srcRect b="0" l="16163" r="57835" t="0"/>
          <a:stretch/>
        </p:blipFill>
        <p:spPr>
          <a:xfrm>
            <a:off x="2741835" y="2850665"/>
            <a:ext cx="2187314" cy="1783970"/>
          </a:xfrm>
          <a:prstGeom prst="rect">
            <a:avLst/>
          </a:prstGeom>
          <a:noFill/>
          <a:ln>
            <a:noFill/>
          </a:ln>
        </p:spPr>
      </p:pic>
      <p:pic>
        <p:nvPicPr>
          <p:cNvPr id="3010" name="Google Shape;3010;p120"/>
          <p:cNvPicPr preferRelativeResize="0"/>
          <p:nvPr/>
        </p:nvPicPr>
        <p:blipFill rotWithShape="1">
          <a:blip r:embed="rId3">
            <a:alphaModFix/>
          </a:blip>
          <a:srcRect b="3500" l="71495" r="0" t="-3500"/>
          <a:stretch/>
        </p:blipFill>
        <p:spPr>
          <a:xfrm>
            <a:off x="421100" y="2822075"/>
            <a:ext cx="2320736" cy="1841150"/>
          </a:xfrm>
          <a:prstGeom prst="rect">
            <a:avLst/>
          </a:prstGeom>
          <a:noFill/>
          <a:ln>
            <a:noFill/>
          </a:ln>
        </p:spPr>
      </p:pic>
      <p:sp>
        <p:nvSpPr>
          <p:cNvPr id="3011" name="Google Shape;3011;p120"/>
          <p:cNvSpPr/>
          <p:nvPr/>
        </p:nvSpPr>
        <p:spPr>
          <a:xfrm>
            <a:off x="5858800" y="2715500"/>
            <a:ext cx="2001000" cy="384900"/>
          </a:xfrm>
          <a:prstGeom prst="rect">
            <a:avLst/>
          </a:prstGeom>
          <a:solidFill>
            <a:srgbClr val="B6D7A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a:ea typeface="Ubuntu"/>
                <a:cs typeface="Ubuntu"/>
                <a:sym typeface="Ubuntu"/>
              </a:rPr>
              <a:t>Near-Linear Scalability</a:t>
            </a:r>
            <a:endParaRPr>
              <a:latin typeface="Ubuntu"/>
              <a:ea typeface="Ubuntu"/>
              <a:cs typeface="Ubuntu"/>
              <a:sym typeface="Ubuntu"/>
            </a:endParaRPr>
          </a:p>
        </p:txBody>
      </p:sp>
      <p:sp>
        <p:nvSpPr>
          <p:cNvPr id="3012" name="Google Shape;3012;p120"/>
          <p:cNvSpPr/>
          <p:nvPr/>
        </p:nvSpPr>
        <p:spPr>
          <a:xfrm>
            <a:off x="5858800" y="3175388"/>
            <a:ext cx="2001000" cy="384900"/>
          </a:xfrm>
          <a:prstGeom prst="rect">
            <a:avLst/>
          </a:prstGeom>
          <a:solidFill>
            <a:srgbClr val="9FC5E8"/>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RDMA is expensive!</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6" name="Shape 3016"/>
        <p:cNvGrpSpPr/>
        <p:nvPr/>
      </p:nvGrpSpPr>
      <p:grpSpPr>
        <a:xfrm>
          <a:off x="0" y="0"/>
          <a:ext cx="0" cy="0"/>
          <a:chOff x="0" y="0"/>
          <a:chExt cx="0" cy="0"/>
        </a:xfrm>
      </p:grpSpPr>
      <p:sp>
        <p:nvSpPr>
          <p:cNvPr id="3017" name="Google Shape;3017;p1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Graph Partitioning  [1/3]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18" name="Google Shape;3018;p121"/>
          <p:cNvSpPr txBox="1"/>
          <p:nvPr>
            <p:ph idx="1" type="body"/>
          </p:nvPr>
        </p:nvSpPr>
        <p:spPr>
          <a:xfrm>
            <a:off x="311700" y="1062125"/>
            <a:ext cx="8709300" cy="3416400"/>
          </a:xfrm>
          <a:prstGeom prst="rect">
            <a:avLst/>
          </a:prstGeom>
        </p:spPr>
        <p:txBody>
          <a:bodyPr anchorCtr="0" anchor="t" bIns="91425" lIns="91425" spcFirstLastPara="1" rIns="91425" wrap="square" tIns="91425">
            <a:normAutofit/>
          </a:bodyPr>
          <a:lstStyle/>
          <a:p>
            <a:pPr indent="-336550" lvl="0" marL="457200" rtl="0" algn="l">
              <a:lnSpc>
                <a:spcPct val="80000"/>
              </a:lnSpc>
              <a:spcBef>
                <a:spcPts val="1200"/>
              </a:spcBef>
              <a:spcAft>
                <a:spcPts val="0"/>
              </a:spcAft>
              <a:buClr>
                <a:schemeClr val="dk1"/>
              </a:buClr>
              <a:buSzPts val="1700"/>
              <a:buChar char="●"/>
            </a:pPr>
            <a:r>
              <a:rPr b="1" lang="en" sz="1700">
                <a:solidFill>
                  <a:srgbClr val="C00000"/>
                </a:solidFill>
              </a:rPr>
              <a:t>Goal:</a:t>
            </a:r>
            <a:r>
              <a:rPr lang="en" sz="1700">
                <a:solidFill>
                  <a:srgbClr val="2B2C30"/>
                </a:solidFill>
              </a:rPr>
              <a:t> Fast approximate k-NN graph construction based on recursive clustering.</a:t>
            </a:r>
            <a:endParaRPr sz="1700">
              <a:solidFill>
                <a:srgbClr val="2B2C30"/>
              </a:solidFill>
            </a:endParaRPr>
          </a:p>
          <a:p>
            <a:pPr indent="0" lvl="0" marL="457200" rtl="0" algn="l">
              <a:lnSpc>
                <a:spcPct val="80000"/>
              </a:lnSpc>
              <a:spcBef>
                <a:spcPts val="1200"/>
              </a:spcBef>
              <a:spcAft>
                <a:spcPts val="0"/>
              </a:spcAft>
              <a:buNone/>
            </a:pPr>
            <a:r>
              <a:rPr lang="en" sz="1700">
                <a:solidFill>
                  <a:srgbClr val="2B2C30"/>
                </a:solidFill>
              </a:rPr>
              <a:t>Identify a </a:t>
            </a:r>
            <a:r>
              <a:rPr lang="en" sz="1700">
                <a:solidFill>
                  <a:srgbClr val="2B2C30"/>
                </a:solidFill>
              </a:rPr>
              <a:t>straightforward</a:t>
            </a:r>
            <a:r>
              <a:rPr lang="en" sz="1700">
                <a:solidFill>
                  <a:srgbClr val="2B2C30"/>
                </a:solidFill>
              </a:rPr>
              <a:t> way to </a:t>
            </a:r>
            <a:r>
              <a:rPr lang="en" sz="1700">
                <a:solidFill>
                  <a:srgbClr val="2B2C30"/>
                </a:solidFill>
              </a:rPr>
              <a:t>partition</a:t>
            </a:r>
            <a:r>
              <a:rPr lang="en" sz="1700">
                <a:solidFill>
                  <a:srgbClr val="2B2C30"/>
                </a:solidFill>
              </a:rPr>
              <a:t> global graph.</a:t>
            </a:r>
            <a:endParaRPr sz="1700">
              <a:solidFill>
                <a:srgbClr val="2B2C30"/>
              </a:solidFill>
            </a:endParaRPr>
          </a:p>
          <a:p>
            <a:pPr indent="0" lvl="0" marL="0" rtl="0" algn="l">
              <a:spcBef>
                <a:spcPts val="1200"/>
              </a:spcBef>
              <a:spcAft>
                <a:spcPts val="0"/>
              </a:spcAft>
              <a:buNone/>
            </a:pPr>
            <a:r>
              <a:t/>
            </a:r>
            <a:endParaRPr sz="1700">
              <a:solidFill>
                <a:srgbClr val="2B2C30"/>
              </a:solidFill>
            </a:endParaRPr>
          </a:p>
          <a:p>
            <a:pPr indent="0" lvl="0" marL="457200" rtl="0" algn="l">
              <a:spcBef>
                <a:spcPts val="1200"/>
              </a:spcBef>
              <a:spcAft>
                <a:spcPts val="1200"/>
              </a:spcAft>
              <a:buNone/>
            </a:pPr>
            <a:r>
              <a:t/>
            </a:r>
            <a:endParaRPr sz="1700"/>
          </a:p>
        </p:txBody>
      </p:sp>
      <p:sp>
        <p:nvSpPr>
          <p:cNvPr id="3019" name="Google Shape;3019;p1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20" name="Google Shape;3020;p121"/>
          <p:cNvSpPr txBox="1"/>
          <p:nvPr/>
        </p:nvSpPr>
        <p:spPr>
          <a:xfrm>
            <a:off x="360250" y="207975"/>
            <a:ext cx="64233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Gottesbüren et al. “Unleashing Graph Partitioning for Large-Scale Nearest Neighbor Search.” VLDB 2025.</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4" name="Shape 3024"/>
        <p:cNvGrpSpPr/>
        <p:nvPr/>
      </p:nvGrpSpPr>
      <p:grpSpPr>
        <a:xfrm>
          <a:off x="0" y="0"/>
          <a:ext cx="0" cy="0"/>
          <a:chOff x="0" y="0"/>
          <a:chExt cx="0" cy="0"/>
        </a:xfrm>
      </p:grpSpPr>
      <p:sp>
        <p:nvSpPr>
          <p:cNvPr id="3025" name="Google Shape;3025;p1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Graph Partitioning  [1/3]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26" name="Google Shape;3026;p122"/>
          <p:cNvSpPr txBox="1"/>
          <p:nvPr>
            <p:ph idx="1" type="body"/>
          </p:nvPr>
        </p:nvSpPr>
        <p:spPr>
          <a:xfrm>
            <a:off x="311700" y="1062125"/>
            <a:ext cx="8709300" cy="3416400"/>
          </a:xfrm>
          <a:prstGeom prst="rect">
            <a:avLst/>
          </a:prstGeom>
        </p:spPr>
        <p:txBody>
          <a:bodyPr anchorCtr="0" anchor="t" bIns="91425" lIns="91425" spcFirstLastPara="1" rIns="91425" wrap="square" tIns="91425">
            <a:normAutofit/>
          </a:bodyPr>
          <a:lstStyle/>
          <a:p>
            <a:pPr indent="-336550" lvl="0" marL="457200" rtl="0" algn="l">
              <a:lnSpc>
                <a:spcPct val="80000"/>
              </a:lnSpc>
              <a:spcBef>
                <a:spcPts val="1200"/>
              </a:spcBef>
              <a:spcAft>
                <a:spcPts val="0"/>
              </a:spcAft>
              <a:buClr>
                <a:schemeClr val="dk1"/>
              </a:buClr>
              <a:buSzPts val="1700"/>
              <a:buChar char="●"/>
            </a:pPr>
            <a:r>
              <a:rPr b="1" lang="en" sz="1700">
                <a:solidFill>
                  <a:srgbClr val="C00000"/>
                </a:solidFill>
              </a:rPr>
              <a:t>Goal:</a:t>
            </a:r>
            <a:r>
              <a:rPr lang="en" sz="1700">
                <a:solidFill>
                  <a:srgbClr val="2B2C30"/>
                </a:solidFill>
              </a:rPr>
              <a:t> Fast approximate k-NN graph construction based on recursive clustering.</a:t>
            </a:r>
            <a:endParaRPr sz="1700">
              <a:solidFill>
                <a:srgbClr val="2B2C30"/>
              </a:solidFill>
            </a:endParaRPr>
          </a:p>
          <a:p>
            <a:pPr indent="0" lvl="0" marL="457200" rtl="0" algn="l">
              <a:lnSpc>
                <a:spcPct val="80000"/>
              </a:lnSpc>
              <a:spcBef>
                <a:spcPts val="1200"/>
              </a:spcBef>
              <a:spcAft>
                <a:spcPts val="0"/>
              </a:spcAft>
              <a:buNone/>
            </a:pPr>
            <a:r>
              <a:rPr lang="en" sz="1700">
                <a:solidFill>
                  <a:srgbClr val="2B2C30"/>
                </a:solidFill>
              </a:rPr>
              <a:t>Identify a straightforward way to partition global graph.</a:t>
            </a:r>
            <a:endParaRPr sz="1700">
              <a:solidFill>
                <a:srgbClr val="2B2C30"/>
              </a:solidFill>
            </a:endParaRPr>
          </a:p>
          <a:p>
            <a:pPr indent="-336550" lvl="0" marL="457200" rtl="0" algn="l">
              <a:spcBef>
                <a:spcPts val="1200"/>
              </a:spcBef>
              <a:spcAft>
                <a:spcPts val="0"/>
              </a:spcAft>
              <a:buClr>
                <a:schemeClr val="dk1"/>
              </a:buClr>
              <a:buSzPts val="1700"/>
              <a:buChar char="●"/>
            </a:pPr>
            <a:r>
              <a:rPr b="1" lang="en" sz="1700">
                <a:solidFill>
                  <a:srgbClr val="C00000"/>
                </a:solidFill>
              </a:rPr>
              <a:t>Contributions: </a:t>
            </a:r>
            <a:r>
              <a:rPr b="1" lang="en" sz="1700">
                <a:solidFill>
                  <a:schemeClr val="dk1"/>
                </a:solidFill>
              </a:rPr>
              <a:t>Partitioning</a:t>
            </a:r>
            <a:r>
              <a:rPr b="1" lang="en" sz="1700">
                <a:solidFill>
                  <a:srgbClr val="C00000"/>
                </a:solidFill>
              </a:rPr>
              <a:t> </a:t>
            </a:r>
            <a:r>
              <a:rPr lang="en" sz="1700">
                <a:solidFill>
                  <a:schemeClr val="dk1"/>
                </a:solidFill>
              </a:rPr>
              <a:t>via</a:t>
            </a:r>
            <a:r>
              <a:rPr b="1" lang="en" sz="1700">
                <a:solidFill>
                  <a:srgbClr val="C00000"/>
                </a:solidFill>
              </a:rPr>
              <a:t> </a:t>
            </a:r>
            <a:r>
              <a:rPr lang="en" sz="1700">
                <a:solidFill>
                  <a:srgbClr val="2B2C30"/>
                </a:solidFill>
              </a:rPr>
              <a:t>Dense ball clusters algorithm. </a:t>
            </a:r>
            <a:r>
              <a:rPr b="1" lang="en" sz="1700">
                <a:solidFill>
                  <a:srgbClr val="2B2C30"/>
                </a:solidFill>
              </a:rPr>
              <a:t>Routing</a:t>
            </a:r>
            <a:r>
              <a:rPr lang="en" sz="1700">
                <a:solidFill>
                  <a:srgbClr val="2B2C30"/>
                </a:solidFill>
              </a:rPr>
              <a:t> via Hierarchical K-Means-based Routing (KRT) or Locality Sensitive Hashing-based Routing (HRT).</a:t>
            </a:r>
            <a:endParaRPr sz="1700">
              <a:solidFill>
                <a:srgbClr val="2B2C30"/>
              </a:solidFill>
            </a:endParaRPr>
          </a:p>
          <a:p>
            <a:pPr indent="0" lvl="0" marL="0" rtl="0" algn="l">
              <a:spcBef>
                <a:spcPts val="1200"/>
              </a:spcBef>
              <a:spcAft>
                <a:spcPts val="0"/>
              </a:spcAft>
              <a:buNone/>
            </a:pPr>
            <a:r>
              <a:t/>
            </a:r>
            <a:endParaRPr sz="1700">
              <a:solidFill>
                <a:srgbClr val="2B2C30"/>
              </a:solidFill>
            </a:endParaRPr>
          </a:p>
          <a:p>
            <a:pPr indent="0" lvl="0" marL="457200" rtl="0" algn="l">
              <a:spcBef>
                <a:spcPts val="1200"/>
              </a:spcBef>
              <a:spcAft>
                <a:spcPts val="1200"/>
              </a:spcAft>
              <a:buNone/>
            </a:pPr>
            <a:r>
              <a:t/>
            </a:r>
            <a:endParaRPr sz="1700"/>
          </a:p>
        </p:txBody>
      </p:sp>
      <p:sp>
        <p:nvSpPr>
          <p:cNvPr id="3027" name="Google Shape;3027;p1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28" name="Google Shape;3028;p122"/>
          <p:cNvSpPr txBox="1"/>
          <p:nvPr/>
        </p:nvSpPr>
        <p:spPr>
          <a:xfrm>
            <a:off x="360250" y="207975"/>
            <a:ext cx="64233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Gottesbüren et al. “Unleashing Graph Partitioning for Large-Scale Nearest Neighbor Search.” VLDB 2025.</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2" name="Shape 3032"/>
        <p:cNvGrpSpPr/>
        <p:nvPr/>
      </p:nvGrpSpPr>
      <p:grpSpPr>
        <a:xfrm>
          <a:off x="0" y="0"/>
          <a:ext cx="0" cy="0"/>
          <a:chOff x="0" y="0"/>
          <a:chExt cx="0" cy="0"/>
        </a:xfrm>
      </p:grpSpPr>
      <p:sp>
        <p:nvSpPr>
          <p:cNvPr id="3033" name="Google Shape;3033;p1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Distributed Vector Search - Graph Partitioning  [1/3]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34" name="Google Shape;3034;p123"/>
          <p:cNvSpPr txBox="1"/>
          <p:nvPr>
            <p:ph idx="1" type="body"/>
          </p:nvPr>
        </p:nvSpPr>
        <p:spPr>
          <a:xfrm>
            <a:off x="311700" y="1062125"/>
            <a:ext cx="8709300" cy="3416400"/>
          </a:xfrm>
          <a:prstGeom prst="rect">
            <a:avLst/>
          </a:prstGeom>
        </p:spPr>
        <p:txBody>
          <a:bodyPr anchorCtr="0" anchor="t" bIns="91425" lIns="91425" spcFirstLastPara="1" rIns="91425" wrap="square" tIns="91425">
            <a:normAutofit/>
          </a:bodyPr>
          <a:lstStyle/>
          <a:p>
            <a:pPr indent="-336550" lvl="0" marL="457200" rtl="0" algn="l">
              <a:lnSpc>
                <a:spcPct val="80000"/>
              </a:lnSpc>
              <a:spcBef>
                <a:spcPts val="1200"/>
              </a:spcBef>
              <a:spcAft>
                <a:spcPts val="0"/>
              </a:spcAft>
              <a:buClr>
                <a:schemeClr val="dk1"/>
              </a:buClr>
              <a:buSzPts val="1700"/>
              <a:buChar char="●"/>
            </a:pPr>
            <a:r>
              <a:rPr b="1" lang="en" sz="1700">
                <a:solidFill>
                  <a:srgbClr val="C00000"/>
                </a:solidFill>
              </a:rPr>
              <a:t>Goal:</a:t>
            </a:r>
            <a:r>
              <a:rPr lang="en" sz="1700">
                <a:solidFill>
                  <a:srgbClr val="2B2C30"/>
                </a:solidFill>
              </a:rPr>
              <a:t> Fast approximate k-NN graph construction based on recursive clustering.</a:t>
            </a:r>
            <a:endParaRPr sz="1700">
              <a:solidFill>
                <a:srgbClr val="2B2C30"/>
              </a:solidFill>
            </a:endParaRPr>
          </a:p>
          <a:p>
            <a:pPr indent="0" lvl="0" marL="457200" rtl="0" algn="l">
              <a:lnSpc>
                <a:spcPct val="80000"/>
              </a:lnSpc>
              <a:spcBef>
                <a:spcPts val="1200"/>
              </a:spcBef>
              <a:spcAft>
                <a:spcPts val="0"/>
              </a:spcAft>
              <a:buNone/>
            </a:pPr>
            <a:r>
              <a:rPr lang="en" sz="1700">
                <a:solidFill>
                  <a:srgbClr val="2B2C30"/>
                </a:solidFill>
              </a:rPr>
              <a:t>Identify a straightforward way to partition global graph.</a:t>
            </a:r>
            <a:endParaRPr b="1" sz="1700">
              <a:solidFill>
                <a:srgbClr val="C00000"/>
              </a:solidFill>
            </a:endParaRPr>
          </a:p>
          <a:p>
            <a:pPr indent="-336550" lvl="0" marL="457200" rtl="0" algn="l">
              <a:spcBef>
                <a:spcPts val="1200"/>
              </a:spcBef>
              <a:spcAft>
                <a:spcPts val="0"/>
              </a:spcAft>
              <a:buClr>
                <a:schemeClr val="dk1"/>
              </a:buClr>
              <a:buSzPts val="1700"/>
              <a:buChar char="●"/>
            </a:pPr>
            <a:r>
              <a:rPr b="1" lang="en" sz="1700">
                <a:solidFill>
                  <a:srgbClr val="C00000"/>
                </a:solidFill>
              </a:rPr>
              <a:t>Contributions: </a:t>
            </a:r>
            <a:r>
              <a:rPr b="1" lang="en" sz="1700">
                <a:solidFill>
                  <a:schemeClr val="dk1"/>
                </a:solidFill>
              </a:rPr>
              <a:t>Partitioning</a:t>
            </a:r>
            <a:r>
              <a:rPr b="1" lang="en" sz="1700">
                <a:solidFill>
                  <a:srgbClr val="C00000"/>
                </a:solidFill>
              </a:rPr>
              <a:t> </a:t>
            </a:r>
            <a:r>
              <a:rPr lang="en" sz="1700">
                <a:solidFill>
                  <a:schemeClr val="dk1"/>
                </a:solidFill>
              </a:rPr>
              <a:t>via</a:t>
            </a:r>
            <a:r>
              <a:rPr b="1" lang="en" sz="1700">
                <a:solidFill>
                  <a:srgbClr val="C00000"/>
                </a:solidFill>
              </a:rPr>
              <a:t> </a:t>
            </a:r>
            <a:r>
              <a:rPr lang="en" sz="1700">
                <a:solidFill>
                  <a:srgbClr val="2B2C30"/>
                </a:solidFill>
              </a:rPr>
              <a:t>Dense ball clusters algorithm. </a:t>
            </a:r>
            <a:r>
              <a:rPr b="1" lang="en" sz="1700">
                <a:solidFill>
                  <a:srgbClr val="2B2C30"/>
                </a:solidFill>
              </a:rPr>
              <a:t>Routing</a:t>
            </a:r>
            <a:r>
              <a:rPr lang="en" sz="1700">
                <a:solidFill>
                  <a:srgbClr val="2B2C30"/>
                </a:solidFill>
              </a:rPr>
              <a:t> via Hierarchical K-Means-based Routing (KRT) or Locality Sensitive Hashing-based Routing (HRT).</a:t>
            </a:r>
            <a:endParaRPr sz="1700">
              <a:solidFill>
                <a:srgbClr val="2B2C30"/>
              </a:solidFill>
            </a:endParaRPr>
          </a:p>
          <a:p>
            <a:pPr indent="-336550" lvl="0" marL="457200" rtl="0" algn="l">
              <a:spcBef>
                <a:spcPts val="0"/>
              </a:spcBef>
              <a:spcAft>
                <a:spcPts val="0"/>
              </a:spcAft>
              <a:buClr>
                <a:schemeClr val="dk1"/>
              </a:buClr>
              <a:buSzPts val="1700"/>
              <a:buChar char="●"/>
            </a:pPr>
            <a:r>
              <a:rPr lang="en" sz="1700">
                <a:solidFill>
                  <a:srgbClr val="2B2C30"/>
                </a:solidFill>
              </a:rPr>
              <a:t>Minimize cut edges corresponds to concentrating neighbors in the same shard</a:t>
            </a:r>
            <a:endParaRPr sz="1700">
              <a:solidFill>
                <a:srgbClr val="2B2C30"/>
              </a:solidFill>
            </a:endParaRPr>
          </a:p>
          <a:p>
            <a:pPr indent="0" lvl="0" marL="0" rtl="0" algn="l">
              <a:spcBef>
                <a:spcPts val="1200"/>
              </a:spcBef>
              <a:spcAft>
                <a:spcPts val="0"/>
              </a:spcAft>
              <a:buNone/>
            </a:pPr>
            <a:r>
              <a:t/>
            </a:r>
            <a:endParaRPr sz="1700">
              <a:solidFill>
                <a:srgbClr val="2B2C30"/>
              </a:solidFill>
            </a:endParaRPr>
          </a:p>
          <a:p>
            <a:pPr indent="0" lvl="0" marL="457200" rtl="0" algn="l">
              <a:spcBef>
                <a:spcPts val="1200"/>
              </a:spcBef>
              <a:spcAft>
                <a:spcPts val="1200"/>
              </a:spcAft>
              <a:buNone/>
            </a:pPr>
            <a:r>
              <a:t/>
            </a:r>
            <a:endParaRPr sz="1700"/>
          </a:p>
        </p:txBody>
      </p:sp>
      <p:sp>
        <p:nvSpPr>
          <p:cNvPr id="3035" name="Google Shape;3035;p1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036" name="Google Shape;3036;p123"/>
          <p:cNvPicPr preferRelativeResize="0"/>
          <p:nvPr/>
        </p:nvPicPr>
        <p:blipFill>
          <a:blip r:embed="rId3">
            <a:alphaModFix/>
          </a:blip>
          <a:stretch>
            <a:fillRect/>
          </a:stretch>
        </p:blipFill>
        <p:spPr>
          <a:xfrm>
            <a:off x="5241722" y="3164350"/>
            <a:ext cx="1437876" cy="1683500"/>
          </a:xfrm>
          <a:prstGeom prst="rect">
            <a:avLst/>
          </a:prstGeom>
          <a:noFill/>
          <a:ln>
            <a:noFill/>
          </a:ln>
        </p:spPr>
      </p:pic>
      <p:pic>
        <p:nvPicPr>
          <p:cNvPr id="3037" name="Google Shape;3037;p123"/>
          <p:cNvPicPr preferRelativeResize="0"/>
          <p:nvPr/>
        </p:nvPicPr>
        <p:blipFill>
          <a:blip r:embed="rId4">
            <a:alphaModFix/>
          </a:blip>
          <a:stretch>
            <a:fillRect/>
          </a:stretch>
        </p:blipFill>
        <p:spPr>
          <a:xfrm>
            <a:off x="2382575" y="3458925"/>
            <a:ext cx="1936026" cy="1427750"/>
          </a:xfrm>
          <a:prstGeom prst="rect">
            <a:avLst/>
          </a:prstGeom>
          <a:noFill/>
          <a:ln>
            <a:noFill/>
          </a:ln>
        </p:spPr>
      </p:pic>
      <p:sp>
        <p:nvSpPr>
          <p:cNvPr id="3038" name="Google Shape;3038;p123"/>
          <p:cNvSpPr txBox="1"/>
          <p:nvPr/>
        </p:nvSpPr>
        <p:spPr>
          <a:xfrm>
            <a:off x="360250" y="207975"/>
            <a:ext cx="64233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solidFill>
                  <a:schemeClr val="dk2"/>
                </a:solidFill>
                <a:latin typeface="Ubuntu"/>
                <a:ea typeface="Ubuntu"/>
                <a:cs typeface="Ubuntu"/>
                <a:sym typeface="Ubuntu"/>
              </a:rPr>
              <a:t>Gottesbüren et al. “Unleashing Graph Partitioning for Large-Scale Nearest Neighbor Search.” VLDB 2025.</a:t>
            </a:r>
            <a:endParaRPr sz="900">
              <a:solidFill>
                <a:schemeClr val="dk2"/>
              </a:solidFill>
              <a:latin typeface="Ubuntu"/>
              <a:ea typeface="Ubuntu"/>
              <a:cs typeface="Ubuntu"/>
              <a:sym typeface="Ubuntu"/>
            </a:endParaRPr>
          </a:p>
          <a:p>
            <a:pPr indent="0" lvl="0" marL="0" rtl="0" algn="l">
              <a:lnSpc>
                <a:spcPct val="115000"/>
              </a:lnSpc>
              <a:spcBef>
                <a:spcPts val="0"/>
              </a:spcBef>
              <a:spcAft>
                <a:spcPts val="0"/>
              </a:spcAft>
              <a:buNone/>
            </a:pPr>
            <a:r>
              <a:t/>
            </a:r>
            <a:endParaRPr sz="900">
              <a:solidFill>
                <a:schemeClr val="dk2"/>
              </a:solidFill>
              <a:latin typeface="Ubuntu"/>
              <a:ea typeface="Ubuntu"/>
              <a:cs typeface="Ubuntu"/>
              <a:sym typeface="Ubuntu"/>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D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